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18"/>
  </p:notesMasterIdLst>
  <p:sldIdLst>
    <p:sldId id="287" r:id="rId2"/>
    <p:sldId id="328" r:id="rId3"/>
    <p:sldId id="329" r:id="rId4"/>
    <p:sldId id="330" r:id="rId5"/>
    <p:sldId id="331" r:id="rId6"/>
    <p:sldId id="332" r:id="rId7"/>
    <p:sldId id="333" r:id="rId8"/>
    <p:sldId id="334" r:id="rId9"/>
    <p:sldId id="335" r:id="rId10"/>
    <p:sldId id="336" r:id="rId11"/>
    <p:sldId id="338" r:id="rId12"/>
    <p:sldId id="339" r:id="rId13"/>
    <p:sldId id="340" r:id="rId14"/>
    <p:sldId id="341" r:id="rId15"/>
    <p:sldId id="314" r:id="rId16"/>
    <p:sldId id="337" r:id="rId17"/>
  </p:sldIdLst>
  <p:sldSz cx="9144000" cy="5143500" type="screen16x9"/>
  <p:notesSz cx="6858000" cy="9144000"/>
  <p:custDataLst>
    <p:tags r:id="rId19"/>
  </p:custData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90204"/>
      <a:defRPr sz="1400" b="0" i="0" u="none" strike="noStrike" cap="none">
        <a:solidFill>
          <a:srgbClr val="000000"/>
        </a:solidFill>
        <a:latin typeface="Arial" panose="020B0604020202090204"/>
        <a:ea typeface="Arial" panose="020B0604020202090204"/>
        <a:cs typeface="Arial" panose="020B0604020202090204"/>
        <a:sym typeface="Arial" panose="020B060402020209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90204"/>
      <a:defRPr sz="1400" b="0" i="0" u="none" strike="noStrike" cap="none">
        <a:solidFill>
          <a:srgbClr val="000000"/>
        </a:solidFill>
        <a:latin typeface="Arial" panose="020B0604020202090204"/>
        <a:ea typeface="Arial" panose="020B0604020202090204"/>
        <a:cs typeface="Arial" panose="020B0604020202090204"/>
        <a:sym typeface="Arial" panose="020B060402020209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90204"/>
      <a:defRPr sz="1400" b="0" i="0" u="none" strike="noStrike" cap="none">
        <a:solidFill>
          <a:srgbClr val="000000"/>
        </a:solidFill>
        <a:latin typeface="Arial" panose="020B0604020202090204"/>
        <a:ea typeface="Arial" panose="020B0604020202090204"/>
        <a:cs typeface="Arial" panose="020B0604020202090204"/>
        <a:sym typeface="Arial" panose="020B060402020209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90204"/>
      <a:defRPr sz="1400" b="0" i="0" u="none" strike="noStrike" cap="none">
        <a:solidFill>
          <a:srgbClr val="000000"/>
        </a:solidFill>
        <a:latin typeface="Arial" panose="020B0604020202090204"/>
        <a:ea typeface="Arial" panose="020B0604020202090204"/>
        <a:cs typeface="Arial" panose="020B0604020202090204"/>
        <a:sym typeface="Arial" panose="020B060402020209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90204"/>
      <a:defRPr sz="1400" b="0" i="0" u="none" strike="noStrike" cap="none">
        <a:solidFill>
          <a:srgbClr val="000000"/>
        </a:solidFill>
        <a:latin typeface="Arial" panose="020B0604020202090204"/>
        <a:ea typeface="Arial" panose="020B0604020202090204"/>
        <a:cs typeface="Arial" panose="020B0604020202090204"/>
        <a:sym typeface="Arial" panose="020B060402020209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90204"/>
      <a:defRPr sz="1400" b="0" i="0" u="none" strike="noStrike" cap="none">
        <a:solidFill>
          <a:srgbClr val="000000"/>
        </a:solidFill>
        <a:latin typeface="Arial" panose="020B0604020202090204"/>
        <a:ea typeface="Arial" panose="020B0604020202090204"/>
        <a:cs typeface="Arial" panose="020B0604020202090204"/>
        <a:sym typeface="Arial" panose="020B060402020209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90204"/>
      <a:defRPr sz="1400" b="0" i="0" u="none" strike="noStrike" cap="none">
        <a:solidFill>
          <a:srgbClr val="000000"/>
        </a:solidFill>
        <a:latin typeface="Arial" panose="020B0604020202090204"/>
        <a:ea typeface="Arial" panose="020B0604020202090204"/>
        <a:cs typeface="Arial" panose="020B0604020202090204"/>
        <a:sym typeface="Arial" panose="020B060402020209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90204"/>
      <a:defRPr sz="1400" b="0" i="0" u="none" strike="noStrike" cap="none">
        <a:solidFill>
          <a:srgbClr val="000000"/>
        </a:solidFill>
        <a:latin typeface="Arial" panose="020B0604020202090204"/>
        <a:ea typeface="Arial" panose="020B0604020202090204"/>
        <a:cs typeface="Arial" panose="020B0604020202090204"/>
        <a:sym typeface="Arial" panose="020B060402020209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90204"/>
      <a:defRPr sz="1400" b="0" i="0" u="none" strike="noStrike" cap="none">
        <a:solidFill>
          <a:srgbClr val="000000"/>
        </a:solidFill>
        <a:latin typeface="Arial" panose="020B0604020202090204"/>
        <a:ea typeface="Arial" panose="020B0604020202090204"/>
        <a:cs typeface="Arial" panose="020B0604020202090204"/>
        <a:sym typeface="Arial" panose="020B0604020202090204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96" y="3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4DCE19-7C17-446A-929B-38D535346343}" type="doc">
      <dgm:prSet loTypeId="urn:microsoft.com/office/officeart/2005/8/layout/radial3" loCatId="cycle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329F263F-9D72-42B0-AA90-9204DA25CAA1}">
      <dgm:prSet/>
      <dgm:spPr/>
      <dgm:t>
        <a:bodyPr/>
        <a:lstStyle/>
        <a:p>
          <a:pPr rtl="0">
            <a:lnSpc>
              <a:spcPct val="120000"/>
            </a:lnSpc>
            <a:spcBef>
              <a:spcPts val="50"/>
            </a:spcBef>
            <a:spcAft>
              <a:spcPts val="50"/>
            </a:spcAft>
          </a:pPr>
          <a:r>
            <a:rPr lang="zh-CN" altLang="en-US" dirty="0" smtClean="0">
              <a:latin typeface="Arial" panose="020B0604020202020204" pitchFamily="34" charset="0"/>
              <a:ea typeface="思源黑体 CN Normal" panose="020B0400000000000000" pitchFamily="34" charset="-122"/>
              <a:sym typeface="Arial" panose="020B0604020202020204" pitchFamily="34" charset="0"/>
            </a:rPr>
            <a:t>服务并行启动</a:t>
          </a:r>
          <a:endParaRPr lang="zh-CN" dirty="0">
            <a:latin typeface="Arial" panose="020B0604020202020204" pitchFamily="34" charset="0"/>
            <a:ea typeface="思源黑体 CN Normal" panose="020B0400000000000000" pitchFamily="34" charset="-122"/>
            <a:sym typeface="Arial" panose="020B0604020202020204" pitchFamily="34" charset="0"/>
          </a:endParaRPr>
        </a:p>
      </dgm:t>
    </dgm:pt>
    <dgm:pt modelId="{8A4A6C28-E1DC-4217-94AA-A48C6ACD9B1A}" type="parTrans" cxnId="{3DC12234-F9D6-4370-AA0B-071CF191F752}">
      <dgm:prSet/>
      <dgm:spPr/>
      <dgm:t>
        <a:bodyPr/>
        <a:lstStyle/>
        <a:p>
          <a:endParaRPr lang="zh-CN" altLang="en-US"/>
        </a:p>
      </dgm:t>
    </dgm:pt>
    <dgm:pt modelId="{D98D44FC-4B75-42AE-9ECF-4D4B4F4CED37}" type="sibTrans" cxnId="{3DC12234-F9D6-4370-AA0B-071CF191F752}">
      <dgm:prSet/>
      <dgm:spPr/>
      <dgm:t>
        <a:bodyPr/>
        <a:lstStyle/>
        <a:p>
          <a:endParaRPr lang="zh-CN" altLang="en-US"/>
        </a:p>
      </dgm:t>
    </dgm:pt>
    <dgm:pt modelId="{E533BA6C-F7EF-4F96-BF64-F0FEDEDB7CDE}">
      <dgm:prSet/>
      <dgm:spPr/>
      <dgm:t>
        <a:bodyPr/>
        <a:lstStyle/>
        <a:p>
          <a:pPr rtl="0">
            <a:lnSpc>
              <a:spcPct val="120000"/>
            </a:lnSpc>
            <a:spcBef>
              <a:spcPts val="50"/>
            </a:spcBef>
            <a:spcAft>
              <a:spcPts val="50"/>
            </a:spcAft>
          </a:pPr>
          <a:r>
            <a:rPr lang="zh-CN" altLang="en-US" dirty="0" smtClean="0">
              <a:latin typeface="Arial" panose="020B0604020202020204" pitchFamily="34" charset="0"/>
              <a:ea typeface="思源黑体 CN Normal" panose="020B0400000000000000" pitchFamily="34" charset="-122"/>
              <a:sym typeface="Arial" panose="020B0604020202020204" pitchFamily="34" charset="0"/>
            </a:rPr>
            <a:t>采用</a:t>
          </a:r>
          <a:r>
            <a:rPr lang="en-US" altLang="zh-CN" dirty="0" err="1" smtClean="0">
              <a:latin typeface="Arial" panose="020B0604020202020204" pitchFamily="34" charset="0"/>
              <a:ea typeface="思源黑体 CN Normal" panose="020B0400000000000000" pitchFamily="34" charset="-122"/>
              <a:sym typeface="Arial" panose="020B0604020202020204" pitchFamily="34" charset="0"/>
            </a:rPr>
            <a:t>Cgroup</a:t>
          </a:r>
          <a:r>
            <a:rPr lang="zh-CN" altLang="en-US" dirty="0" smtClean="0">
              <a:latin typeface="Arial" panose="020B0604020202020204" pitchFamily="34" charset="0"/>
              <a:ea typeface="思源黑体 CN Normal" panose="020B0400000000000000" pitchFamily="34" charset="-122"/>
              <a:sym typeface="Arial" panose="020B0604020202020204" pitchFamily="34" charset="0"/>
            </a:rPr>
            <a:t>跟踪</a:t>
          </a:r>
          <a:endParaRPr lang="zh-CN" dirty="0">
            <a:latin typeface="Arial" panose="020B0604020202020204" pitchFamily="34" charset="0"/>
            <a:ea typeface="思源黑体 CN Normal" panose="020B0400000000000000" pitchFamily="34" charset="-122"/>
            <a:sym typeface="Arial" panose="020B0604020202020204" pitchFamily="34" charset="0"/>
          </a:endParaRPr>
        </a:p>
      </dgm:t>
    </dgm:pt>
    <dgm:pt modelId="{EE7A6100-6B88-48E8-B49C-CB644CAB2170}" type="parTrans" cxnId="{F3F5D988-8A80-43B3-A53E-DB51E4BD31DD}">
      <dgm:prSet/>
      <dgm:spPr/>
      <dgm:t>
        <a:bodyPr/>
        <a:lstStyle/>
        <a:p>
          <a:endParaRPr lang="zh-CN" altLang="en-US"/>
        </a:p>
      </dgm:t>
    </dgm:pt>
    <dgm:pt modelId="{B3FAA4E3-4DBB-4ED3-9FE0-F290A22AD217}" type="sibTrans" cxnId="{F3F5D988-8A80-43B3-A53E-DB51E4BD31DD}">
      <dgm:prSet/>
      <dgm:spPr/>
      <dgm:t>
        <a:bodyPr/>
        <a:lstStyle/>
        <a:p>
          <a:endParaRPr lang="zh-CN" altLang="en-US"/>
        </a:p>
      </dgm:t>
    </dgm:pt>
    <dgm:pt modelId="{C1DE2B81-0ABC-4C17-BF91-2B075ADE21F3}">
      <dgm:prSet/>
      <dgm:spPr/>
      <dgm:t>
        <a:bodyPr/>
        <a:lstStyle/>
        <a:p>
          <a:pPr rtl="0">
            <a:lnSpc>
              <a:spcPct val="120000"/>
            </a:lnSpc>
            <a:spcBef>
              <a:spcPts val="50"/>
            </a:spcBef>
            <a:spcAft>
              <a:spcPts val="50"/>
            </a:spcAft>
          </a:pPr>
          <a:r>
            <a:rPr lang="zh-CN" altLang="en-US" dirty="0" smtClean="0">
              <a:latin typeface="Arial" panose="020B0604020202020204" pitchFamily="34" charset="0"/>
              <a:ea typeface="思源黑体 CN Normal" panose="020B0400000000000000" pitchFamily="34" charset="-122"/>
              <a:sym typeface="Arial" panose="020B0604020202020204" pitchFamily="34" charset="0"/>
            </a:rPr>
            <a:t>按需启动策略</a:t>
          </a:r>
          <a:endParaRPr lang="zh-CN" dirty="0">
            <a:latin typeface="Arial" panose="020B0604020202020204" pitchFamily="34" charset="0"/>
            <a:ea typeface="思源黑体 CN Normal" panose="020B0400000000000000" pitchFamily="34" charset="-122"/>
            <a:sym typeface="Arial" panose="020B0604020202020204" pitchFamily="34" charset="0"/>
          </a:endParaRPr>
        </a:p>
      </dgm:t>
    </dgm:pt>
    <dgm:pt modelId="{32676A3C-1B5D-48ED-BFF9-6264923E0E0C}" type="parTrans" cxnId="{920A8332-7E17-4F12-A16F-57494F7119B7}">
      <dgm:prSet/>
      <dgm:spPr/>
      <dgm:t>
        <a:bodyPr/>
        <a:lstStyle/>
        <a:p>
          <a:endParaRPr lang="zh-CN" altLang="en-US"/>
        </a:p>
      </dgm:t>
    </dgm:pt>
    <dgm:pt modelId="{C02C1311-D023-4624-9DE6-3B64AAD6CD1B}" type="sibTrans" cxnId="{920A8332-7E17-4F12-A16F-57494F7119B7}">
      <dgm:prSet/>
      <dgm:spPr/>
      <dgm:t>
        <a:bodyPr/>
        <a:lstStyle/>
        <a:p>
          <a:endParaRPr lang="zh-CN" altLang="en-US"/>
        </a:p>
      </dgm:t>
    </dgm:pt>
    <dgm:pt modelId="{8A8849D1-3741-45A2-97D3-33D59A399DA4}">
      <dgm:prSet/>
      <dgm:spPr/>
      <dgm:t>
        <a:bodyPr/>
        <a:lstStyle/>
        <a:p>
          <a:pPr rtl="0">
            <a:lnSpc>
              <a:spcPct val="120000"/>
            </a:lnSpc>
            <a:spcBef>
              <a:spcPts val="50"/>
            </a:spcBef>
            <a:spcAft>
              <a:spcPts val="50"/>
            </a:spcAft>
          </a:pPr>
          <a:r>
            <a:rPr lang="zh-CN" altLang="en-US" dirty="0" smtClean="0">
              <a:latin typeface="Arial" panose="020B0604020202020204" pitchFamily="34" charset="0"/>
              <a:ea typeface="思源黑体 CN Normal" panose="020B0400000000000000" pitchFamily="34" charset="-122"/>
              <a:sym typeface="Arial" panose="020B0604020202020204" pitchFamily="34" charset="0"/>
            </a:rPr>
            <a:t>服务依赖关系管理</a:t>
          </a:r>
          <a:endParaRPr lang="zh-CN" dirty="0">
            <a:latin typeface="Arial" panose="020B0604020202020204" pitchFamily="34" charset="0"/>
            <a:ea typeface="思源黑体 CN Normal" panose="020B0400000000000000" pitchFamily="34" charset="-122"/>
            <a:sym typeface="Arial" panose="020B0604020202020204" pitchFamily="34" charset="0"/>
          </a:endParaRPr>
        </a:p>
      </dgm:t>
    </dgm:pt>
    <dgm:pt modelId="{0E8F9072-020D-4903-829A-2362DB13D372}" type="parTrans" cxnId="{05142440-393F-4A94-93A9-3B3E374D0012}">
      <dgm:prSet/>
      <dgm:spPr/>
      <dgm:t>
        <a:bodyPr/>
        <a:lstStyle/>
        <a:p>
          <a:endParaRPr lang="zh-CN" altLang="en-US"/>
        </a:p>
      </dgm:t>
    </dgm:pt>
    <dgm:pt modelId="{64258FBF-9251-4888-8666-C10498DC325E}" type="sibTrans" cxnId="{05142440-393F-4A94-93A9-3B3E374D0012}">
      <dgm:prSet/>
      <dgm:spPr/>
      <dgm:t>
        <a:bodyPr/>
        <a:lstStyle/>
        <a:p>
          <a:endParaRPr lang="zh-CN" altLang="en-US"/>
        </a:p>
      </dgm:t>
    </dgm:pt>
    <dgm:pt modelId="{34F5C067-474A-4B59-87D5-8CC0BCE42B0C}">
      <dgm:prSet/>
      <dgm:spPr/>
      <dgm:t>
        <a:bodyPr/>
        <a:lstStyle/>
        <a:p>
          <a:pPr rtl="0">
            <a:lnSpc>
              <a:spcPct val="120000"/>
            </a:lnSpc>
            <a:spcBef>
              <a:spcPts val="50"/>
            </a:spcBef>
            <a:spcAft>
              <a:spcPts val="50"/>
            </a:spcAft>
          </a:pPr>
          <a:r>
            <a:rPr lang="zh-CN" altLang="en-US" dirty="0" smtClean="0">
              <a:latin typeface="Arial" panose="020B0604020202020204" pitchFamily="34" charset="0"/>
              <a:ea typeface="思源黑体 CN Normal" panose="020B0400000000000000" pitchFamily="34" charset="-122"/>
              <a:sym typeface="Arial" panose="020B0604020202020204" pitchFamily="34" charset="0"/>
            </a:rPr>
            <a:t>支持状态快照</a:t>
          </a:r>
          <a:endParaRPr lang="zh-CN" dirty="0">
            <a:latin typeface="Arial" panose="020B0604020202020204" pitchFamily="34" charset="0"/>
            <a:ea typeface="思源黑体 CN Normal" panose="020B0400000000000000" pitchFamily="34" charset="-122"/>
            <a:sym typeface="Arial" panose="020B0604020202020204" pitchFamily="34" charset="0"/>
          </a:endParaRPr>
        </a:p>
      </dgm:t>
    </dgm:pt>
    <dgm:pt modelId="{D095235C-F072-480E-9AF9-2698FED591D2}" type="parTrans" cxnId="{99B0262F-CC55-45C0-A46D-67723C201EE5}">
      <dgm:prSet/>
      <dgm:spPr/>
      <dgm:t>
        <a:bodyPr/>
        <a:lstStyle/>
        <a:p>
          <a:endParaRPr lang="zh-CN" altLang="en-US"/>
        </a:p>
      </dgm:t>
    </dgm:pt>
    <dgm:pt modelId="{1A5F5CDB-C45B-44B3-9CAB-D07C8F7D6120}" type="sibTrans" cxnId="{99B0262F-CC55-45C0-A46D-67723C201EE5}">
      <dgm:prSet/>
      <dgm:spPr/>
      <dgm:t>
        <a:bodyPr/>
        <a:lstStyle/>
        <a:p>
          <a:endParaRPr lang="zh-CN" altLang="en-US"/>
        </a:p>
      </dgm:t>
    </dgm:pt>
    <dgm:pt modelId="{886020A4-D218-4661-B7C3-DD5E848679DE}">
      <dgm:prSet/>
      <dgm:spPr/>
      <dgm:t>
        <a:bodyPr/>
        <a:lstStyle/>
        <a:p>
          <a:pPr rtl="0">
            <a:lnSpc>
              <a:spcPct val="120000"/>
            </a:lnSpc>
            <a:spcBef>
              <a:spcPts val="50"/>
            </a:spcBef>
            <a:spcAft>
              <a:spcPts val="50"/>
            </a:spcAft>
          </a:pPr>
          <a:r>
            <a:rPr lang="zh-CN" altLang="en-US" dirty="0" smtClean="0">
              <a:latin typeface="Arial" panose="020B0604020202020204" pitchFamily="34" charset="0"/>
              <a:ea typeface="思源黑体 CN Normal" panose="020B0400000000000000" pitchFamily="34" charset="-122"/>
              <a:sym typeface="Arial" panose="020B0604020202020204" pitchFamily="34" charset="0"/>
            </a:rPr>
            <a:t>维护挂载和自挂载点</a:t>
          </a:r>
          <a:endParaRPr lang="zh-CN" dirty="0">
            <a:latin typeface="Arial" panose="020B0604020202020204" pitchFamily="34" charset="0"/>
            <a:ea typeface="思源黑体 CN Normal" panose="020B0400000000000000" pitchFamily="34" charset="-122"/>
            <a:sym typeface="Arial" panose="020B0604020202020204" pitchFamily="34" charset="0"/>
          </a:endParaRPr>
        </a:p>
      </dgm:t>
    </dgm:pt>
    <dgm:pt modelId="{0718F8E7-80CE-4D50-A585-318585348090}" type="parTrans" cxnId="{1E1CEDF7-57FF-4D13-87A4-D3A8228ACAF4}">
      <dgm:prSet/>
      <dgm:spPr/>
      <dgm:t>
        <a:bodyPr/>
        <a:lstStyle/>
        <a:p>
          <a:endParaRPr lang="zh-CN" altLang="en-US"/>
        </a:p>
      </dgm:t>
    </dgm:pt>
    <dgm:pt modelId="{E3B4C0DB-48A5-4854-926A-41521E94234D}" type="sibTrans" cxnId="{1E1CEDF7-57FF-4D13-87A4-D3A8228ACAF4}">
      <dgm:prSet/>
      <dgm:spPr/>
      <dgm:t>
        <a:bodyPr/>
        <a:lstStyle/>
        <a:p>
          <a:endParaRPr lang="zh-CN" altLang="en-US"/>
        </a:p>
      </dgm:t>
    </dgm:pt>
    <dgm:pt modelId="{A80D7380-5D54-442C-A9A2-FB18C5949144}">
      <dgm:prSet/>
      <dgm:spPr/>
      <dgm:t>
        <a:bodyPr/>
        <a:lstStyle/>
        <a:p>
          <a:pPr rtl="0">
            <a:lnSpc>
              <a:spcPct val="120000"/>
            </a:lnSpc>
            <a:spcBef>
              <a:spcPts val="50"/>
            </a:spcBef>
            <a:spcAft>
              <a:spcPts val="50"/>
            </a:spcAft>
          </a:pPr>
          <a:r>
            <a:rPr lang="en-US" altLang="zh-CN" dirty="0" err="1" smtClean="0">
              <a:latin typeface="Arial" panose="020B0604020202020204" pitchFamily="34" charset="0"/>
              <a:ea typeface="思源黑体 CN Normal" panose="020B0400000000000000" pitchFamily="34" charset="-122"/>
              <a:sym typeface="Arial" panose="020B0604020202020204" pitchFamily="34" charset="0"/>
            </a:rPr>
            <a:t>systemd</a:t>
          </a:r>
          <a:endParaRPr lang="zh-CN" dirty="0">
            <a:latin typeface="Arial" panose="020B0604020202020204" pitchFamily="34" charset="0"/>
            <a:ea typeface="思源黑体 CN Normal" panose="020B0400000000000000" pitchFamily="34" charset="-122"/>
            <a:sym typeface="Arial" panose="020B0604020202020204" pitchFamily="34" charset="0"/>
          </a:endParaRPr>
        </a:p>
      </dgm:t>
    </dgm:pt>
    <dgm:pt modelId="{4ABB565C-A22F-441B-88E4-220C01B40CFA}" type="parTrans" cxnId="{970E2D21-C3F9-418F-8E82-7396FAF59749}">
      <dgm:prSet/>
      <dgm:spPr/>
      <dgm:t>
        <a:bodyPr/>
        <a:lstStyle/>
        <a:p>
          <a:endParaRPr lang="zh-CN" altLang="en-US"/>
        </a:p>
      </dgm:t>
    </dgm:pt>
    <dgm:pt modelId="{82040414-71F3-473C-86B7-8D8BB7948D37}" type="sibTrans" cxnId="{970E2D21-C3F9-418F-8E82-7396FAF59749}">
      <dgm:prSet/>
      <dgm:spPr/>
      <dgm:t>
        <a:bodyPr/>
        <a:lstStyle/>
        <a:p>
          <a:endParaRPr lang="zh-CN" altLang="en-US"/>
        </a:p>
      </dgm:t>
    </dgm:pt>
    <dgm:pt modelId="{2A42A45B-F946-4925-AD09-08FD6987073E}">
      <dgm:prSet/>
      <dgm:spPr/>
      <dgm:t>
        <a:bodyPr/>
        <a:lstStyle/>
        <a:p>
          <a:pPr rtl="0">
            <a:lnSpc>
              <a:spcPct val="120000"/>
            </a:lnSpc>
            <a:spcBef>
              <a:spcPts val="50"/>
            </a:spcBef>
            <a:spcAft>
              <a:spcPts val="50"/>
            </a:spcAft>
          </a:pPr>
          <a:r>
            <a:rPr lang="zh-CN" altLang="en-US" dirty="0" smtClean="0">
              <a:latin typeface="Arial" panose="020B0604020202020204" pitchFamily="34" charset="0"/>
              <a:ea typeface="思源黑体 CN Normal" panose="020B0400000000000000" pitchFamily="34" charset="-122"/>
              <a:sym typeface="Arial" panose="020B0604020202020204" pitchFamily="34" charset="0"/>
            </a:rPr>
            <a:t>统一的管理服务日志</a:t>
          </a:r>
          <a:endParaRPr lang="zh-CN" dirty="0">
            <a:latin typeface="Arial" panose="020B0604020202020204" pitchFamily="34" charset="0"/>
            <a:ea typeface="思源黑体 CN Normal" panose="020B0400000000000000" pitchFamily="34" charset="-122"/>
            <a:sym typeface="Arial" panose="020B0604020202020204" pitchFamily="34" charset="0"/>
          </a:endParaRPr>
        </a:p>
      </dgm:t>
    </dgm:pt>
    <dgm:pt modelId="{34704EC8-48E0-4BE7-B8CA-6D8D7CAF0FC7}" type="parTrans" cxnId="{D1CECDCD-73CB-43D8-862E-2317779D5720}">
      <dgm:prSet/>
      <dgm:spPr/>
      <dgm:t>
        <a:bodyPr/>
        <a:lstStyle/>
        <a:p>
          <a:endParaRPr lang="zh-CN" altLang="en-US"/>
        </a:p>
      </dgm:t>
    </dgm:pt>
    <dgm:pt modelId="{7128BBFA-735E-45A3-93AA-038C00E6BD54}" type="sibTrans" cxnId="{D1CECDCD-73CB-43D8-862E-2317779D5720}">
      <dgm:prSet/>
      <dgm:spPr/>
      <dgm:t>
        <a:bodyPr/>
        <a:lstStyle/>
        <a:p>
          <a:endParaRPr lang="zh-CN" altLang="en-US"/>
        </a:p>
      </dgm:t>
    </dgm:pt>
    <dgm:pt modelId="{7542BB31-C969-4D79-B54C-1690DA9ADD82}" type="pres">
      <dgm:prSet presAssocID="{524DCE19-7C17-446A-929B-38D535346343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F2B97162-3B7A-4DA8-99E7-5345DD2FC34D}" type="pres">
      <dgm:prSet presAssocID="{524DCE19-7C17-446A-929B-38D535346343}" presName="radial" presStyleCnt="0">
        <dgm:presLayoutVars>
          <dgm:animLvl val="ctr"/>
        </dgm:presLayoutVars>
      </dgm:prSet>
      <dgm:spPr/>
    </dgm:pt>
    <dgm:pt modelId="{2074DFB2-8BB2-4C24-8EFC-5C7D79372261}" type="pres">
      <dgm:prSet presAssocID="{A80D7380-5D54-442C-A9A2-FB18C5949144}" presName="centerShape" presStyleLbl="vennNode1" presStyleIdx="0" presStyleCnt="8"/>
      <dgm:spPr/>
      <dgm:t>
        <a:bodyPr/>
        <a:lstStyle/>
        <a:p>
          <a:endParaRPr lang="zh-CN" altLang="en-US"/>
        </a:p>
      </dgm:t>
    </dgm:pt>
    <dgm:pt modelId="{D68ACF68-C821-4BA4-BBE9-8A713D79DF93}" type="pres">
      <dgm:prSet presAssocID="{329F263F-9D72-42B0-AA90-9204DA25CAA1}" presName="node" presStyleLbl="vennNode1" presStyleIdx="1" presStyleCnt="8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4355C87B-FAAC-472D-8314-34FEE1518A55}" type="pres">
      <dgm:prSet presAssocID="{E533BA6C-F7EF-4F96-BF64-F0FEDEDB7CDE}" presName="node" presStyleLbl="vennNode1" presStyleIdx="2" presStyleCnt="8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33D5AC2-1B01-4034-A619-60F9F5988572}" type="pres">
      <dgm:prSet presAssocID="{C1DE2B81-0ABC-4C17-BF91-2B075ADE21F3}" presName="node" presStyleLbl="vennNode1" presStyleIdx="3" presStyleCnt="8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C126AE6C-8ACC-494F-B656-3B729890589D}" type="pres">
      <dgm:prSet presAssocID="{8A8849D1-3741-45A2-97D3-33D59A399DA4}" presName="node" presStyleLbl="vennNode1" presStyleIdx="4" presStyleCnt="8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1316639-8A7E-4549-871C-A19DF919D05C}" type="pres">
      <dgm:prSet presAssocID="{34F5C067-474A-4B59-87D5-8CC0BCE42B0C}" presName="node" presStyleLbl="vennNode1" presStyleIdx="5" presStyleCnt="8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3F13B412-3B73-498D-BCC2-D27EC9F0BBB8}" type="pres">
      <dgm:prSet presAssocID="{2A42A45B-F946-4925-AD09-08FD6987073E}" presName="node" presStyleLbl="vennNode1" presStyleIdx="6" presStyleCnt="8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EBD48859-CFD0-4135-898F-1E80DC5A1FB7}" type="pres">
      <dgm:prSet presAssocID="{886020A4-D218-4661-B7C3-DD5E848679DE}" presName="node" presStyleLbl="vennNode1" presStyleIdx="7" presStyleCnt="8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8C22B51D-3270-4EE3-A1D9-E5DB276485BA}" type="presOf" srcId="{34F5C067-474A-4B59-87D5-8CC0BCE42B0C}" destId="{61316639-8A7E-4549-871C-A19DF919D05C}" srcOrd="0" destOrd="0" presId="urn:microsoft.com/office/officeart/2005/8/layout/radial3"/>
    <dgm:cxn modelId="{FB56ACB0-E7BC-4436-9CA0-B3C0162F9F24}" type="presOf" srcId="{A80D7380-5D54-442C-A9A2-FB18C5949144}" destId="{2074DFB2-8BB2-4C24-8EFC-5C7D79372261}" srcOrd="0" destOrd="0" presId="urn:microsoft.com/office/officeart/2005/8/layout/radial3"/>
    <dgm:cxn modelId="{3DC12234-F9D6-4370-AA0B-071CF191F752}" srcId="{A80D7380-5D54-442C-A9A2-FB18C5949144}" destId="{329F263F-9D72-42B0-AA90-9204DA25CAA1}" srcOrd="0" destOrd="0" parTransId="{8A4A6C28-E1DC-4217-94AA-A48C6ACD9B1A}" sibTransId="{D98D44FC-4B75-42AE-9ECF-4D4B4F4CED37}"/>
    <dgm:cxn modelId="{D1CECDCD-73CB-43D8-862E-2317779D5720}" srcId="{A80D7380-5D54-442C-A9A2-FB18C5949144}" destId="{2A42A45B-F946-4925-AD09-08FD6987073E}" srcOrd="5" destOrd="0" parTransId="{34704EC8-48E0-4BE7-B8CA-6D8D7CAF0FC7}" sibTransId="{7128BBFA-735E-45A3-93AA-038C00E6BD54}"/>
    <dgm:cxn modelId="{4F8A7592-00AD-4D24-BECC-0B6869954DC2}" type="presOf" srcId="{E533BA6C-F7EF-4F96-BF64-F0FEDEDB7CDE}" destId="{4355C87B-FAAC-472D-8314-34FEE1518A55}" srcOrd="0" destOrd="0" presId="urn:microsoft.com/office/officeart/2005/8/layout/radial3"/>
    <dgm:cxn modelId="{02DDCD91-4B7A-48AC-ADAA-8826227B11A8}" type="presOf" srcId="{2A42A45B-F946-4925-AD09-08FD6987073E}" destId="{3F13B412-3B73-498D-BCC2-D27EC9F0BBB8}" srcOrd="0" destOrd="0" presId="urn:microsoft.com/office/officeart/2005/8/layout/radial3"/>
    <dgm:cxn modelId="{646C27E2-76CF-4EE1-A5A4-DE556753A7DA}" type="presOf" srcId="{C1DE2B81-0ABC-4C17-BF91-2B075ADE21F3}" destId="{B33D5AC2-1B01-4034-A619-60F9F5988572}" srcOrd="0" destOrd="0" presId="urn:microsoft.com/office/officeart/2005/8/layout/radial3"/>
    <dgm:cxn modelId="{970E2D21-C3F9-418F-8E82-7396FAF59749}" srcId="{524DCE19-7C17-446A-929B-38D535346343}" destId="{A80D7380-5D54-442C-A9A2-FB18C5949144}" srcOrd="0" destOrd="0" parTransId="{4ABB565C-A22F-441B-88E4-220C01B40CFA}" sibTransId="{82040414-71F3-473C-86B7-8D8BB7948D37}"/>
    <dgm:cxn modelId="{1E1CEDF7-57FF-4D13-87A4-D3A8228ACAF4}" srcId="{A80D7380-5D54-442C-A9A2-FB18C5949144}" destId="{886020A4-D218-4661-B7C3-DD5E848679DE}" srcOrd="6" destOrd="0" parTransId="{0718F8E7-80CE-4D50-A585-318585348090}" sibTransId="{E3B4C0DB-48A5-4854-926A-41521E94234D}"/>
    <dgm:cxn modelId="{028C86D0-FA81-465C-A694-087C48F44EEF}" type="presOf" srcId="{524DCE19-7C17-446A-929B-38D535346343}" destId="{7542BB31-C969-4D79-B54C-1690DA9ADD82}" srcOrd="0" destOrd="0" presId="urn:microsoft.com/office/officeart/2005/8/layout/radial3"/>
    <dgm:cxn modelId="{F3F5D988-8A80-43B3-A53E-DB51E4BD31DD}" srcId="{A80D7380-5D54-442C-A9A2-FB18C5949144}" destId="{E533BA6C-F7EF-4F96-BF64-F0FEDEDB7CDE}" srcOrd="1" destOrd="0" parTransId="{EE7A6100-6B88-48E8-B49C-CB644CAB2170}" sibTransId="{B3FAA4E3-4DBB-4ED3-9FE0-F290A22AD217}"/>
    <dgm:cxn modelId="{C548B183-4B40-40B7-928D-5F706BF2770D}" type="presOf" srcId="{886020A4-D218-4661-B7C3-DD5E848679DE}" destId="{EBD48859-CFD0-4135-898F-1E80DC5A1FB7}" srcOrd="0" destOrd="0" presId="urn:microsoft.com/office/officeart/2005/8/layout/radial3"/>
    <dgm:cxn modelId="{920A8332-7E17-4F12-A16F-57494F7119B7}" srcId="{A80D7380-5D54-442C-A9A2-FB18C5949144}" destId="{C1DE2B81-0ABC-4C17-BF91-2B075ADE21F3}" srcOrd="2" destOrd="0" parTransId="{32676A3C-1B5D-48ED-BFF9-6264923E0E0C}" sibTransId="{C02C1311-D023-4624-9DE6-3B64AAD6CD1B}"/>
    <dgm:cxn modelId="{0D62FD98-D934-4369-87D9-C1BA9F7BC9BD}" type="presOf" srcId="{329F263F-9D72-42B0-AA90-9204DA25CAA1}" destId="{D68ACF68-C821-4BA4-BBE9-8A713D79DF93}" srcOrd="0" destOrd="0" presId="urn:microsoft.com/office/officeart/2005/8/layout/radial3"/>
    <dgm:cxn modelId="{05142440-393F-4A94-93A9-3B3E374D0012}" srcId="{A80D7380-5D54-442C-A9A2-FB18C5949144}" destId="{8A8849D1-3741-45A2-97D3-33D59A399DA4}" srcOrd="3" destOrd="0" parTransId="{0E8F9072-020D-4903-829A-2362DB13D372}" sibTransId="{64258FBF-9251-4888-8666-C10498DC325E}"/>
    <dgm:cxn modelId="{99B0262F-CC55-45C0-A46D-67723C201EE5}" srcId="{A80D7380-5D54-442C-A9A2-FB18C5949144}" destId="{34F5C067-474A-4B59-87D5-8CC0BCE42B0C}" srcOrd="4" destOrd="0" parTransId="{D095235C-F072-480E-9AF9-2698FED591D2}" sibTransId="{1A5F5CDB-C45B-44B3-9CAB-D07C8F7D6120}"/>
    <dgm:cxn modelId="{192C8E8E-E912-4250-AF47-B8922510546B}" type="presOf" srcId="{8A8849D1-3741-45A2-97D3-33D59A399DA4}" destId="{C126AE6C-8ACC-494F-B656-3B729890589D}" srcOrd="0" destOrd="0" presId="urn:microsoft.com/office/officeart/2005/8/layout/radial3"/>
    <dgm:cxn modelId="{311B983A-6622-4B0B-A22C-5DA585BEDC42}" type="presParOf" srcId="{7542BB31-C969-4D79-B54C-1690DA9ADD82}" destId="{F2B97162-3B7A-4DA8-99E7-5345DD2FC34D}" srcOrd="0" destOrd="0" presId="urn:microsoft.com/office/officeart/2005/8/layout/radial3"/>
    <dgm:cxn modelId="{C2A5B4CE-39D5-4296-885F-A07A4D432CFA}" type="presParOf" srcId="{F2B97162-3B7A-4DA8-99E7-5345DD2FC34D}" destId="{2074DFB2-8BB2-4C24-8EFC-5C7D79372261}" srcOrd="0" destOrd="0" presId="urn:microsoft.com/office/officeart/2005/8/layout/radial3"/>
    <dgm:cxn modelId="{43064780-549B-4C4C-8F36-13EC0223770E}" type="presParOf" srcId="{F2B97162-3B7A-4DA8-99E7-5345DD2FC34D}" destId="{D68ACF68-C821-4BA4-BBE9-8A713D79DF93}" srcOrd="1" destOrd="0" presId="urn:microsoft.com/office/officeart/2005/8/layout/radial3"/>
    <dgm:cxn modelId="{B95695D6-E8A2-4EF3-A665-D9CE123401C2}" type="presParOf" srcId="{F2B97162-3B7A-4DA8-99E7-5345DD2FC34D}" destId="{4355C87B-FAAC-472D-8314-34FEE1518A55}" srcOrd="2" destOrd="0" presId="urn:microsoft.com/office/officeart/2005/8/layout/radial3"/>
    <dgm:cxn modelId="{7A8C72DF-7270-47E9-8C71-CB5F5E4CA6B5}" type="presParOf" srcId="{F2B97162-3B7A-4DA8-99E7-5345DD2FC34D}" destId="{B33D5AC2-1B01-4034-A619-60F9F5988572}" srcOrd="3" destOrd="0" presId="urn:microsoft.com/office/officeart/2005/8/layout/radial3"/>
    <dgm:cxn modelId="{87350272-4BBD-4E46-BAE8-E9F906016D4F}" type="presParOf" srcId="{F2B97162-3B7A-4DA8-99E7-5345DD2FC34D}" destId="{C126AE6C-8ACC-494F-B656-3B729890589D}" srcOrd="4" destOrd="0" presId="urn:microsoft.com/office/officeart/2005/8/layout/radial3"/>
    <dgm:cxn modelId="{24F6F4A5-4229-4DE4-97F1-A4500E2584FB}" type="presParOf" srcId="{F2B97162-3B7A-4DA8-99E7-5345DD2FC34D}" destId="{61316639-8A7E-4549-871C-A19DF919D05C}" srcOrd="5" destOrd="0" presId="urn:microsoft.com/office/officeart/2005/8/layout/radial3"/>
    <dgm:cxn modelId="{B091B2F9-28FC-4156-A2D6-2FD6987EACE8}" type="presParOf" srcId="{F2B97162-3B7A-4DA8-99E7-5345DD2FC34D}" destId="{3F13B412-3B73-498D-BCC2-D27EC9F0BBB8}" srcOrd="6" destOrd="0" presId="urn:microsoft.com/office/officeart/2005/8/layout/radial3"/>
    <dgm:cxn modelId="{8A0DD0E5-BDC2-45F7-B4FE-A4C97FE70B90}" type="presParOf" srcId="{F2B97162-3B7A-4DA8-99E7-5345DD2FC34D}" destId="{EBD48859-CFD0-4135-898F-1E80DC5A1FB7}" srcOrd="7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74DFB2-8BB2-4C24-8EFC-5C7D79372261}">
      <dsp:nvSpPr>
        <dsp:cNvPr id="0" name=""/>
        <dsp:cNvSpPr/>
      </dsp:nvSpPr>
      <dsp:spPr>
        <a:xfrm>
          <a:off x="458962" y="620749"/>
          <a:ext cx="1189597" cy="118959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 rtl="0">
            <a:lnSpc>
              <a:spcPct val="120000"/>
            </a:lnSpc>
            <a:spcBef>
              <a:spcPct val="0"/>
            </a:spcBef>
            <a:spcAft>
              <a:spcPts val="50"/>
            </a:spcAft>
          </a:pPr>
          <a:r>
            <a:rPr lang="en-US" altLang="zh-CN" sz="1600" kern="1200" dirty="0" err="1" smtClean="0">
              <a:latin typeface="Arial" panose="020B0604020202020204" pitchFamily="34" charset="0"/>
              <a:ea typeface="思源黑体 CN Normal" panose="020B0400000000000000" pitchFamily="34" charset="-122"/>
              <a:sym typeface="Arial" panose="020B0604020202020204" pitchFamily="34" charset="0"/>
            </a:rPr>
            <a:t>systemd</a:t>
          </a:r>
          <a:endParaRPr lang="zh-CN" sz="1600" kern="1200" dirty="0">
            <a:latin typeface="Arial" panose="020B0604020202020204" pitchFamily="34" charset="0"/>
            <a:ea typeface="思源黑体 CN Normal" panose="020B0400000000000000" pitchFamily="34" charset="-122"/>
            <a:sym typeface="Arial" panose="020B0604020202020204" pitchFamily="34" charset="0"/>
          </a:endParaRPr>
        </a:p>
      </dsp:txBody>
      <dsp:txXfrm>
        <a:off x="633174" y="794961"/>
        <a:ext cx="841173" cy="841173"/>
      </dsp:txXfrm>
    </dsp:sp>
    <dsp:sp modelId="{D68ACF68-C821-4BA4-BBE9-8A713D79DF93}">
      <dsp:nvSpPr>
        <dsp:cNvPr id="0" name=""/>
        <dsp:cNvSpPr/>
      </dsp:nvSpPr>
      <dsp:spPr>
        <a:xfrm>
          <a:off x="756362" y="143010"/>
          <a:ext cx="594798" cy="59479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 rtl="0">
            <a:lnSpc>
              <a:spcPct val="120000"/>
            </a:lnSpc>
            <a:spcBef>
              <a:spcPct val="0"/>
            </a:spcBef>
            <a:spcAft>
              <a:spcPts val="50"/>
            </a:spcAft>
          </a:pPr>
          <a:r>
            <a:rPr lang="zh-CN" altLang="en-US" sz="600" kern="1200" dirty="0" smtClean="0">
              <a:latin typeface="Arial" panose="020B0604020202020204" pitchFamily="34" charset="0"/>
              <a:ea typeface="思源黑体 CN Normal" panose="020B0400000000000000" pitchFamily="34" charset="-122"/>
              <a:sym typeface="Arial" panose="020B0604020202020204" pitchFamily="34" charset="0"/>
            </a:rPr>
            <a:t>服务并行启动</a:t>
          </a:r>
          <a:endParaRPr lang="zh-CN" sz="600" kern="1200" dirty="0">
            <a:latin typeface="Arial" panose="020B0604020202020204" pitchFamily="34" charset="0"/>
            <a:ea typeface="思源黑体 CN Normal" panose="020B0400000000000000" pitchFamily="34" charset="-122"/>
            <a:sym typeface="Arial" panose="020B0604020202020204" pitchFamily="34" charset="0"/>
          </a:endParaRPr>
        </a:p>
      </dsp:txBody>
      <dsp:txXfrm>
        <a:off x="843468" y="230116"/>
        <a:ext cx="420586" cy="420586"/>
      </dsp:txXfrm>
    </dsp:sp>
    <dsp:sp modelId="{4355C87B-FAAC-472D-8314-34FEE1518A55}">
      <dsp:nvSpPr>
        <dsp:cNvPr id="0" name=""/>
        <dsp:cNvSpPr/>
      </dsp:nvSpPr>
      <dsp:spPr>
        <a:xfrm>
          <a:off x="1362390" y="434858"/>
          <a:ext cx="594798" cy="59479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 rtl="0">
            <a:lnSpc>
              <a:spcPct val="120000"/>
            </a:lnSpc>
            <a:spcBef>
              <a:spcPct val="0"/>
            </a:spcBef>
            <a:spcAft>
              <a:spcPts val="50"/>
            </a:spcAft>
          </a:pPr>
          <a:r>
            <a:rPr lang="zh-CN" altLang="en-US" sz="600" kern="1200" dirty="0" smtClean="0">
              <a:latin typeface="Arial" panose="020B0604020202020204" pitchFamily="34" charset="0"/>
              <a:ea typeface="思源黑体 CN Normal" panose="020B0400000000000000" pitchFamily="34" charset="-122"/>
              <a:sym typeface="Arial" panose="020B0604020202020204" pitchFamily="34" charset="0"/>
            </a:rPr>
            <a:t>采用</a:t>
          </a:r>
          <a:r>
            <a:rPr lang="en-US" altLang="zh-CN" sz="600" kern="1200" dirty="0" err="1" smtClean="0">
              <a:latin typeface="Arial" panose="020B0604020202020204" pitchFamily="34" charset="0"/>
              <a:ea typeface="思源黑体 CN Normal" panose="020B0400000000000000" pitchFamily="34" charset="-122"/>
              <a:sym typeface="Arial" panose="020B0604020202020204" pitchFamily="34" charset="0"/>
            </a:rPr>
            <a:t>Cgroup</a:t>
          </a:r>
          <a:r>
            <a:rPr lang="zh-CN" altLang="en-US" sz="600" kern="1200" dirty="0" smtClean="0">
              <a:latin typeface="Arial" panose="020B0604020202020204" pitchFamily="34" charset="0"/>
              <a:ea typeface="思源黑体 CN Normal" panose="020B0400000000000000" pitchFamily="34" charset="-122"/>
              <a:sym typeface="Arial" panose="020B0604020202020204" pitchFamily="34" charset="0"/>
            </a:rPr>
            <a:t>跟踪</a:t>
          </a:r>
          <a:endParaRPr lang="zh-CN" sz="600" kern="1200" dirty="0">
            <a:latin typeface="Arial" panose="020B0604020202020204" pitchFamily="34" charset="0"/>
            <a:ea typeface="思源黑体 CN Normal" panose="020B0400000000000000" pitchFamily="34" charset="-122"/>
            <a:sym typeface="Arial" panose="020B0604020202020204" pitchFamily="34" charset="0"/>
          </a:endParaRPr>
        </a:p>
      </dsp:txBody>
      <dsp:txXfrm>
        <a:off x="1449496" y="521964"/>
        <a:ext cx="420586" cy="420586"/>
      </dsp:txXfrm>
    </dsp:sp>
    <dsp:sp modelId="{B33D5AC2-1B01-4034-A619-60F9F5988572}">
      <dsp:nvSpPr>
        <dsp:cNvPr id="0" name=""/>
        <dsp:cNvSpPr/>
      </dsp:nvSpPr>
      <dsp:spPr>
        <a:xfrm>
          <a:off x="1512066" y="1090634"/>
          <a:ext cx="594798" cy="59479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 rtl="0">
            <a:lnSpc>
              <a:spcPct val="120000"/>
            </a:lnSpc>
            <a:spcBef>
              <a:spcPct val="0"/>
            </a:spcBef>
            <a:spcAft>
              <a:spcPts val="50"/>
            </a:spcAft>
          </a:pPr>
          <a:r>
            <a:rPr lang="zh-CN" altLang="en-US" sz="600" kern="1200" dirty="0" smtClean="0">
              <a:latin typeface="Arial" panose="020B0604020202020204" pitchFamily="34" charset="0"/>
              <a:ea typeface="思源黑体 CN Normal" panose="020B0400000000000000" pitchFamily="34" charset="-122"/>
              <a:sym typeface="Arial" panose="020B0604020202020204" pitchFamily="34" charset="0"/>
            </a:rPr>
            <a:t>按需启动策略</a:t>
          </a:r>
          <a:endParaRPr lang="zh-CN" sz="600" kern="1200" dirty="0">
            <a:latin typeface="Arial" panose="020B0604020202020204" pitchFamily="34" charset="0"/>
            <a:ea typeface="思源黑体 CN Normal" panose="020B0400000000000000" pitchFamily="34" charset="-122"/>
            <a:sym typeface="Arial" panose="020B0604020202020204" pitchFamily="34" charset="0"/>
          </a:endParaRPr>
        </a:p>
      </dsp:txBody>
      <dsp:txXfrm>
        <a:off x="1599172" y="1177740"/>
        <a:ext cx="420586" cy="420586"/>
      </dsp:txXfrm>
    </dsp:sp>
    <dsp:sp modelId="{C126AE6C-8ACC-494F-B656-3B729890589D}">
      <dsp:nvSpPr>
        <dsp:cNvPr id="0" name=""/>
        <dsp:cNvSpPr/>
      </dsp:nvSpPr>
      <dsp:spPr>
        <a:xfrm>
          <a:off x="1092682" y="1616525"/>
          <a:ext cx="594798" cy="59479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 rtl="0">
            <a:lnSpc>
              <a:spcPct val="120000"/>
            </a:lnSpc>
            <a:spcBef>
              <a:spcPct val="0"/>
            </a:spcBef>
            <a:spcAft>
              <a:spcPts val="50"/>
            </a:spcAft>
          </a:pPr>
          <a:r>
            <a:rPr lang="zh-CN" altLang="en-US" sz="600" kern="1200" dirty="0" smtClean="0">
              <a:latin typeface="Arial" panose="020B0604020202020204" pitchFamily="34" charset="0"/>
              <a:ea typeface="思源黑体 CN Normal" panose="020B0400000000000000" pitchFamily="34" charset="-122"/>
              <a:sym typeface="Arial" panose="020B0604020202020204" pitchFamily="34" charset="0"/>
            </a:rPr>
            <a:t>服务依赖关系管理</a:t>
          </a:r>
          <a:endParaRPr lang="zh-CN" sz="600" kern="1200" dirty="0">
            <a:latin typeface="Arial" panose="020B0604020202020204" pitchFamily="34" charset="0"/>
            <a:ea typeface="思源黑体 CN Normal" panose="020B0400000000000000" pitchFamily="34" charset="-122"/>
            <a:sym typeface="Arial" panose="020B0604020202020204" pitchFamily="34" charset="0"/>
          </a:endParaRPr>
        </a:p>
      </dsp:txBody>
      <dsp:txXfrm>
        <a:off x="1179788" y="1703631"/>
        <a:ext cx="420586" cy="420586"/>
      </dsp:txXfrm>
    </dsp:sp>
    <dsp:sp modelId="{61316639-8A7E-4549-871C-A19DF919D05C}">
      <dsp:nvSpPr>
        <dsp:cNvPr id="0" name=""/>
        <dsp:cNvSpPr/>
      </dsp:nvSpPr>
      <dsp:spPr>
        <a:xfrm>
          <a:off x="420041" y="1616525"/>
          <a:ext cx="594798" cy="59479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 rtl="0">
            <a:lnSpc>
              <a:spcPct val="120000"/>
            </a:lnSpc>
            <a:spcBef>
              <a:spcPct val="0"/>
            </a:spcBef>
            <a:spcAft>
              <a:spcPts val="50"/>
            </a:spcAft>
          </a:pPr>
          <a:r>
            <a:rPr lang="zh-CN" altLang="en-US" sz="600" kern="1200" dirty="0" smtClean="0">
              <a:latin typeface="Arial" panose="020B0604020202020204" pitchFamily="34" charset="0"/>
              <a:ea typeface="思源黑体 CN Normal" panose="020B0400000000000000" pitchFamily="34" charset="-122"/>
              <a:sym typeface="Arial" panose="020B0604020202020204" pitchFamily="34" charset="0"/>
            </a:rPr>
            <a:t>支持状态快照</a:t>
          </a:r>
          <a:endParaRPr lang="zh-CN" sz="600" kern="1200" dirty="0">
            <a:latin typeface="Arial" panose="020B0604020202020204" pitchFamily="34" charset="0"/>
            <a:ea typeface="思源黑体 CN Normal" panose="020B0400000000000000" pitchFamily="34" charset="-122"/>
            <a:sym typeface="Arial" panose="020B0604020202020204" pitchFamily="34" charset="0"/>
          </a:endParaRPr>
        </a:p>
      </dsp:txBody>
      <dsp:txXfrm>
        <a:off x="507147" y="1703631"/>
        <a:ext cx="420586" cy="420586"/>
      </dsp:txXfrm>
    </dsp:sp>
    <dsp:sp modelId="{3F13B412-3B73-498D-BCC2-D27EC9F0BBB8}">
      <dsp:nvSpPr>
        <dsp:cNvPr id="0" name=""/>
        <dsp:cNvSpPr/>
      </dsp:nvSpPr>
      <dsp:spPr>
        <a:xfrm>
          <a:off x="657" y="1090634"/>
          <a:ext cx="594798" cy="59479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 rtl="0">
            <a:lnSpc>
              <a:spcPct val="120000"/>
            </a:lnSpc>
            <a:spcBef>
              <a:spcPct val="0"/>
            </a:spcBef>
            <a:spcAft>
              <a:spcPts val="50"/>
            </a:spcAft>
          </a:pPr>
          <a:r>
            <a:rPr lang="zh-CN" altLang="en-US" sz="600" kern="1200" dirty="0" smtClean="0">
              <a:latin typeface="Arial" panose="020B0604020202020204" pitchFamily="34" charset="0"/>
              <a:ea typeface="思源黑体 CN Normal" panose="020B0400000000000000" pitchFamily="34" charset="-122"/>
              <a:sym typeface="Arial" panose="020B0604020202020204" pitchFamily="34" charset="0"/>
            </a:rPr>
            <a:t>统一的管理服务日志</a:t>
          </a:r>
          <a:endParaRPr lang="zh-CN" sz="600" kern="1200" dirty="0">
            <a:latin typeface="Arial" panose="020B0604020202020204" pitchFamily="34" charset="0"/>
            <a:ea typeface="思源黑体 CN Normal" panose="020B0400000000000000" pitchFamily="34" charset="-122"/>
            <a:sym typeface="Arial" panose="020B0604020202020204" pitchFamily="34" charset="0"/>
          </a:endParaRPr>
        </a:p>
      </dsp:txBody>
      <dsp:txXfrm>
        <a:off x="87763" y="1177740"/>
        <a:ext cx="420586" cy="420586"/>
      </dsp:txXfrm>
    </dsp:sp>
    <dsp:sp modelId="{EBD48859-CFD0-4135-898F-1E80DC5A1FB7}">
      <dsp:nvSpPr>
        <dsp:cNvPr id="0" name=""/>
        <dsp:cNvSpPr/>
      </dsp:nvSpPr>
      <dsp:spPr>
        <a:xfrm>
          <a:off x="150333" y="434858"/>
          <a:ext cx="594798" cy="59479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 rtl="0">
            <a:lnSpc>
              <a:spcPct val="120000"/>
            </a:lnSpc>
            <a:spcBef>
              <a:spcPct val="0"/>
            </a:spcBef>
            <a:spcAft>
              <a:spcPts val="50"/>
            </a:spcAft>
          </a:pPr>
          <a:r>
            <a:rPr lang="zh-CN" altLang="en-US" sz="600" kern="1200" dirty="0" smtClean="0">
              <a:latin typeface="Arial" panose="020B0604020202020204" pitchFamily="34" charset="0"/>
              <a:ea typeface="思源黑体 CN Normal" panose="020B0400000000000000" pitchFamily="34" charset="-122"/>
              <a:sym typeface="Arial" panose="020B0604020202020204" pitchFamily="34" charset="0"/>
            </a:rPr>
            <a:t>维护挂载和自挂载点</a:t>
          </a:r>
          <a:endParaRPr lang="zh-CN" sz="600" kern="1200" dirty="0">
            <a:latin typeface="Arial" panose="020B0604020202020204" pitchFamily="34" charset="0"/>
            <a:ea typeface="思源黑体 CN Normal" panose="020B0400000000000000" pitchFamily="34" charset="-122"/>
            <a:sym typeface="Arial" panose="020B0604020202020204" pitchFamily="34" charset="0"/>
          </a:endParaRPr>
        </a:p>
      </dsp:txBody>
      <dsp:txXfrm>
        <a:off x="237439" y="521964"/>
        <a:ext cx="420586" cy="4205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5739575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90204"/>
      <a:defRPr sz="1400" b="0" i="0" u="none" strike="noStrike" cap="none">
        <a:solidFill>
          <a:srgbClr val="000000"/>
        </a:solidFill>
        <a:latin typeface="Arial" panose="020B0604020202090204"/>
        <a:ea typeface="Arial" panose="020B0604020202090204"/>
        <a:cs typeface="Arial" panose="020B0604020202090204"/>
        <a:sym typeface="Arial" panose="020B060402020209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90204"/>
      <a:defRPr sz="1400" b="0" i="0" u="none" strike="noStrike" cap="none">
        <a:solidFill>
          <a:srgbClr val="000000"/>
        </a:solidFill>
        <a:latin typeface="Arial" panose="020B0604020202090204"/>
        <a:ea typeface="Arial" panose="020B0604020202090204"/>
        <a:cs typeface="Arial" panose="020B0604020202090204"/>
        <a:sym typeface="Arial" panose="020B060402020209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90204"/>
      <a:defRPr sz="1400" b="0" i="0" u="none" strike="noStrike" cap="none">
        <a:solidFill>
          <a:srgbClr val="000000"/>
        </a:solidFill>
        <a:latin typeface="Arial" panose="020B0604020202090204"/>
        <a:ea typeface="Arial" panose="020B0604020202090204"/>
        <a:cs typeface="Arial" panose="020B0604020202090204"/>
        <a:sym typeface="Arial" panose="020B060402020209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90204"/>
      <a:defRPr sz="1400" b="0" i="0" u="none" strike="noStrike" cap="none">
        <a:solidFill>
          <a:srgbClr val="000000"/>
        </a:solidFill>
        <a:latin typeface="Arial" panose="020B0604020202090204"/>
        <a:ea typeface="Arial" panose="020B0604020202090204"/>
        <a:cs typeface="Arial" panose="020B0604020202090204"/>
        <a:sym typeface="Arial" panose="020B060402020209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90204"/>
      <a:defRPr sz="1400" b="0" i="0" u="none" strike="noStrike" cap="none">
        <a:solidFill>
          <a:srgbClr val="000000"/>
        </a:solidFill>
        <a:latin typeface="Arial" panose="020B0604020202090204"/>
        <a:ea typeface="Arial" panose="020B0604020202090204"/>
        <a:cs typeface="Arial" panose="020B0604020202090204"/>
        <a:sym typeface="Arial" panose="020B060402020209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90204"/>
      <a:defRPr sz="1400" b="0" i="0" u="none" strike="noStrike" cap="none">
        <a:solidFill>
          <a:srgbClr val="000000"/>
        </a:solidFill>
        <a:latin typeface="Arial" panose="020B0604020202090204"/>
        <a:ea typeface="Arial" panose="020B0604020202090204"/>
        <a:cs typeface="Arial" panose="020B0604020202090204"/>
        <a:sym typeface="Arial" panose="020B060402020209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90204"/>
      <a:defRPr sz="1400" b="0" i="0" u="none" strike="noStrike" cap="none">
        <a:solidFill>
          <a:srgbClr val="000000"/>
        </a:solidFill>
        <a:latin typeface="Arial" panose="020B0604020202090204"/>
        <a:ea typeface="Arial" panose="020B0604020202090204"/>
        <a:cs typeface="Arial" panose="020B0604020202090204"/>
        <a:sym typeface="Arial" panose="020B060402020209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90204"/>
      <a:defRPr sz="1400" b="0" i="0" u="none" strike="noStrike" cap="none">
        <a:solidFill>
          <a:srgbClr val="000000"/>
        </a:solidFill>
        <a:latin typeface="Arial" panose="020B0604020202090204"/>
        <a:ea typeface="Arial" panose="020B0604020202090204"/>
        <a:cs typeface="Arial" panose="020B0604020202090204"/>
        <a:sym typeface="Arial" panose="020B060402020209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90204"/>
      <a:defRPr sz="1400" b="0" i="0" u="none" strike="noStrike" cap="none">
        <a:solidFill>
          <a:srgbClr val="000000"/>
        </a:solidFill>
        <a:latin typeface="Arial" panose="020B0604020202090204"/>
        <a:ea typeface="Arial" panose="020B0604020202090204"/>
        <a:cs typeface="Arial" panose="020B0604020202090204"/>
        <a:sym typeface="Arial" panose="020B0604020202090204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360075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2110E-3493-3246-A804-42F338807E22}" type="slidenum">
              <a:rPr kumimoji="1" lang="zh-CN" altLang="en-US" smtClean="0"/>
              <a:t>10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0133483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2110E-3493-3246-A804-42F338807E22}" type="slidenum">
              <a:rPr kumimoji="1" lang="zh-CN" altLang="en-US" smtClean="0"/>
              <a:t>11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451555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2110E-3493-3246-A804-42F338807E22}" type="slidenum">
              <a:rPr kumimoji="1" lang="zh-CN" altLang="en-US" smtClean="0"/>
              <a:t>12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636294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2110E-3493-3246-A804-42F338807E22}" type="slidenum">
              <a:rPr kumimoji="1" lang="zh-CN" altLang="en-US" smtClean="0"/>
              <a:t>13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943308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2110E-3493-3246-A804-42F338807E22}" type="slidenum">
              <a:rPr kumimoji="1" lang="zh-CN" altLang="en-US" smtClean="0"/>
              <a:t>14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413970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2110E-3493-3246-A804-42F338807E22}" type="slidenum">
              <a:rPr kumimoji="1" lang="zh-CN" altLang="en-US" smtClean="0"/>
              <a:t>15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961031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2110E-3493-3246-A804-42F338807E22}" type="slidenum">
              <a:rPr kumimoji="1" lang="zh-CN" altLang="en-US" smtClean="0"/>
              <a:t>16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073676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2110E-3493-3246-A804-42F338807E22}" type="slidenum">
              <a:rPr kumimoji="1" lang="zh-CN" altLang="en-US" smtClean="0"/>
              <a:t>2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2498518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2110E-3493-3246-A804-42F338807E22}" type="slidenum">
              <a:rPr kumimoji="1" lang="zh-CN" altLang="en-US" smtClean="0"/>
              <a:t>3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541378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2110E-3493-3246-A804-42F338807E22}" type="slidenum">
              <a:rPr kumimoji="1" lang="zh-CN" altLang="en-US" smtClean="0"/>
              <a:t>4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2117126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2110E-3493-3246-A804-42F338807E22}" type="slidenum">
              <a:rPr kumimoji="1" lang="zh-CN" altLang="en-US" smtClean="0"/>
              <a:t>5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042930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2110E-3493-3246-A804-42F338807E22}" type="slidenum">
              <a:rPr kumimoji="1" lang="zh-CN" altLang="en-US" smtClean="0"/>
              <a:t>6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6188611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2110E-3493-3246-A804-42F338807E22}" type="slidenum">
              <a:rPr kumimoji="1" lang="zh-CN" altLang="en-US" smtClean="0"/>
              <a:t>7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6851731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2110E-3493-3246-A804-42F338807E22}" type="slidenum">
              <a:rPr kumimoji="1" lang="zh-CN" altLang="en-US" smtClean="0"/>
              <a:t>8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5696242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2110E-3493-3246-A804-42F338807E22}" type="slidenum">
              <a:rPr kumimoji="1" lang="zh-CN" altLang="en-US" smtClean="0"/>
              <a:t>9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186814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2701529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2020/11/21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28650" y="273844"/>
            <a:ext cx="7886700" cy="435887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2020/11/21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2020/11/21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3442097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2020/11/21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2020/11/21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333829"/>
            <a:ext cx="3655181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1999034"/>
            <a:ext cx="3655181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333829"/>
            <a:ext cx="3673182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1999034"/>
            <a:ext cx="3673182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2020/11/21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2020/11/21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2020/11/21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3124012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342901"/>
            <a:ext cx="4629150" cy="4052888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3124012" cy="2858691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2020/11/21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2020/11/21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2020/11/21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ransition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9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9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9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9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9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9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9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9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openxmlformats.org/officeDocument/2006/relationships/image" Target="../media/image2.png"/><Relationship Id="rId7" Type="http://schemas.openxmlformats.org/officeDocument/2006/relationships/diagramLayout" Target="../diagrams/layout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diagramData" Target="../diagrams/data1.xml"/><Relationship Id="rId5" Type="http://schemas.openxmlformats.org/officeDocument/2006/relationships/image" Target="../media/image4.png"/><Relationship Id="rId10" Type="http://schemas.microsoft.com/office/2007/relationships/diagramDrawing" Target="../diagrams/drawing1.xml"/><Relationship Id="rId4" Type="http://schemas.openxmlformats.org/officeDocument/2006/relationships/image" Target="../media/image3.png"/><Relationship Id="rId9" Type="http://schemas.openxmlformats.org/officeDocument/2006/relationships/diagramColors" Target="../diagrams/colors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hyperlink" Target="http://www.ruanyifeng.com/blog/2009/06/unix_philosophy.html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crosstool-ng.github.io/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s://buildroot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linuxfromscratch.org/" TargetMode="External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openxmlformats.org/officeDocument/2006/relationships/image" Target="../media/image6.png"/><Relationship Id="rId4" Type="http://schemas.openxmlformats.org/officeDocument/2006/relationships/image" Target="../media/image3.png"/><Relationship Id="rId9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2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/>
        </p:nvGrpSpPr>
        <p:grpSpPr>
          <a:xfrm>
            <a:off x="66675" y="177165"/>
            <a:ext cx="2374106" cy="188595"/>
            <a:chOff x="420" y="432"/>
            <a:chExt cx="4985" cy="396"/>
          </a:xfrm>
        </p:grpSpPr>
        <p:pic>
          <p:nvPicPr>
            <p:cNvPr id="3" name="图片 2" descr="tittle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20" y="432"/>
              <a:ext cx="2405" cy="397"/>
            </a:xfrm>
            <a:prstGeom prst="rect">
              <a:avLst/>
            </a:prstGeom>
          </p:spPr>
        </p:pic>
        <p:pic>
          <p:nvPicPr>
            <p:cNvPr id="4" name="图片 3" descr="tittle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965" y="460"/>
              <a:ext cx="2441" cy="340"/>
            </a:xfrm>
            <a:prstGeom prst="rect">
              <a:avLst/>
            </a:prstGeom>
          </p:spPr>
        </p:pic>
      </p:grpSp>
      <p:cxnSp>
        <p:nvCxnSpPr>
          <p:cNvPr id="6" name="直接连接符 5"/>
          <p:cNvCxnSpPr/>
          <p:nvPr/>
        </p:nvCxnSpPr>
        <p:spPr>
          <a:xfrm>
            <a:off x="0" y="461963"/>
            <a:ext cx="2538000" cy="0"/>
          </a:xfrm>
          <a:prstGeom prst="line">
            <a:avLst/>
          </a:prstGeom>
          <a:ln w="22225" cmpd="sng">
            <a:solidFill>
              <a:srgbClr val="0029B5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6603683" y="4738688"/>
            <a:ext cx="2538000" cy="0"/>
          </a:xfrm>
          <a:prstGeom prst="line">
            <a:avLst/>
          </a:prstGeom>
          <a:ln w="22225" cmpd="sng">
            <a:solidFill>
              <a:srgbClr val="0029B5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图片 11" descr="挂件-效果图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66059" y="4809173"/>
            <a:ext cx="2575560" cy="234315"/>
          </a:xfrm>
          <a:prstGeom prst="rect">
            <a:avLst/>
          </a:prstGeom>
        </p:spPr>
      </p:pic>
      <p:sp>
        <p:nvSpPr>
          <p:cNvPr id="13" name="Rectangle: Rounded Corners 427">
            <a:extLst>
              <a:ext uri="{FF2B5EF4-FFF2-40B4-BE49-F238E27FC236}">
                <a16:creationId xmlns="" xmlns:ma14="http://schemas.microsoft.com/office/mac/drawingml/2011/main" xmlns:p14="http://schemas.microsoft.com/office/powerpoint/2010/main" xmlns:mc="http://schemas.openxmlformats.org/markup-compatibility/2006" xmlns:a16="http://schemas.microsoft.com/office/drawing/2014/main" id="{973E2DFF-0795-450B-B7F0-A4033606857B}"/>
              </a:ext>
            </a:extLst>
          </p:cNvPr>
          <p:cNvSpPr/>
          <p:nvPr/>
        </p:nvSpPr>
        <p:spPr>
          <a:xfrm>
            <a:off x="5551486" y="981479"/>
            <a:ext cx="3415393" cy="816258"/>
          </a:xfrm>
          <a:prstGeom prst="roundRect">
            <a:avLst>
              <a:gd name="adj" fmla="val 50000"/>
            </a:avLst>
          </a:prstGeom>
          <a:solidFill>
            <a:srgbClr val="F3C5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  <a:spcBef>
                <a:spcPts val="50"/>
              </a:spcBef>
              <a:spcAft>
                <a:spcPts val="50"/>
              </a:spcAft>
            </a:pPr>
            <a:endParaRPr lang="en-ID">
              <a:solidFill>
                <a:schemeClr val="lt1"/>
              </a:solidFill>
              <a:latin typeface="Arial" panose="020B0604020202020204" pitchFamily="34" charset="0"/>
              <a:ea typeface="思源黑体 CN Normal" panose="020B0400000000000000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97067" y="783587"/>
            <a:ext cx="4416128" cy="33742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50"/>
              </a:spcBef>
              <a:spcAft>
                <a:spcPts val="50"/>
              </a:spcAft>
            </a:pPr>
            <a:r>
              <a:rPr lang="zh-CN" altLang="en-US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产出标准</a:t>
            </a:r>
            <a:endParaRPr lang="en-US" altLang="zh-CN" smtClean="0">
              <a:solidFill>
                <a:srgbClr val="0070C0"/>
              </a:solidFill>
              <a:latin typeface="Arial" panose="020B0604020202020204" pitchFamily="34" charset="0"/>
              <a:ea typeface="思源黑体 CN Normal" panose="020B0400000000000000" pitchFamily="34" charset="-122"/>
              <a:sym typeface="Arial" panose="020B0604020202020204" pitchFamily="34" charset="0"/>
            </a:endParaRPr>
          </a:p>
          <a:p>
            <a:pPr marL="342900" indent="-342900">
              <a:lnSpc>
                <a:spcPct val="120000"/>
              </a:lnSpc>
              <a:spcBef>
                <a:spcPts val="50"/>
              </a:spcBef>
              <a:spcAft>
                <a:spcPts val="50"/>
              </a:spcAft>
              <a:buFont typeface="+mj-lt"/>
              <a:buAutoNum type="arabicPeriod"/>
            </a:pPr>
            <a:r>
              <a:rPr lang="zh-CN" altLang="en-US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实现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一</a:t>
            </a:r>
            <a:r>
              <a:rPr lang="zh-CN" altLang="en-US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套针对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用户态程序的</a:t>
            </a:r>
            <a:r>
              <a:rPr lang="en-US" altLang="zh-CN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abi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检查工具，针对包括源码和</a:t>
            </a:r>
            <a:r>
              <a:rPr lang="zh-CN" altLang="en-US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文档</a:t>
            </a:r>
            <a:endParaRPr lang="en-US" altLang="zh-CN" smtClean="0">
              <a:solidFill>
                <a:srgbClr val="0070C0"/>
              </a:solidFill>
              <a:latin typeface="Arial" panose="020B0604020202020204" pitchFamily="34" charset="0"/>
              <a:ea typeface="思源黑体 CN Normal" panose="020B0400000000000000" pitchFamily="34" charset="-122"/>
              <a:sym typeface="Arial" panose="020B0604020202020204" pitchFamily="34" charset="0"/>
            </a:endParaRPr>
          </a:p>
          <a:p>
            <a:pPr marL="342900" indent="-342900">
              <a:lnSpc>
                <a:spcPct val="120000"/>
              </a:lnSpc>
              <a:spcBef>
                <a:spcPts val="50"/>
              </a:spcBef>
              <a:spcAft>
                <a:spcPts val="50"/>
              </a:spcAft>
              <a:buFont typeface="+mj-lt"/>
              <a:buAutoNum type="arabicPeriod"/>
            </a:pPr>
            <a:r>
              <a:rPr lang="zh-CN" altLang="en-US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与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架构</a:t>
            </a:r>
            <a:r>
              <a:rPr lang="zh-CN" altLang="en-US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无关</a:t>
            </a:r>
            <a:endParaRPr lang="en-US" altLang="zh-CN" smtClean="0">
              <a:solidFill>
                <a:srgbClr val="0070C0"/>
              </a:solidFill>
              <a:latin typeface="Arial" panose="020B0604020202020204" pitchFamily="34" charset="0"/>
              <a:ea typeface="思源黑体 CN Normal" panose="020B0400000000000000" pitchFamily="34" charset="-122"/>
              <a:sym typeface="Arial" panose="020B0604020202020204" pitchFamily="34" charset="0"/>
            </a:endParaRPr>
          </a:p>
          <a:p>
            <a:pPr marL="342900" indent="-342900">
              <a:lnSpc>
                <a:spcPct val="120000"/>
              </a:lnSpc>
              <a:spcBef>
                <a:spcPts val="50"/>
              </a:spcBef>
              <a:spcAft>
                <a:spcPts val="50"/>
              </a:spcAft>
              <a:buFont typeface="+mj-lt"/>
              <a:buAutoNum type="arabicPeriod"/>
            </a:pPr>
            <a:r>
              <a:rPr lang="zh-CN" altLang="en-US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插件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化支持</a:t>
            </a:r>
            <a:r>
              <a:rPr lang="en-US" altLang="zh-CN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c/c++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、</a:t>
            </a:r>
            <a:r>
              <a:rPr lang="en-US" altLang="zh-CN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python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、</a:t>
            </a:r>
            <a:r>
              <a:rPr lang="en-US" altLang="zh-CN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java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等语言，第一个版本可仅支持</a:t>
            </a:r>
            <a:r>
              <a:rPr lang="en-US" altLang="zh-CN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c/c</a:t>
            </a:r>
            <a:r>
              <a:rPr lang="en-US" altLang="zh-CN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++</a:t>
            </a:r>
          </a:p>
          <a:p>
            <a:pPr marL="342900" indent="-342900">
              <a:lnSpc>
                <a:spcPct val="120000"/>
              </a:lnSpc>
              <a:spcBef>
                <a:spcPts val="50"/>
              </a:spcBef>
              <a:spcAft>
                <a:spcPts val="50"/>
              </a:spcAft>
              <a:buFont typeface="+mj-lt"/>
              <a:buAutoNum type="arabicPeriod"/>
            </a:pPr>
            <a:r>
              <a:rPr lang="zh-CN" altLang="en-US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支持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多种输入的对比分析，二进制</a:t>
            </a:r>
            <a:r>
              <a:rPr lang="en-US" altLang="zh-CN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rpm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、</a:t>
            </a:r>
            <a:r>
              <a:rPr lang="en-US" altLang="zh-CN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elf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二进制文件、源码</a:t>
            </a:r>
            <a:r>
              <a:rPr lang="zh-CN" altLang="en-US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等</a:t>
            </a:r>
            <a:endParaRPr lang="en-US" altLang="zh-CN" smtClean="0">
              <a:solidFill>
                <a:srgbClr val="0070C0"/>
              </a:solidFill>
              <a:latin typeface="Arial" panose="020B0604020202020204" pitchFamily="34" charset="0"/>
              <a:ea typeface="思源黑体 CN Normal" panose="020B0400000000000000" pitchFamily="34" charset="-122"/>
              <a:sym typeface="Arial" panose="020B0604020202020204" pitchFamily="34" charset="0"/>
            </a:endParaRPr>
          </a:p>
          <a:p>
            <a:pPr marL="342900" indent="-342900">
              <a:lnSpc>
                <a:spcPct val="120000"/>
              </a:lnSpc>
              <a:spcBef>
                <a:spcPts val="50"/>
              </a:spcBef>
              <a:spcAft>
                <a:spcPts val="50"/>
              </a:spcAft>
              <a:buFont typeface="+mj-lt"/>
              <a:buAutoNum type="arabicPeriod"/>
            </a:pPr>
            <a:r>
              <a:rPr lang="zh-CN" altLang="en-US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支持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报告导出</a:t>
            </a:r>
            <a:r>
              <a:rPr lang="zh-CN" altLang="en-US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功能</a:t>
            </a:r>
            <a:endParaRPr lang="en-US" altLang="zh-CN" smtClean="0">
              <a:solidFill>
                <a:srgbClr val="0070C0"/>
              </a:solidFill>
              <a:latin typeface="Arial" panose="020B0604020202020204" pitchFamily="34" charset="0"/>
              <a:ea typeface="思源黑体 CN Normal" panose="020B0400000000000000" pitchFamily="34" charset="-122"/>
              <a:sym typeface="Arial" panose="020B0604020202020204" pitchFamily="34" charset="0"/>
            </a:endParaRPr>
          </a:p>
          <a:p>
            <a:pPr marL="342900" indent="-342900">
              <a:lnSpc>
                <a:spcPct val="120000"/>
              </a:lnSpc>
              <a:spcBef>
                <a:spcPts val="50"/>
              </a:spcBef>
              <a:spcAft>
                <a:spcPts val="50"/>
              </a:spcAft>
              <a:buFont typeface="+mj-lt"/>
              <a:buAutoNum type="arabicPeriod"/>
            </a:pPr>
            <a:r>
              <a:rPr lang="zh-CN" altLang="en-US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实现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语言不限，建议使用</a:t>
            </a:r>
            <a:r>
              <a:rPr lang="en-US" altLang="zh-CN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rust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、</a:t>
            </a:r>
            <a:r>
              <a:rPr lang="en-US" altLang="zh-CN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go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、</a:t>
            </a:r>
            <a:r>
              <a:rPr lang="en-US" altLang="zh-CN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python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等</a:t>
            </a:r>
            <a:r>
              <a:rPr lang="zh-CN" altLang="en-US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语言</a:t>
            </a:r>
            <a:endParaRPr lang="en-US" altLang="zh-CN" smtClean="0">
              <a:solidFill>
                <a:srgbClr val="0070C0"/>
              </a:solidFill>
              <a:latin typeface="Arial" panose="020B0604020202020204" pitchFamily="34" charset="0"/>
              <a:ea typeface="思源黑体 CN Normal" panose="020B0400000000000000" pitchFamily="34" charset="-122"/>
              <a:sym typeface="Arial" panose="020B0604020202020204" pitchFamily="34" charset="0"/>
            </a:endParaRPr>
          </a:p>
          <a:p>
            <a:pPr marL="342900" indent="-342900">
              <a:lnSpc>
                <a:spcPct val="120000"/>
              </a:lnSpc>
              <a:spcBef>
                <a:spcPts val="50"/>
              </a:spcBef>
              <a:spcAft>
                <a:spcPts val="50"/>
              </a:spcAft>
              <a:buFont typeface="+mj-lt"/>
              <a:buAutoNum type="arabicPeriod"/>
            </a:pPr>
            <a:r>
              <a:rPr lang="zh-CN" altLang="en-US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基于</a:t>
            </a:r>
            <a:r>
              <a:rPr lang="en-US" altLang="zh-CN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https://gitee.com/openeuler/abichecker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项目开发，集成到</a:t>
            </a:r>
            <a:r>
              <a:rPr lang="en-US" altLang="zh-CN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openEuler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正式版本</a:t>
            </a:r>
            <a:r>
              <a:rPr lang="zh-CN" altLang="en-US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中</a:t>
            </a:r>
            <a:endParaRPr lang="en-US" altLang="zh-CN">
              <a:solidFill>
                <a:srgbClr val="0070C0"/>
              </a:solidFill>
              <a:latin typeface="Arial" panose="020B0604020202020204" pitchFamily="34" charset="0"/>
              <a:ea typeface="思源黑体 CN Normal" panose="020B0400000000000000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="" xmlns:ma14="http://schemas.microsoft.com/office/mac/drawingml/2011/main" xmlns:p14="http://schemas.microsoft.com/office/powerpoint/2010/main" xmlns:mc="http://schemas.openxmlformats.org/markup-compatibility/2006" xmlns:a16="http://schemas.microsoft.com/office/drawing/2014/main" id="{0C89CC3E-B95B-4710-A13C-CAD8022BFAE1}"/>
              </a:ext>
            </a:extLst>
          </p:cNvPr>
          <p:cNvSpPr txBox="1"/>
          <p:nvPr/>
        </p:nvSpPr>
        <p:spPr>
          <a:xfrm>
            <a:off x="5962645" y="1123702"/>
            <a:ext cx="2593074" cy="590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  <a:spcBef>
                <a:spcPts val="50"/>
              </a:spcBef>
              <a:spcAft>
                <a:spcPts val="50"/>
              </a:spcAft>
            </a:pPr>
            <a:r>
              <a:rPr lang="en-US" altLang="zh-CN" b="1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No.9</a:t>
            </a:r>
            <a:r>
              <a:rPr lang="zh-CN" altLang="en-US" b="1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基于 </a:t>
            </a:r>
            <a:r>
              <a:rPr lang="en-US" altLang="zh-CN" b="1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openEuler </a:t>
            </a:r>
            <a:r>
              <a:rPr lang="zh-CN" altLang="en-US" b="1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的 </a:t>
            </a:r>
            <a:r>
              <a:rPr lang="en-US" altLang="zh-CN" b="1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ABI </a:t>
            </a:r>
            <a:r>
              <a:rPr lang="zh-CN" altLang="en-US" b="1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检查工具</a:t>
            </a:r>
            <a:endParaRPr lang="en-US" altLang="zh-CN" b="1">
              <a:solidFill>
                <a:srgbClr val="0070C0"/>
              </a:solidFill>
              <a:latin typeface="Arial" panose="020B0604020202020204" pitchFamily="34" charset="0"/>
              <a:ea typeface="思源黑体 CN Normal" panose="020B04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240741" y="1939960"/>
            <a:ext cx="363712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mtClean="0">
                <a:solidFill>
                  <a:srgbClr val="0070C0"/>
                </a:solidFill>
              </a:rPr>
              <a:t>技术要求：</a:t>
            </a:r>
            <a:endParaRPr lang="en-US" altLang="zh-CN" smtClean="0">
              <a:solidFill>
                <a:srgbClr val="0070C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zh-CN" altLang="en-US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基本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的 </a:t>
            </a:r>
            <a:r>
              <a:rPr lang="en-US" altLang="zh-CN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Linux 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命令、</a:t>
            </a:r>
            <a:r>
              <a:rPr lang="en-US" altLang="zh-CN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binutils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、</a:t>
            </a:r>
            <a:r>
              <a:rPr lang="en-US" altLang="zh-CN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elf</a:t>
            </a:r>
            <a:r>
              <a:rPr lang="zh-CN" altLang="en-US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等</a:t>
            </a:r>
            <a:endParaRPr lang="en-US" altLang="zh-CN" smtClean="0">
              <a:solidFill>
                <a:srgbClr val="0070C0"/>
              </a:solidFill>
              <a:latin typeface="Arial" panose="020B0604020202020204" pitchFamily="34" charset="0"/>
              <a:ea typeface="思源黑体 CN Normal" panose="020B0400000000000000" pitchFamily="34" charset="-122"/>
              <a:sym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zh-CN" altLang="en-US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熟悉</a:t>
            </a:r>
            <a:r>
              <a:rPr lang="en-US" altLang="zh-CN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POSIX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规范，</a:t>
            </a:r>
            <a:r>
              <a:rPr lang="en-US" altLang="zh-CN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Linux Standard Base(LSB)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规范，熟悉</a:t>
            </a:r>
            <a:r>
              <a:rPr lang="en-US" altLang="zh-CN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linux 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操作系统基本</a:t>
            </a:r>
            <a:r>
              <a:rPr lang="zh-CN" altLang="en-US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概念</a:t>
            </a:r>
            <a:endParaRPr lang="en-US" altLang="zh-CN" smtClean="0">
              <a:solidFill>
                <a:srgbClr val="0070C0"/>
              </a:solidFill>
              <a:latin typeface="Arial" panose="020B0604020202020204" pitchFamily="34" charset="0"/>
              <a:ea typeface="思源黑体 CN Normal" panose="020B0400000000000000" pitchFamily="34" charset="-122"/>
              <a:sym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zh-CN" altLang="en-US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熟悉</a:t>
            </a:r>
            <a:r>
              <a:rPr lang="en-US" altLang="zh-CN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DNF/RPM 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包管理及开源软件的编译过程，</a:t>
            </a:r>
            <a:r>
              <a:rPr lang="en-US" altLang="zh-CN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automake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、</a:t>
            </a:r>
            <a:r>
              <a:rPr lang="en-US" altLang="zh-CN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rpmbuild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、</a:t>
            </a:r>
            <a:r>
              <a:rPr lang="en-US" altLang="zh-CN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gcc</a:t>
            </a:r>
            <a:r>
              <a:rPr lang="zh-CN" altLang="en-US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等</a:t>
            </a:r>
            <a:endParaRPr lang="en-US" altLang="zh-CN" smtClean="0">
              <a:solidFill>
                <a:srgbClr val="0070C0"/>
              </a:solidFill>
              <a:latin typeface="Arial" panose="020B0604020202020204" pitchFamily="34" charset="0"/>
              <a:ea typeface="思源黑体 CN Normal" panose="020B0400000000000000" pitchFamily="34" charset="-122"/>
              <a:sym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zh-CN" altLang="en-US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熟悉</a:t>
            </a:r>
            <a:r>
              <a:rPr lang="en-US" altLang="zh-CN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ABI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基本概念</a:t>
            </a:r>
            <a:r>
              <a:rPr lang="en-US" altLang="zh-CN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- 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编程语言，如 </a:t>
            </a:r>
            <a:r>
              <a:rPr lang="en-US" altLang="zh-CN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Python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、</a:t>
            </a:r>
            <a:r>
              <a:rPr lang="en-US" altLang="zh-CN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Bash script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，</a:t>
            </a:r>
            <a:r>
              <a:rPr lang="en-US" altLang="zh-CN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c/c++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、</a:t>
            </a:r>
            <a:r>
              <a:rPr lang="en-US" altLang="zh-CN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java</a:t>
            </a:r>
            <a:r>
              <a:rPr lang="zh-CN" altLang="en-US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等</a:t>
            </a:r>
            <a:endParaRPr lang="en-US" altLang="zh-CN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32188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/>
        </p:nvGrpSpPr>
        <p:grpSpPr>
          <a:xfrm>
            <a:off x="66675" y="177165"/>
            <a:ext cx="2374106" cy="188595"/>
            <a:chOff x="420" y="432"/>
            <a:chExt cx="4985" cy="396"/>
          </a:xfrm>
        </p:grpSpPr>
        <p:pic>
          <p:nvPicPr>
            <p:cNvPr id="3" name="图片 2" descr="tittle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20" y="432"/>
              <a:ext cx="2405" cy="397"/>
            </a:xfrm>
            <a:prstGeom prst="rect">
              <a:avLst/>
            </a:prstGeom>
          </p:spPr>
        </p:pic>
        <p:pic>
          <p:nvPicPr>
            <p:cNvPr id="4" name="图片 3" descr="tittle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965" y="460"/>
              <a:ext cx="2441" cy="340"/>
            </a:xfrm>
            <a:prstGeom prst="rect">
              <a:avLst/>
            </a:prstGeom>
          </p:spPr>
        </p:pic>
      </p:grpSp>
      <p:cxnSp>
        <p:nvCxnSpPr>
          <p:cNvPr id="6" name="直接连接符 5"/>
          <p:cNvCxnSpPr/>
          <p:nvPr/>
        </p:nvCxnSpPr>
        <p:spPr>
          <a:xfrm>
            <a:off x="0" y="461963"/>
            <a:ext cx="2538000" cy="0"/>
          </a:xfrm>
          <a:prstGeom prst="line">
            <a:avLst/>
          </a:prstGeom>
          <a:ln w="22225" cmpd="sng">
            <a:solidFill>
              <a:srgbClr val="0029B5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6603683" y="4738688"/>
            <a:ext cx="2538000" cy="0"/>
          </a:xfrm>
          <a:prstGeom prst="line">
            <a:avLst/>
          </a:prstGeom>
          <a:ln w="22225" cmpd="sng">
            <a:solidFill>
              <a:srgbClr val="0029B5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图片 11" descr="挂件-效果图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66059" y="4809173"/>
            <a:ext cx="2575560" cy="234315"/>
          </a:xfrm>
          <a:prstGeom prst="rect">
            <a:avLst/>
          </a:prstGeom>
        </p:spPr>
      </p:pic>
      <p:grpSp>
        <p:nvGrpSpPr>
          <p:cNvPr id="24" name="组合 23"/>
          <p:cNvGrpSpPr/>
          <p:nvPr/>
        </p:nvGrpSpPr>
        <p:grpSpPr>
          <a:xfrm>
            <a:off x="266959" y="976071"/>
            <a:ext cx="2437078" cy="3260694"/>
            <a:chOff x="266959" y="976071"/>
            <a:chExt cx="2437078" cy="3260694"/>
          </a:xfrm>
        </p:grpSpPr>
        <p:sp>
          <p:nvSpPr>
            <p:cNvPr id="14" name="Rectangle: Rounded Corners 5">
              <a:extLst>
                <a:ext uri="{FF2B5EF4-FFF2-40B4-BE49-F238E27FC236}">
                  <a16:creationId xmlns="" xmlns:ma14="http://schemas.microsoft.com/office/mac/drawingml/2011/main" xmlns:p14="http://schemas.microsoft.com/office/powerpoint/2010/main" xmlns:mc="http://schemas.openxmlformats.org/markup-compatibility/2006" xmlns:a16="http://schemas.microsoft.com/office/drawing/2014/main" id="{983E9273-18A8-485B-A3BD-C5A19E223E01}"/>
                </a:ext>
              </a:extLst>
            </p:cNvPr>
            <p:cNvSpPr/>
            <p:nvPr/>
          </p:nvSpPr>
          <p:spPr>
            <a:xfrm>
              <a:off x="266959" y="981479"/>
              <a:ext cx="2437078" cy="3255286"/>
            </a:xfrm>
            <a:prstGeom prst="roundRect">
              <a:avLst>
                <a:gd name="adj" fmla="val 6896"/>
              </a:avLst>
            </a:prstGeom>
            <a:gradFill>
              <a:gsLst>
                <a:gs pos="0">
                  <a:srgbClr val="3C70F4"/>
                </a:gs>
                <a:gs pos="100000">
                  <a:schemeClr val="tx2">
                    <a:lumMod val="75000"/>
                  </a:schemeClr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  <a:spcBef>
                  <a:spcPts val="50"/>
                </a:spcBef>
                <a:spcAft>
                  <a:spcPts val="50"/>
                </a:spcAft>
              </a:pPr>
              <a:endParaRPr lang="en-US">
                <a:solidFill>
                  <a:schemeClr val="lt1"/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6" name="TextBox 9">
              <a:extLst>
                <a:ext uri="{FF2B5EF4-FFF2-40B4-BE49-F238E27FC236}">
                  <a16:creationId xmlns="" xmlns:ma14="http://schemas.microsoft.com/office/mac/drawingml/2011/main" xmlns:p14="http://schemas.microsoft.com/office/powerpoint/2010/main" xmlns:mc="http://schemas.openxmlformats.org/markup-compatibility/2006" xmlns:a16="http://schemas.microsoft.com/office/drawing/2014/main" id="{87F535AD-98AD-4414-8F56-BE88D491C180}"/>
                </a:ext>
              </a:extLst>
            </p:cNvPr>
            <p:cNvSpPr txBox="1"/>
            <p:nvPr/>
          </p:nvSpPr>
          <p:spPr>
            <a:xfrm>
              <a:off x="556233" y="976071"/>
              <a:ext cx="1902265" cy="830164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20000"/>
                </a:lnSpc>
                <a:spcBef>
                  <a:spcPts val="50"/>
                </a:spcBef>
                <a:spcAft>
                  <a:spcPts val="5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d-ID" sz="4400" b="1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Normal" panose="020B0400000000000000" pitchFamily="34" charset="-122"/>
                  <a:cs typeface="+mn-ea"/>
                  <a:sym typeface="Arial" panose="020B0604020202020204" pitchFamily="34" charset="0"/>
                </a:rPr>
                <a:t>01</a:t>
              </a:r>
              <a:r>
                <a:rPr kumimoji="0" lang="id-ID" sz="4400" b="1" i="0" u="none" strike="noStrike" kern="0" cap="none" spc="0" normalizeH="0" baseline="0" noProof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Normal" panose="020B0400000000000000" pitchFamily="34" charset="-122"/>
                  <a:cs typeface="+mn-ea"/>
                  <a:sym typeface="Arial" panose="020B0604020202020204" pitchFamily="34" charset="0"/>
                </a:rPr>
                <a:t>.</a:t>
              </a:r>
              <a:r>
                <a:rPr kumimoji="0" lang="zh-CN" altLang="en-US" sz="2800" b="1" i="0" u="none" strike="noStrike" kern="0" cap="none" spc="0" normalizeH="0" baseline="0" noProof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Normal" panose="020B0400000000000000" pitchFamily="34" charset="-122"/>
                  <a:cs typeface="+mn-ea"/>
                  <a:sym typeface="Arial" panose="020B0604020202020204" pitchFamily="34" charset="0"/>
                </a:rPr>
                <a:t>选题</a:t>
              </a:r>
              <a:endPara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8" name="Synergistically utilize technically sound portals with frictionless chains. Dramatically customize…">
              <a:extLst>
                <a:ext uri="{FF2B5EF4-FFF2-40B4-BE49-F238E27FC236}">
                  <a16:creationId xmlns="" xmlns:ma14="http://schemas.microsoft.com/office/mac/drawingml/2011/main" xmlns:p14="http://schemas.microsoft.com/office/powerpoint/2010/main" xmlns:mc="http://schemas.openxmlformats.org/markup-compatibility/2006" xmlns:a16="http://schemas.microsoft.com/office/drawing/2014/main" id="{EEE286F9-F28A-4BF1-975D-E462AC65E7D2}"/>
                </a:ext>
              </a:extLst>
            </p:cNvPr>
            <p:cNvSpPr txBox="1"/>
            <p:nvPr/>
          </p:nvSpPr>
          <p:spPr>
            <a:xfrm>
              <a:off x="550701" y="1958584"/>
              <a:ext cx="1869593" cy="1836465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a16="http://schemas.microsoft.com/office/drawing/2014/main" xmlns:p14="http://schemas.microsoft.com/office/powerpoint/2010/main" xmlns:mc="http://schemas.openxmlformats.org/markup-compatibility/2006" xmlns:ma14="http://schemas.microsoft.com/office/mac/drawingml/2011/main" val="1"/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marL="171450" indent="-171450">
                <a:lnSpc>
                  <a:spcPct val="120000"/>
                </a:lnSpc>
                <a:spcBef>
                  <a:spcPct val="50000"/>
                </a:spcBef>
                <a:spcAft>
                  <a:spcPct val="50000"/>
                </a:spcAft>
                <a:buFont typeface="Arial" panose="020B0604020202020204" pitchFamily="34" charset="0"/>
                <a:buChar char="•"/>
              </a:pPr>
              <a:r>
                <a:rPr lang="zh-CN" altLang="en-US" sz="1050" smtClean="0">
                  <a:solidFill>
                    <a:schemeClr val="bg1"/>
                  </a:solidFill>
                  <a:latin typeface="Arial" panose="020B0604020202020204" pitchFamily="34" charset="0"/>
                  <a:ea typeface="思源黑体 CN Normal" panose="020B0400000000000000" pitchFamily="34" charset="-122"/>
                  <a:sym typeface="Arial" panose="020B0604020202020204" pitchFamily="34" charset="0"/>
                </a:rPr>
                <a:t>鉴于</a:t>
              </a:r>
              <a:r>
                <a:rPr lang="zh-CN" altLang="en-US" sz="1050">
                  <a:solidFill>
                    <a:schemeClr val="bg1"/>
                  </a:solidFill>
                  <a:latin typeface="Arial" panose="020B0604020202020204" pitchFamily="34" charset="0"/>
                  <a:ea typeface="思源黑体 CN Normal" panose="020B0400000000000000" pitchFamily="34" charset="-122"/>
                  <a:sym typeface="Arial" panose="020B0604020202020204" pitchFamily="34" charset="0"/>
                </a:rPr>
                <a:t>目前</a:t>
              </a:r>
              <a:r>
                <a:rPr lang="en-US" altLang="zh-CN" sz="1050">
                  <a:solidFill>
                    <a:schemeClr val="bg1"/>
                  </a:solidFill>
                  <a:latin typeface="Arial" panose="020B0604020202020204" pitchFamily="34" charset="0"/>
                  <a:ea typeface="思源黑体 CN Normal" panose="020B0400000000000000" pitchFamily="34" charset="-122"/>
                  <a:sym typeface="Arial" panose="020B0604020202020204" pitchFamily="34" charset="0"/>
                </a:rPr>
                <a:t>systemd</a:t>
              </a:r>
              <a:r>
                <a:rPr lang="zh-CN" altLang="en-US" sz="1050">
                  <a:solidFill>
                    <a:schemeClr val="bg1"/>
                  </a:solidFill>
                  <a:latin typeface="Arial" panose="020B0604020202020204" pitchFamily="34" charset="0"/>
                  <a:ea typeface="思源黑体 CN Normal" panose="020B0400000000000000" pitchFamily="34" charset="-122"/>
                  <a:sym typeface="Arial" panose="020B0604020202020204" pitchFamily="34" charset="0"/>
                </a:rPr>
                <a:t>社区尚不成熟，社区活跃，但质量不高</a:t>
              </a:r>
            </a:p>
            <a:p>
              <a:pPr marL="171450" indent="-171450">
                <a:lnSpc>
                  <a:spcPct val="120000"/>
                </a:lnSpc>
                <a:spcBef>
                  <a:spcPct val="50000"/>
                </a:spcBef>
                <a:spcAft>
                  <a:spcPct val="50000"/>
                </a:spcAft>
                <a:buFont typeface="Arial" panose="020B0604020202020204" pitchFamily="34" charset="0"/>
                <a:buChar char="•"/>
              </a:pPr>
              <a:r>
                <a:rPr lang="zh-CN" altLang="en-US" sz="1050">
                  <a:solidFill>
                    <a:schemeClr val="bg1"/>
                  </a:solidFill>
                  <a:latin typeface="Arial" panose="020B0604020202020204" pitchFamily="34" charset="0"/>
                  <a:ea typeface="思源黑体 CN Normal" panose="020B0400000000000000" pitchFamily="34" charset="-122"/>
                  <a:sym typeface="Arial" panose="020B0604020202020204" pitchFamily="34" charset="0"/>
                </a:rPr>
                <a:t>集成太多特性，控制点太多，违背</a:t>
              </a:r>
              <a:r>
                <a:rPr lang="en-US" altLang="zh-CN" sz="1050">
                  <a:solidFill>
                    <a:schemeClr val="bg1"/>
                  </a:solidFill>
                  <a:latin typeface="Arial" panose="020B0604020202020204" pitchFamily="34" charset="0"/>
                  <a:ea typeface="思源黑体 CN Normal" panose="020B0400000000000000" pitchFamily="34" charset="-122"/>
                  <a:sym typeface="Arial" panose="020B0604020202020204" pitchFamily="34" charset="0"/>
                </a:rPr>
                <a:t>UNIX</a:t>
              </a:r>
              <a:r>
                <a:rPr lang="zh-CN" altLang="en-US" sz="1050">
                  <a:solidFill>
                    <a:schemeClr val="bg1"/>
                  </a:solidFill>
                  <a:latin typeface="Arial" panose="020B0604020202020204" pitchFamily="34" charset="0"/>
                  <a:ea typeface="思源黑体 CN Normal" panose="020B0400000000000000" pitchFamily="34" charset="-122"/>
                  <a:sym typeface="Arial" panose="020B0604020202020204" pitchFamily="34" charset="0"/>
                </a:rPr>
                <a:t>哲学</a:t>
              </a:r>
            </a:p>
            <a:p>
              <a:pPr marL="171450" indent="-171450">
                <a:lnSpc>
                  <a:spcPct val="120000"/>
                </a:lnSpc>
                <a:spcBef>
                  <a:spcPct val="50000"/>
                </a:spcBef>
                <a:spcAft>
                  <a:spcPct val="50000"/>
                </a:spcAft>
                <a:buFont typeface="Arial" panose="020B0604020202020204" pitchFamily="34" charset="0"/>
                <a:buChar char="•"/>
              </a:pPr>
              <a:r>
                <a:rPr lang="zh-CN" altLang="en-US" sz="1050">
                  <a:solidFill>
                    <a:schemeClr val="bg1"/>
                  </a:solidFill>
                  <a:latin typeface="Arial" panose="020B0604020202020204" pitchFamily="34" charset="0"/>
                  <a:ea typeface="思源黑体 CN Normal" panose="020B0400000000000000" pitchFamily="34" charset="-122"/>
                  <a:sym typeface="Arial" panose="020B0604020202020204" pitchFamily="34" charset="0"/>
                </a:rPr>
                <a:t>个别特性或组件易出问题，难以定位，影响面较大</a:t>
              </a:r>
              <a:endParaRPr lang="en-US" altLang="zh-CN" sz="1050">
                <a:solidFill>
                  <a:schemeClr val="bg1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endParaRPr>
            </a:p>
            <a:p>
              <a:pPr defTabSz="412750" hangingPunct="0">
                <a:lnSpc>
                  <a:spcPct val="120000"/>
                </a:lnSpc>
                <a:spcBef>
                  <a:spcPct val="50000"/>
                </a:spcBef>
                <a:spcAft>
                  <a:spcPct val="50000"/>
                </a:spcAft>
                <a:defRPr sz="2000" b="0">
                  <a:solidFill>
                    <a:srgbClr val="1C1F25"/>
                  </a:solidFill>
                  <a:latin typeface="Roboto Bold"/>
                  <a:ea typeface="Roboto Bold"/>
                  <a:cs typeface="Roboto Bold"/>
                  <a:sym typeface="Roboto Bold"/>
                </a:defRPr>
              </a:pPr>
              <a:endParaRPr lang="en-US" altLang="zh-CN" sz="1100" kern="0" dirty="0">
                <a:solidFill>
                  <a:schemeClr val="bg1"/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2978850" y="961503"/>
            <a:ext cx="2437078" cy="3275262"/>
            <a:chOff x="2978850" y="961503"/>
            <a:chExt cx="2437078" cy="3275262"/>
          </a:xfrm>
        </p:grpSpPr>
        <p:sp>
          <p:nvSpPr>
            <p:cNvPr id="15" name="Rectangle: Rounded Corners 6">
              <a:extLst>
                <a:ext uri="{FF2B5EF4-FFF2-40B4-BE49-F238E27FC236}">
                  <a16:creationId xmlns="" xmlns:ma14="http://schemas.microsoft.com/office/mac/drawingml/2011/main" xmlns:p14="http://schemas.microsoft.com/office/powerpoint/2010/main" xmlns:mc="http://schemas.openxmlformats.org/markup-compatibility/2006" xmlns:a16="http://schemas.microsoft.com/office/drawing/2014/main" id="{628A4635-6561-4FDD-9C1F-E8102DCCA358}"/>
                </a:ext>
              </a:extLst>
            </p:cNvPr>
            <p:cNvSpPr/>
            <p:nvPr/>
          </p:nvSpPr>
          <p:spPr>
            <a:xfrm>
              <a:off x="2978850" y="981479"/>
              <a:ext cx="2437078" cy="3255286"/>
            </a:xfrm>
            <a:prstGeom prst="roundRect">
              <a:avLst>
                <a:gd name="adj" fmla="val 6896"/>
              </a:avLst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>
              <a:outerShdw blurRad="127000" dist="38100" dir="2700000" algn="tl" rotWithShape="0">
                <a:prstClr val="black">
                  <a:alpha val="2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20000"/>
                </a:lnSpc>
                <a:spcBef>
                  <a:spcPts val="50"/>
                </a:spcBef>
                <a:spcAft>
                  <a:spcPts val="5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7" name="TextBox 10">
              <a:extLst>
                <a:ext uri="{FF2B5EF4-FFF2-40B4-BE49-F238E27FC236}">
                  <a16:creationId xmlns="" xmlns:ma14="http://schemas.microsoft.com/office/mac/drawingml/2011/main" xmlns:p14="http://schemas.microsoft.com/office/powerpoint/2010/main" xmlns:mc="http://schemas.openxmlformats.org/markup-compatibility/2006" xmlns:a16="http://schemas.microsoft.com/office/drawing/2014/main" id="{AAF1F19C-D513-4121-8A61-0AF0AD8991FA}"/>
                </a:ext>
              </a:extLst>
            </p:cNvPr>
            <p:cNvSpPr txBox="1"/>
            <p:nvPr/>
          </p:nvSpPr>
          <p:spPr>
            <a:xfrm>
              <a:off x="3209786" y="961503"/>
              <a:ext cx="1902265" cy="830164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bg1"/>
                  </a:solidFill>
                </a:defRPr>
              </a:lvl1pPr>
            </a:lstStyle>
            <a:p>
              <a:pPr marL="0" marR="0" lvl="0" indent="0" defTabSz="914400" eaLnBrk="1" fontAlgn="auto" latinLnBrk="0" hangingPunct="1">
                <a:lnSpc>
                  <a:spcPct val="120000"/>
                </a:lnSpc>
                <a:spcBef>
                  <a:spcPts val="50"/>
                </a:spcBef>
                <a:spcAft>
                  <a:spcPts val="5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d-ID" sz="4400" b="1" i="0" u="none" strike="noStrike" kern="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Normal" panose="020B0400000000000000" pitchFamily="34" charset="-122"/>
                  <a:cs typeface="+mn-ea"/>
                  <a:sym typeface="Arial" panose="020B0604020202020204" pitchFamily="34" charset="0"/>
                </a:rPr>
                <a:t>02</a:t>
              </a:r>
              <a:r>
                <a:rPr kumimoji="0" lang="id-ID" sz="4400" b="1" i="0" u="none" strike="noStrike" kern="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Normal" panose="020B0400000000000000" pitchFamily="34" charset="-122"/>
                  <a:cs typeface="+mn-ea"/>
                  <a:sym typeface="Arial" panose="020B0604020202020204" pitchFamily="34" charset="0"/>
                </a:rPr>
                <a:t>.</a:t>
              </a:r>
              <a:r>
                <a:rPr kumimoji="0" lang="zh-CN" altLang="en-US" sz="2800" b="1" i="0" u="none" strike="noStrike" kern="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Normal" panose="020B0400000000000000" pitchFamily="34" charset="-122"/>
                  <a:cs typeface="+mn-ea"/>
                  <a:sym typeface="Arial" panose="020B0604020202020204" pitchFamily="34" charset="0"/>
                </a:rPr>
                <a:t>价值</a:t>
              </a:r>
              <a:endPara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9" name="Synergistically utilize technically sound portals with frictionless chains. Dramatically customize…">
              <a:extLst>
                <a:ext uri="{FF2B5EF4-FFF2-40B4-BE49-F238E27FC236}">
                  <a16:creationId xmlns="" xmlns:ma14="http://schemas.microsoft.com/office/mac/drawingml/2011/main" xmlns:p14="http://schemas.microsoft.com/office/powerpoint/2010/main" xmlns:mc="http://schemas.openxmlformats.org/markup-compatibility/2006" xmlns:a16="http://schemas.microsoft.com/office/drawing/2014/main" id="{B7D38CC3-A62A-4A61-9E5C-E5CF6E0D081C}"/>
                </a:ext>
              </a:extLst>
            </p:cNvPr>
            <p:cNvSpPr txBox="1"/>
            <p:nvPr/>
          </p:nvSpPr>
          <p:spPr>
            <a:xfrm>
              <a:off x="3238657" y="1958584"/>
              <a:ext cx="1869593" cy="1661609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a16="http://schemas.microsoft.com/office/drawing/2014/main" xmlns:p14="http://schemas.microsoft.com/office/powerpoint/2010/main" xmlns:mc="http://schemas.openxmlformats.org/markup-compatibility/2006" xmlns:ma14="http://schemas.microsoft.com/office/mac/drawingml/2011/main" val="1"/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marL="171450" indent="-171450" defTabSz="412750" hangingPunct="0">
                <a:lnSpc>
                  <a:spcPct val="120000"/>
                </a:lnSpc>
                <a:spcBef>
                  <a:spcPts val="50"/>
                </a:spcBef>
                <a:spcAft>
                  <a:spcPts val="50"/>
                </a:spcAft>
                <a:buFont typeface="Arial" panose="020B0604020202020204" pitchFamily="34" charset="0"/>
                <a:buChar char="•"/>
                <a:defRPr sz="2000" b="0">
                  <a:solidFill>
                    <a:srgbClr val="1C1F25"/>
                  </a:solidFill>
                  <a:latin typeface="Roboto Bold"/>
                  <a:ea typeface="Roboto Bold"/>
                  <a:cs typeface="Roboto Bold"/>
                  <a:sym typeface="Roboto Bold"/>
                </a:defRPr>
              </a:pPr>
              <a:r>
                <a:rPr lang="zh-CN" altLang="en-US" sz="1100">
                  <a:solidFill>
                    <a:srgbClr val="0070C0"/>
                  </a:solidFill>
                  <a:latin typeface="Arial" panose="020B0604020202020204" pitchFamily="34" charset="0"/>
                  <a:ea typeface="思源黑体 CN Normal" panose="020B0400000000000000" pitchFamily="34" charset="-122"/>
                  <a:cs typeface="+mn-ea"/>
                  <a:sym typeface="Arial" panose="020B0604020202020204" pitchFamily="34" charset="0"/>
                </a:rPr>
                <a:t>精简</a:t>
              </a:r>
              <a:r>
                <a:rPr lang="en-US" altLang="zh-CN" sz="1100">
                  <a:solidFill>
                    <a:srgbClr val="0070C0"/>
                  </a:solidFill>
                  <a:latin typeface="Arial" panose="020B0604020202020204" pitchFamily="34" charset="0"/>
                  <a:ea typeface="思源黑体 CN Normal" panose="020B0400000000000000" pitchFamily="34" charset="-122"/>
                  <a:cs typeface="+mn-ea"/>
                  <a:sym typeface="Arial" panose="020B0604020202020204" pitchFamily="34" charset="0"/>
                </a:rPr>
                <a:t>systemd</a:t>
              </a:r>
              <a:r>
                <a:rPr lang="zh-CN" altLang="en-US" sz="1100">
                  <a:solidFill>
                    <a:srgbClr val="0070C0"/>
                  </a:solidFill>
                  <a:latin typeface="Arial" panose="020B0604020202020204" pitchFamily="34" charset="0"/>
                  <a:ea typeface="思源黑体 CN Normal" panose="020B0400000000000000" pitchFamily="34" charset="-122"/>
                  <a:cs typeface="+mn-ea"/>
                  <a:sym typeface="Arial" panose="020B0604020202020204" pitchFamily="34" charset="0"/>
                </a:rPr>
                <a:t>机制，减少特性和控制点，确保足够可用原则</a:t>
              </a:r>
            </a:p>
            <a:p>
              <a:pPr marL="171450" indent="-171450" defTabSz="412750" hangingPunct="0">
                <a:lnSpc>
                  <a:spcPct val="120000"/>
                </a:lnSpc>
                <a:spcBef>
                  <a:spcPts val="50"/>
                </a:spcBef>
                <a:spcAft>
                  <a:spcPts val="50"/>
                </a:spcAft>
                <a:buFont typeface="Arial" panose="020B0604020202020204" pitchFamily="34" charset="0"/>
                <a:buChar char="•"/>
                <a:defRPr sz="2000" b="0">
                  <a:solidFill>
                    <a:srgbClr val="1C1F25"/>
                  </a:solidFill>
                  <a:latin typeface="Roboto Bold"/>
                  <a:ea typeface="Roboto Bold"/>
                  <a:cs typeface="Roboto Bold"/>
                  <a:sym typeface="Roboto Bold"/>
                </a:defRPr>
              </a:pPr>
              <a:r>
                <a:rPr lang="zh-CN" altLang="en-US" sz="1100">
                  <a:solidFill>
                    <a:srgbClr val="0070C0"/>
                  </a:solidFill>
                  <a:latin typeface="Arial" panose="020B0604020202020204" pitchFamily="34" charset="0"/>
                  <a:ea typeface="思源黑体 CN Normal" panose="020B0400000000000000" pitchFamily="34" charset="-122"/>
                  <a:cs typeface="+mn-ea"/>
                  <a:sym typeface="Arial" panose="020B0604020202020204" pitchFamily="34" charset="0"/>
                </a:rPr>
                <a:t>提升个别场景的质量，增强可靠性，如</a:t>
              </a:r>
              <a:r>
                <a:rPr lang="en-US" altLang="zh-CN" sz="1100">
                  <a:solidFill>
                    <a:srgbClr val="0070C0"/>
                  </a:solidFill>
                  <a:latin typeface="Arial" panose="020B0604020202020204" pitchFamily="34" charset="0"/>
                  <a:ea typeface="思源黑体 CN Normal" panose="020B0400000000000000" pitchFamily="34" charset="-122"/>
                  <a:cs typeface="+mn-ea"/>
                  <a:sym typeface="Arial" panose="020B0604020202020204" pitchFamily="34" charset="0"/>
                </a:rPr>
                <a:t>logind</a:t>
              </a:r>
              <a:r>
                <a:rPr lang="zh-CN" altLang="en-US" sz="1100">
                  <a:solidFill>
                    <a:srgbClr val="0070C0"/>
                  </a:solidFill>
                  <a:latin typeface="Arial" panose="020B0604020202020204" pitchFamily="34" charset="0"/>
                  <a:ea typeface="思源黑体 CN Normal" panose="020B0400000000000000" pitchFamily="34" charset="-122"/>
                  <a:cs typeface="+mn-ea"/>
                  <a:sym typeface="Arial" panose="020B0604020202020204" pitchFamily="34" charset="0"/>
                </a:rPr>
                <a:t>、</a:t>
              </a:r>
              <a:r>
                <a:rPr lang="en-US" altLang="zh-CN" sz="1100">
                  <a:solidFill>
                    <a:srgbClr val="0070C0"/>
                  </a:solidFill>
                  <a:latin typeface="Arial" panose="020B0604020202020204" pitchFamily="34" charset="0"/>
                  <a:ea typeface="思源黑体 CN Normal" panose="020B0400000000000000" pitchFamily="34" charset="-122"/>
                  <a:cs typeface="+mn-ea"/>
                  <a:sym typeface="Arial" panose="020B0604020202020204" pitchFamily="34" charset="0"/>
                </a:rPr>
                <a:t>journal</a:t>
              </a:r>
              <a:r>
                <a:rPr lang="zh-CN" altLang="en-US" sz="1100">
                  <a:solidFill>
                    <a:srgbClr val="0070C0"/>
                  </a:solidFill>
                  <a:latin typeface="Arial" panose="020B0604020202020204" pitchFamily="34" charset="0"/>
                  <a:ea typeface="思源黑体 CN Normal" panose="020B0400000000000000" pitchFamily="34" charset="-122"/>
                  <a:cs typeface="+mn-ea"/>
                  <a:sym typeface="Arial" panose="020B0604020202020204" pitchFamily="34" charset="0"/>
                </a:rPr>
                <a:t>、</a:t>
              </a:r>
              <a:r>
                <a:rPr lang="en-US" altLang="zh-CN" sz="1100">
                  <a:solidFill>
                    <a:srgbClr val="0070C0"/>
                  </a:solidFill>
                  <a:latin typeface="Arial" panose="020B0604020202020204" pitchFamily="34" charset="0"/>
                  <a:ea typeface="思源黑体 CN Normal" panose="020B0400000000000000" pitchFamily="34" charset="-122"/>
                  <a:cs typeface="+mn-ea"/>
                  <a:sym typeface="Arial" panose="020B0604020202020204" pitchFamily="34" charset="0"/>
                </a:rPr>
                <a:t>cgroup</a:t>
              </a:r>
              <a:r>
                <a:rPr lang="zh-CN" altLang="en-US" sz="1100">
                  <a:solidFill>
                    <a:srgbClr val="0070C0"/>
                  </a:solidFill>
                  <a:latin typeface="Arial" panose="020B0604020202020204" pitchFamily="34" charset="0"/>
                  <a:ea typeface="思源黑体 CN Normal" panose="020B0400000000000000" pitchFamily="34" charset="-122"/>
                  <a:cs typeface="+mn-ea"/>
                  <a:sym typeface="Arial" panose="020B0604020202020204" pitchFamily="34" charset="0"/>
                </a:rPr>
                <a:t>等</a:t>
              </a:r>
            </a:p>
            <a:p>
              <a:pPr marL="171450" indent="-171450" defTabSz="412750" hangingPunct="0">
                <a:lnSpc>
                  <a:spcPct val="120000"/>
                </a:lnSpc>
                <a:spcBef>
                  <a:spcPts val="50"/>
                </a:spcBef>
                <a:spcAft>
                  <a:spcPts val="50"/>
                </a:spcAft>
                <a:buFont typeface="Arial" panose="020B0604020202020204" pitchFamily="34" charset="0"/>
                <a:buChar char="•"/>
                <a:defRPr sz="2000" b="0">
                  <a:solidFill>
                    <a:srgbClr val="1C1F25"/>
                  </a:solidFill>
                  <a:latin typeface="Roboto Bold"/>
                  <a:ea typeface="Roboto Bold"/>
                  <a:cs typeface="Roboto Bold"/>
                  <a:sym typeface="Roboto Bold"/>
                </a:defRPr>
              </a:pPr>
              <a:r>
                <a:rPr lang="zh-CN" altLang="en-US" sz="1100">
                  <a:solidFill>
                    <a:srgbClr val="0070C0"/>
                  </a:solidFill>
                  <a:latin typeface="Arial" panose="020B0604020202020204" pitchFamily="34" charset="0"/>
                  <a:ea typeface="思源黑体 CN Normal" panose="020B0400000000000000" pitchFamily="34" charset="-122"/>
                  <a:cs typeface="+mn-ea"/>
                  <a:sym typeface="Arial" panose="020B0604020202020204" pitchFamily="34" charset="0"/>
                </a:rPr>
                <a:t>以嵌入式、边缘计算等场景入手，增加应用场景</a:t>
              </a: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5551486" y="981479"/>
            <a:ext cx="3415393" cy="816258"/>
            <a:chOff x="5551486" y="981479"/>
            <a:chExt cx="3415393" cy="816258"/>
          </a:xfrm>
        </p:grpSpPr>
        <p:sp>
          <p:nvSpPr>
            <p:cNvPr id="13" name="Rectangle: Rounded Corners 427">
              <a:extLst>
                <a:ext uri="{FF2B5EF4-FFF2-40B4-BE49-F238E27FC236}">
                  <a16:creationId xmlns="" xmlns:ma14="http://schemas.microsoft.com/office/mac/drawingml/2011/main" xmlns:p14="http://schemas.microsoft.com/office/powerpoint/2010/main" xmlns:mc="http://schemas.openxmlformats.org/markup-compatibility/2006" xmlns:a16="http://schemas.microsoft.com/office/drawing/2014/main" id="{973E2DFF-0795-450B-B7F0-A4033606857B}"/>
                </a:ext>
              </a:extLst>
            </p:cNvPr>
            <p:cNvSpPr/>
            <p:nvPr/>
          </p:nvSpPr>
          <p:spPr>
            <a:xfrm>
              <a:off x="5551486" y="981479"/>
              <a:ext cx="3415393" cy="816258"/>
            </a:xfrm>
            <a:prstGeom prst="roundRect">
              <a:avLst>
                <a:gd name="adj" fmla="val 50000"/>
              </a:avLst>
            </a:prstGeom>
            <a:solidFill>
              <a:srgbClr val="F3C5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  <a:spcBef>
                  <a:spcPts val="50"/>
                </a:spcBef>
                <a:spcAft>
                  <a:spcPts val="50"/>
                </a:spcAft>
              </a:pPr>
              <a:endParaRPr lang="en-ID">
                <a:solidFill>
                  <a:schemeClr val="lt1"/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0" name="文本框 19">
              <a:extLst>
                <a:ext uri="{FF2B5EF4-FFF2-40B4-BE49-F238E27FC236}">
                  <a16:creationId xmlns="" xmlns:ma14="http://schemas.microsoft.com/office/mac/drawingml/2011/main" xmlns:p14="http://schemas.microsoft.com/office/powerpoint/2010/main" xmlns:mc="http://schemas.openxmlformats.org/markup-compatibility/2006" xmlns:a16="http://schemas.microsoft.com/office/drawing/2014/main" id="{0C89CC3E-B95B-4710-A13C-CAD8022BFAE1}"/>
                </a:ext>
              </a:extLst>
            </p:cNvPr>
            <p:cNvSpPr txBox="1"/>
            <p:nvPr/>
          </p:nvSpPr>
          <p:spPr>
            <a:xfrm>
              <a:off x="5949461" y="1262452"/>
              <a:ext cx="2619440" cy="3321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20000"/>
                </a:lnSpc>
                <a:spcBef>
                  <a:spcPts val="50"/>
                </a:spcBef>
                <a:spcAft>
                  <a:spcPts val="50"/>
                </a:spcAft>
              </a:pPr>
              <a:r>
                <a:rPr lang="en-US" altLang="zh-CN" b="1" smtClean="0">
                  <a:solidFill>
                    <a:srgbClr val="0070C0"/>
                  </a:solidFill>
                  <a:latin typeface="Arial" panose="020B0604020202020204" pitchFamily="34" charset="0"/>
                  <a:ea typeface="思源黑体 CN Normal" panose="020B0400000000000000" pitchFamily="34" charset="-122"/>
                  <a:sym typeface="Arial" panose="020B0604020202020204" pitchFamily="34" charset="0"/>
                </a:rPr>
                <a:t>No.43 </a:t>
              </a:r>
              <a:r>
                <a:rPr lang="en-US" altLang="zh-CN" b="1">
                  <a:solidFill>
                    <a:srgbClr val="0070C0"/>
                  </a:solidFill>
                  <a:latin typeface="Arial" panose="020B0604020202020204" pitchFamily="34" charset="0"/>
                  <a:ea typeface="思源黑体 CN Normal" panose="020B0400000000000000" pitchFamily="34" charset="-122"/>
                  <a:sym typeface="Arial" panose="020B0604020202020204" pitchFamily="34" charset="0"/>
                </a:rPr>
                <a:t>Rust</a:t>
              </a:r>
              <a:r>
                <a:rPr lang="zh-CN" altLang="en-US" b="1">
                  <a:solidFill>
                    <a:srgbClr val="0070C0"/>
                  </a:solidFill>
                  <a:latin typeface="Arial" panose="020B0604020202020204" pitchFamily="34" charset="0"/>
                  <a:ea typeface="思源黑体 CN Normal" panose="020B0400000000000000" pitchFamily="34" charset="-122"/>
                  <a:sym typeface="Arial" panose="020B0604020202020204" pitchFamily="34" charset="0"/>
                </a:rPr>
                <a:t>重写</a:t>
              </a:r>
              <a:r>
                <a:rPr lang="en-US" altLang="zh-CN" b="1">
                  <a:solidFill>
                    <a:srgbClr val="0070C0"/>
                  </a:solidFill>
                  <a:latin typeface="Arial" panose="020B0604020202020204" pitchFamily="34" charset="0"/>
                  <a:ea typeface="思源黑体 CN Normal" panose="020B0400000000000000" pitchFamily="34" charset="-122"/>
                  <a:sym typeface="Arial" panose="020B0604020202020204" pitchFamily="34" charset="0"/>
                </a:rPr>
                <a:t>systemd</a:t>
              </a:r>
            </a:p>
          </p:txBody>
        </p:sp>
      </p:grpSp>
      <p:graphicFrame>
        <p:nvGraphicFramePr>
          <p:cNvPr id="22" name="内容占位符 2"/>
          <p:cNvGraphicFramePr>
            <a:graphicFrameLocks/>
          </p:cNvGraphicFramePr>
          <p:nvPr>
            <p:extLst/>
          </p:nvPr>
        </p:nvGraphicFramePr>
        <p:xfrm>
          <a:off x="6205420" y="1867963"/>
          <a:ext cx="2107523" cy="23543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41155116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/>
        </p:nvGrpSpPr>
        <p:grpSpPr>
          <a:xfrm>
            <a:off x="66675" y="177165"/>
            <a:ext cx="2374106" cy="188595"/>
            <a:chOff x="420" y="432"/>
            <a:chExt cx="4985" cy="396"/>
          </a:xfrm>
        </p:grpSpPr>
        <p:pic>
          <p:nvPicPr>
            <p:cNvPr id="3" name="图片 2" descr="tittle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20" y="432"/>
              <a:ext cx="2405" cy="397"/>
            </a:xfrm>
            <a:prstGeom prst="rect">
              <a:avLst/>
            </a:prstGeom>
          </p:spPr>
        </p:pic>
        <p:pic>
          <p:nvPicPr>
            <p:cNvPr id="4" name="图片 3" descr="tittle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965" y="460"/>
              <a:ext cx="2441" cy="340"/>
            </a:xfrm>
            <a:prstGeom prst="rect">
              <a:avLst/>
            </a:prstGeom>
          </p:spPr>
        </p:pic>
      </p:grpSp>
      <p:cxnSp>
        <p:nvCxnSpPr>
          <p:cNvPr id="6" name="直接连接符 5"/>
          <p:cNvCxnSpPr/>
          <p:nvPr/>
        </p:nvCxnSpPr>
        <p:spPr>
          <a:xfrm>
            <a:off x="0" y="461963"/>
            <a:ext cx="2538000" cy="0"/>
          </a:xfrm>
          <a:prstGeom prst="line">
            <a:avLst/>
          </a:prstGeom>
          <a:ln w="22225" cmpd="sng">
            <a:solidFill>
              <a:srgbClr val="0029B5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6603683" y="4738688"/>
            <a:ext cx="2538000" cy="0"/>
          </a:xfrm>
          <a:prstGeom prst="line">
            <a:avLst/>
          </a:prstGeom>
          <a:ln w="22225" cmpd="sng">
            <a:solidFill>
              <a:srgbClr val="0029B5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图片 11" descr="挂件-效果图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66059" y="4809173"/>
            <a:ext cx="2575560" cy="234315"/>
          </a:xfrm>
          <a:prstGeom prst="rect">
            <a:avLst/>
          </a:prstGeom>
        </p:spPr>
      </p:pic>
      <p:grpSp>
        <p:nvGrpSpPr>
          <p:cNvPr id="23" name="组合 22"/>
          <p:cNvGrpSpPr/>
          <p:nvPr/>
        </p:nvGrpSpPr>
        <p:grpSpPr>
          <a:xfrm>
            <a:off x="5551486" y="981479"/>
            <a:ext cx="3415393" cy="816258"/>
            <a:chOff x="5551486" y="981479"/>
            <a:chExt cx="3415393" cy="816258"/>
          </a:xfrm>
        </p:grpSpPr>
        <p:sp>
          <p:nvSpPr>
            <p:cNvPr id="13" name="Rectangle: Rounded Corners 427">
              <a:extLst>
                <a:ext uri="{FF2B5EF4-FFF2-40B4-BE49-F238E27FC236}">
                  <a16:creationId xmlns="" xmlns:ma14="http://schemas.microsoft.com/office/mac/drawingml/2011/main" xmlns:p14="http://schemas.microsoft.com/office/powerpoint/2010/main" xmlns:mc="http://schemas.openxmlformats.org/markup-compatibility/2006" xmlns:a16="http://schemas.microsoft.com/office/drawing/2014/main" id="{973E2DFF-0795-450B-B7F0-A4033606857B}"/>
                </a:ext>
              </a:extLst>
            </p:cNvPr>
            <p:cNvSpPr/>
            <p:nvPr/>
          </p:nvSpPr>
          <p:spPr>
            <a:xfrm>
              <a:off x="5551486" y="981479"/>
              <a:ext cx="3415393" cy="816258"/>
            </a:xfrm>
            <a:prstGeom prst="roundRect">
              <a:avLst>
                <a:gd name="adj" fmla="val 50000"/>
              </a:avLst>
            </a:prstGeom>
            <a:solidFill>
              <a:srgbClr val="F3C5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  <a:spcBef>
                  <a:spcPts val="50"/>
                </a:spcBef>
                <a:spcAft>
                  <a:spcPts val="50"/>
                </a:spcAft>
              </a:pPr>
              <a:endParaRPr lang="en-ID">
                <a:solidFill>
                  <a:schemeClr val="lt1"/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0" name="文本框 19">
              <a:extLst>
                <a:ext uri="{FF2B5EF4-FFF2-40B4-BE49-F238E27FC236}">
                  <a16:creationId xmlns="" xmlns:ma14="http://schemas.microsoft.com/office/mac/drawingml/2011/main" xmlns:p14="http://schemas.microsoft.com/office/powerpoint/2010/main" xmlns:mc="http://schemas.openxmlformats.org/markup-compatibility/2006" xmlns:a16="http://schemas.microsoft.com/office/drawing/2014/main" id="{0C89CC3E-B95B-4710-A13C-CAD8022BFAE1}"/>
                </a:ext>
              </a:extLst>
            </p:cNvPr>
            <p:cNvSpPr txBox="1"/>
            <p:nvPr/>
          </p:nvSpPr>
          <p:spPr>
            <a:xfrm>
              <a:off x="5949462" y="1259556"/>
              <a:ext cx="2619440" cy="3321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20000"/>
                </a:lnSpc>
                <a:spcBef>
                  <a:spcPts val="50"/>
                </a:spcBef>
                <a:spcAft>
                  <a:spcPts val="50"/>
                </a:spcAft>
              </a:pPr>
              <a:r>
                <a:rPr lang="en-US" altLang="zh-CN" b="1" smtClean="0">
                  <a:solidFill>
                    <a:srgbClr val="0070C0"/>
                  </a:solidFill>
                  <a:latin typeface="Arial" panose="020B0604020202020204" pitchFamily="34" charset="0"/>
                  <a:ea typeface="思源黑体 CN Normal" panose="020B0400000000000000" pitchFamily="34" charset="-122"/>
                  <a:sym typeface="Arial" panose="020B0604020202020204" pitchFamily="34" charset="0"/>
                </a:rPr>
                <a:t>No.43 </a:t>
              </a:r>
              <a:r>
                <a:rPr lang="en-US" altLang="zh-CN" b="1">
                  <a:solidFill>
                    <a:srgbClr val="0070C0"/>
                  </a:solidFill>
                  <a:latin typeface="Arial" panose="020B0604020202020204" pitchFamily="34" charset="0"/>
                  <a:ea typeface="思源黑体 CN Normal" panose="020B0400000000000000" pitchFamily="34" charset="-122"/>
                  <a:sym typeface="Arial" panose="020B0604020202020204" pitchFamily="34" charset="0"/>
                </a:rPr>
                <a:t>Rust</a:t>
              </a:r>
              <a:r>
                <a:rPr lang="zh-CN" altLang="en-US" b="1">
                  <a:solidFill>
                    <a:srgbClr val="0070C0"/>
                  </a:solidFill>
                  <a:latin typeface="Arial" panose="020B0604020202020204" pitchFamily="34" charset="0"/>
                  <a:ea typeface="思源黑体 CN Normal" panose="020B0400000000000000" pitchFamily="34" charset="-122"/>
                  <a:sym typeface="Arial" panose="020B0604020202020204" pitchFamily="34" charset="0"/>
                </a:rPr>
                <a:t>重写</a:t>
              </a:r>
              <a:r>
                <a:rPr lang="en-US" altLang="zh-CN" b="1">
                  <a:solidFill>
                    <a:srgbClr val="0070C0"/>
                  </a:solidFill>
                  <a:latin typeface="Arial" panose="020B0604020202020204" pitchFamily="34" charset="0"/>
                  <a:ea typeface="思源黑体 CN Normal" panose="020B0400000000000000" pitchFamily="34" charset="-122"/>
                  <a:sym typeface="Arial" panose="020B0604020202020204" pitchFamily="34" charset="0"/>
                </a:rPr>
                <a:t>systemd</a:t>
              </a:r>
            </a:p>
          </p:txBody>
        </p:sp>
      </p:grpSp>
      <p:pic>
        <p:nvPicPr>
          <p:cNvPr id="2050" name="Picture 2" descr="http://www.ruanyifeng.com/blogimg/asset/2016/bg2016030703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524" y="981479"/>
            <a:ext cx="5144478" cy="2893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矩形 1"/>
          <p:cNvSpPr/>
          <p:nvPr/>
        </p:nvSpPr>
        <p:spPr>
          <a:xfrm>
            <a:off x="5631687" y="1918250"/>
            <a:ext cx="3198414" cy="11264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50"/>
              </a:spcBef>
              <a:spcAft>
                <a:spcPts val="50"/>
              </a:spcAft>
            </a:pPr>
            <a:r>
              <a:rPr lang="en-US" altLang="zh-CN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Systemd 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的优点是功能强大，使用方便，缺点是体系庞大，非常复杂</a:t>
            </a:r>
            <a:r>
              <a:rPr lang="zh-CN" altLang="en-US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。违反</a:t>
            </a:r>
            <a:r>
              <a:rPr lang="en-US" altLang="zh-CN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"keep simple, keep stupid"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的</a:t>
            </a:r>
            <a:r>
              <a:rPr lang="en-US" altLang="zh-CN" u="sng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  <a:hlinkClick r:id="rId7"/>
              </a:rPr>
              <a:t>Unix </a:t>
            </a:r>
            <a:r>
              <a:rPr lang="zh-CN" altLang="en-US" u="sng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  <a:hlinkClick r:id="rId7"/>
              </a:rPr>
              <a:t>哲学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7597538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/>
        </p:nvGrpSpPr>
        <p:grpSpPr>
          <a:xfrm>
            <a:off x="66675" y="177165"/>
            <a:ext cx="2374106" cy="188595"/>
            <a:chOff x="420" y="432"/>
            <a:chExt cx="4985" cy="396"/>
          </a:xfrm>
        </p:grpSpPr>
        <p:pic>
          <p:nvPicPr>
            <p:cNvPr id="3" name="图片 2" descr="tittle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20" y="432"/>
              <a:ext cx="2405" cy="397"/>
            </a:xfrm>
            <a:prstGeom prst="rect">
              <a:avLst/>
            </a:prstGeom>
          </p:spPr>
        </p:pic>
        <p:pic>
          <p:nvPicPr>
            <p:cNvPr id="4" name="图片 3" descr="tittle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965" y="460"/>
              <a:ext cx="2441" cy="340"/>
            </a:xfrm>
            <a:prstGeom prst="rect">
              <a:avLst/>
            </a:prstGeom>
          </p:spPr>
        </p:pic>
      </p:grpSp>
      <p:cxnSp>
        <p:nvCxnSpPr>
          <p:cNvPr id="6" name="直接连接符 5"/>
          <p:cNvCxnSpPr/>
          <p:nvPr/>
        </p:nvCxnSpPr>
        <p:spPr>
          <a:xfrm>
            <a:off x="0" y="461963"/>
            <a:ext cx="2538000" cy="0"/>
          </a:xfrm>
          <a:prstGeom prst="line">
            <a:avLst/>
          </a:prstGeom>
          <a:ln w="22225" cmpd="sng">
            <a:solidFill>
              <a:srgbClr val="0029B5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6603683" y="4738688"/>
            <a:ext cx="2538000" cy="0"/>
          </a:xfrm>
          <a:prstGeom prst="line">
            <a:avLst/>
          </a:prstGeom>
          <a:ln w="22225" cmpd="sng">
            <a:solidFill>
              <a:srgbClr val="0029B5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图片 11" descr="挂件-效果图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66059" y="4809173"/>
            <a:ext cx="2575560" cy="234315"/>
          </a:xfrm>
          <a:prstGeom prst="rect">
            <a:avLst/>
          </a:prstGeom>
        </p:spPr>
      </p:pic>
      <p:grpSp>
        <p:nvGrpSpPr>
          <p:cNvPr id="23" name="组合 22"/>
          <p:cNvGrpSpPr/>
          <p:nvPr/>
        </p:nvGrpSpPr>
        <p:grpSpPr>
          <a:xfrm>
            <a:off x="5551486" y="981479"/>
            <a:ext cx="3415393" cy="816258"/>
            <a:chOff x="5551486" y="981479"/>
            <a:chExt cx="3415393" cy="816258"/>
          </a:xfrm>
        </p:grpSpPr>
        <p:sp>
          <p:nvSpPr>
            <p:cNvPr id="13" name="Rectangle: Rounded Corners 427">
              <a:extLst>
                <a:ext uri="{FF2B5EF4-FFF2-40B4-BE49-F238E27FC236}">
                  <a16:creationId xmlns="" xmlns:ma14="http://schemas.microsoft.com/office/mac/drawingml/2011/main" xmlns:p14="http://schemas.microsoft.com/office/powerpoint/2010/main" xmlns:mc="http://schemas.openxmlformats.org/markup-compatibility/2006" xmlns:a16="http://schemas.microsoft.com/office/drawing/2014/main" id="{973E2DFF-0795-450B-B7F0-A4033606857B}"/>
                </a:ext>
              </a:extLst>
            </p:cNvPr>
            <p:cNvSpPr/>
            <p:nvPr/>
          </p:nvSpPr>
          <p:spPr>
            <a:xfrm>
              <a:off x="5551486" y="981479"/>
              <a:ext cx="3415393" cy="816258"/>
            </a:xfrm>
            <a:prstGeom prst="roundRect">
              <a:avLst>
                <a:gd name="adj" fmla="val 50000"/>
              </a:avLst>
            </a:prstGeom>
            <a:solidFill>
              <a:srgbClr val="F3C5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  <a:spcBef>
                  <a:spcPts val="50"/>
                </a:spcBef>
                <a:spcAft>
                  <a:spcPts val="50"/>
                </a:spcAft>
              </a:pPr>
              <a:endParaRPr lang="en-ID">
                <a:solidFill>
                  <a:schemeClr val="lt1"/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0" name="文本框 19">
              <a:extLst>
                <a:ext uri="{FF2B5EF4-FFF2-40B4-BE49-F238E27FC236}">
                  <a16:creationId xmlns="" xmlns:ma14="http://schemas.microsoft.com/office/mac/drawingml/2011/main" xmlns:p14="http://schemas.microsoft.com/office/powerpoint/2010/main" xmlns:mc="http://schemas.openxmlformats.org/markup-compatibility/2006" xmlns:a16="http://schemas.microsoft.com/office/drawing/2014/main" id="{0C89CC3E-B95B-4710-A13C-CAD8022BFAE1}"/>
                </a:ext>
              </a:extLst>
            </p:cNvPr>
            <p:cNvSpPr txBox="1"/>
            <p:nvPr/>
          </p:nvSpPr>
          <p:spPr>
            <a:xfrm>
              <a:off x="5949462" y="1233571"/>
              <a:ext cx="2619440" cy="3321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20000"/>
                </a:lnSpc>
                <a:spcBef>
                  <a:spcPts val="50"/>
                </a:spcBef>
                <a:spcAft>
                  <a:spcPts val="50"/>
                </a:spcAft>
              </a:pPr>
              <a:r>
                <a:rPr lang="en-US" altLang="zh-CN" b="1" smtClean="0">
                  <a:solidFill>
                    <a:srgbClr val="0070C0"/>
                  </a:solidFill>
                  <a:latin typeface="Arial" panose="020B0604020202020204" pitchFamily="34" charset="0"/>
                  <a:ea typeface="思源黑体 CN Normal" panose="020B0400000000000000" pitchFamily="34" charset="-122"/>
                  <a:sym typeface="Arial" panose="020B0604020202020204" pitchFamily="34" charset="0"/>
                </a:rPr>
                <a:t>No.43 </a:t>
              </a:r>
              <a:r>
                <a:rPr lang="en-US" altLang="zh-CN" b="1">
                  <a:solidFill>
                    <a:srgbClr val="0070C0"/>
                  </a:solidFill>
                  <a:latin typeface="Arial" panose="020B0604020202020204" pitchFamily="34" charset="0"/>
                  <a:ea typeface="思源黑体 CN Normal" panose="020B0400000000000000" pitchFamily="34" charset="-122"/>
                  <a:sym typeface="Arial" panose="020B0604020202020204" pitchFamily="34" charset="0"/>
                </a:rPr>
                <a:t>Rust</a:t>
              </a:r>
              <a:r>
                <a:rPr lang="zh-CN" altLang="en-US" b="1">
                  <a:solidFill>
                    <a:srgbClr val="0070C0"/>
                  </a:solidFill>
                  <a:latin typeface="Arial" panose="020B0604020202020204" pitchFamily="34" charset="0"/>
                  <a:ea typeface="思源黑体 CN Normal" panose="020B0400000000000000" pitchFamily="34" charset="-122"/>
                  <a:sym typeface="Arial" panose="020B0604020202020204" pitchFamily="34" charset="0"/>
                </a:rPr>
                <a:t>重写</a:t>
              </a:r>
              <a:r>
                <a:rPr lang="en-US" altLang="zh-CN" b="1">
                  <a:solidFill>
                    <a:srgbClr val="0070C0"/>
                  </a:solidFill>
                  <a:latin typeface="Arial" panose="020B0604020202020204" pitchFamily="34" charset="0"/>
                  <a:ea typeface="思源黑体 CN Normal" panose="020B0400000000000000" pitchFamily="34" charset="-122"/>
                  <a:sym typeface="Arial" panose="020B0604020202020204" pitchFamily="34" charset="0"/>
                </a:rPr>
                <a:t>systemd</a:t>
              </a:r>
            </a:p>
          </p:txBody>
        </p:sp>
      </p:grpSp>
      <p:sp>
        <p:nvSpPr>
          <p:cNvPr id="8" name="矩形 7"/>
          <p:cNvSpPr/>
          <p:nvPr/>
        </p:nvSpPr>
        <p:spPr>
          <a:xfrm>
            <a:off x="727135" y="981479"/>
            <a:ext cx="4169288" cy="25557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50"/>
              </a:spcBef>
              <a:spcAft>
                <a:spcPts val="50"/>
              </a:spcAft>
            </a:pPr>
            <a:r>
              <a:rPr lang="zh-CN" altLang="en-US">
                <a:solidFill>
                  <a:srgbClr val="0070C0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sym typeface="Arial" panose="020B0604020202020204" pitchFamily="34" charset="0"/>
              </a:rPr>
              <a:t>本次题目是该项目的</a:t>
            </a:r>
            <a:r>
              <a:rPr lang="zh-CN" altLang="en-US" smtClean="0">
                <a:solidFill>
                  <a:srgbClr val="0070C0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sym typeface="Arial" panose="020B0604020202020204" pitchFamily="34" charset="0"/>
              </a:rPr>
              <a:t>子模块：</a:t>
            </a:r>
            <a:r>
              <a:rPr lang="en-US" altLang="zh-CN" b="1" smtClean="0">
                <a:solidFill>
                  <a:srgbClr val="FF0000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sym typeface="Arial" panose="020B0604020202020204" pitchFamily="34" charset="0"/>
              </a:rPr>
              <a:t>rust</a:t>
            </a:r>
            <a:r>
              <a:rPr lang="zh-CN" altLang="en-US" b="1">
                <a:solidFill>
                  <a:srgbClr val="FF0000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sym typeface="Arial" panose="020B0604020202020204" pitchFamily="34" charset="0"/>
              </a:rPr>
              <a:t>重写</a:t>
            </a:r>
            <a:r>
              <a:rPr lang="en-US" altLang="zh-CN" b="1">
                <a:solidFill>
                  <a:srgbClr val="FF0000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sym typeface="Arial" panose="020B0604020202020204" pitchFamily="34" charset="0"/>
              </a:rPr>
              <a:t>udev</a:t>
            </a:r>
            <a:r>
              <a:rPr lang="zh-CN" altLang="en-US" b="1" smtClean="0">
                <a:solidFill>
                  <a:srgbClr val="FF0000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sym typeface="Arial" panose="020B0604020202020204" pitchFamily="34" charset="0"/>
              </a:rPr>
              <a:t>模块</a:t>
            </a:r>
            <a:r>
              <a:rPr lang="zh-CN" altLang="en-US" smtClean="0">
                <a:solidFill>
                  <a:srgbClr val="0070C0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sym typeface="Arial" panose="020B0604020202020204" pitchFamily="34" charset="0"/>
              </a:rPr>
              <a:t>，</a:t>
            </a:r>
            <a:r>
              <a:rPr lang="zh-CN" altLang="en-US">
                <a:solidFill>
                  <a:srgbClr val="0070C0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sym typeface="Arial" panose="020B0604020202020204" pitchFamily="34" charset="0"/>
              </a:rPr>
              <a:t>功能独立</a:t>
            </a:r>
            <a:r>
              <a:rPr lang="zh-CN" altLang="en-US" smtClean="0">
                <a:solidFill>
                  <a:srgbClr val="0070C0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sym typeface="Arial" panose="020B0604020202020204" pitchFamily="34" charset="0"/>
              </a:rPr>
              <a:t>，单独验证</a:t>
            </a:r>
            <a:endParaRPr lang="en-US" altLang="zh-CN" smtClean="0">
              <a:solidFill>
                <a:srgbClr val="0070C0"/>
              </a:solidFill>
              <a:latin typeface="思源黑体 CN Normal" panose="020B0400000000000000" pitchFamily="34" charset="-122"/>
              <a:ea typeface="思源黑体 CN Normal" panose="020B0400000000000000" pitchFamily="34" charset="-122"/>
              <a:sym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50"/>
              </a:spcBef>
              <a:spcAft>
                <a:spcPts val="50"/>
              </a:spcAft>
            </a:pPr>
            <a:endParaRPr lang="en-US" altLang="zh-CN">
              <a:solidFill>
                <a:srgbClr val="0070C0"/>
              </a:solidFill>
              <a:latin typeface="思源黑体 CN Normal" panose="020B0400000000000000" pitchFamily="34" charset="-122"/>
              <a:ea typeface="思源黑体 CN Normal" panose="020B0400000000000000" pitchFamily="34" charset="-122"/>
              <a:sym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50"/>
              </a:spcBef>
              <a:spcAft>
                <a:spcPts val="50"/>
              </a:spcAft>
            </a:pPr>
            <a:r>
              <a:rPr lang="zh-CN" altLang="en-US" smtClean="0">
                <a:solidFill>
                  <a:srgbClr val="0070C0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sym typeface="Arial" panose="020B0604020202020204" pitchFamily="34" charset="0"/>
              </a:rPr>
              <a:t>重写要求：</a:t>
            </a:r>
            <a:endParaRPr lang="en-US" altLang="zh-CN" smtClean="0">
              <a:solidFill>
                <a:srgbClr val="0070C0"/>
              </a:solidFill>
              <a:latin typeface="思源黑体 CN Normal" panose="020B0400000000000000" pitchFamily="34" charset="-122"/>
              <a:ea typeface="思源黑体 CN Normal" panose="020B0400000000000000" pitchFamily="34" charset="-122"/>
              <a:sym typeface="Arial" panose="020B0604020202020204" pitchFamily="34" charset="0"/>
            </a:endParaRPr>
          </a:p>
          <a:p>
            <a:pPr marL="342900" indent="-342900">
              <a:lnSpc>
                <a:spcPct val="120000"/>
              </a:lnSpc>
              <a:spcBef>
                <a:spcPts val="50"/>
              </a:spcBef>
              <a:spcAft>
                <a:spcPts val="50"/>
              </a:spcAft>
              <a:buFont typeface="+mj-lt"/>
              <a:buAutoNum type="arabicPeriod"/>
            </a:pPr>
            <a:r>
              <a:rPr lang="zh-CN" altLang="en-US">
                <a:solidFill>
                  <a:srgbClr val="0070C0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+mn-ea"/>
                <a:sym typeface="Arial" panose="020B0604020202020204" pitchFamily="34" charset="0"/>
              </a:rPr>
              <a:t>使用</a:t>
            </a:r>
            <a:r>
              <a:rPr lang="en-US" altLang="zh-CN">
                <a:solidFill>
                  <a:srgbClr val="0070C0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+mn-ea"/>
                <a:sym typeface="Arial" panose="020B0604020202020204" pitchFamily="34" charset="0"/>
              </a:rPr>
              <a:t>Rust</a:t>
            </a:r>
            <a:r>
              <a:rPr lang="zh-CN" altLang="en-US">
                <a:solidFill>
                  <a:srgbClr val="0070C0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+mn-ea"/>
                <a:sym typeface="Arial" panose="020B0604020202020204" pitchFamily="34" charset="0"/>
              </a:rPr>
              <a:t>语言重写</a:t>
            </a:r>
            <a:endParaRPr lang="en-US" altLang="zh-CN">
              <a:solidFill>
                <a:srgbClr val="0070C0"/>
              </a:solidFill>
              <a:latin typeface="思源黑体 CN Normal" panose="020B0400000000000000" pitchFamily="34" charset="-122"/>
              <a:ea typeface="思源黑体 CN Normal" panose="020B0400000000000000" pitchFamily="34" charset="-122"/>
              <a:cs typeface="+mn-ea"/>
              <a:sym typeface="Arial" panose="020B0604020202020204" pitchFamily="34" charset="0"/>
            </a:endParaRPr>
          </a:p>
          <a:p>
            <a:pPr marL="342900" indent="-342900">
              <a:lnSpc>
                <a:spcPct val="120000"/>
              </a:lnSpc>
              <a:spcBef>
                <a:spcPts val="50"/>
              </a:spcBef>
              <a:spcAft>
                <a:spcPts val="50"/>
              </a:spcAft>
              <a:buFont typeface="+mj-lt"/>
              <a:buAutoNum type="arabicPeriod"/>
            </a:pPr>
            <a:r>
              <a:rPr lang="zh-CN" altLang="en-US">
                <a:solidFill>
                  <a:srgbClr val="0070C0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+mn-ea"/>
                <a:sym typeface="Arial" panose="020B0604020202020204" pitchFamily="34" charset="0"/>
              </a:rPr>
              <a:t>保留基本功能，保持足够的兼容性</a:t>
            </a:r>
            <a:endParaRPr lang="en-US" altLang="zh-CN">
              <a:solidFill>
                <a:srgbClr val="0070C0"/>
              </a:solidFill>
              <a:latin typeface="思源黑体 CN Normal" panose="020B0400000000000000" pitchFamily="34" charset="-122"/>
              <a:ea typeface="思源黑体 CN Normal" panose="020B0400000000000000" pitchFamily="34" charset="-122"/>
              <a:cs typeface="+mn-ea"/>
              <a:sym typeface="Arial" panose="020B0604020202020204" pitchFamily="34" charset="0"/>
            </a:endParaRPr>
          </a:p>
          <a:p>
            <a:pPr marL="342900" indent="-342900">
              <a:lnSpc>
                <a:spcPct val="120000"/>
              </a:lnSpc>
              <a:spcBef>
                <a:spcPts val="50"/>
              </a:spcBef>
              <a:spcAft>
                <a:spcPts val="50"/>
              </a:spcAft>
              <a:buFont typeface="+mj-lt"/>
              <a:buAutoNum type="arabicPeriod"/>
            </a:pPr>
            <a:r>
              <a:rPr lang="zh-CN" altLang="en-US">
                <a:solidFill>
                  <a:srgbClr val="0070C0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+mn-ea"/>
                <a:sym typeface="Arial" panose="020B0604020202020204" pitchFamily="34" charset="0"/>
              </a:rPr>
              <a:t>不应该是一对一的简单语言翻译</a:t>
            </a:r>
            <a:endParaRPr lang="en-US" altLang="zh-CN">
              <a:solidFill>
                <a:srgbClr val="0070C0"/>
              </a:solidFill>
              <a:latin typeface="思源黑体 CN Normal" panose="020B0400000000000000" pitchFamily="34" charset="-122"/>
              <a:ea typeface="思源黑体 CN Normal" panose="020B0400000000000000" pitchFamily="34" charset="-122"/>
              <a:cs typeface="+mn-ea"/>
              <a:sym typeface="Arial" panose="020B0604020202020204" pitchFamily="34" charset="0"/>
            </a:endParaRPr>
          </a:p>
          <a:p>
            <a:pPr marL="342900" indent="-342900">
              <a:lnSpc>
                <a:spcPct val="120000"/>
              </a:lnSpc>
              <a:spcBef>
                <a:spcPts val="50"/>
              </a:spcBef>
              <a:spcAft>
                <a:spcPts val="50"/>
              </a:spcAft>
              <a:buFont typeface="+mj-lt"/>
              <a:buAutoNum type="arabicPeriod"/>
            </a:pPr>
            <a:r>
              <a:rPr lang="zh-CN" altLang="en-US">
                <a:solidFill>
                  <a:srgbClr val="0070C0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+mn-ea"/>
                <a:sym typeface="Arial" panose="020B0604020202020204" pitchFamily="34" charset="0"/>
              </a:rPr>
              <a:t>使其更适用于嵌入式、云场景，可以与容器、虚拟化做一定</a:t>
            </a:r>
            <a:r>
              <a:rPr lang="zh-CN" altLang="en-US" smtClean="0">
                <a:solidFill>
                  <a:srgbClr val="0070C0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+mn-ea"/>
                <a:sym typeface="Arial" panose="020B0604020202020204" pitchFamily="34" charset="0"/>
              </a:rPr>
              <a:t>结合</a:t>
            </a:r>
            <a:endParaRPr lang="en-US" altLang="zh-CN" smtClean="0">
              <a:solidFill>
                <a:srgbClr val="0070C0"/>
              </a:solidFill>
              <a:latin typeface="思源黑体 CN Normal" panose="020B0400000000000000" pitchFamily="34" charset="-122"/>
              <a:ea typeface="思源黑体 CN Normal" panose="020B0400000000000000" pitchFamily="34" charset="-122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36986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/>
        </p:nvGrpSpPr>
        <p:grpSpPr>
          <a:xfrm>
            <a:off x="66675" y="177165"/>
            <a:ext cx="2374106" cy="188595"/>
            <a:chOff x="420" y="432"/>
            <a:chExt cx="4985" cy="396"/>
          </a:xfrm>
        </p:grpSpPr>
        <p:pic>
          <p:nvPicPr>
            <p:cNvPr id="3" name="图片 2" descr="tittle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20" y="432"/>
              <a:ext cx="2405" cy="397"/>
            </a:xfrm>
            <a:prstGeom prst="rect">
              <a:avLst/>
            </a:prstGeom>
          </p:spPr>
        </p:pic>
        <p:pic>
          <p:nvPicPr>
            <p:cNvPr id="4" name="图片 3" descr="tittle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965" y="460"/>
              <a:ext cx="2441" cy="340"/>
            </a:xfrm>
            <a:prstGeom prst="rect">
              <a:avLst/>
            </a:prstGeom>
          </p:spPr>
        </p:pic>
      </p:grpSp>
      <p:cxnSp>
        <p:nvCxnSpPr>
          <p:cNvPr id="6" name="直接连接符 5"/>
          <p:cNvCxnSpPr/>
          <p:nvPr/>
        </p:nvCxnSpPr>
        <p:spPr>
          <a:xfrm>
            <a:off x="0" y="461963"/>
            <a:ext cx="2538000" cy="0"/>
          </a:xfrm>
          <a:prstGeom prst="line">
            <a:avLst/>
          </a:prstGeom>
          <a:ln w="22225" cmpd="sng">
            <a:solidFill>
              <a:srgbClr val="0029B5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6603683" y="4738688"/>
            <a:ext cx="2538000" cy="0"/>
          </a:xfrm>
          <a:prstGeom prst="line">
            <a:avLst/>
          </a:prstGeom>
          <a:ln w="22225" cmpd="sng">
            <a:solidFill>
              <a:srgbClr val="0029B5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图片 11" descr="挂件-效果图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66059" y="4809173"/>
            <a:ext cx="2575560" cy="234315"/>
          </a:xfrm>
          <a:prstGeom prst="rect">
            <a:avLst/>
          </a:prstGeom>
        </p:spPr>
      </p:pic>
      <p:grpSp>
        <p:nvGrpSpPr>
          <p:cNvPr id="23" name="组合 22"/>
          <p:cNvGrpSpPr/>
          <p:nvPr/>
        </p:nvGrpSpPr>
        <p:grpSpPr>
          <a:xfrm>
            <a:off x="5551486" y="981479"/>
            <a:ext cx="3415393" cy="816258"/>
            <a:chOff x="5551486" y="981479"/>
            <a:chExt cx="3415393" cy="816258"/>
          </a:xfrm>
        </p:grpSpPr>
        <p:sp>
          <p:nvSpPr>
            <p:cNvPr id="13" name="Rectangle: Rounded Corners 427">
              <a:extLst>
                <a:ext uri="{FF2B5EF4-FFF2-40B4-BE49-F238E27FC236}">
                  <a16:creationId xmlns="" xmlns:ma14="http://schemas.microsoft.com/office/mac/drawingml/2011/main" xmlns:p14="http://schemas.microsoft.com/office/powerpoint/2010/main" xmlns:mc="http://schemas.openxmlformats.org/markup-compatibility/2006" xmlns:a16="http://schemas.microsoft.com/office/drawing/2014/main" id="{973E2DFF-0795-450B-B7F0-A4033606857B}"/>
                </a:ext>
              </a:extLst>
            </p:cNvPr>
            <p:cNvSpPr/>
            <p:nvPr/>
          </p:nvSpPr>
          <p:spPr>
            <a:xfrm>
              <a:off x="5551486" y="981479"/>
              <a:ext cx="3415393" cy="816258"/>
            </a:xfrm>
            <a:prstGeom prst="roundRect">
              <a:avLst>
                <a:gd name="adj" fmla="val 50000"/>
              </a:avLst>
            </a:prstGeom>
            <a:solidFill>
              <a:srgbClr val="F3C5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  <a:spcBef>
                  <a:spcPts val="50"/>
                </a:spcBef>
                <a:spcAft>
                  <a:spcPts val="50"/>
                </a:spcAft>
              </a:pPr>
              <a:endParaRPr lang="en-ID">
                <a:solidFill>
                  <a:schemeClr val="lt1"/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0" name="文本框 19">
              <a:extLst>
                <a:ext uri="{FF2B5EF4-FFF2-40B4-BE49-F238E27FC236}">
                  <a16:creationId xmlns="" xmlns:ma14="http://schemas.microsoft.com/office/mac/drawingml/2011/main" xmlns:p14="http://schemas.microsoft.com/office/powerpoint/2010/main" xmlns:mc="http://schemas.openxmlformats.org/markup-compatibility/2006" xmlns:a16="http://schemas.microsoft.com/office/drawing/2014/main" id="{0C89CC3E-B95B-4710-A13C-CAD8022BFAE1}"/>
                </a:ext>
              </a:extLst>
            </p:cNvPr>
            <p:cNvSpPr txBox="1"/>
            <p:nvPr/>
          </p:nvSpPr>
          <p:spPr>
            <a:xfrm>
              <a:off x="5949462" y="1233571"/>
              <a:ext cx="2619440" cy="3321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20000"/>
                </a:lnSpc>
                <a:spcBef>
                  <a:spcPts val="50"/>
                </a:spcBef>
                <a:spcAft>
                  <a:spcPts val="50"/>
                </a:spcAft>
              </a:pPr>
              <a:r>
                <a:rPr lang="en-US" altLang="zh-CN" b="1" smtClean="0">
                  <a:solidFill>
                    <a:srgbClr val="0070C0"/>
                  </a:solidFill>
                  <a:latin typeface="Arial" panose="020B0604020202020204" pitchFamily="34" charset="0"/>
                  <a:ea typeface="思源黑体 CN Normal" panose="020B0400000000000000" pitchFamily="34" charset="-122"/>
                  <a:sym typeface="Arial" panose="020B0604020202020204" pitchFamily="34" charset="0"/>
                </a:rPr>
                <a:t>No.43 </a:t>
              </a:r>
              <a:r>
                <a:rPr lang="en-US" altLang="zh-CN" b="1">
                  <a:solidFill>
                    <a:srgbClr val="0070C0"/>
                  </a:solidFill>
                  <a:latin typeface="Arial" panose="020B0604020202020204" pitchFamily="34" charset="0"/>
                  <a:ea typeface="思源黑体 CN Normal" panose="020B0400000000000000" pitchFamily="34" charset="-122"/>
                  <a:sym typeface="Arial" panose="020B0604020202020204" pitchFamily="34" charset="0"/>
                </a:rPr>
                <a:t>Rust</a:t>
              </a:r>
              <a:r>
                <a:rPr lang="zh-CN" altLang="en-US" b="1">
                  <a:solidFill>
                    <a:srgbClr val="0070C0"/>
                  </a:solidFill>
                  <a:latin typeface="Arial" panose="020B0604020202020204" pitchFamily="34" charset="0"/>
                  <a:ea typeface="思源黑体 CN Normal" panose="020B0400000000000000" pitchFamily="34" charset="-122"/>
                  <a:sym typeface="Arial" panose="020B0604020202020204" pitchFamily="34" charset="0"/>
                </a:rPr>
                <a:t>重写</a:t>
              </a:r>
              <a:r>
                <a:rPr lang="en-US" altLang="zh-CN" b="1">
                  <a:solidFill>
                    <a:srgbClr val="0070C0"/>
                  </a:solidFill>
                  <a:latin typeface="Arial" panose="020B0604020202020204" pitchFamily="34" charset="0"/>
                  <a:ea typeface="思源黑体 CN Normal" panose="020B0400000000000000" pitchFamily="34" charset="-122"/>
                  <a:sym typeface="Arial" panose="020B0604020202020204" pitchFamily="34" charset="0"/>
                </a:rPr>
                <a:t>systemd</a:t>
              </a:r>
            </a:p>
          </p:txBody>
        </p:sp>
      </p:grpSp>
      <p:sp>
        <p:nvSpPr>
          <p:cNvPr id="8" name="矩形 7"/>
          <p:cNvSpPr/>
          <p:nvPr/>
        </p:nvSpPr>
        <p:spPr>
          <a:xfrm>
            <a:off x="639365" y="828035"/>
            <a:ext cx="4932053" cy="31926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50"/>
              </a:spcBef>
              <a:spcAft>
                <a:spcPts val="50"/>
              </a:spcAft>
            </a:pPr>
            <a:r>
              <a:rPr lang="zh-CN" altLang="en-US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产出标准：</a:t>
            </a:r>
            <a:endParaRPr lang="en-US" altLang="zh-CN" smtClean="0">
              <a:solidFill>
                <a:srgbClr val="0070C0"/>
              </a:solidFill>
              <a:latin typeface="Arial" panose="020B0604020202020204" pitchFamily="34" charset="0"/>
              <a:ea typeface="思源黑体 CN Normal" panose="020B0400000000000000" pitchFamily="34" charset="-122"/>
              <a:sym typeface="Arial" panose="020B0604020202020204" pitchFamily="34" charset="0"/>
            </a:endParaRPr>
          </a:p>
          <a:p>
            <a:pPr marL="342900" indent="-342900">
              <a:lnSpc>
                <a:spcPct val="120000"/>
              </a:lnSpc>
              <a:spcBef>
                <a:spcPts val="50"/>
              </a:spcBef>
              <a:spcAft>
                <a:spcPts val="50"/>
              </a:spcAft>
              <a:buFont typeface="+mj-lt"/>
              <a:buAutoNum type="arabicPeriod"/>
            </a:pPr>
            <a:r>
              <a:rPr lang="en-US" altLang="zh-CN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  <a:sym typeface="Arial" panose="020B0604020202020204" pitchFamily="34" charset="0"/>
              </a:rPr>
              <a:t>openEuler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  <a:sym typeface="Arial" panose="020B0604020202020204" pitchFamily="34" charset="0"/>
              </a:rPr>
              <a:t>社区</a:t>
            </a:r>
            <a:r>
              <a:rPr lang="zh-CN" altLang="en-US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  <a:sym typeface="Arial" panose="020B0604020202020204" pitchFamily="34" charset="0"/>
              </a:rPr>
              <a:t>开发，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  <a:sym typeface="Arial" panose="020B0604020202020204" pitchFamily="34" charset="0"/>
              </a:rPr>
              <a:t>基于</a:t>
            </a:r>
            <a:r>
              <a:rPr lang="en-US" altLang="zh-CN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  <a:sym typeface="Arial" panose="020B0604020202020204" pitchFamily="34" charset="0"/>
              </a:rPr>
              <a:t>rust</a:t>
            </a:r>
            <a:r>
              <a:rPr lang="zh-CN" altLang="en-US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  <a:sym typeface="Arial" panose="020B0604020202020204" pitchFamily="34" charset="0"/>
              </a:rPr>
              <a:t>语言的开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  <a:sym typeface="Arial" panose="020B0604020202020204" pitchFamily="34" charset="0"/>
              </a:rPr>
              <a:t>源项目</a:t>
            </a:r>
          </a:p>
          <a:p>
            <a:pPr marL="342900" indent="-342900">
              <a:lnSpc>
                <a:spcPct val="120000"/>
              </a:lnSpc>
              <a:spcBef>
                <a:spcPts val="50"/>
              </a:spcBef>
              <a:spcAft>
                <a:spcPts val="50"/>
              </a:spcAft>
              <a:buFont typeface="+mj-lt"/>
              <a:buAutoNum type="arabicPeriod"/>
            </a:pPr>
            <a:r>
              <a:rPr lang="zh-CN" altLang="en-US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  <a:sym typeface="Arial" panose="020B0604020202020204" pitchFamily="34" charset="0"/>
              </a:rPr>
              <a:t>兼容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  <a:sym typeface="Arial" panose="020B0604020202020204" pitchFamily="34" charset="0"/>
              </a:rPr>
              <a:t>基础的</a:t>
            </a:r>
            <a:r>
              <a:rPr lang="en-US" altLang="zh-CN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  <a:sym typeface="Arial" panose="020B0604020202020204" pitchFamily="34" charset="0"/>
              </a:rPr>
              <a:t>systemd</a:t>
            </a:r>
            <a:r>
              <a:rPr lang="zh-CN" altLang="en-US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  <a:sym typeface="Arial" panose="020B0604020202020204" pitchFamily="34" charset="0"/>
              </a:rPr>
              <a:t>设备管理场景</a:t>
            </a:r>
            <a:endParaRPr lang="en-US" altLang="zh-CN" smtClean="0">
              <a:solidFill>
                <a:srgbClr val="0070C0"/>
              </a:solidFill>
              <a:latin typeface="Arial" panose="020B0604020202020204" pitchFamily="34" charset="0"/>
              <a:ea typeface="思源黑体 CN Normal" panose="020B0400000000000000" pitchFamily="34" charset="-122"/>
              <a:cs typeface="+mn-ea"/>
              <a:sym typeface="Arial" panose="020B0604020202020204" pitchFamily="34" charset="0"/>
            </a:endParaRPr>
          </a:p>
          <a:p>
            <a:pPr marL="342900" indent="-342900">
              <a:lnSpc>
                <a:spcPct val="120000"/>
              </a:lnSpc>
              <a:spcBef>
                <a:spcPts val="50"/>
              </a:spcBef>
              <a:spcAft>
                <a:spcPts val="50"/>
              </a:spcAft>
              <a:buFont typeface="+mj-lt"/>
              <a:buAutoNum type="arabicPeriod"/>
            </a:pP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  <a:sym typeface="Arial" panose="020B0604020202020204" pitchFamily="34" charset="0"/>
              </a:rPr>
              <a:t>支持多架构</a:t>
            </a:r>
            <a:r>
              <a:rPr lang="en-US" altLang="zh-CN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  <a:sym typeface="Arial" panose="020B0604020202020204" pitchFamily="34" charset="0"/>
              </a:rPr>
              <a:t>x86_64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  <a:sym typeface="Arial" panose="020B0604020202020204" pitchFamily="34" charset="0"/>
              </a:rPr>
              <a:t>、</a:t>
            </a:r>
            <a:r>
              <a:rPr lang="en-US" altLang="zh-CN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  <a:sym typeface="Arial" panose="020B0604020202020204" pitchFamily="34" charset="0"/>
              </a:rPr>
              <a:t>aarch64</a:t>
            </a:r>
            <a:r>
              <a:rPr lang="zh-CN" altLang="en-US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  <a:sym typeface="Arial" panose="020B0604020202020204" pitchFamily="34" charset="0"/>
              </a:rPr>
              <a:t>等多种架构</a:t>
            </a:r>
            <a:endParaRPr lang="en-US" altLang="zh-CN" smtClean="0">
              <a:solidFill>
                <a:srgbClr val="0070C0"/>
              </a:solidFill>
              <a:latin typeface="Arial" panose="020B0604020202020204" pitchFamily="34" charset="0"/>
              <a:ea typeface="思源黑体 CN Normal" panose="020B0400000000000000" pitchFamily="34" charset="-122"/>
              <a:cs typeface="+mn-ea"/>
              <a:sym typeface="Arial" panose="020B0604020202020204" pitchFamily="34" charset="0"/>
            </a:endParaRPr>
          </a:p>
          <a:p>
            <a:pPr marL="342900" indent="-342900">
              <a:lnSpc>
                <a:spcPct val="120000"/>
              </a:lnSpc>
              <a:spcBef>
                <a:spcPts val="50"/>
              </a:spcBef>
              <a:spcAft>
                <a:spcPts val="50"/>
              </a:spcAft>
              <a:buFont typeface="+mj-lt"/>
              <a:buAutoNum type="arabicPeriod"/>
            </a:pPr>
            <a:endParaRPr lang="en-US" altLang="zh-CN">
              <a:solidFill>
                <a:srgbClr val="0070C0"/>
              </a:solidFill>
              <a:latin typeface="Arial" panose="020B0604020202020204" pitchFamily="34" charset="0"/>
              <a:ea typeface="思源黑体 CN Normal" panose="020B0400000000000000" pitchFamily="34" charset="-122"/>
              <a:cs typeface="+mn-ea"/>
              <a:sym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50"/>
              </a:spcBef>
              <a:spcAft>
                <a:spcPts val="50"/>
              </a:spcAft>
            </a:pPr>
            <a:r>
              <a:rPr lang="zh-CN" altLang="en-US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  <a:sym typeface="Arial" panose="020B0604020202020204" pitchFamily="34" charset="0"/>
              </a:rPr>
              <a:t>技术要求：</a:t>
            </a:r>
            <a:endParaRPr lang="en-US" altLang="zh-CN" smtClean="0">
              <a:solidFill>
                <a:srgbClr val="0070C0"/>
              </a:solidFill>
              <a:latin typeface="Arial" panose="020B0604020202020204" pitchFamily="34" charset="0"/>
              <a:ea typeface="思源黑体 CN Normal" panose="020B0400000000000000" pitchFamily="34" charset="-122"/>
              <a:cs typeface="+mn-ea"/>
              <a:sym typeface="Arial" panose="020B0604020202020204" pitchFamily="34" charset="0"/>
            </a:endParaRPr>
          </a:p>
          <a:p>
            <a:pPr marL="342900" indent="-342900">
              <a:lnSpc>
                <a:spcPct val="120000"/>
              </a:lnSpc>
              <a:spcBef>
                <a:spcPts val="50"/>
              </a:spcBef>
              <a:spcAft>
                <a:spcPts val="50"/>
              </a:spcAft>
              <a:buFont typeface="+mj-lt"/>
              <a:buAutoNum type="arabicPeriod"/>
            </a:pPr>
            <a:r>
              <a:rPr lang="zh-CN" altLang="en-US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  <a:sym typeface="Arial" panose="020B0604020202020204" pitchFamily="34" charset="0"/>
              </a:rPr>
              <a:t>基本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  <a:sym typeface="Arial" panose="020B0604020202020204" pitchFamily="34" charset="0"/>
              </a:rPr>
              <a:t>的</a:t>
            </a:r>
            <a:r>
              <a:rPr lang="en-US" altLang="zh-CN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  <a:sym typeface="Arial" panose="020B0604020202020204" pitchFamily="34" charset="0"/>
              </a:rPr>
              <a:t>Linux</a:t>
            </a:r>
            <a:r>
              <a:rPr lang="zh-CN" altLang="en-US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  <a:sym typeface="Arial" panose="020B0604020202020204" pitchFamily="34" charset="0"/>
              </a:rPr>
              <a:t>命令及使用</a:t>
            </a:r>
            <a:endParaRPr lang="en-US" altLang="zh-CN" smtClean="0">
              <a:solidFill>
                <a:srgbClr val="0070C0"/>
              </a:solidFill>
              <a:latin typeface="Arial" panose="020B0604020202020204" pitchFamily="34" charset="0"/>
              <a:ea typeface="思源黑体 CN Normal" panose="020B0400000000000000" pitchFamily="34" charset="-122"/>
              <a:cs typeface="+mn-ea"/>
              <a:sym typeface="Arial" panose="020B0604020202020204" pitchFamily="34" charset="0"/>
            </a:endParaRPr>
          </a:p>
          <a:p>
            <a:pPr marL="342900" indent="-342900">
              <a:lnSpc>
                <a:spcPct val="120000"/>
              </a:lnSpc>
              <a:spcBef>
                <a:spcPts val="50"/>
              </a:spcBef>
              <a:spcAft>
                <a:spcPts val="50"/>
              </a:spcAft>
              <a:buFont typeface="+mj-lt"/>
              <a:buAutoNum type="arabicPeriod"/>
            </a:pPr>
            <a:r>
              <a:rPr lang="en-US" altLang="zh-CN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  <a:sym typeface="Arial" panose="020B0604020202020204" pitchFamily="34" charset="0"/>
              </a:rPr>
              <a:t>Rust</a:t>
            </a:r>
            <a:r>
              <a:rPr lang="zh-CN" altLang="en-US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  <a:sym typeface="Arial" panose="020B0604020202020204" pitchFamily="34" charset="0"/>
              </a:rPr>
              <a:t>语言</a:t>
            </a:r>
            <a:endParaRPr lang="en-US" altLang="zh-CN" smtClean="0">
              <a:solidFill>
                <a:srgbClr val="0070C0"/>
              </a:solidFill>
              <a:latin typeface="Arial" panose="020B0604020202020204" pitchFamily="34" charset="0"/>
              <a:ea typeface="思源黑体 CN Normal" panose="020B0400000000000000" pitchFamily="34" charset="-122"/>
              <a:cs typeface="+mn-ea"/>
              <a:sym typeface="Arial" panose="020B0604020202020204" pitchFamily="34" charset="0"/>
            </a:endParaRPr>
          </a:p>
          <a:p>
            <a:pPr marL="342900" indent="-342900">
              <a:lnSpc>
                <a:spcPct val="120000"/>
              </a:lnSpc>
              <a:spcBef>
                <a:spcPts val="50"/>
              </a:spcBef>
              <a:spcAft>
                <a:spcPts val="50"/>
              </a:spcAft>
              <a:buFont typeface="+mj-lt"/>
              <a:buAutoNum type="arabicPeriod"/>
            </a:pPr>
            <a:r>
              <a:rPr lang="zh-CN" altLang="en-US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  <a:sym typeface="Arial" panose="020B0604020202020204" pitchFamily="34" charset="0"/>
              </a:rPr>
              <a:t>熟悉</a:t>
            </a:r>
            <a:r>
              <a:rPr lang="en-US" altLang="zh-CN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  <a:sym typeface="Arial" panose="020B0604020202020204" pitchFamily="34" charset="0"/>
              </a:rPr>
              <a:t>udev</a:t>
            </a:r>
            <a:r>
              <a:rPr lang="zh-CN" altLang="en-US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  <a:sym typeface="Arial" panose="020B0604020202020204" pitchFamily="34" charset="0"/>
              </a:rPr>
              <a:t>规则及原理</a:t>
            </a:r>
            <a:endParaRPr lang="en-US" altLang="zh-CN" smtClean="0">
              <a:solidFill>
                <a:srgbClr val="0070C0"/>
              </a:solidFill>
              <a:latin typeface="Arial" panose="020B0604020202020204" pitchFamily="34" charset="0"/>
              <a:ea typeface="思源黑体 CN Normal" panose="020B0400000000000000" pitchFamily="34" charset="-122"/>
              <a:cs typeface="+mn-ea"/>
              <a:sym typeface="Arial" panose="020B0604020202020204" pitchFamily="34" charset="0"/>
            </a:endParaRPr>
          </a:p>
          <a:p>
            <a:pPr marL="342900" indent="-342900">
              <a:lnSpc>
                <a:spcPct val="120000"/>
              </a:lnSpc>
              <a:spcBef>
                <a:spcPts val="50"/>
              </a:spcBef>
              <a:spcAft>
                <a:spcPts val="50"/>
              </a:spcAft>
              <a:buFont typeface="+mj-lt"/>
              <a:buAutoNum type="arabicPeriod"/>
            </a:pPr>
            <a:r>
              <a:rPr lang="en-US" altLang="zh-CN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  <a:sym typeface="Arial" panose="020B0604020202020204" pitchFamily="34" charset="0"/>
              </a:rPr>
              <a:t>systemd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  <a:sym typeface="Arial" panose="020B0604020202020204" pitchFamily="34" charset="0"/>
              </a:rPr>
              <a:t>机制原理、代码</a:t>
            </a:r>
            <a:r>
              <a:rPr lang="zh-CN" altLang="en-US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  <a:sym typeface="Arial" panose="020B0604020202020204" pitchFamily="34" charset="0"/>
              </a:rPr>
              <a:t>框架</a:t>
            </a:r>
            <a:endParaRPr lang="en-US" altLang="zh-CN" smtClean="0">
              <a:solidFill>
                <a:srgbClr val="0070C0"/>
              </a:solidFill>
              <a:latin typeface="Arial" panose="020B0604020202020204" pitchFamily="34" charset="0"/>
              <a:ea typeface="思源黑体 CN Normal" panose="020B0400000000000000" pitchFamily="34" charset="-122"/>
              <a:cs typeface="+mn-ea"/>
              <a:sym typeface="Arial" panose="020B0604020202020204" pitchFamily="34" charset="0"/>
            </a:endParaRPr>
          </a:p>
          <a:p>
            <a:pPr marL="342900" indent="-342900">
              <a:lnSpc>
                <a:spcPct val="120000"/>
              </a:lnSpc>
              <a:spcBef>
                <a:spcPts val="50"/>
              </a:spcBef>
              <a:spcAft>
                <a:spcPts val="50"/>
              </a:spcAft>
              <a:buFont typeface="+mj-lt"/>
              <a:buAutoNum type="arabicPeriod"/>
            </a:pPr>
            <a:r>
              <a:rPr lang="zh-CN" altLang="en-US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  <a:sym typeface="Arial" panose="020B0604020202020204" pitchFamily="34" charset="0"/>
              </a:rPr>
              <a:t>了解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  <a:sym typeface="Arial" panose="020B0604020202020204" pitchFamily="34" charset="0"/>
              </a:rPr>
              <a:t>容器、虚拟化等原理</a:t>
            </a:r>
            <a:endParaRPr lang="en-US" altLang="zh-CN">
              <a:solidFill>
                <a:srgbClr val="0070C0"/>
              </a:solidFill>
              <a:latin typeface="Arial" panose="020B0604020202020204" pitchFamily="34" charset="0"/>
              <a:ea typeface="思源黑体 CN Normal" panose="020B0400000000000000" pitchFamily="34" charset="-122"/>
              <a:cs typeface="+mn-ea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0150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/>
        </p:nvGrpSpPr>
        <p:grpSpPr>
          <a:xfrm>
            <a:off x="66675" y="177165"/>
            <a:ext cx="2374106" cy="188595"/>
            <a:chOff x="420" y="432"/>
            <a:chExt cx="4985" cy="396"/>
          </a:xfrm>
        </p:grpSpPr>
        <p:pic>
          <p:nvPicPr>
            <p:cNvPr id="3" name="图片 2" descr="tittle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20" y="432"/>
              <a:ext cx="2405" cy="397"/>
            </a:xfrm>
            <a:prstGeom prst="rect">
              <a:avLst/>
            </a:prstGeom>
          </p:spPr>
        </p:pic>
        <p:pic>
          <p:nvPicPr>
            <p:cNvPr id="4" name="图片 3" descr="tittle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965" y="460"/>
              <a:ext cx="2441" cy="340"/>
            </a:xfrm>
            <a:prstGeom prst="rect">
              <a:avLst/>
            </a:prstGeom>
          </p:spPr>
        </p:pic>
      </p:grpSp>
      <p:cxnSp>
        <p:nvCxnSpPr>
          <p:cNvPr id="6" name="直接连接符 5"/>
          <p:cNvCxnSpPr/>
          <p:nvPr/>
        </p:nvCxnSpPr>
        <p:spPr>
          <a:xfrm>
            <a:off x="0" y="461963"/>
            <a:ext cx="2538000" cy="0"/>
          </a:xfrm>
          <a:prstGeom prst="line">
            <a:avLst/>
          </a:prstGeom>
          <a:ln w="22225" cmpd="sng">
            <a:solidFill>
              <a:srgbClr val="0029B5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6603683" y="4738688"/>
            <a:ext cx="2538000" cy="0"/>
          </a:xfrm>
          <a:prstGeom prst="line">
            <a:avLst/>
          </a:prstGeom>
          <a:ln w="22225" cmpd="sng">
            <a:solidFill>
              <a:srgbClr val="0029B5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图片 11" descr="挂件-效果图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66059" y="4809173"/>
            <a:ext cx="2575560" cy="234315"/>
          </a:xfrm>
          <a:prstGeom prst="rect">
            <a:avLst/>
          </a:prstGeom>
        </p:spPr>
      </p:pic>
      <p:sp>
        <p:nvSpPr>
          <p:cNvPr id="8" name="圆角矩形 7"/>
          <p:cNvSpPr/>
          <p:nvPr/>
        </p:nvSpPr>
        <p:spPr>
          <a:xfrm>
            <a:off x="468805" y="910148"/>
            <a:ext cx="7767620" cy="3457136"/>
          </a:xfrm>
          <a:prstGeom prst="roundRect">
            <a:avLst>
              <a:gd name="adj" fmla="val 3354"/>
            </a:avLst>
          </a:prstGeom>
          <a:solidFill>
            <a:schemeClr val="bg1">
              <a:lumMod val="95000"/>
            </a:schemeClr>
          </a:solidFill>
          <a:ln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eaLnBrk="0" fontAlgn="base" hangingPunct="0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Clr>
                <a:schemeClr val="tx2"/>
              </a:buClr>
              <a:buSzPct val="85000"/>
              <a:defRPr/>
            </a:pPr>
            <a:r>
              <a:rPr lang="zh-CN" altLang="en-US" b="1" ker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  <a:sym typeface="Arial" panose="020B0604020202020204" pitchFamily="34" charset="0"/>
              </a:rPr>
              <a:t>主讲人</a:t>
            </a:r>
            <a:r>
              <a:rPr lang="zh-CN" altLang="en-US" b="1" kern="0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  <a:sym typeface="Arial" panose="020B0604020202020204" pitchFamily="34" charset="0"/>
              </a:rPr>
              <a:t>：</a:t>
            </a:r>
            <a:r>
              <a:rPr lang="zh-CN" altLang="en-US" b="1" kern="0" smtClean="0">
                <a:solidFill>
                  <a:srgbClr val="0000FF"/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  <a:sym typeface="Arial" panose="020B0604020202020204" pitchFamily="34" charset="0"/>
              </a:rPr>
              <a:t>何晓文  </a:t>
            </a:r>
            <a:r>
              <a:rPr lang="en-US" altLang="zh-CN" b="1" kern="0" smtClean="0">
                <a:solidFill>
                  <a:srgbClr val="0000FF"/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  <a:sym typeface="Arial" panose="020B0604020202020204" pitchFamily="34" charset="0"/>
              </a:rPr>
              <a:t>(@overweight) </a:t>
            </a:r>
          </a:p>
          <a:p>
            <a:pPr lvl="0" eaLnBrk="0" fontAlgn="base" hangingPunct="0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Clr>
                <a:schemeClr val="tx2"/>
              </a:buClr>
              <a:buSzPct val="85000"/>
              <a:defRPr/>
            </a:pPr>
            <a:r>
              <a:rPr lang="zh-CN" altLang="en-US" b="1" kern="0" smtClean="0">
                <a:solidFill>
                  <a:srgbClr val="0000FF"/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  <a:sym typeface="Arial" panose="020B0604020202020204" pitchFamily="34" charset="0"/>
              </a:rPr>
              <a:t>（</a:t>
            </a:r>
            <a:r>
              <a:rPr lang="en-US" altLang="zh-CN" b="1" kern="0" smtClean="0">
                <a:solidFill>
                  <a:srgbClr val="0000FF"/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  <a:sym typeface="Arial" panose="020B0604020202020204" pitchFamily="34" charset="0"/>
              </a:rPr>
              <a:t>Hexiaowen@Huawei.com</a:t>
            </a:r>
            <a:r>
              <a:rPr lang="zh-CN" altLang="en-US" b="1" kern="0" smtClean="0">
                <a:solidFill>
                  <a:srgbClr val="0000FF"/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  <a:sym typeface="Arial" panose="020B0604020202020204" pitchFamily="34" charset="0"/>
              </a:rPr>
              <a:t>）</a:t>
            </a:r>
            <a:endParaRPr lang="en-US" altLang="zh-CN" b="1" kern="0" smtClean="0">
              <a:solidFill>
                <a:srgbClr val="0000FF"/>
              </a:solidFill>
              <a:latin typeface="Arial" panose="020B0604020202020204" pitchFamily="34" charset="0"/>
              <a:ea typeface="思源黑体 CN Normal" panose="020B0400000000000000" pitchFamily="34" charset="-122"/>
              <a:cs typeface="+mn-ea"/>
              <a:sym typeface="Arial" panose="020B0604020202020204" pitchFamily="34" charset="0"/>
            </a:endParaRPr>
          </a:p>
          <a:p>
            <a:pPr lvl="0" eaLnBrk="0" fontAlgn="base" hangingPunct="0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Clr>
                <a:schemeClr val="tx2"/>
              </a:buClr>
              <a:buSzPct val="85000"/>
              <a:defRPr/>
            </a:pPr>
            <a:r>
              <a:rPr lang="en-US" altLang="zh-CN" b="1" kern="0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  <a:sym typeface="Arial" panose="020B0604020202020204" pitchFamily="34" charset="0"/>
              </a:rPr>
              <a:t>Linux</a:t>
            </a:r>
            <a:r>
              <a:rPr lang="zh-CN" altLang="en-US" b="1" ker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  <a:sym typeface="Arial" panose="020B0604020202020204" pitchFamily="34" charset="0"/>
              </a:rPr>
              <a:t>服务器操作系统研发</a:t>
            </a:r>
            <a:r>
              <a:rPr lang="zh-CN" altLang="en-US" b="1" kern="0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  <a:sym typeface="Arial" panose="020B0604020202020204" pitchFamily="34" charset="0"/>
              </a:rPr>
              <a:t>专家</a:t>
            </a:r>
            <a:endParaRPr lang="en-US" altLang="zh-CN" b="1" kern="0" smtClean="0">
              <a:solidFill>
                <a:srgbClr val="0070C0"/>
              </a:solidFill>
              <a:latin typeface="Arial" panose="020B0604020202020204" pitchFamily="34" charset="0"/>
              <a:ea typeface="思源黑体 CN Normal" panose="020B0400000000000000" pitchFamily="34" charset="-122"/>
              <a:cs typeface="+mn-ea"/>
              <a:sym typeface="Arial" panose="020B0604020202020204" pitchFamily="34" charset="0"/>
            </a:endParaRPr>
          </a:p>
          <a:p>
            <a:pPr lvl="0" eaLnBrk="0" fontAlgn="base" hangingPunct="0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Clr>
                <a:schemeClr val="tx2"/>
              </a:buClr>
              <a:buSzPct val="85000"/>
              <a:defRPr/>
            </a:pPr>
            <a:r>
              <a:rPr lang="en-US" altLang="zh-CN" b="1" kern="0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  <a:sym typeface="Arial" panose="020B0604020202020204" pitchFamily="34" charset="0"/>
              </a:rPr>
              <a:t>7</a:t>
            </a:r>
            <a:r>
              <a:rPr lang="zh-CN" altLang="en-US" b="1" ker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  <a:sym typeface="Arial" panose="020B0604020202020204" pitchFamily="34" charset="0"/>
              </a:rPr>
              <a:t>年</a:t>
            </a:r>
            <a:r>
              <a:rPr lang="en-US" altLang="zh-CN" b="1" ker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  <a:sym typeface="Arial" panose="020B0604020202020204" pitchFamily="34" charset="0"/>
              </a:rPr>
              <a:t>linux</a:t>
            </a:r>
            <a:r>
              <a:rPr lang="zh-CN" altLang="en-US" b="1" ker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  <a:sym typeface="Arial" panose="020B0604020202020204" pitchFamily="34" charset="0"/>
              </a:rPr>
              <a:t>操作系统研发经验</a:t>
            </a:r>
            <a:r>
              <a:rPr lang="zh-CN" altLang="en-US" b="1" kern="0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  <a:sym typeface="Arial" panose="020B0604020202020204" pitchFamily="34" charset="0"/>
              </a:rPr>
              <a:t>，</a:t>
            </a:r>
            <a:r>
              <a:rPr lang="en-US" altLang="zh-CN" b="1" kern="0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  <a:sym typeface="Arial" panose="020B0604020202020204" pitchFamily="34" charset="0"/>
              </a:rPr>
              <a:t>openEuler</a:t>
            </a:r>
            <a:r>
              <a:rPr lang="zh-CN" altLang="en-US" b="1" ker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  <a:sym typeface="Arial" panose="020B0604020202020204" pitchFamily="34" charset="0"/>
              </a:rPr>
              <a:t>社区主要参与者</a:t>
            </a:r>
            <a:r>
              <a:rPr lang="zh-CN" altLang="en-US" b="1" kern="0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  <a:sym typeface="Arial" panose="020B0604020202020204" pitchFamily="34" charset="0"/>
              </a:rPr>
              <a:t>，</a:t>
            </a:r>
            <a:endParaRPr lang="en-US" altLang="zh-CN" b="1" kern="0" smtClean="0">
              <a:solidFill>
                <a:srgbClr val="0070C0"/>
              </a:solidFill>
              <a:latin typeface="Arial" panose="020B0604020202020204" pitchFamily="34" charset="0"/>
              <a:ea typeface="思源黑体 CN Normal" panose="020B0400000000000000" pitchFamily="34" charset="-122"/>
              <a:cs typeface="+mn-ea"/>
              <a:sym typeface="Arial" panose="020B0604020202020204" pitchFamily="34" charset="0"/>
            </a:endParaRPr>
          </a:p>
          <a:p>
            <a:pPr lvl="0" eaLnBrk="0" fontAlgn="base" hangingPunct="0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Clr>
                <a:schemeClr val="tx2"/>
              </a:buClr>
              <a:buSzPct val="85000"/>
              <a:defRPr/>
            </a:pPr>
            <a:r>
              <a:rPr lang="en-US" altLang="zh-CN" b="1" kern="0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  <a:sym typeface="Arial" panose="020B0604020202020204" pitchFamily="34" charset="0"/>
              </a:rPr>
              <a:t>openEuler</a:t>
            </a:r>
            <a:r>
              <a:rPr lang="zh-CN" altLang="en-US" b="1" ker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  <a:sym typeface="Arial" panose="020B0604020202020204" pitchFamily="34" charset="0"/>
              </a:rPr>
              <a:t>包管理委员会、</a:t>
            </a:r>
            <a:r>
              <a:rPr lang="en-US" altLang="zh-CN" b="1" ker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  <a:sym typeface="Arial" panose="020B0604020202020204" pitchFamily="34" charset="0"/>
              </a:rPr>
              <a:t>Base-service </a:t>
            </a:r>
            <a:r>
              <a:rPr lang="zh-CN" altLang="en-US" b="1" ker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  <a:sym typeface="Arial" panose="020B0604020202020204" pitchFamily="34" charset="0"/>
              </a:rPr>
              <a:t>等多个</a:t>
            </a:r>
            <a:r>
              <a:rPr lang="en-US" altLang="zh-CN" b="1" ker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  <a:sym typeface="Arial" panose="020B0604020202020204" pitchFamily="34" charset="0"/>
              </a:rPr>
              <a:t>SIG</a:t>
            </a:r>
            <a:r>
              <a:rPr lang="zh-CN" altLang="en-US" b="1" ker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  <a:sym typeface="Arial" panose="020B0604020202020204" pitchFamily="34" charset="0"/>
              </a:rPr>
              <a:t>成员</a:t>
            </a:r>
            <a:r>
              <a:rPr lang="zh-CN" altLang="en-US" b="1" kern="0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  <a:sym typeface="Arial" panose="020B0604020202020204" pitchFamily="34" charset="0"/>
              </a:rPr>
              <a:t>，</a:t>
            </a:r>
            <a:endParaRPr lang="en-US" altLang="zh-CN" b="1" kern="0" smtClean="0">
              <a:solidFill>
                <a:srgbClr val="0070C0"/>
              </a:solidFill>
              <a:latin typeface="Arial" panose="020B0604020202020204" pitchFamily="34" charset="0"/>
              <a:ea typeface="思源黑体 CN Normal" panose="020B0400000000000000" pitchFamily="34" charset="-122"/>
              <a:cs typeface="+mn-ea"/>
              <a:sym typeface="Arial" panose="020B0604020202020204" pitchFamily="34" charset="0"/>
            </a:endParaRPr>
          </a:p>
          <a:p>
            <a:pPr lvl="0" eaLnBrk="0" fontAlgn="base" hangingPunct="0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Clr>
                <a:schemeClr val="tx2"/>
              </a:buClr>
              <a:buSzPct val="85000"/>
              <a:defRPr/>
            </a:pPr>
            <a:r>
              <a:rPr lang="zh-CN" altLang="en-US" b="1" kern="0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  <a:sym typeface="Arial" panose="020B0604020202020204" pitchFamily="34" charset="0"/>
              </a:rPr>
              <a:t>积极</a:t>
            </a:r>
            <a:r>
              <a:rPr lang="zh-CN" altLang="en-US" b="1" ker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  <a:sym typeface="Arial" panose="020B0604020202020204" pitchFamily="34" charset="0"/>
              </a:rPr>
              <a:t>维护</a:t>
            </a:r>
            <a:r>
              <a:rPr lang="en-US" altLang="zh-CN" b="1" ker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  <a:sym typeface="Arial" panose="020B0604020202020204" pitchFamily="34" charset="0"/>
              </a:rPr>
              <a:t>systemd</a:t>
            </a:r>
            <a:r>
              <a:rPr lang="zh-CN" altLang="en-US" b="1" ker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  <a:sym typeface="Arial" panose="020B0604020202020204" pitchFamily="34" charset="0"/>
              </a:rPr>
              <a:t>、</a:t>
            </a:r>
            <a:r>
              <a:rPr lang="en-US" altLang="zh-CN" b="1" ker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  <a:sym typeface="Arial" panose="020B0604020202020204" pitchFamily="34" charset="0"/>
              </a:rPr>
              <a:t>rpm</a:t>
            </a:r>
            <a:r>
              <a:rPr lang="zh-CN" altLang="en-US" b="1" ker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  <a:sym typeface="Arial" panose="020B0604020202020204" pitchFamily="34" charset="0"/>
              </a:rPr>
              <a:t>、</a:t>
            </a:r>
            <a:r>
              <a:rPr lang="en-US" altLang="zh-CN" b="1" ker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  <a:sym typeface="Arial" panose="020B0604020202020204" pitchFamily="34" charset="0"/>
              </a:rPr>
              <a:t>dracut</a:t>
            </a:r>
            <a:r>
              <a:rPr lang="zh-CN" altLang="en-US" b="1" ker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  <a:sym typeface="Arial" panose="020B0604020202020204" pitchFamily="34" charset="0"/>
              </a:rPr>
              <a:t>等开源软件</a:t>
            </a:r>
            <a:r>
              <a:rPr lang="zh-CN" altLang="en-US" b="1" kern="0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  <a:sym typeface="Arial" panose="020B0604020202020204" pitchFamily="34" charset="0"/>
              </a:rPr>
              <a:t>，</a:t>
            </a:r>
            <a:endParaRPr lang="en-US" altLang="zh-CN" b="1" kern="0" smtClean="0">
              <a:solidFill>
                <a:srgbClr val="0070C0"/>
              </a:solidFill>
              <a:latin typeface="Arial" panose="020B0604020202020204" pitchFamily="34" charset="0"/>
              <a:ea typeface="思源黑体 CN Normal" panose="020B0400000000000000" pitchFamily="34" charset="-122"/>
              <a:cs typeface="+mn-ea"/>
              <a:sym typeface="Arial" panose="020B0604020202020204" pitchFamily="34" charset="0"/>
            </a:endParaRPr>
          </a:p>
          <a:p>
            <a:pPr lvl="0" eaLnBrk="0" fontAlgn="base" hangingPunct="0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Clr>
                <a:schemeClr val="tx2"/>
              </a:buClr>
              <a:buSzPct val="85000"/>
              <a:defRPr/>
            </a:pPr>
            <a:r>
              <a:rPr lang="zh-CN" altLang="en-US" b="1" kern="0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  <a:sym typeface="Arial" panose="020B0604020202020204" pitchFamily="34" charset="0"/>
              </a:rPr>
              <a:t>对</a:t>
            </a:r>
            <a:r>
              <a:rPr lang="en-US" altLang="zh-CN" b="1" ker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  <a:sym typeface="Arial" panose="020B0604020202020204" pitchFamily="34" charset="0"/>
              </a:rPr>
              <a:t>OS</a:t>
            </a:r>
            <a:r>
              <a:rPr lang="zh-CN" altLang="en-US" b="1" ker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  <a:sym typeface="Arial" panose="020B0604020202020204" pitchFamily="34" charset="0"/>
              </a:rPr>
              <a:t>构建、启动、系统管理等领域有深入研究</a:t>
            </a:r>
          </a:p>
        </p:txBody>
      </p:sp>
      <p:pic>
        <p:nvPicPr>
          <p:cNvPr id="9" name="Picture 2" descr="C:\Users\h00277865\AppData\Roaming\eSpace_Desktop\UserData\h00277865\imagefiles\fullImaged9b38e926165cc8f8047d04c0333846ff2f7390e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9711" y="1144675"/>
            <a:ext cx="1968457" cy="2624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/>
        </p:nvGrpSpPr>
        <p:grpSpPr>
          <a:xfrm>
            <a:off x="66675" y="177165"/>
            <a:ext cx="2374106" cy="188595"/>
            <a:chOff x="420" y="432"/>
            <a:chExt cx="4985" cy="396"/>
          </a:xfrm>
        </p:grpSpPr>
        <p:pic>
          <p:nvPicPr>
            <p:cNvPr id="3" name="图片 2" descr="tittle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20" y="432"/>
              <a:ext cx="2405" cy="397"/>
            </a:xfrm>
            <a:prstGeom prst="rect">
              <a:avLst/>
            </a:prstGeom>
          </p:spPr>
        </p:pic>
        <p:pic>
          <p:nvPicPr>
            <p:cNvPr id="4" name="图片 3" descr="tittle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965" y="460"/>
              <a:ext cx="2441" cy="340"/>
            </a:xfrm>
            <a:prstGeom prst="rect">
              <a:avLst/>
            </a:prstGeom>
          </p:spPr>
        </p:pic>
      </p:grpSp>
      <p:cxnSp>
        <p:nvCxnSpPr>
          <p:cNvPr id="6" name="直接连接符 5"/>
          <p:cNvCxnSpPr/>
          <p:nvPr/>
        </p:nvCxnSpPr>
        <p:spPr>
          <a:xfrm>
            <a:off x="0" y="461963"/>
            <a:ext cx="2538000" cy="0"/>
          </a:xfrm>
          <a:prstGeom prst="line">
            <a:avLst/>
          </a:prstGeom>
          <a:ln w="22225" cmpd="sng">
            <a:solidFill>
              <a:srgbClr val="0029B5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6603683" y="4738688"/>
            <a:ext cx="2538000" cy="0"/>
          </a:xfrm>
          <a:prstGeom prst="line">
            <a:avLst/>
          </a:prstGeom>
          <a:ln w="22225" cmpd="sng">
            <a:solidFill>
              <a:srgbClr val="0029B5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图片 11" descr="挂件-效果图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66059" y="4809173"/>
            <a:ext cx="2575560" cy="23431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2941093" y="1856096"/>
            <a:ext cx="2680542" cy="8972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  <a:spcBef>
                <a:spcPts val="50"/>
              </a:spcBef>
              <a:spcAft>
                <a:spcPts val="50"/>
              </a:spcAft>
            </a:pPr>
            <a:r>
              <a:rPr lang="en-US" altLang="zh-CN" sz="4800" smtClean="0">
                <a:solidFill>
                  <a:srgbClr val="0070C0"/>
                </a:solidFill>
              </a:rPr>
              <a:t>THANKS</a:t>
            </a:r>
            <a:endParaRPr lang="zh-CN" altLang="en-US" sz="480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173549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/>
        </p:nvGrpSpPr>
        <p:grpSpPr>
          <a:xfrm>
            <a:off x="66675" y="177165"/>
            <a:ext cx="2374106" cy="188595"/>
            <a:chOff x="420" y="432"/>
            <a:chExt cx="4985" cy="396"/>
          </a:xfrm>
        </p:grpSpPr>
        <p:pic>
          <p:nvPicPr>
            <p:cNvPr id="3" name="图片 2" descr="tittle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20" y="432"/>
              <a:ext cx="2405" cy="397"/>
            </a:xfrm>
            <a:prstGeom prst="rect">
              <a:avLst/>
            </a:prstGeom>
          </p:spPr>
        </p:pic>
        <p:pic>
          <p:nvPicPr>
            <p:cNvPr id="4" name="图片 3" descr="tittle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965" y="460"/>
              <a:ext cx="2441" cy="340"/>
            </a:xfrm>
            <a:prstGeom prst="rect">
              <a:avLst/>
            </a:prstGeom>
          </p:spPr>
        </p:pic>
      </p:grpSp>
      <p:cxnSp>
        <p:nvCxnSpPr>
          <p:cNvPr id="6" name="直接连接符 5"/>
          <p:cNvCxnSpPr/>
          <p:nvPr/>
        </p:nvCxnSpPr>
        <p:spPr>
          <a:xfrm>
            <a:off x="0" y="461963"/>
            <a:ext cx="2538000" cy="0"/>
          </a:xfrm>
          <a:prstGeom prst="line">
            <a:avLst/>
          </a:prstGeom>
          <a:ln w="22225" cmpd="sng">
            <a:solidFill>
              <a:srgbClr val="0029B5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6603683" y="4738688"/>
            <a:ext cx="2538000" cy="0"/>
          </a:xfrm>
          <a:prstGeom prst="line">
            <a:avLst/>
          </a:prstGeom>
          <a:ln w="22225" cmpd="sng">
            <a:solidFill>
              <a:srgbClr val="0029B5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图片 11" descr="挂件-效果图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66059" y="4809173"/>
            <a:ext cx="2575560" cy="234315"/>
          </a:xfrm>
          <a:prstGeom prst="rect">
            <a:avLst/>
          </a:prstGeom>
        </p:spPr>
      </p:pic>
      <p:grpSp>
        <p:nvGrpSpPr>
          <p:cNvPr id="24" name="组合 23"/>
          <p:cNvGrpSpPr/>
          <p:nvPr/>
        </p:nvGrpSpPr>
        <p:grpSpPr>
          <a:xfrm>
            <a:off x="266959" y="981479"/>
            <a:ext cx="2437078" cy="3255286"/>
            <a:chOff x="266959" y="981479"/>
            <a:chExt cx="2437078" cy="3255286"/>
          </a:xfrm>
        </p:grpSpPr>
        <p:sp>
          <p:nvSpPr>
            <p:cNvPr id="14" name="Rectangle: Rounded Corners 5">
              <a:extLst>
                <a:ext uri="{FF2B5EF4-FFF2-40B4-BE49-F238E27FC236}">
                  <a16:creationId xmlns="" xmlns:ma14="http://schemas.microsoft.com/office/mac/drawingml/2011/main" xmlns:p14="http://schemas.microsoft.com/office/powerpoint/2010/main" xmlns:mc="http://schemas.openxmlformats.org/markup-compatibility/2006" xmlns:a16="http://schemas.microsoft.com/office/drawing/2014/main" id="{983E9273-18A8-485B-A3BD-C5A19E223E01}"/>
                </a:ext>
              </a:extLst>
            </p:cNvPr>
            <p:cNvSpPr/>
            <p:nvPr/>
          </p:nvSpPr>
          <p:spPr>
            <a:xfrm>
              <a:off x="266959" y="981479"/>
              <a:ext cx="2437078" cy="3255286"/>
            </a:xfrm>
            <a:prstGeom prst="roundRect">
              <a:avLst>
                <a:gd name="adj" fmla="val 6896"/>
              </a:avLst>
            </a:prstGeom>
            <a:gradFill>
              <a:gsLst>
                <a:gs pos="0">
                  <a:srgbClr val="3C70F4"/>
                </a:gs>
                <a:gs pos="100000">
                  <a:schemeClr val="tx2">
                    <a:lumMod val="75000"/>
                  </a:schemeClr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  <a:spcBef>
                  <a:spcPts val="50"/>
                </a:spcBef>
                <a:spcAft>
                  <a:spcPts val="50"/>
                </a:spcAft>
              </a:pPr>
              <a:endParaRPr lang="en-US">
                <a:solidFill>
                  <a:schemeClr val="lt1"/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6" name="TextBox 9">
              <a:extLst>
                <a:ext uri="{FF2B5EF4-FFF2-40B4-BE49-F238E27FC236}">
                  <a16:creationId xmlns="" xmlns:ma14="http://schemas.microsoft.com/office/mac/drawingml/2011/main" xmlns:p14="http://schemas.microsoft.com/office/powerpoint/2010/main" xmlns:mc="http://schemas.openxmlformats.org/markup-compatibility/2006" xmlns:a16="http://schemas.microsoft.com/office/drawing/2014/main" id="{87F535AD-98AD-4414-8F56-BE88D491C180}"/>
                </a:ext>
              </a:extLst>
            </p:cNvPr>
            <p:cNvSpPr txBox="1"/>
            <p:nvPr/>
          </p:nvSpPr>
          <p:spPr>
            <a:xfrm>
              <a:off x="534364" y="996829"/>
              <a:ext cx="1902265" cy="830164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20000"/>
                </a:lnSpc>
                <a:spcBef>
                  <a:spcPts val="50"/>
                </a:spcBef>
                <a:spcAft>
                  <a:spcPts val="5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d-ID" sz="4400" b="1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Normal" panose="020B0400000000000000" pitchFamily="34" charset="-122"/>
                  <a:cs typeface="+mn-ea"/>
                  <a:sym typeface="Arial" panose="020B0604020202020204" pitchFamily="34" charset="0"/>
                </a:rPr>
                <a:t>01</a:t>
              </a:r>
              <a:r>
                <a:rPr kumimoji="0" lang="id-ID" sz="4400" b="1" i="0" u="none" strike="noStrike" kern="0" cap="none" spc="0" normalizeH="0" baseline="0" noProof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Normal" panose="020B0400000000000000" pitchFamily="34" charset="-122"/>
                  <a:cs typeface="+mn-ea"/>
                  <a:sym typeface="Arial" panose="020B0604020202020204" pitchFamily="34" charset="0"/>
                </a:rPr>
                <a:t>.</a:t>
              </a:r>
              <a:r>
                <a:rPr kumimoji="0" lang="zh-CN" altLang="en-US" sz="2800" b="1" i="0" u="none" strike="noStrike" kern="0" cap="none" spc="0" normalizeH="0" baseline="0" noProof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Normal" panose="020B0400000000000000" pitchFamily="34" charset="-122"/>
                  <a:cs typeface="+mn-ea"/>
                  <a:sym typeface="Arial" panose="020B0604020202020204" pitchFamily="34" charset="0"/>
                </a:rPr>
                <a:t>选题</a:t>
              </a:r>
              <a:endPara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8" name="Synergistically utilize technically sound portals with frictionless chains. Dramatically customize…">
              <a:extLst>
                <a:ext uri="{FF2B5EF4-FFF2-40B4-BE49-F238E27FC236}">
                  <a16:creationId xmlns="" xmlns:ma14="http://schemas.microsoft.com/office/mac/drawingml/2011/main" xmlns:p14="http://schemas.microsoft.com/office/powerpoint/2010/main" xmlns:mc="http://schemas.openxmlformats.org/markup-compatibility/2006" xmlns:a16="http://schemas.microsoft.com/office/drawing/2014/main" id="{EEE286F9-F28A-4BF1-975D-E462AC65E7D2}"/>
                </a:ext>
              </a:extLst>
            </p:cNvPr>
            <p:cNvSpPr txBox="1"/>
            <p:nvPr/>
          </p:nvSpPr>
          <p:spPr>
            <a:xfrm>
              <a:off x="550701" y="1958584"/>
              <a:ext cx="1869593" cy="1394549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a16="http://schemas.microsoft.com/office/drawing/2014/main" xmlns:p14="http://schemas.microsoft.com/office/powerpoint/2010/main" xmlns:mc="http://schemas.openxmlformats.org/markup-compatibility/2006" xmlns:ma14="http://schemas.microsoft.com/office/mac/drawingml/2011/main" val="1"/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marL="171450" indent="-171450">
                <a:lnSpc>
                  <a:spcPct val="120000"/>
                </a:lnSpc>
                <a:spcBef>
                  <a:spcPts val="50"/>
                </a:spcBef>
                <a:spcAft>
                  <a:spcPts val="50"/>
                </a:spcAft>
                <a:buFont typeface="Arial" panose="020B0604020202020204" pitchFamily="34" charset="0"/>
                <a:buChar char="•"/>
              </a:pPr>
              <a:r>
                <a:rPr lang="en-US" altLang="zh-CN" sz="1050">
                  <a:solidFill>
                    <a:schemeClr val="bg1"/>
                  </a:solidFill>
                  <a:latin typeface="Arial" panose="020B0604020202020204" pitchFamily="34" charset="0"/>
                  <a:ea typeface="思源黑体 CN Normal" panose="020B0400000000000000" pitchFamily="34" charset="-122"/>
                  <a:sym typeface="Arial" panose="020B0604020202020204" pitchFamily="34" charset="0"/>
                </a:rPr>
                <a:t>openEuler</a:t>
              </a:r>
              <a:r>
                <a:rPr lang="zh-CN" altLang="en-US" sz="1050">
                  <a:solidFill>
                    <a:schemeClr val="bg1"/>
                  </a:solidFill>
                  <a:latin typeface="Arial" panose="020B0604020202020204" pitchFamily="34" charset="0"/>
                  <a:ea typeface="思源黑体 CN Normal" panose="020B0400000000000000" pitchFamily="34" charset="-122"/>
                  <a:sym typeface="Arial" panose="020B0604020202020204" pitchFamily="34" charset="0"/>
                </a:rPr>
                <a:t>目前仅支持</a:t>
              </a:r>
              <a:r>
                <a:rPr lang="en-US" altLang="zh-CN" sz="1050">
                  <a:solidFill>
                    <a:schemeClr val="bg1"/>
                  </a:solidFill>
                  <a:latin typeface="Arial" panose="020B0604020202020204" pitchFamily="34" charset="0"/>
                  <a:ea typeface="思源黑体 CN Normal" panose="020B0400000000000000" pitchFamily="34" charset="-122"/>
                  <a:sym typeface="Arial" panose="020B0604020202020204" pitchFamily="34" charset="0"/>
                </a:rPr>
                <a:t>x86_64</a:t>
              </a:r>
              <a:r>
                <a:rPr lang="zh-CN" altLang="en-US" sz="1050">
                  <a:solidFill>
                    <a:schemeClr val="bg1"/>
                  </a:solidFill>
                  <a:latin typeface="Arial" panose="020B0604020202020204" pitchFamily="34" charset="0"/>
                  <a:ea typeface="思源黑体 CN Normal" panose="020B0400000000000000" pitchFamily="34" charset="-122"/>
                  <a:sym typeface="Arial" panose="020B0604020202020204" pitchFamily="34" charset="0"/>
                </a:rPr>
                <a:t>、</a:t>
              </a:r>
              <a:r>
                <a:rPr lang="en-US" altLang="zh-CN" sz="1050">
                  <a:solidFill>
                    <a:schemeClr val="bg1"/>
                  </a:solidFill>
                  <a:latin typeface="Arial" panose="020B0604020202020204" pitchFamily="34" charset="0"/>
                  <a:ea typeface="思源黑体 CN Normal" panose="020B0400000000000000" pitchFamily="34" charset="-122"/>
                  <a:sym typeface="Arial" panose="020B0604020202020204" pitchFamily="34" charset="0"/>
                </a:rPr>
                <a:t>aarch64</a:t>
              </a:r>
              <a:r>
                <a:rPr lang="zh-CN" altLang="en-US" sz="1050">
                  <a:solidFill>
                    <a:schemeClr val="bg1"/>
                  </a:solidFill>
                  <a:latin typeface="Arial" panose="020B0604020202020204" pitchFamily="34" charset="0"/>
                  <a:ea typeface="思源黑体 CN Normal" panose="020B0400000000000000" pitchFamily="34" charset="-122"/>
                  <a:sym typeface="Arial" panose="020B0604020202020204" pitchFamily="34" charset="0"/>
                </a:rPr>
                <a:t>架构，对新架构支持能力尤为重要</a:t>
              </a:r>
            </a:p>
            <a:p>
              <a:pPr marL="171450" indent="-171450">
                <a:lnSpc>
                  <a:spcPct val="120000"/>
                </a:lnSpc>
                <a:spcBef>
                  <a:spcPts val="50"/>
                </a:spcBef>
                <a:spcAft>
                  <a:spcPts val="50"/>
                </a:spcAft>
                <a:buFont typeface="Arial" panose="020B0604020202020204" pitchFamily="34" charset="0"/>
                <a:buChar char="•"/>
              </a:pPr>
              <a:r>
                <a:rPr lang="zh-CN" altLang="en-US" sz="1050">
                  <a:solidFill>
                    <a:schemeClr val="bg1"/>
                  </a:solidFill>
                  <a:latin typeface="Arial" panose="020B0604020202020204" pitchFamily="34" charset="0"/>
                  <a:ea typeface="思源黑体 CN Normal" panose="020B0400000000000000" pitchFamily="34" charset="-122"/>
                  <a:sym typeface="Arial" panose="020B0604020202020204" pitchFamily="34" charset="0"/>
                </a:rPr>
                <a:t>从零构建体现</a:t>
              </a:r>
              <a:r>
                <a:rPr lang="en-US" altLang="zh-CN" sz="1050">
                  <a:solidFill>
                    <a:schemeClr val="bg1"/>
                  </a:solidFill>
                  <a:latin typeface="Arial" panose="020B0604020202020204" pitchFamily="34" charset="0"/>
                  <a:ea typeface="思源黑体 CN Normal" panose="020B0400000000000000" pitchFamily="34" charset="-122"/>
                  <a:sym typeface="Arial" panose="020B0604020202020204" pitchFamily="34" charset="0"/>
                </a:rPr>
                <a:t>OS</a:t>
              </a:r>
              <a:r>
                <a:rPr lang="zh-CN" altLang="en-US" sz="1050">
                  <a:solidFill>
                    <a:schemeClr val="bg1"/>
                  </a:solidFill>
                  <a:latin typeface="Arial" panose="020B0604020202020204" pitchFamily="34" charset="0"/>
                  <a:ea typeface="思源黑体 CN Normal" panose="020B0400000000000000" pitchFamily="34" charset="-122"/>
                  <a:sym typeface="Arial" panose="020B0604020202020204" pitchFamily="34" charset="0"/>
                </a:rPr>
                <a:t>的能力，方便扩展嵌入式、边缘计算等场景</a:t>
              </a:r>
            </a:p>
            <a:p>
              <a:pPr marL="171450" indent="-171450">
                <a:lnSpc>
                  <a:spcPct val="120000"/>
                </a:lnSpc>
                <a:spcBef>
                  <a:spcPts val="50"/>
                </a:spcBef>
                <a:spcAft>
                  <a:spcPts val="50"/>
                </a:spcAft>
                <a:buFont typeface="Arial" panose="020B0604020202020204" pitchFamily="34" charset="0"/>
                <a:buChar char="•"/>
              </a:pPr>
              <a:r>
                <a:rPr lang="zh-CN" altLang="en-US" sz="1050">
                  <a:solidFill>
                    <a:schemeClr val="bg1"/>
                  </a:solidFill>
                  <a:latin typeface="Arial" panose="020B0604020202020204" pitchFamily="34" charset="0"/>
                  <a:ea typeface="思源黑体 CN Normal" panose="020B0400000000000000" pitchFamily="34" charset="-122"/>
                  <a:sym typeface="Arial" panose="020B0604020202020204" pitchFamily="34" charset="0"/>
                </a:rPr>
                <a:t>必要的自动化</a:t>
              </a:r>
              <a:endParaRPr lang="en-US" altLang="zh-CN" sz="1100" kern="0" dirty="0">
                <a:solidFill>
                  <a:schemeClr val="bg1"/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2978850" y="981479"/>
            <a:ext cx="2437078" cy="3255286"/>
            <a:chOff x="2978850" y="981479"/>
            <a:chExt cx="2437078" cy="3255286"/>
          </a:xfrm>
        </p:grpSpPr>
        <p:sp>
          <p:nvSpPr>
            <p:cNvPr id="15" name="Rectangle: Rounded Corners 6">
              <a:extLst>
                <a:ext uri="{FF2B5EF4-FFF2-40B4-BE49-F238E27FC236}">
                  <a16:creationId xmlns="" xmlns:ma14="http://schemas.microsoft.com/office/mac/drawingml/2011/main" xmlns:p14="http://schemas.microsoft.com/office/powerpoint/2010/main" xmlns:mc="http://schemas.openxmlformats.org/markup-compatibility/2006" xmlns:a16="http://schemas.microsoft.com/office/drawing/2014/main" id="{628A4635-6561-4FDD-9C1F-E8102DCCA358}"/>
                </a:ext>
              </a:extLst>
            </p:cNvPr>
            <p:cNvSpPr/>
            <p:nvPr/>
          </p:nvSpPr>
          <p:spPr>
            <a:xfrm>
              <a:off x="2978850" y="981479"/>
              <a:ext cx="2437078" cy="3255286"/>
            </a:xfrm>
            <a:prstGeom prst="roundRect">
              <a:avLst>
                <a:gd name="adj" fmla="val 6896"/>
              </a:avLst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>
              <a:outerShdw blurRad="127000" dist="38100" dir="2700000" algn="tl" rotWithShape="0">
                <a:prstClr val="black">
                  <a:alpha val="2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20000"/>
                </a:lnSpc>
                <a:spcBef>
                  <a:spcPts val="50"/>
                </a:spcBef>
                <a:spcAft>
                  <a:spcPts val="5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7" name="TextBox 10">
              <a:extLst>
                <a:ext uri="{FF2B5EF4-FFF2-40B4-BE49-F238E27FC236}">
                  <a16:creationId xmlns="" xmlns:ma14="http://schemas.microsoft.com/office/mac/drawingml/2011/main" xmlns:p14="http://schemas.microsoft.com/office/powerpoint/2010/main" xmlns:mc="http://schemas.openxmlformats.org/markup-compatibility/2006" xmlns:a16="http://schemas.microsoft.com/office/drawing/2014/main" id="{AAF1F19C-D513-4121-8A61-0AF0AD8991FA}"/>
                </a:ext>
              </a:extLst>
            </p:cNvPr>
            <p:cNvSpPr txBox="1"/>
            <p:nvPr/>
          </p:nvSpPr>
          <p:spPr>
            <a:xfrm>
              <a:off x="3222320" y="996829"/>
              <a:ext cx="1902265" cy="830164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bg1"/>
                  </a:solidFill>
                </a:defRPr>
              </a:lvl1pPr>
            </a:lstStyle>
            <a:p>
              <a:pPr marL="0" marR="0" lvl="0" indent="0" defTabSz="914400" eaLnBrk="1" fontAlgn="auto" latinLnBrk="0" hangingPunct="1">
                <a:lnSpc>
                  <a:spcPct val="120000"/>
                </a:lnSpc>
                <a:spcBef>
                  <a:spcPts val="50"/>
                </a:spcBef>
                <a:spcAft>
                  <a:spcPts val="5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d-ID" sz="4400" b="1" i="0" u="none" strike="noStrike" kern="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Normal" panose="020B0400000000000000" pitchFamily="34" charset="-122"/>
                  <a:cs typeface="+mn-ea"/>
                  <a:sym typeface="Arial" panose="020B0604020202020204" pitchFamily="34" charset="0"/>
                </a:rPr>
                <a:t>02</a:t>
              </a:r>
              <a:r>
                <a:rPr kumimoji="0" lang="id-ID" sz="4400" b="1" i="0" u="none" strike="noStrike" kern="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Normal" panose="020B0400000000000000" pitchFamily="34" charset="-122"/>
                  <a:cs typeface="+mn-ea"/>
                  <a:sym typeface="Arial" panose="020B0604020202020204" pitchFamily="34" charset="0"/>
                </a:rPr>
                <a:t>.</a:t>
              </a:r>
              <a:r>
                <a:rPr kumimoji="0" lang="zh-CN" altLang="en-US" sz="2800" b="1" i="0" u="none" strike="noStrike" kern="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Normal" panose="020B0400000000000000" pitchFamily="34" charset="-122"/>
                  <a:cs typeface="+mn-ea"/>
                  <a:sym typeface="Arial" panose="020B0604020202020204" pitchFamily="34" charset="0"/>
                </a:rPr>
                <a:t>价值</a:t>
              </a:r>
              <a:endPara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9" name="Synergistically utilize technically sound portals with frictionless chains. Dramatically customize…">
              <a:extLst>
                <a:ext uri="{FF2B5EF4-FFF2-40B4-BE49-F238E27FC236}">
                  <a16:creationId xmlns="" xmlns:ma14="http://schemas.microsoft.com/office/mac/drawingml/2011/main" xmlns:p14="http://schemas.microsoft.com/office/powerpoint/2010/main" xmlns:mc="http://schemas.openxmlformats.org/markup-compatibility/2006" xmlns:a16="http://schemas.microsoft.com/office/drawing/2014/main" id="{B7D38CC3-A62A-4A61-9E5C-E5CF6E0D081C}"/>
                </a:ext>
              </a:extLst>
            </p:cNvPr>
            <p:cNvSpPr txBox="1"/>
            <p:nvPr/>
          </p:nvSpPr>
          <p:spPr>
            <a:xfrm>
              <a:off x="3238657" y="1958584"/>
              <a:ext cx="1869593" cy="82343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a16="http://schemas.microsoft.com/office/drawing/2014/main" xmlns:p14="http://schemas.microsoft.com/office/powerpoint/2010/main" xmlns:mc="http://schemas.openxmlformats.org/markup-compatibility/2006" xmlns:ma14="http://schemas.microsoft.com/office/mac/drawingml/2011/main" val="1"/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marL="171450" indent="-171450" defTabSz="412750" hangingPunct="0">
                <a:lnSpc>
                  <a:spcPct val="120000"/>
                </a:lnSpc>
                <a:spcBef>
                  <a:spcPts val="50"/>
                </a:spcBef>
                <a:spcAft>
                  <a:spcPts val="50"/>
                </a:spcAft>
                <a:buFont typeface="Arial" panose="020B0604020202020204" pitchFamily="34" charset="0"/>
                <a:buChar char="•"/>
                <a:defRPr sz="2000" b="0">
                  <a:solidFill>
                    <a:srgbClr val="1C1F25"/>
                  </a:solidFill>
                  <a:latin typeface="Roboto Bold"/>
                  <a:ea typeface="Roboto Bold"/>
                  <a:cs typeface="Roboto Bold"/>
                  <a:sym typeface="Roboto Bold"/>
                </a:defRPr>
              </a:pPr>
              <a:r>
                <a:rPr lang="zh-CN" altLang="en-US" sz="1100">
                  <a:solidFill>
                    <a:srgbClr val="0070C0"/>
                  </a:solidFill>
                  <a:latin typeface="Arial" panose="020B0604020202020204" pitchFamily="34" charset="0"/>
                  <a:ea typeface="思源黑体 CN Normal" panose="020B0400000000000000" pitchFamily="34" charset="-122"/>
                  <a:cs typeface="+mn-ea"/>
                  <a:sym typeface="Arial" panose="020B0604020202020204" pitchFamily="34" charset="0"/>
                </a:rPr>
                <a:t>从零构建</a:t>
              </a:r>
              <a:r>
                <a:rPr lang="en-US" altLang="zh-CN" sz="1100">
                  <a:solidFill>
                    <a:srgbClr val="0070C0"/>
                  </a:solidFill>
                  <a:latin typeface="Arial" panose="020B0604020202020204" pitchFamily="34" charset="0"/>
                  <a:ea typeface="思源黑体 CN Normal" panose="020B0400000000000000" pitchFamily="34" charset="-122"/>
                  <a:cs typeface="+mn-ea"/>
                  <a:sym typeface="Arial" panose="020B0604020202020204" pitchFamily="34" charset="0"/>
                </a:rPr>
                <a:t>OS</a:t>
              </a:r>
              <a:r>
                <a:rPr lang="zh-CN" altLang="en-US" sz="1100">
                  <a:solidFill>
                    <a:srgbClr val="0070C0"/>
                  </a:solidFill>
                  <a:latin typeface="Arial" panose="020B0604020202020204" pitchFamily="34" charset="0"/>
                  <a:ea typeface="思源黑体 CN Normal" panose="020B0400000000000000" pitchFamily="34" charset="-122"/>
                  <a:cs typeface="+mn-ea"/>
                  <a:sym typeface="Arial" panose="020B0604020202020204" pitchFamily="34" charset="0"/>
                </a:rPr>
                <a:t>，解决</a:t>
              </a:r>
              <a:r>
                <a:rPr lang="en-US" altLang="zh-CN" sz="1100">
                  <a:solidFill>
                    <a:srgbClr val="0070C0"/>
                  </a:solidFill>
                  <a:latin typeface="Arial" panose="020B0604020202020204" pitchFamily="34" charset="0"/>
                  <a:ea typeface="思源黑体 CN Normal" panose="020B0400000000000000" pitchFamily="34" charset="-122"/>
                  <a:cs typeface="+mn-ea"/>
                  <a:sym typeface="Arial" panose="020B0604020202020204" pitchFamily="34" charset="0"/>
                </a:rPr>
                <a:t>openEuler</a:t>
              </a:r>
              <a:r>
                <a:rPr lang="zh-CN" altLang="en-US" sz="1100">
                  <a:solidFill>
                    <a:srgbClr val="0070C0"/>
                  </a:solidFill>
                  <a:latin typeface="Arial" panose="020B0604020202020204" pitchFamily="34" charset="0"/>
                  <a:ea typeface="思源黑体 CN Normal" panose="020B0400000000000000" pitchFamily="34" charset="-122"/>
                  <a:cs typeface="+mn-ea"/>
                  <a:sym typeface="Arial" panose="020B0604020202020204" pitchFamily="34" charset="0"/>
                </a:rPr>
                <a:t>可信构建</a:t>
              </a:r>
            </a:p>
            <a:p>
              <a:pPr marL="171450" indent="-171450" defTabSz="412750" hangingPunct="0">
                <a:lnSpc>
                  <a:spcPct val="120000"/>
                </a:lnSpc>
                <a:spcBef>
                  <a:spcPts val="50"/>
                </a:spcBef>
                <a:spcAft>
                  <a:spcPts val="50"/>
                </a:spcAft>
                <a:buFont typeface="Arial" panose="020B0604020202020204" pitchFamily="34" charset="0"/>
                <a:buChar char="•"/>
                <a:defRPr sz="2000" b="0">
                  <a:solidFill>
                    <a:srgbClr val="1C1F25"/>
                  </a:solidFill>
                  <a:latin typeface="Roboto Bold"/>
                  <a:ea typeface="Roboto Bold"/>
                  <a:cs typeface="Roboto Bold"/>
                  <a:sym typeface="Roboto Bold"/>
                </a:defRPr>
              </a:pPr>
              <a:r>
                <a:rPr lang="zh-CN" altLang="en-US" sz="1100">
                  <a:solidFill>
                    <a:srgbClr val="0070C0"/>
                  </a:solidFill>
                  <a:latin typeface="Arial" panose="020B0604020202020204" pitchFamily="34" charset="0"/>
                  <a:ea typeface="思源黑体 CN Normal" panose="020B0400000000000000" pitchFamily="34" charset="-122"/>
                  <a:cs typeface="+mn-ea"/>
                  <a:sym typeface="Arial" panose="020B0604020202020204" pitchFamily="34" charset="0"/>
                </a:rPr>
                <a:t>快速支持新架构，提升</a:t>
              </a:r>
              <a:r>
                <a:rPr lang="en-US" altLang="zh-CN" sz="1100">
                  <a:solidFill>
                    <a:srgbClr val="0070C0"/>
                  </a:solidFill>
                  <a:latin typeface="Arial" panose="020B0604020202020204" pitchFamily="34" charset="0"/>
                  <a:ea typeface="思源黑体 CN Normal" panose="020B0400000000000000" pitchFamily="34" charset="-122"/>
                  <a:cs typeface="+mn-ea"/>
                  <a:sym typeface="Arial" panose="020B0604020202020204" pitchFamily="34" charset="0"/>
                </a:rPr>
                <a:t>openEuler</a:t>
              </a:r>
              <a:r>
                <a:rPr lang="zh-CN" altLang="en-US" sz="1100">
                  <a:solidFill>
                    <a:srgbClr val="0070C0"/>
                  </a:solidFill>
                  <a:latin typeface="Arial" panose="020B0604020202020204" pitchFamily="34" charset="0"/>
                  <a:ea typeface="思源黑体 CN Normal" panose="020B0400000000000000" pitchFamily="34" charset="-122"/>
                  <a:cs typeface="+mn-ea"/>
                  <a:sym typeface="Arial" panose="020B0604020202020204" pitchFamily="34" charset="0"/>
                </a:rPr>
                <a:t>应用场景</a:t>
              </a:r>
            </a:p>
          </p:txBody>
        </p:sp>
      </p:grpSp>
      <p:sp>
        <p:nvSpPr>
          <p:cNvPr id="13" name="Rectangle: Rounded Corners 427">
            <a:extLst>
              <a:ext uri="{FF2B5EF4-FFF2-40B4-BE49-F238E27FC236}">
                <a16:creationId xmlns="" xmlns:ma14="http://schemas.microsoft.com/office/mac/drawingml/2011/main" xmlns:p14="http://schemas.microsoft.com/office/powerpoint/2010/main" xmlns:mc="http://schemas.openxmlformats.org/markup-compatibility/2006" xmlns:a16="http://schemas.microsoft.com/office/drawing/2014/main" id="{973E2DFF-0795-450B-B7F0-A4033606857B}"/>
              </a:ext>
            </a:extLst>
          </p:cNvPr>
          <p:cNvSpPr/>
          <p:nvPr/>
        </p:nvSpPr>
        <p:spPr>
          <a:xfrm>
            <a:off x="5551486" y="981479"/>
            <a:ext cx="3415393" cy="816258"/>
          </a:xfrm>
          <a:prstGeom prst="roundRect">
            <a:avLst>
              <a:gd name="adj" fmla="val 50000"/>
            </a:avLst>
          </a:prstGeom>
          <a:solidFill>
            <a:srgbClr val="F3C5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  <a:spcBef>
                <a:spcPts val="50"/>
              </a:spcBef>
              <a:spcAft>
                <a:spcPts val="50"/>
              </a:spcAft>
            </a:pPr>
            <a:endParaRPr lang="en-ID">
              <a:solidFill>
                <a:schemeClr val="lt1"/>
              </a:solidFill>
              <a:latin typeface="Arial" panose="020B0604020202020204" pitchFamily="34" charset="0"/>
              <a:ea typeface="思源黑体 CN Normal" panose="020B0400000000000000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1" name="文本框 20">
            <a:extLst>
              <a:ext uri="{FF2B5EF4-FFF2-40B4-BE49-F238E27FC236}">
                <a16:creationId xmlns="" xmlns:ma14="http://schemas.microsoft.com/office/mac/drawingml/2011/main" xmlns:p14="http://schemas.microsoft.com/office/powerpoint/2010/main" xmlns:mc="http://schemas.openxmlformats.org/markup-compatibility/2006" xmlns:a16="http://schemas.microsoft.com/office/drawing/2014/main" id="{0C89CC3E-B95B-4710-A13C-CAD8022BFAE1}"/>
              </a:ext>
            </a:extLst>
          </p:cNvPr>
          <p:cNvSpPr txBox="1"/>
          <p:nvPr/>
        </p:nvSpPr>
        <p:spPr>
          <a:xfrm>
            <a:off x="5949462" y="1136195"/>
            <a:ext cx="2525798" cy="590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  <a:spcBef>
                <a:spcPts val="50"/>
              </a:spcBef>
              <a:spcAft>
                <a:spcPts val="50"/>
              </a:spcAft>
            </a:pPr>
            <a:r>
              <a:rPr lang="en-US" altLang="zh-CN" b="1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No.8</a:t>
            </a:r>
            <a:r>
              <a:rPr lang="zh-CN" altLang="en-US" b="1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开发 </a:t>
            </a:r>
            <a:r>
              <a:rPr lang="en-US" altLang="zh-CN" b="1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openEuler bootstrap </a:t>
            </a:r>
            <a:r>
              <a:rPr lang="zh-CN" altLang="en-US" b="1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工具</a:t>
            </a:r>
            <a:endParaRPr lang="en-US" altLang="zh-CN" b="1">
              <a:solidFill>
                <a:srgbClr val="0070C0"/>
              </a:solidFill>
              <a:latin typeface="Arial" panose="020B0604020202020204" pitchFamily="34" charset="0"/>
              <a:ea typeface="思源黑体 CN Normal" panose="020B0400000000000000" pitchFamily="34" charset="-122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89746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/>
        </p:nvGrpSpPr>
        <p:grpSpPr>
          <a:xfrm>
            <a:off x="66675" y="177165"/>
            <a:ext cx="2374106" cy="188595"/>
            <a:chOff x="420" y="432"/>
            <a:chExt cx="4985" cy="396"/>
          </a:xfrm>
        </p:grpSpPr>
        <p:pic>
          <p:nvPicPr>
            <p:cNvPr id="3" name="图片 2" descr="tittle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20" y="432"/>
              <a:ext cx="2405" cy="397"/>
            </a:xfrm>
            <a:prstGeom prst="rect">
              <a:avLst/>
            </a:prstGeom>
          </p:spPr>
        </p:pic>
        <p:pic>
          <p:nvPicPr>
            <p:cNvPr id="4" name="图片 3" descr="tittle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965" y="460"/>
              <a:ext cx="2441" cy="340"/>
            </a:xfrm>
            <a:prstGeom prst="rect">
              <a:avLst/>
            </a:prstGeom>
          </p:spPr>
        </p:pic>
      </p:grpSp>
      <p:cxnSp>
        <p:nvCxnSpPr>
          <p:cNvPr id="6" name="直接连接符 5"/>
          <p:cNvCxnSpPr/>
          <p:nvPr/>
        </p:nvCxnSpPr>
        <p:spPr>
          <a:xfrm>
            <a:off x="0" y="461963"/>
            <a:ext cx="2538000" cy="0"/>
          </a:xfrm>
          <a:prstGeom prst="line">
            <a:avLst/>
          </a:prstGeom>
          <a:ln w="22225" cmpd="sng">
            <a:solidFill>
              <a:srgbClr val="0029B5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6603683" y="4738688"/>
            <a:ext cx="2538000" cy="0"/>
          </a:xfrm>
          <a:prstGeom prst="line">
            <a:avLst/>
          </a:prstGeom>
          <a:ln w="22225" cmpd="sng">
            <a:solidFill>
              <a:srgbClr val="0029B5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图片 11" descr="挂件-效果图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66059" y="4809173"/>
            <a:ext cx="2575560" cy="234315"/>
          </a:xfrm>
          <a:prstGeom prst="rect">
            <a:avLst/>
          </a:prstGeom>
        </p:spPr>
      </p:pic>
      <p:grpSp>
        <p:nvGrpSpPr>
          <p:cNvPr id="23" name="组合 22"/>
          <p:cNvGrpSpPr/>
          <p:nvPr/>
        </p:nvGrpSpPr>
        <p:grpSpPr>
          <a:xfrm>
            <a:off x="5551486" y="981479"/>
            <a:ext cx="3415393" cy="816258"/>
            <a:chOff x="5551486" y="981479"/>
            <a:chExt cx="3415393" cy="816258"/>
          </a:xfrm>
        </p:grpSpPr>
        <p:sp>
          <p:nvSpPr>
            <p:cNvPr id="13" name="Rectangle: Rounded Corners 427">
              <a:extLst>
                <a:ext uri="{FF2B5EF4-FFF2-40B4-BE49-F238E27FC236}">
                  <a16:creationId xmlns="" xmlns:ma14="http://schemas.microsoft.com/office/mac/drawingml/2011/main" xmlns:p14="http://schemas.microsoft.com/office/powerpoint/2010/main" xmlns:mc="http://schemas.openxmlformats.org/markup-compatibility/2006" xmlns:a16="http://schemas.microsoft.com/office/drawing/2014/main" id="{973E2DFF-0795-450B-B7F0-A4033606857B}"/>
                </a:ext>
              </a:extLst>
            </p:cNvPr>
            <p:cNvSpPr/>
            <p:nvPr/>
          </p:nvSpPr>
          <p:spPr>
            <a:xfrm>
              <a:off x="5551486" y="981479"/>
              <a:ext cx="3415393" cy="816258"/>
            </a:xfrm>
            <a:prstGeom prst="roundRect">
              <a:avLst>
                <a:gd name="adj" fmla="val 50000"/>
              </a:avLst>
            </a:prstGeom>
            <a:solidFill>
              <a:srgbClr val="F3C5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  <a:spcBef>
                  <a:spcPts val="50"/>
                </a:spcBef>
                <a:spcAft>
                  <a:spcPts val="50"/>
                </a:spcAft>
              </a:pPr>
              <a:endParaRPr lang="en-ID">
                <a:solidFill>
                  <a:schemeClr val="lt1"/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0" name="文本框 19">
              <a:extLst>
                <a:ext uri="{FF2B5EF4-FFF2-40B4-BE49-F238E27FC236}">
                  <a16:creationId xmlns="" xmlns:ma14="http://schemas.microsoft.com/office/mac/drawingml/2011/main" xmlns:p14="http://schemas.microsoft.com/office/powerpoint/2010/main" xmlns:mc="http://schemas.openxmlformats.org/markup-compatibility/2006" xmlns:a16="http://schemas.microsoft.com/office/drawing/2014/main" id="{0C89CC3E-B95B-4710-A13C-CAD8022BFAE1}"/>
                </a:ext>
              </a:extLst>
            </p:cNvPr>
            <p:cNvSpPr txBox="1"/>
            <p:nvPr/>
          </p:nvSpPr>
          <p:spPr>
            <a:xfrm>
              <a:off x="5949462" y="1136195"/>
              <a:ext cx="2525798" cy="5906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20000"/>
                </a:lnSpc>
                <a:spcBef>
                  <a:spcPts val="50"/>
                </a:spcBef>
                <a:spcAft>
                  <a:spcPts val="50"/>
                </a:spcAft>
              </a:pPr>
              <a:r>
                <a:rPr lang="en-US" altLang="zh-CN" b="1">
                  <a:solidFill>
                    <a:srgbClr val="0070C0"/>
                  </a:solidFill>
                  <a:latin typeface="Arial" panose="020B0604020202020204" pitchFamily="34" charset="0"/>
                  <a:ea typeface="思源黑体 CN Normal" panose="020B0400000000000000" pitchFamily="34" charset="-122"/>
                  <a:sym typeface="Arial" panose="020B0604020202020204" pitchFamily="34" charset="0"/>
                </a:rPr>
                <a:t>No.8</a:t>
              </a:r>
              <a:r>
                <a:rPr lang="zh-CN" altLang="en-US" b="1">
                  <a:solidFill>
                    <a:srgbClr val="0070C0"/>
                  </a:solidFill>
                  <a:latin typeface="Arial" panose="020B0604020202020204" pitchFamily="34" charset="0"/>
                  <a:ea typeface="思源黑体 CN Normal" panose="020B0400000000000000" pitchFamily="34" charset="-122"/>
                  <a:sym typeface="Arial" panose="020B0604020202020204" pitchFamily="34" charset="0"/>
                </a:rPr>
                <a:t>开发 </a:t>
              </a:r>
              <a:r>
                <a:rPr lang="en-US" altLang="zh-CN" b="1">
                  <a:solidFill>
                    <a:srgbClr val="0070C0"/>
                  </a:solidFill>
                  <a:latin typeface="Arial" panose="020B0604020202020204" pitchFamily="34" charset="0"/>
                  <a:ea typeface="思源黑体 CN Normal" panose="020B0400000000000000" pitchFamily="34" charset="-122"/>
                  <a:sym typeface="Arial" panose="020B0604020202020204" pitchFamily="34" charset="0"/>
                </a:rPr>
                <a:t>openEuler bootstrap </a:t>
              </a:r>
              <a:r>
                <a:rPr lang="zh-CN" altLang="en-US" b="1">
                  <a:solidFill>
                    <a:srgbClr val="0070C0"/>
                  </a:solidFill>
                  <a:latin typeface="Arial" panose="020B0604020202020204" pitchFamily="34" charset="0"/>
                  <a:ea typeface="思源黑体 CN Normal" panose="020B0400000000000000" pitchFamily="34" charset="-122"/>
                  <a:sym typeface="Arial" panose="020B0604020202020204" pitchFamily="34" charset="0"/>
                </a:rPr>
                <a:t>工具</a:t>
              </a:r>
              <a:endParaRPr lang="en-US" altLang="zh-CN" b="1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2" name="矩形 1"/>
          <p:cNvSpPr/>
          <p:nvPr/>
        </p:nvSpPr>
        <p:spPr>
          <a:xfrm>
            <a:off x="5754516" y="2087873"/>
            <a:ext cx="3009332" cy="11264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50"/>
              </a:spcBef>
              <a:spcAft>
                <a:spcPts val="50"/>
              </a:spcAft>
            </a:pP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借鉴 </a:t>
            </a:r>
            <a:r>
              <a:rPr lang="en-US" altLang="zh-CN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  <a:hlinkClick r:id="rId6"/>
              </a:rPr>
              <a:t>Linux From Scratch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、</a:t>
            </a:r>
            <a:r>
              <a:rPr lang="en-US" altLang="zh-CN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  <a:hlinkClick r:id="rId7"/>
              </a:rPr>
              <a:t>buildroot</a:t>
            </a:r>
            <a:r>
              <a:rPr lang="en-US" altLang="zh-CN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 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和</a:t>
            </a:r>
            <a:r>
              <a:rPr lang="en-US" altLang="zh-CN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  <a:hlinkClick r:id="rId8"/>
              </a:rPr>
              <a:t>crosstool-ng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，开发一套自动化构建工具，该工具支持利用</a:t>
            </a:r>
            <a:r>
              <a:rPr lang="en-US" altLang="zh-CN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src.rpm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源代码，从零构建 </a:t>
            </a:r>
            <a:r>
              <a:rPr lang="en-US" altLang="zh-CN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openEuler</a:t>
            </a:r>
            <a:r>
              <a:rPr lang="zh-CN" altLang="en-US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。</a:t>
            </a:r>
            <a:endParaRPr lang="zh-CN" altLang="en-US">
              <a:solidFill>
                <a:srgbClr val="0070C0"/>
              </a:solidFill>
              <a:latin typeface="Arial" panose="020B0604020202020204" pitchFamily="34" charset="0"/>
              <a:ea typeface="思源黑体 CN Normal" panose="020B04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091822" y="652736"/>
            <a:ext cx="4572000" cy="290848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ts val="50"/>
              </a:spcBef>
              <a:spcAft>
                <a:spcPts val="50"/>
              </a:spcAft>
            </a:pPr>
            <a:r>
              <a:rPr lang="zh-CN" altLang="en-US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走进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“包</a:t>
            </a:r>
            <a:r>
              <a:rPr lang="en-US" altLang="zh-CN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(Packages</a:t>
            </a:r>
            <a:r>
              <a:rPr lang="en-US" altLang="zh-CN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)”</a:t>
            </a:r>
          </a:p>
          <a:p>
            <a:pPr>
              <a:lnSpc>
                <a:spcPct val="120000"/>
              </a:lnSpc>
              <a:spcBef>
                <a:spcPts val="50"/>
              </a:spcBef>
              <a:spcAft>
                <a:spcPts val="50"/>
              </a:spcAft>
            </a:pPr>
            <a:endParaRPr lang="en-US" altLang="zh-CN" smtClean="0">
              <a:solidFill>
                <a:srgbClr val="0070C0"/>
              </a:solidFill>
              <a:latin typeface="Arial" panose="020B0604020202020204" pitchFamily="34" charset="0"/>
              <a:ea typeface="思源黑体 CN Normal" panose="020B0400000000000000" pitchFamily="34" charset="-122"/>
              <a:sym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50"/>
              </a:spcBef>
              <a:spcAft>
                <a:spcPts val="50"/>
              </a:spcAft>
            </a:pPr>
            <a:endParaRPr lang="en-US" altLang="zh-CN">
              <a:solidFill>
                <a:srgbClr val="0070C0"/>
              </a:solidFill>
              <a:latin typeface="Arial" panose="020B0604020202020204" pitchFamily="34" charset="0"/>
              <a:ea typeface="思源黑体 CN Normal" panose="020B0400000000000000" pitchFamily="34" charset="-122"/>
              <a:sym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50"/>
              </a:spcBef>
              <a:spcAft>
                <a:spcPts val="50"/>
              </a:spcAft>
            </a:pPr>
            <a:endParaRPr lang="en-US" altLang="zh-CN" smtClean="0">
              <a:solidFill>
                <a:srgbClr val="0070C0"/>
              </a:solidFill>
              <a:latin typeface="Arial" panose="020B0604020202020204" pitchFamily="34" charset="0"/>
              <a:ea typeface="思源黑体 CN Normal" panose="020B0400000000000000" pitchFamily="34" charset="-122"/>
              <a:sym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50"/>
              </a:spcBef>
              <a:spcAft>
                <a:spcPts val="50"/>
              </a:spcAft>
            </a:pPr>
            <a:endParaRPr lang="en-US" altLang="zh-CN">
              <a:solidFill>
                <a:srgbClr val="0070C0"/>
              </a:solidFill>
              <a:latin typeface="Arial" panose="020B0604020202020204" pitchFamily="34" charset="0"/>
              <a:ea typeface="思源黑体 CN Normal" panose="020B0400000000000000" pitchFamily="34" charset="-122"/>
              <a:sym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50"/>
              </a:spcBef>
              <a:spcAft>
                <a:spcPts val="50"/>
              </a:spcAft>
            </a:pPr>
            <a:r>
              <a:rPr lang="zh-CN" altLang="en-US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交叉编译</a:t>
            </a:r>
            <a:endParaRPr lang="en-US" altLang="zh-CN" smtClean="0">
              <a:solidFill>
                <a:srgbClr val="0070C0"/>
              </a:solidFill>
              <a:latin typeface="Arial" panose="020B0604020202020204" pitchFamily="34" charset="0"/>
              <a:ea typeface="思源黑体 CN Normal" panose="020B0400000000000000" pitchFamily="34" charset="-122"/>
              <a:sym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50"/>
              </a:spcBef>
              <a:spcAft>
                <a:spcPts val="50"/>
              </a:spcAft>
            </a:pPr>
            <a:endParaRPr lang="en-US" altLang="zh-CN">
              <a:solidFill>
                <a:srgbClr val="0070C0"/>
              </a:solidFill>
              <a:latin typeface="Arial" panose="020B0604020202020204" pitchFamily="34" charset="0"/>
              <a:ea typeface="思源黑体 CN Normal" panose="020B0400000000000000" pitchFamily="34" charset="-122"/>
              <a:sym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50"/>
              </a:spcBef>
              <a:spcAft>
                <a:spcPts val="50"/>
              </a:spcAft>
            </a:pPr>
            <a:endParaRPr lang="en-US" altLang="zh-CN">
              <a:solidFill>
                <a:srgbClr val="0070C0"/>
              </a:solidFill>
              <a:latin typeface="Arial" panose="020B0604020202020204" pitchFamily="34" charset="0"/>
              <a:ea typeface="思源黑体 CN Normal" panose="020B0400000000000000" pitchFamily="34" charset="-122"/>
              <a:sym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50"/>
              </a:spcBef>
              <a:spcAft>
                <a:spcPts val="50"/>
              </a:spcAft>
            </a:pPr>
            <a:endParaRPr lang="en-US" altLang="zh-CN" smtClean="0">
              <a:solidFill>
                <a:srgbClr val="0070C0"/>
              </a:solidFill>
              <a:latin typeface="Arial" panose="020B0604020202020204" pitchFamily="34" charset="0"/>
              <a:ea typeface="思源黑体 CN Normal" panose="020B0400000000000000" pitchFamily="34" charset="-122"/>
              <a:sym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50"/>
              </a:spcBef>
              <a:spcAft>
                <a:spcPts val="50"/>
              </a:spcAft>
            </a:pPr>
            <a:r>
              <a:rPr lang="en-US" altLang="zh-CN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Build </a:t>
            </a:r>
            <a:r>
              <a:rPr lang="en-US" altLang="zh-CN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Linux From </a:t>
            </a:r>
            <a:r>
              <a:rPr lang="en-US" altLang="zh-CN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Scratch</a:t>
            </a:r>
            <a:r>
              <a:rPr lang="zh-CN" altLang="en-US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！</a:t>
            </a:r>
            <a:endParaRPr lang="zh-CN" altLang="en-US">
              <a:solidFill>
                <a:srgbClr val="0070C0"/>
              </a:solidFill>
              <a:latin typeface="Arial" panose="020B0604020202020204" pitchFamily="34" charset="0"/>
              <a:ea typeface="思源黑体 CN Normal" panose="020B0400000000000000" pitchFamily="34" charset="-122"/>
              <a:sym typeface="Arial" panose="020B0604020202020204" pitchFamily="34" charset="0"/>
            </a:endParaRPr>
          </a:p>
        </p:txBody>
      </p:sp>
      <p:pic>
        <p:nvPicPr>
          <p:cNvPr id="16" name="图片 15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9994" y="981479"/>
            <a:ext cx="2107087" cy="1041750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4204" y="2179879"/>
            <a:ext cx="2219841" cy="905567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4204" y="3554238"/>
            <a:ext cx="1561176" cy="1282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7509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/>
        </p:nvGrpSpPr>
        <p:grpSpPr>
          <a:xfrm>
            <a:off x="66675" y="177165"/>
            <a:ext cx="2374106" cy="188595"/>
            <a:chOff x="420" y="432"/>
            <a:chExt cx="4985" cy="396"/>
          </a:xfrm>
        </p:grpSpPr>
        <p:pic>
          <p:nvPicPr>
            <p:cNvPr id="3" name="图片 2" descr="tittle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20" y="432"/>
              <a:ext cx="2405" cy="397"/>
            </a:xfrm>
            <a:prstGeom prst="rect">
              <a:avLst/>
            </a:prstGeom>
          </p:spPr>
        </p:pic>
        <p:pic>
          <p:nvPicPr>
            <p:cNvPr id="4" name="图片 3" descr="tittle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965" y="460"/>
              <a:ext cx="2441" cy="340"/>
            </a:xfrm>
            <a:prstGeom prst="rect">
              <a:avLst/>
            </a:prstGeom>
          </p:spPr>
        </p:pic>
      </p:grpSp>
      <p:cxnSp>
        <p:nvCxnSpPr>
          <p:cNvPr id="6" name="直接连接符 5"/>
          <p:cNvCxnSpPr/>
          <p:nvPr/>
        </p:nvCxnSpPr>
        <p:spPr>
          <a:xfrm>
            <a:off x="0" y="461963"/>
            <a:ext cx="2538000" cy="0"/>
          </a:xfrm>
          <a:prstGeom prst="line">
            <a:avLst/>
          </a:prstGeom>
          <a:ln w="22225" cmpd="sng">
            <a:solidFill>
              <a:srgbClr val="0029B5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6603683" y="4738688"/>
            <a:ext cx="2538000" cy="0"/>
          </a:xfrm>
          <a:prstGeom prst="line">
            <a:avLst/>
          </a:prstGeom>
          <a:ln w="22225" cmpd="sng">
            <a:solidFill>
              <a:srgbClr val="0029B5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图片 11" descr="挂件-效果图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66059" y="4809173"/>
            <a:ext cx="2575560" cy="234315"/>
          </a:xfrm>
          <a:prstGeom prst="rect">
            <a:avLst/>
          </a:prstGeom>
        </p:spPr>
      </p:pic>
      <p:sp>
        <p:nvSpPr>
          <p:cNvPr id="13" name="Rectangle: Rounded Corners 427">
            <a:extLst>
              <a:ext uri="{FF2B5EF4-FFF2-40B4-BE49-F238E27FC236}">
                <a16:creationId xmlns="" xmlns:ma14="http://schemas.microsoft.com/office/mac/drawingml/2011/main" xmlns:p14="http://schemas.microsoft.com/office/powerpoint/2010/main" xmlns:mc="http://schemas.openxmlformats.org/markup-compatibility/2006" xmlns:a16="http://schemas.microsoft.com/office/drawing/2014/main" id="{973E2DFF-0795-450B-B7F0-A4033606857B}"/>
              </a:ext>
            </a:extLst>
          </p:cNvPr>
          <p:cNvSpPr/>
          <p:nvPr/>
        </p:nvSpPr>
        <p:spPr>
          <a:xfrm>
            <a:off x="5551486" y="981479"/>
            <a:ext cx="3415393" cy="816258"/>
          </a:xfrm>
          <a:prstGeom prst="roundRect">
            <a:avLst>
              <a:gd name="adj" fmla="val 50000"/>
            </a:avLst>
          </a:prstGeom>
          <a:solidFill>
            <a:srgbClr val="F3C5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  <a:spcBef>
                <a:spcPts val="50"/>
              </a:spcBef>
              <a:spcAft>
                <a:spcPts val="50"/>
              </a:spcAft>
            </a:pPr>
            <a:endParaRPr lang="en-ID">
              <a:solidFill>
                <a:schemeClr val="lt1"/>
              </a:solidFill>
              <a:latin typeface="Arial" panose="020B0604020202020204" pitchFamily="34" charset="0"/>
              <a:ea typeface="思源黑体 CN Normal" panose="020B0400000000000000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39364" y="763115"/>
            <a:ext cx="4185120" cy="22631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50"/>
              </a:spcBef>
              <a:spcAft>
                <a:spcPts val="50"/>
              </a:spcAft>
            </a:pPr>
            <a:r>
              <a:rPr lang="zh-CN" altLang="en-US" b="1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竞赛目标：</a:t>
            </a:r>
            <a:endParaRPr lang="en-US" altLang="zh-CN" b="1" smtClean="0">
              <a:solidFill>
                <a:srgbClr val="0070C0"/>
              </a:solidFill>
              <a:latin typeface="Arial" panose="020B0604020202020204" pitchFamily="34" charset="0"/>
              <a:ea typeface="思源黑体 CN Normal" panose="020B0400000000000000" pitchFamily="34" charset="-122"/>
              <a:sym typeface="Arial" panose="020B0604020202020204" pitchFamily="34" charset="0"/>
            </a:endParaRPr>
          </a:p>
          <a:p>
            <a:pPr marL="342900" indent="-342900">
              <a:lnSpc>
                <a:spcPct val="120000"/>
              </a:lnSpc>
              <a:spcBef>
                <a:spcPts val="50"/>
              </a:spcBef>
              <a:spcAft>
                <a:spcPts val="50"/>
              </a:spcAft>
              <a:buFont typeface="+mj-lt"/>
              <a:buAutoNum type="arabicPeriod"/>
            </a:pPr>
            <a:r>
              <a:rPr lang="zh-CN" altLang="en-US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自动化构建工具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，支持一键</a:t>
            </a:r>
            <a:r>
              <a:rPr lang="zh-CN" altLang="en-US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式从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零构建基础</a:t>
            </a:r>
            <a:r>
              <a:rPr lang="en-US" altLang="zh-CN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OS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组件。</a:t>
            </a:r>
            <a:r>
              <a:rPr lang="en-US" altLang="zh-CN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[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建议基于</a:t>
            </a:r>
            <a:r>
              <a:rPr lang="en-US" altLang="zh-CN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openEuler 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创新版本开发</a:t>
            </a:r>
            <a:r>
              <a:rPr lang="en-US" altLang="zh-CN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]</a:t>
            </a:r>
          </a:p>
          <a:p>
            <a:pPr marL="342900" indent="-342900">
              <a:lnSpc>
                <a:spcPct val="120000"/>
              </a:lnSpc>
              <a:spcBef>
                <a:spcPts val="50"/>
              </a:spcBef>
              <a:spcAft>
                <a:spcPts val="50"/>
              </a:spcAft>
              <a:buFont typeface="+mj-lt"/>
              <a:buAutoNum type="arabicPeriod"/>
            </a:pPr>
            <a:r>
              <a:rPr lang="zh-CN" altLang="en-US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工具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实现</a:t>
            </a:r>
            <a:r>
              <a:rPr lang="zh-CN" altLang="en-US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与架构和特定硬件无关</a:t>
            </a:r>
            <a:endParaRPr lang="en-US" altLang="zh-CN" smtClean="0">
              <a:solidFill>
                <a:srgbClr val="0070C0"/>
              </a:solidFill>
              <a:latin typeface="Arial" panose="020B0604020202020204" pitchFamily="34" charset="0"/>
              <a:ea typeface="思源黑体 CN Normal" panose="020B0400000000000000" pitchFamily="34" charset="-122"/>
              <a:sym typeface="Arial" panose="020B0604020202020204" pitchFamily="34" charset="0"/>
            </a:endParaRPr>
          </a:p>
          <a:p>
            <a:pPr marL="342900" indent="-342900">
              <a:lnSpc>
                <a:spcPct val="120000"/>
              </a:lnSpc>
              <a:spcBef>
                <a:spcPts val="50"/>
              </a:spcBef>
              <a:spcAft>
                <a:spcPts val="50"/>
              </a:spcAft>
              <a:buFont typeface="+mj-lt"/>
              <a:buAutoNum type="arabicPeriod"/>
            </a:pPr>
            <a:r>
              <a:rPr lang="zh-CN" altLang="en-US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支持</a:t>
            </a:r>
            <a:r>
              <a:rPr lang="en-US" altLang="zh-CN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native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和</a:t>
            </a:r>
            <a:r>
              <a:rPr lang="en-US" altLang="zh-CN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cross</a:t>
            </a:r>
            <a:r>
              <a:rPr lang="zh-CN" altLang="en-US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（可选）两种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构建</a:t>
            </a:r>
            <a:r>
              <a:rPr lang="zh-CN" altLang="en-US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方式</a:t>
            </a:r>
            <a:endParaRPr lang="en-US" altLang="zh-CN" smtClean="0">
              <a:solidFill>
                <a:srgbClr val="0070C0"/>
              </a:solidFill>
              <a:latin typeface="Arial" panose="020B0604020202020204" pitchFamily="34" charset="0"/>
              <a:ea typeface="思源黑体 CN Normal" panose="020B0400000000000000" pitchFamily="34" charset="-122"/>
              <a:sym typeface="Arial" panose="020B0604020202020204" pitchFamily="34" charset="0"/>
            </a:endParaRPr>
          </a:p>
          <a:p>
            <a:pPr marL="342900" indent="-342900">
              <a:lnSpc>
                <a:spcPct val="120000"/>
              </a:lnSpc>
              <a:spcBef>
                <a:spcPts val="50"/>
              </a:spcBef>
              <a:spcAft>
                <a:spcPts val="50"/>
              </a:spcAft>
              <a:buFont typeface="+mj-lt"/>
              <a:buAutoNum type="arabicPeriod"/>
            </a:pPr>
            <a:r>
              <a:rPr lang="zh-CN" altLang="en-US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工具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可以快速构建一个基础</a:t>
            </a:r>
            <a:r>
              <a:rPr lang="en-US" altLang="zh-CN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rootfs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包含的组件，如</a:t>
            </a:r>
            <a:r>
              <a:rPr lang="en-US" altLang="zh-CN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openEuler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中</a:t>
            </a:r>
            <a:r>
              <a:rPr lang="en-US" altLang="zh-CN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rootfs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是由</a:t>
            </a:r>
            <a:r>
              <a:rPr lang="en-US" altLang="zh-CN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200-300+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基础软件包的</a:t>
            </a:r>
            <a:r>
              <a:rPr lang="en-US" altLang="zh-CN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rpms</a:t>
            </a:r>
            <a:r>
              <a:rPr lang="zh-CN" altLang="en-US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组成</a:t>
            </a:r>
            <a:endParaRPr lang="en-US" altLang="zh-CN" smtClean="0">
              <a:solidFill>
                <a:srgbClr val="0070C0"/>
              </a:solidFill>
              <a:latin typeface="Arial" panose="020B0604020202020204" pitchFamily="34" charset="0"/>
              <a:ea typeface="思源黑体 CN Normal" panose="020B04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="" xmlns:ma14="http://schemas.microsoft.com/office/mac/drawingml/2011/main" xmlns:p14="http://schemas.microsoft.com/office/powerpoint/2010/main" xmlns:mc="http://schemas.openxmlformats.org/markup-compatibility/2006" xmlns:a16="http://schemas.microsoft.com/office/drawing/2014/main" id="{0C89CC3E-B95B-4710-A13C-CAD8022BFAE1}"/>
              </a:ext>
            </a:extLst>
          </p:cNvPr>
          <p:cNvSpPr txBox="1"/>
          <p:nvPr/>
        </p:nvSpPr>
        <p:spPr>
          <a:xfrm>
            <a:off x="5949462" y="1136195"/>
            <a:ext cx="2525798" cy="590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  <a:spcBef>
                <a:spcPts val="50"/>
              </a:spcBef>
              <a:spcAft>
                <a:spcPts val="50"/>
              </a:spcAft>
            </a:pPr>
            <a:r>
              <a:rPr lang="en-US" altLang="zh-CN" b="1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No.8</a:t>
            </a:r>
            <a:r>
              <a:rPr lang="zh-CN" altLang="en-US" b="1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开发 </a:t>
            </a:r>
            <a:r>
              <a:rPr lang="en-US" altLang="zh-CN" b="1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openEuler bootstrap </a:t>
            </a:r>
            <a:r>
              <a:rPr lang="zh-CN" altLang="en-US" b="1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工具</a:t>
            </a:r>
            <a:endParaRPr lang="en-US" altLang="zh-CN" b="1">
              <a:solidFill>
                <a:srgbClr val="0070C0"/>
              </a:solidFill>
              <a:latin typeface="Arial" panose="020B0604020202020204" pitchFamily="34" charset="0"/>
              <a:ea typeface="思源黑体 CN Normal" panose="020B0400000000000000" pitchFamily="34" charset="-122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66728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/>
        </p:nvGrpSpPr>
        <p:grpSpPr>
          <a:xfrm>
            <a:off x="66675" y="177165"/>
            <a:ext cx="2374106" cy="188595"/>
            <a:chOff x="420" y="432"/>
            <a:chExt cx="4985" cy="396"/>
          </a:xfrm>
        </p:grpSpPr>
        <p:pic>
          <p:nvPicPr>
            <p:cNvPr id="3" name="图片 2" descr="tittle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20" y="432"/>
              <a:ext cx="2405" cy="397"/>
            </a:xfrm>
            <a:prstGeom prst="rect">
              <a:avLst/>
            </a:prstGeom>
          </p:spPr>
        </p:pic>
        <p:pic>
          <p:nvPicPr>
            <p:cNvPr id="4" name="图片 3" descr="tittle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965" y="460"/>
              <a:ext cx="2441" cy="340"/>
            </a:xfrm>
            <a:prstGeom prst="rect">
              <a:avLst/>
            </a:prstGeom>
          </p:spPr>
        </p:pic>
      </p:grpSp>
      <p:cxnSp>
        <p:nvCxnSpPr>
          <p:cNvPr id="6" name="直接连接符 5"/>
          <p:cNvCxnSpPr/>
          <p:nvPr/>
        </p:nvCxnSpPr>
        <p:spPr>
          <a:xfrm>
            <a:off x="0" y="461963"/>
            <a:ext cx="2538000" cy="0"/>
          </a:xfrm>
          <a:prstGeom prst="line">
            <a:avLst/>
          </a:prstGeom>
          <a:ln w="22225" cmpd="sng">
            <a:solidFill>
              <a:srgbClr val="0029B5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6603683" y="4738688"/>
            <a:ext cx="2538000" cy="0"/>
          </a:xfrm>
          <a:prstGeom prst="line">
            <a:avLst/>
          </a:prstGeom>
          <a:ln w="22225" cmpd="sng">
            <a:solidFill>
              <a:srgbClr val="0029B5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图片 11" descr="挂件-效果图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66059" y="4809173"/>
            <a:ext cx="2575560" cy="234315"/>
          </a:xfrm>
          <a:prstGeom prst="rect">
            <a:avLst/>
          </a:prstGeom>
        </p:spPr>
      </p:pic>
      <p:sp>
        <p:nvSpPr>
          <p:cNvPr id="13" name="Rectangle: Rounded Corners 427">
            <a:extLst>
              <a:ext uri="{FF2B5EF4-FFF2-40B4-BE49-F238E27FC236}">
                <a16:creationId xmlns="" xmlns:ma14="http://schemas.microsoft.com/office/mac/drawingml/2011/main" xmlns:p14="http://schemas.microsoft.com/office/powerpoint/2010/main" xmlns:mc="http://schemas.openxmlformats.org/markup-compatibility/2006" xmlns:a16="http://schemas.microsoft.com/office/drawing/2014/main" id="{973E2DFF-0795-450B-B7F0-A4033606857B}"/>
              </a:ext>
            </a:extLst>
          </p:cNvPr>
          <p:cNvSpPr/>
          <p:nvPr/>
        </p:nvSpPr>
        <p:spPr>
          <a:xfrm>
            <a:off x="5551486" y="981479"/>
            <a:ext cx="3415393" cy="816258"/>
          </a:xfrm>
          <a:prstGeom prst="roundRect">
            <a:avLst>
              <a:gd name="adj" fmla="val 50000"/>
            </a:avLst>
          </a:prstGeom>
          <a:solidFill>
            <a:srgbClr val="F3C5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  <a:spcBef>
                <a:spcPts val="50"/>
              </a:spcBef>
              <a:spcAft>
                <a:spcPts val="50"/>
              </a:spcAft>
            </a:pPr>
            <a:endParaRPr lang="en-ID">
              <a:solidFill>
                <a:schemeClr val="lt1"/>
              </a:solidFill>
              <a:latin typeface="Arial" panose="020B0604020202020204" pitchFamily="34" charset="0"/>
              <a:ea typeface="思源黑体 CN Normal" panose="020B0400000000000000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37673" y="699499"/>
            <a:ext cx="4643259" cy="3658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50"/>
              </a:spcBef>
              <a:spcAft>
                <a:spcPts val="50"/>
              </a:spcAft>
            </a:pPr>
            <a:r>
              <a:rPr lang="zh-CN" altLang="en-US" b="1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思路提示</a:t>
            </a:r>
            <a:endParaRPr lang="en-US" altLang="zh-CN" b="1" smtClean="0">
              <a:solidFill>
                <a:srgbClr val="0070C0"/>
              </a:solidFill>
              <a:latin typeface="Arial" panose="020B0604020202020204" pitchFamily="34" charset="0"/>
              <a:ea typeface="思源黑体 CN Normal" panose="020B0400000000000000" pitchFamily="34" charset="-122"/>
              <a:sym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50"/>
              </a:spcBef>
              <a:spcAft>
                <a:spcPts val="50"/>
              </a:spcAft>
            </a:pPr>
            <a:r>
              <a:rPr lang="zh-CN" altLang="en-US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利用</a:t>
            </a:r>
            <a:r>
              <a:rPr lang="en-US" altLang="zh-CN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crosstool-ng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、</a:t>
            </a:r>
            <a:r>
              <a:rPr lang="en-US" altLang="zh-CN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buildroot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、</a:t>
            </a:r>
            <a:r>
              <a:rPr lang="en-US" altLang="zh-CN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LFS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等项目，支持从</a:t>
            </a:r>
            <a:r>
              <a:rPr lang="en-US" altLang="zh-CN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openEuler x86_64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构建 </a:t>
            </a:r>
            <a:r>
              <a:rPr lang="en-US" altLang="zh-CN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i686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版本的二进制</a:t>
            </a:r>
            <a:r>
              <a:rPr lang="en-US" altLang="zh-CN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rpm</a:t>
            </a:r>
          </a:p>
          <a:p>
            <a:pPr marL="342900" indent="-342900">
              <a:lnSpc>
                <a:spcPct val="120000"/>
              </a:lnSpc>
              <a:spcBef>
                <a:spcPts val="50"/>
              </a:spcBef>
              <a:spcAft>
                <a:spcPts val="50"/>
              </a:spcAft>
              <a:buAutoNum type="arabicPeriod"/>
            </a:pPr>
            <a:r>
              <a:rPr lang="zh-CN" altLang="en-US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借鉴</a:t>
            </a:r>
            <a:r>
              <a:rPr lang="en-US" altLang="zh-CN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[CLFS</a:t>
            </a:r>
            <a:r>
              <a:rPr lang="en-US" altLang="zh-CN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] </a:t>
            </a:r>
            <a:r>
              <a:rPr lang="zh-CN" altLang="en-US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，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结合</a:t>
            </a:r>
            <a:r>
              <a:rPr lang="en-US" altLang="zh-CN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cross-gcc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，编写控制代码，支持源码构建出</a:t>
            </a:r>
            <a:r>
              <a:rPr lang="en-US" altLang="zh-CN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rpm</a:t>
            </a:r>
          </a:p>
          <a:p>
            <a:pPr marL="342900" indent="-342900">
              <a:lnSpc>
                <a:spcPct val="120000"/>
              </a:lnSpc>
              <a:spcBef>
                <a:spcPts val="50"/>
              </a:spcBef>
              <a:spcAft>
                <a:spcPts val="50"/>
              </a:spcAft>
              <a:buAutoNum type="arabicPeriod"/>
            </a:pPr>
            <a:r>
              <a:rPr lang="zh-CN" altLang="en-US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利用</a:t>
            </a:r>
            <a:r>
              <a:rPr lang="en-US" altLang="zh-CN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[</a:t>
            </a:r>
            <a:r>
              <a:rPr lang="en-US" altLang="zh-CN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crosstool-ng]</a:t>
            </a:r>
          </a:p>
          <a:p>
            <a:pPr lvl="3">
              <a:lnSpc>
                <a:spcPct val="120000"/>
              </a:lnSpc>
              <a:spcBef>
                <a:spcPts val="50"/>
              </a:spcBef>
              <a:spcAft>
                <a:spcPts val="50"/>
              </a:spcAft>
            </a:pPr>
            <a:r>
              <a:rPr lang="en-US" altLang="zh-CN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       a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、增加特性，使用</a:t>
            </a:r>
            <a:r>
              <a:rPr lang="en-US" altLang="zh-CN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crosstool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可以直接构建</a:t>
            </a:r>
            <a:r>
              <a:rPr lang="en-US" altLang="zh-CN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rpm   </a:t>
            </a:r>
            <a:endParaRPr lang="en-US" altLang="zh-CN" smtClean="0">
              <a:solidFill>
                <a:srgbClr val="0070C0"/>
              </a:solidFill>
              <a:latin typeface="Arial" panose="020B0604020202020204" pitchFamily="34" charset="0"/>
              <a:ea typeface="思源黑体 CN Normal" panose="020B0400000000000000" pitchFamily="34" charset="-122"/>
              <a:sym typeface="Arial" panose="020B0604020202020204" pitchFamily="34" charset="0"/>
            </a:endParaRPr>
          </a:p>
          <a:p>
            <a:pPr lvl="3">
              <a:lnSpc>
                <a:spcPct val="120000"/>
              </a:lnSpc>
              <a:spcBef>
                <a:spcPts val="50"/>
              </a:spcBef>
              <a:spcAft>
                <a:spcPts val="50"/>
              </a:spcAft>
            </a:pPr>
            <a:r>
              <a:rPr lang="en-US" altLang="zh-CN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 </a:t>
            </a:r>
            <a:r>
              <a:rPr lang="en-US" altLang="zh-CN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      b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、增加对其他基础软件支持，如</a:t>
            </a:r>
            <a:r>
              <a:rPr lang="en-US" altLang="zh-CN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krb5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、</a:t>
            </a:r>
            <a:r>
              <a:rPr lang="en-US" altLang="zh-CN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openssh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、</a:t>
            </a:r>
            <a:r>
              <a:rPr lang="en-US" altLang="zh-CN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bash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等  </a:t>
            </a:r>
            <a:endParaRPr lang="en-US" altLang="zh-CN" smtClean="0">
              <a:solidFill>
                <a:srgbClr val="0070C0"/>
              </a:solidFill>
              <a:latin typeface="Arial" panose="020B0604020202020204" pitchFamily="34" charset="0"/>
              <a:ea typeface="思源黑体 CN Normal" panose="020B0400000000000000" pitchFamily="34" charset="-122"/>
              <a:sym typeface="Arial" panose="020B0604020202020204" pitchFamily="34" charset="0"/>
            </a:endParaRPr>
          </a:p>
          <a:p>
            <a:pPr lvl="3">
              <a:lnSpc>
                <a:spcPct val="120000"/>
              </a:lnSpc>
              <a:spcBef>
                <a:spcPts val="50"/>
              </a:spcBef>
              <a:spcAft>
                <a:spcPts val="50"/>
              </a:spcAft>
            </a:pPr>
            <a:r>
              <a:rPr lang="en-US" altLang="zh-CN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 </a:t>
            </a:r>
            <a:r>
              <a:rPr lang="en-US" altLang="zh-CN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      c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、编译的结果以目标架构的</a:t>
            </a:r>
            <a:r>
              <a:rPr lang="en-US" altLang="zh-CN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rpm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呈现，如</a:t>
            </a:r>
            <a:r>
              <a:rPr lang="en-US" altLang="zh-CN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bash.i686</a:t>
            </a:r>
          </a:p>
          <a:p>
            <a:pPr marL="342900" indent="-342900">
              <a:lnSpc>
                <a:spcPct val="120000"/>
              </a:lnSpc>
              <a:spcBef>
                <a:spcPts val="50"/>
              </a:spcBef>
              <a:spcAft>
                <a:spcPts val="50"/>
              </a:spcAft>
              <a:buAutoNum type="arabicPeriod"/>
            </a:pPr>
            <a:r>
              <a:rPr lang="zh-CN" altLang="en-US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借助</a:t>
            </a:r>
            <a:r>
              <a:rPr lang="en-US" altLang="zh-CN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[</a:t>
            </a:r>
            <a:r>
              <a:rPr lang="en-US" altLang="zh-CN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buildroot]</a:t>
            </a:r>
          </a:p>
          <a:p>
            <a:pPr>
              <a:lnSpc>
                <a:spcPct val="120000"/>
              </a:lnSpc>
              <a:spcBef>
                <a:spcPts val="50"/>
              </a:spcBef>
              <a:spcAft>
                <a:spcPts val="50"/>
              </a:spcAft>
            </a:pPr>
            <a:r>
              <a:rPr lang="en-US" altLang="zh-CN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       a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、增加特性，使用</a:t>
            </a:r>
            <a:r>
              <a:rPr lang="en-US" altLang="zh-CN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buildroot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可以直接构建</a:t>
            </a:r>
            <a:r>
              <a:rPr lang="en-US" altLang="zh-CN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rpm   </a:t>
            </a:r>
            <a:endParaRPr lang="en-US" altLang="zh-CN" smtClean="0">
              <a:solidFill>
                <a:srgbClr val="0070C0"/>
              </a:solidFill>
              <a:latin typeface="Arial" panose="020B0604020202020204" pitchFamily="34" charset="0"/>
              <a:ea typeface="思源黑体 CN Normal" panose="020B0400000000000000" pitchFamily="34" charset="-122"/>
              <a:sym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50"/>
              </a:spcBef>
              <a:spcAft>
                <a:spcPts val="50"/>
              </a:spcAft>
            </a:pPr>
            <a:r>
              <a:rPr lang="en-US" altLang="zh-CN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 </a:t>
            </a:r>
            <a:r>
              <a:rPr lang="en-US" altLang="zh-CN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      b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、编译的结果以目标架构的</a:t>
            </a:r>
            <a:r>
              <a:rPr lang="en-US" altLang="zh-CN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rpm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呈现，如</a:t>
            </a:r>
            <a:r>
              <a:rPr lang="en-US" altLang="zh-CN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bash.i686</a:t>
            </a:r>
            <a:endParaRPr lang="en-US" altLang="zh-CN">
              <a:solidFill>
                <a:srgbClr val="0070C0"/>
              </a:solidFill>
              <a:latin typeface="Arial" panose="020B0604020202020204" pitchFamily="34" charset="0"/>
              <a:ea typeface="思源黑体 CN Normal" panose="020B0400000000000000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="" xmlns:ma14="http://schemas.microsoft.com/office/mac/drawingml/2011/main" xmlns:p14="http://schemas.microsoft.com/office/powerpoint/2010/main" xmlns:mc="http://schemas.openxmlformats.org/markup-compatibility/2006" xmlns:a16="http://schemas.microsoft.com/office/drawing/2014/main" id="{0C89CC3E-B95B-4710-A13C-CAD8022BFAE1}"/>
              </a:ext>
            </a:extLst>
          </p:cNvPr>
          <p:cNvSpPr txBox="1"/>
          <p:nvPr/>
        </p:nvSpPr>
        <p:spPr>
          <a:xfrm>
            <a:off x="5949462" y="1136195"/>
            <a:ext cx="2525798" cy="590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  <a:spcBef>
                <a:spcPts val="50"/>
              </a:spcBef>
              <a:spcAft>
                <a:spcPts val="50"/>
              </a:spcAft>
            </a:pPr>
            <a:r>
              <a:rPr lang="en-US" altLang="zh-CN" b="1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No.8</a:t>
            </a:r>
            <a:r>
              <a:rPr lang="zh-CN" altLang="en-US" b="1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开发 </a:t>
            </a:r>
            <a:r>
              <a:rPr lang="en-US" altLang="zh-CN" b="1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openEuler bootstrap </a:t>
            </a:r>
            <a:r>
              <a:rPr lang="zh-CN" altLang="en-US" b="1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工具</a:t>
            </a:r>
            <a:endParaRPr lang="en-US" altLang="zh-CN" b="1">
              <a:solidFill>
                <a:srgbClr val="0070C0"/>
              </a:solidFill>
              <a:latin typeface="Arial" panose="020B0604020202020204" pitchFamily="34" charset="0"/>
              <a:ea typeface="思源黑体 CN Normal" panose="020B0400000000000000" pitchFamily="34" charset="-122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05904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/>
        </p:nvGrpSpPr>
        <p:grpSpPr>
          <a:xfrm>
            <a:off x="66675" y="177165"/>
            <a:ext cx="2374106" cy="188595"/>
            <a:chOff x="420" y="432"/>
            <a:chExt cx="4985" cy="396"/>
          </a:xfrm>
        </p:grpSpPr>
        <p:pic>
          <p:nvPicPr>
            <p:cNvPr id="3" name="图片 2" descr="tittle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20" y="432"/>
              <a:ext cx="2405" cy="397"/>
            </a:xfrm>
            <a:prstGeom prst="rect">
              <a:avLst/>
            </a:prstGeom>
          </p:spPr>
        </p:pic>
        <p:pic>
          <p:nvPicPr>
            <p:cNvPr id="4" name="图片 3" descr="tittle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965" y="460"/>
              <a:ext cx="2441" cy="340"/>
            </a:xfrm>
            <a:prstGeom prst="rect">
              <a:avLst/>
            </a:prstGeom>
          </p:spPr>
        </p:pic>
      </p:grpSp>
      <p:cxnSp>
        <p:nvCxnSpPr>
          <p:cNvPr id="6" name="直接连接符 5"/>
          <p:cNvCxnSpPr/>
          <p:nvPr/>
        </p:nvCxnSpPr>
        <p:spPr>
          <a:xfrm>
            <a:off x="0" y="461963"/>
            <a:ext cx="2538000" cy="0"/>
          </a:xfrm>
          <a:prstGeom prst="line">
            <a:avLst/>
          </a:prstGeom>
          <a:ln w="22225" cmpd="sng">
            <a:solidFill>
              <a:srgbClr val="0029B5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6603683" y="4738688"/>
            <a:ext cx="2538000" cy="0"/>
          </a:xfrm>
          <a:prstGeom prst="line">
            <a:avLst/>
          </a:prstGeom>
          <a:ln w="22225" cmpd="sng">
            <a:solidFill>
              <a:srgbClr val="0029B5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图片 11" descr="挂件-效果图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66059" y="4809173"/>
            <a:ext cx="2575560" cy="234315"/>
          </a:xfrm>
          <a:prstGeom prst="rect">
            <a:avLst/>
          </a:prstGeom>
        </p:spPr>
      </p:pic>
      <p:sp>
        <p:nvSpPr>
          <p:cNvPr id="13" name="Rectangle: Rounded Corners 427">
            <a:extLst>
              <a:ext uri="{FF2B5EF4-FFF2-40B4-BE49-F238E27FC236}">
                <a16:creationId xmlns="" xmlns:ma14="http://schemas.microsoft.com/office/mac/drawingml/2011/main" xmlns:p14="http://schemas.microsoft.com/office/powerpoint/2010/main" xmlns:mc="http://schemas.openxmlformats.org/markup-compatibility/2006" xmlns:a16="http://schemas.microsoft.com/office/drawing/2014/main" id="{973E2DFF-0795-450B-B7F0-A4033606857B}"/>
              </a:ext>
            </a:extLst>
          </p:cNvPr>
          <p:cNvSpPr/>
          <p:nvPr/>
        </p:nvSpPr>
        <p:spPr>
          <a:xfrm>
            <a:off x="5551486" y="981479"/>
            <a:ext cx="3415393" cy="816258"/>
          </a:xfrm>
          <a:prstGeom prst="roundRect">
            <a:avLst>
              <a:gd name="adj" fmla="val 50000"/>
            </a:avLst>
          </a:prstGeom>
          <a:solidFill>
            <a:srgbClr val="F3C5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  <a:spcBef>
                <a:spcPts val="50"/>
              </a:spcBef>
              <a:spcAft>
                <a:spcPts val="50"/>
              </a:spcAft>
            </a:pPr>
            <a:endParaRPr lang="en-ID">
              <a:solidFill>
                <a:schemeClr val="lt1"/>
              </a:solidFill>
              <a:latin typeface="Arial" panose="020B0604020202020204" pitchFamily="34" charset="0"/>
              <a:ea typeface="思源黑体 CN Normal" panose="020B0400000000000000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556537" y="556531"/>
            <a:ext cx="4994949" cy="36653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50"/>
              </a:spcBef>
              <a:spcAft>
                <a:spcPts val="50"/>
              </a:spcAft>
            </a:pPr>
            <a:r>
              <a:rPr lang="zh-CN" altLang="en-US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产出标准</a:t>
            </a:r>
            <a:endParaRPr lang="en-US" altLang="zh-CN" smtClean="0">
              <a:solidFill>
                <a:srgbClr val="0070C0"/>
              </a:solidFill>
              <a:latin typeface="Arial" panose="020B0604020202020204" pitchFamily="34" charset="0"/>
              <a:ea typeface="思源黑体 CN Normal" panose="020B0400000000000000" pitchFamily="34" charset="-122"/>
              <a:sym typeface="Arial" panose="020B0604020202020204" pitchFamily="34" charset="0"/>
            </a:endParaRPr>
          </a:p>
          <a:p>
            <a:pPr marL="342900" indent="-342900">
              <a:lnSpc>
                <a:spcPct val="120000"/>
              </a:lnSpc>
              <a:spcBef>
                <a:spcPts val="50"/>
              </a:spcBef>
              <a:spcAft>
                <a:spcPts val="50"/>
              </a:spcAft>
              <a:buFont typeface="+mj-lt"/>
              <a:buAutoNum type="arabicPeriod"/>
            </a:pPr>
            <a:r>
              <a:rPr lang="zh-CN" altLang="en-US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一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套自动化、一键式构建工具</a:t>
            </a:r>
            <a:r>
              <a:rPr lang="zh-CN" altLang="en-US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，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包括源代码和</a:t>
            </a:r>
            <a:r>
              <a:rPr lang="zh-CN" altLang="en-US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文档，托管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在</a:t>
            </a:r>
            <a:r>
              <a:rPr lang="en-US" altLang="zh-CN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https://gitee.com/openeuler/openEuler-bootstrap  </a:t>
            </a:r>
            <a:endParaRPr lang="en-US" altLang="zh-CN" smtClean="0">
              <a:solidFill>
                <a:srgbClr val="0070C0"/>
              </a:solidFill>
              <a:latin typeface="Arial" panose="020B0604020202020204" pitchFamily="34" charset="0"/>
              <a:ea typeface="思源黑体 CN Normal" panose="020B0400000000000000" pitchFamily="34" charset="-122"/>
              <a:sym typeface="Arial" panose="020B0604020202020204" pitchFamily="34" charset="0"/>
            </a:endParaRPr>
          </a:p>
          <a:p>
            <a:pPr marL="342900" indent="-342900">
              <a:lnSpc>
                <a:spcPct val="120000"/>
              </a:lnSpc>
              <a:spcBef>
                <a:spcPts val="50"/>
              </a:spcBef>
              <a:spcAft>
                <a:spcPts val="50"/>
              </a:spcAft>
              <a:buFont typeface="+mj-lt"/>
              <a:buAutoNum type="arabicPeriod"/>
            </a:pPr>
            <a:r>
              <a:rPr lang="zh-CN" altLang="en-US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利用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该工具和</a:t>
            </a:r>
            <a:r>
              <a:rPr lang="en-US" altLang="zh-CN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openEuler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软件包</a:t>
            </a:r>
            <a:r>
              <a:rPr lang="en-US" altLang="zh-CN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src.rpm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，可以自动化构建</a:t>
            </a:r>
            <a:r>
              <a:rPr lang="en-US" altLang="zh-CN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200+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基础的</a:t>
            </a:r>
            <a:r>
              <a:rPr lang="en-US" altLang="zh-CN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rpm</a:t>
            </a:r>
          </a:p>
          <a:p>
            <a:pPr marL="342900" indent="-342900">
              <a:lnSpc>
                <a:spcPct val="120000"/>
              </a:lnSpc>
              <a:spcBef>
                <a:spcPts val="50"/>
              </a:spcBef>
              <a:spcAft>
                <a:spcPts val="50"/>
              </a:spcAft>
              <a:buFont typeface="+mj-lt"/>
              <a:buAutoNum type="arabicPeriod"/>
            </a:pPr>
            <a:r>
              <a:rPr lang="zh-CN" altLang="en-US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可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扩展性，利用该工具，可以方便</a:t>
            </a:r>
            <a:r>
              <a:rPr lang="en-US" altLang="zh-CN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openEuler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支持新的架构，如</a:t>
            </a:r>
            <a:r>
              <a:rPr lang="en-US" altLang="zh-CN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i686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、</a:t>
            </a:r>
            <a:r>
              <a:rPr lang="en-US" altLang="zh-CN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risc </a:t>
            </a:r>
            <a:r>
              <a:rPr lang="en-US" altLang="zh-CN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v5</a:t>
            </a:r>
          </a:p>
          <a:p>
            <a:pPr marL="285750" indent="-285750">
              <a:lnSpc>
                <a:spcPct val="120000"/>
              </a:lnSpc>
              <a:spcBef>
                <a:spcPts val="50"/>
              </a:spcBef>
              <a:spcAft>
                <a:spcPts val="50"/>
              </a:spcAft>
              <a:buFontTx/>
              <a:buChar char="-"/>
            </a:pPr>
            <a:endParaRPr lang="en-US" altLang="zh-CN" smtClean="0">
              <a:solidFill>
                <a:srgbClr val="0070C0"/>
              </a:solidFill>
              <a:latin typeface="Arial" panose="020B0604020202020204" pitchFamily="34" charset="0"/>
              <a:ea typeface="思源黑体 CN Normal" panose="020B0400000000000000" pitchFamily="34" charset="-122"/>
              <a:sym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50"/>
              </a:spcBef>
              <a:spcAft>
                <a:spcPts val="50"/>
              </a:spcAft>
            </a:pPr>
            <a:r>
              <a:rPr lang="zh-CN" altLang="en-US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技术要求</a:t>
            </a:r>
            <a:endParaRPr lang="en-US" altLang="zh-CN" smtClean="0">
              <a:solidFill>
                <a:srgbClr val="0070C0"/>
              </a:solidFill>
              <a:latin typeface="Arial" panose="020B0604020202020204" pitchFamily="34" charset="0"/>
              <a:ea typeface="思源黑体 CN Normal" panose="020B0400000000000000" pitchFamily="34" charset="-122"/>
              <a:sym typeface="Arial" panose="020B0604020202020204" pitchFamily="34" charset="0"/>
            </a:endParaRPr>
          </a:p>
          <a:p>
            <a:pPr marL="342900" indent="-342900">
              <a:lnSpc>
                <a:spcPct val="120000"/>
              </a:lnSpc>
              <a:spcBef>
                <a:spcPts val="50"/>
              </a:spcBef>
              <a:spcAft>
                <a:spcPts val="50"/>
              </a:spcAft>
              <a:buFont typeface="+mj-lt"/>
              <a:buAutoNum type="arabicPeriod"/>
            </a:pPr>
            <a:r>
              <a:rPr lang="zh-CN" altLang="en-US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基本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的</a:t>
            </a:r>
            <a:r>
              <a:rPr lang="en-US" altLang="zh-CN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Linux</a:t>
            </a:r>
            <a:r>
              <a:rPr lang="zh-CN" altLang="en-US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命令</a:t>
            </a:r>
            <a:endParaRPr lang="en-US" altLang="zh-CN" smtClean="0">
              <a:solidFill>
                <a:srgbClr val="0070C0"/>
              </a:solidFill>
              <a:latin typeface="Arial" panose="020B0604020202020204" pitchFamily="34" charset="0"/>
              <a:ea typeface="思源黑体 CN Normal" panose="020B0400000000000000" pitchFamily="34" charset="-122"/>
              <a:sym typeface="Arial" panose="020B0604020202020204" pitchFamily="34" charset="0"/>
            </a:endParaRPr>
          </a:p>
          <a:p>
            <a:pPr marL="342900" indent="-342900">
              <a:lnSpc>
                <a:spcPct val="120000"/>
              </a:lnSpc>
              <a:spcBef>
                <a:spcPts val="50"/>
              </a:spcBef>
              <a:spcAft>
                <a:spcPts val="50"/>
              </a:spcAft>
              <a:buFont typeface="+mj-lt"/>
              <a:buAutoNum type="arabicPeriod"/>
            </a:pPr>
            <a:r>
              <a:rPr lang="en-US" altLang="zh-CN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DNF/RPM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包管理</a:t>
            </a:r>
            <a:r>
              <a:rPr lang="en-US" altLang="zh-CN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- 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交叉编译</a:t>
            </a:r>
            <a:r>
              <a:rPr lang="zh-CN" altLang="en-US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原理</a:t>
            </a:r>
            <a:endParaRPr lang="en-US" altLang="zh-CN" smtClean="0">
              <a:solidFill>
                <a:srgbClr val="0070C0"/>
              </a:solidFill>
              <a:latin typeface="Arial" panose="020B0604020202020204" pitchFamily="34" charset="0"/>
              <a:ea typeface="思源黑体 CN Normal" panose="020B0400000000000000" pitchFamily="34" charset="-122"/>
              <a:sym typeface="Arial" panose="020B0604020202020204" pitchFamily="34" charset="0"/>
            </a:endParaRPr>
          </a:p>
          <a:p>
            <a:pPr marL="342900" indent="-342900">
              <a:lnSpc>
                <a:spcPct val="120000"/>
              </a:lnSpc>
              <a:spcBef>
                <a:spcPts val="50"/>
              </a:spcBef>
              <a:spcAft>
                <a:spcPts val="50"/>
              </a:spcAft>
              <a:buFont typeface="+mj-lt"/>
              <a:buAutoNum type="arabicPeriod"/>
            </a:pPr>
            <a:r>
              <a:rPr lang="en-US" altLang="zh-CN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GNU </a:t>
            </a:r>
            <a:r>
              <a:rPr lang="en-US" altLang="zh-CN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automake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构建工具</a:t>
            </a:r>
            <a:r>
              <a:rPr lang="zh-CN" altLang="en-US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原理</a:t>
            </a:r>
            <a:endParaRPr lang="en-US" altLang="zh-CN" smtClean="0">
              <a:solidFill>
                <a:srgbClr val="0070C0"/>
              </a:solidFill>
              <a:latin typeface="Arial" panose="020B0604020202020204" pitchFamily="34" charset="0"/>
              <a:ea typeface="思源黑体 CN Normal" panose="020B0400000000000000" pitchFamily="34" charset="-122"/>
              <a:sym typeface="Arial" panose="020B0604020202020204" pitchFamily="34" charset="0"/>
            </a:endParaRPr>
          </a:p>
          <a:p>
            <a:pPr marL="342900" indent="-342900">
              <a:lnSpc>
                <a:spcPct val="120000"/>
              </a:lnSpc>
              <a:spcBef>
                <a:spcPts val="50"/>
              </a:spcBef>
              <a:spcAft>
                <a:spcPts val="50"/>
              </a:spcAft>
              <a:buFont typeface="+mj-lt"/>
              <a:buAutoNum type="arabicPeriod"/>
            </a:pPr>
            <a:r>
              <a:rPr lang="zh-CN" altLang="en-US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具备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一种脚本语言，如 </a:t>
            </a:r>
            <a:r>
              <a:rPr lang="en-US" altLang="zh-CN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Python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、</a:t>
            </a:r>
            <a:r>
              <a:rPr lang="en-US" altLang="zh-CN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Bash script 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等</a:t>
            </a:r>
            <a:endParaRPr lang="en-US" altLang="zh-CN">
              <a:solidFill>
                <a:srgbClr val="0070C0"/>
              </a:solidFill>
              <a:latin typeface="Arial" panose="020B0604020202020204" pitchFamily="34" charset="0"/>
              <a:ea typeface="思源黑体 CN Normal" panose="020B0400000000000000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="" xmlns:ma14="http://schemas.microsoft.com/office/mac/drawingml/2011/main" xmlns:p14="http://schemas.microsoft.com/office/powerpoint/2010/main" xmlns:mc="http://schemas.openxmlformats.org/markup-compatibility/2006" xmlns:a16="http://schemas.microsoft.com/office/drawing/2014/main" id="{0C89CC3E-B95B-4710-A13C-CAD8022BFAE1}"/>
              </a:ext>
            </a:extLst>
          </p:cNvPr>
          <p:cNvSpPr txBox="1"/>
          <p:nvPr/>
        </p:nvSpPr>
        <p:spPr>
          <a:xfrm>
            <a:off x="5949462" y="1136195"/>
            <a:ext cx="2525798" cy="590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  <a:spcBef>
                <a:spcPts val="50"/>
              </a:spcBef>
              <a:spcAft>
                <a:spcPts val="50"/>
              </a:spcAft>
            </a:pPr>
            <a:r>
              <a:rPr lang="en-US" altLang="zh-CN" b="1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No.8</a:t>
            </a:r>
            <a:r>
              <a:rPr lang="zh-CN" altLang="en-US" b="1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开发 </a:t>
            </a:r>
            <a:r>
              <a:rPr lang="en-US" altLang="zh-CN" b="1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openEuler bootstrap </a:t>
            </a:r>
            <a:r>
              <a:rPr lang="zh-CN" altLang="en-US" b="1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工具</a:t>
            </a:r>
            <a:endParaRPr lang="en-US" altLang="zh-CN" b="1">
              <a:solidFill>
                <a:srgbClr val="0070C0"/>
              </a:solidFill>
              <a:latin typeface="Arial" panose="020B0604020202020204" pitchFamily="34" charset="0"/>
              <a:ea typeface="思源黑体 CN Normal" panose="020B0400000000000000" pitchFamily="34" charset="-122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37256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/>
        </p:nvGrpSpPr>
        <p:grpSpPr>
          <a:xfrm>
            <a:off x="66675" y="177165"/>
            <a:ext cx="2374106" cy="188595"/>
            <a:chOff x="420" y="432"/>
            <a:chExt cx="4985" cy="396"/>
          </a:xfrm>
        </p:grpSpPr>
        <p:pic>
          <p:nvPicPr>
            <p:cNvPr id="3" name="图片 2" descr="tittle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20" y="432"/>
              <a:ext cx="2405" cy="397"/>
            </a:xfrm>
            <a:prstGeom prst="rect">
              <a:avLst/>
            </a:prstGeom>
          </p:spPr>
        </p:pic>
        <p:pic>
          <p:nvPicPr>
            <p:cNvPr id="4" name="图片 3" descr="tittle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965" y="460"/>
              <a:ext cx="2441" cy="340"/>
            </a:xfrm>
            <a:prstGeom prst="rect">
              <a:avLst/>
            </a:prstGeom>
          </p:spPr>
        </p:pic>
      </p:grpSp>
      <p:cxnSp>
        <p:nvCxnSpPr>
          <p:cNvPr id="6" name="直接连接符 5"/>
          <p:cNvCxnSpPr/>
          <p:nvPr/>
        </p:nvCxnSpPr>
        <p:spPr>
          <a:xfrm>
            <a:off x="0" y="461963"/>
            <a:ext cx="2538000" cy="0"/>
          </a:xfrm>
          <a:prstGeom prst="line">
            <a:avLst/>
          </a:prstGeom>
          <a:ln w="22225" cmpd="sng">
            <a:solidFill>
              <a:srgbClr val="0029B5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6603683" y="4738688"/>
            <a:ext cx="2538000" cy="0"/>
          </a:xfrm>
          <a:prstGeom prst="line">
            <a:avLst/>
          </a:prstGeom>
          <a:ln w="22225" cmpd="sng">
            <a:solidFill>
              <a:srgbClr val="0029B5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图片 11" descr="挂件-效果图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66059" y="4809173"/>
            <a:ext cx="2575560" cy="234315"/>
          </a:xfrm>
          <a:prstGeom prst="rect">
            <a:avLst/>
          </a:prstGeom>
        </p:spPr>
      </p:pic>
      <p:grpSp>
        <p:nvGrpSpPr>
          <p:cNvPr id="24" name="组合 23"/>
          <p:cNvGrpSpPr/>
          <p:nvPr/>
        </p:nvGrpSpPr>
        <p:grpSpPr>
          <a:xfrm>
            <a:off x="266959" y="981479"/>
            <a:ext cx="2437078" cy="3255286"/>
            <a:chOff x="266959" y="981479"/>
            <a:chExt cx="2437078" cy="3255286"/>
          </a:xfrm>
        </p:grpSpPr>
        <p:sp>
          <p:nvSpPr>
            <p:cNvPr id="14" name="Rectangle: Rounded Corners 5">
              <a:extLst>
                <a:ext uri="{FF2B5EF4-FFF2-40B4-BE49-F238E27FC236}">
                  <a16:creationId xmlns="" xmlns:ma14="http://schemas.microsoft.com/office/mac/drawingml/2011/main" xmlns:p14="http://schemas.microsoft.com/office/powerpoint/2010/main" xmlns:mc="http://schemas.openxmlformats.org/markup-compatibility/2006" xmlns:a16="http://schemas.microsoft.com/office/drawing/2014/main" id="{983E9273-18A8-485B-A3BD-C5A19E223E01}"/>
                </a:ext>
              </a:extLst>
            </p:cNvPr>
            <p:cNvSpPr/>
            <p:nvPr/>
          </p:nvSpPr>
          <p:spPr>
            <a:xfrm>
              <a:off x="266959" y="981479"/>
              <a:ext cx="2437078" cy="3255286"/>
            </a:xfrm>
            <a:prstGeom prst="roundRect">
              <a:avLst>
                <a:gd name="adj" fmla="val 6896"/>
              </a:avLst>
            </a:prstGeom>
            <a:gradFill>
              <a:gsLst>
                <a:gs pos="0">
                  <a:srgbClr val="3C70F4"/>
                </a:gs>
                <a:gs pos="100000">
                  <a:schemeClr val="tx2">
                    <a:lumMod val="75000"/>
                  </a:schemeClr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  <a:spcBef>
                  <a:spcPts val="50"/>
                </a:spcBef>
                <a:spcAft>
                  <a:spcPts val="50"/>
                </a:spcAft>
              </a:pPr>
              <a:endParaRPr lang="en-US">
                <a:solidFill>
                  <a:schemeClr val="lt1"/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6" name="TextBox 9">
              <a:extLst>
                <a:ext uri="{FF2B5EF4-FFF2-40B4-BE49-F238E27FC236}">
                  <a16:creationId xmlns="" xmlns:ma14="http://schemas.microsoft.com/office/mac/drawingml/2011/main" xmlns:p14="http://schemas.microsoft.com/office/powerpoint/2010/main" xmlns:mc="http://schemas.openxmlformats.org/markup-compatibility/2006" xmlns:a16="http://schemas.microsoft.com/office/drawing/2014/main" id="{87F535AD-98AD-4414-8F56-BE88D491C180}"/>
                </a:ext>
              </a:extLst>
            </p:cNvPr>
            <p:cNvSpPr txBox="1"/>
            <p:nvPr/>
          </p:nvSpPr>
          <p:spPr>
            <a:xfrm>
              <a:off x="534366" y="1158547"/>
              <a:ext cx="1902265" cy="830164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20000"/>
                </a:lnSpc>
                <a:spcBef>
                  <a:spcPts val="50"/>
                </a:spcBef>
                <a:spcAft>
                  <a:spcPts val="5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d-ID" sz="4400" b="1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Normal" panose="020B0400000000000000" pitchFamily="34" charset="-122"/>
                  <a:cs typeface="+mn-ea"/>
                  <a:sym typeface="Arial" panose="020B0604020202020204" pitchFamily="34" charset="0"/>
                </a:rPr>
                <a:t>01</a:t>
              </a:r>
              <a:r>
                <a:rPr kumimoji="0" lang="id-ID" sz="4400" b="1" i="0" u="none" strike="noStrike" kern="0" cap="none" spc="0" normalizeH="0" baseline="0" noProof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Normal" panose="020B0400000000000000" pitchFamily="34" charset="-122"/>
                  <a:cs typeface="+mn-ea"/>
                  <a:sym typeface="Arial" panose="020B0604020202020204" pitchFamily="34" charset="0"/>
                </a:rPr>
                <a:t>.</a:t>
              </a:r>
              <a:r>
                <a:rPr kumimoji="0" lang="zh-CN" altLang="en-US" sz="2800" b="1" i="0" u="none" strike="noStrike" kern="0" cap="none" spc="0" normalizeH="0" baseline="0" noProof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Normal" panose="020B0400000000000000" pitchFamily="34" charset="-122"/>
                  <a:cs typeface="+mn-ea"/>
                  <a:sym typeface="Arial" panose="020B0604020202020204" pitchFamily="34" charset="0"/>
                </a:rPr>
                <a:t>选题</a:t>
              </a:r>
              <a:endPara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8" name="Synergistically utilize technically sound portals with frictionless chains. Dramatically customize…">
              <a:extLst>
                <a:ext uri="{FF2B5EF4-FFF2-40B4-BE49-F238E27FC236}">
                  <a16:creationId xmlns="" xmlns:ma14="http://schemas.microsoft.com/office/mac/drawingml/2011/main" xmlns:p14="http://schemas.microsoft.com/office/powerpoint/2010/main" xmlns:mc="http://schemas.openxmlformats.org/markup-compatibility/2006" xmlns:a16="http://schemas.microsoft.com/office/drawing/2014/main" id="{EEE286F9-F28A-4BF1-975D-E462AC65E7D2}"/>
                </a:ext>
              </a:extLst>
            </p:cNvPr>
            <p:cNvSpPr txBox="1"/>
            <p:nvPr/>
          </p:nvSpPr>
          <p:spPr>
            <a:xfrm>
              <a:off x="550701" y="1958584"/>
              <a:ext cx="1869593" cy="1434239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a16="http://schemas.microsoft.com/office/drawing/2014/main" xmlns:p14="http://schemas.microsoft.com/office/powerpoint/2010/main" xmlns:mc="http://schemas.openxmlformats.org/markup-compatibility/2006" xmlns:ma14="http://schemas.microsoft.com/office/mac/drawingml/2011/main" val="1"/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marL="171450" indent="-171450">
                <a:lnSpc>
                  <a:spcPct val="120000"/>
                </a:lnSpc>
                <a:spcBef>
                  <a:spcPts val="50"/>
                </a:spcBef>
                <a:spcAft>
                  <a:spcPts val="50"/>
                </a:spcAft>
                <a:buFont typeface="Arial" panose="020B0604020202020204" pitchFamily="34" charset="0"/>
                <a:buChar char="•"/>
              </a:pPr>
              <a:r>
                <a:rPr lang="en-US" altLang="zh-CN" sz="1050" smtClean="0">
                  <a:solidFill>
                    <a:schemeClr val="bg1"/>
                  </a:solidFill>
                  <a:latin typeface="Arial" panose="020B0604020202020204" pitchFamily="34" charset="0"/>
                  <a:ea typeface="思源黑体 CN Normal" panose="020B0400000000000000" pitchFamily="34" charset="-122"/>
                  <a:sym typeface="Arial" panose="020B0604020202020204" pitchFamily="34" charset="0"/>
                </a:rPr>
                <a:t>openEuler</a:t>
              </a:r>
              <a:r>
                <a:rPr lang="zh-CN" altLang="en-US" sz="1050">
                  <a:solidFill>
                    <a:schemeClr val="bg1"/>
                  </a:solidFill>
                  <a:latin typeface="Arial" panose="020B0604020202020204" pitchFamily="34" charset="0"/>
                  <a:ea typeface="思源黑体 CN Normal" panose="020B0400000000000000" pitchFamily="34" charset="-122"/>
                  <a:sym typeface="Arial" panose="020B0604020202020204" pitchFamily="34" charset="0"/>
                </a:rPr>
                <a:t>集成数量众多的软件包，目标规模</a:t>
              </a:r>
              <a:r>
                <a:rPr lang="en-US" altLang="zh-CN" sz="1050">
                  <a:solidFill>
                    <a:schemeClr val="bg1"/>
                  </a:solidFill>
                  <a:latin typeface="Arial" panose="020B0604020202020204" pitchFamily="34" charset="0"/>
                  <a:ea typeface="思源黑体 CN Normal" panose="020B0400000000000000" pitchFamily="34" charset="-122"/>
                  <a:sym typeface="Arial" panose="020B0604020202020204" pitchFamily="34" charset="0"/>
                </a:rPr>
                <a:t>2w</a:t>
              </a:r>
              <a:r>
                <a:rPr lang="en-US" altLang="zh-CN" sz="1050" smtClean="0">
                  <a:solidFill>
                    <a:schemeClr val="bg1"/>
                  </a:solidFill>
                  <a:latin typeface="Arial" panose="020B0604020202020204" pitchFamily="34" charset="0"/>
                  <a:ea typeface="思源黑体 CN Normal" panose="020B0400000000000000" pitchFamily="34" charset="-122"/>
                  <a:sym typeface="Arial" panose="020B0604020202020204" pitchFamily="34" charset="0"/>
                </a:rPr>
                <a:t>+</a:t>
              </a:r>
            </a:p>
            <a:p>
              <a:pPr marL="171450" indent="-171450">
                <a:lnSpc>
                  <a:spcPct val="120000"/>
                </a:lnSpc>
                <a:spcBef>
                  <a:spcPts val="50"/>
                </a:spcBef>
                <a:spcAft>
                  <a:spcPts val="50"/>
                </a:spcAft>
                <a:buFont typeface="Arial" panose="020B0604020202020204" pitchFamily="34" charset="0"/>
                <a:buChar char="•"/>
              </a:pPr>
              <a:r>
                <a:rPr lang="zh-CN" altLang="en-US" sz="1050" smtClean="0">
                  <a:solidFill>
                    <a:schemeClr val="bg1"/>
                  </a:solidFill>
                  <a:latin typeface="Arial" panose="020B0604020202020204" pitchFamily="34" charset="0"/>
                  <a:ea typeface="思源黑体 CN Normal" panose="020B0400000000000000" pitchFamily="34" charset="-122"/>
                  <a:sym typeface="Arial" panose="020B0604020202020204" pitchFamily="34" charset="0"/>
                </a:rPr>
                <a:t>创新</a:t>
              </a:r>
              <a:r>
                <a:rPr lang="zh-CN" altLang="en-US" sz="1050">
                  <a:solidFill>
                    <a:schemeClr val="bg1"/>
                  </a:solidFill>
                  <a:latin typeface="Arial" panose="020B0604020202020204" pitchFamily="34" charset="0"/>
                  <a:ea typeface="思源黑体 CN Normal" panose="020B0400000000000000" pitchFamily="34" charset="-122"/>
                  <a:sym typeface="Arial" panose="020B0604020202020204" pitchFamily="34" charset="0"/>
                </a:rPr>
                <a:t>版本软件迭代升级快，软件选型</a:t>
              </a:r>
              <a:r>
                <a:rPr lang="zh-CN" altLang="en-US" sz="1050" smtClean="0">
                  <a:solidFill>
                    <a:schemeClr val="bg1"/>
                  </a:solidFill>
                  <a:latin typeface="Arial" panose="020B0604020202020204" pitchFamily="34" charset="0"/>
                  <a:ea typeface="思源黑体 CN Normal" panose="020B0400000000000000" pitchFamily="34" charset="-122"/>
                  <a:sym typeface="Arial" panose="020B0604020202020204" pitchFamily="34" charset="0"/>
                </a:rPr>
                <a:t>频繁</a:t>
              </a:r>
              <a:endParaRPr lang="en-US" altLang="zh-CN" sz="1050" smtClean="0">
                <a:solidFill>
                  <a:schemeClr val="bg1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endParaRPr>
            </a:p>
            <a:p>
              <a:pPr marL="171450" indent="-171450">
                <a:lnSpc>
                  <a:spcPct val="120000"/>
                </a:lnSpc>
                <a:spcBef>
                  <a:spcPts val="50"/>
                </a:spcBef>
                <a:spcAft>
                  <a:spcPts val="50"/>
                </a:spcAft>
                <a:buFont typeface="Arial" panose="020B0604020202020204" pitchFamily="34" charset="0"/>
                <a:buChar char="•"/>
              </a:pPr>
              <a:r>
                <a:rPr lang="zh-CN" altLang="en-US" sz="1050" smtClean="0">
                  <a:solidFill>
                    <a:schemeClr val="bg1"/>
                  </a:solidFill>
                  <a:latin typeface="Arial" panose="020B0604020202020204" pitchFamily="34" charset="0"/>
                  <a:ea typeface="思源黑体 CN Normal" panose="020B0400000000000000" pitchFamily="34" charset="-122"/>
                  <a:sym typeface="Arial" panose="020B0604020202020204" pitchFamily="34" charset="0"/>
                </a:rPr>
                <a:t>版本</a:t>
              </a:r>
              <a:r>
                <a:rPr lang="zh-CN" altLang="en-US" sz="1050">
                  <a:solidFill>
                    <a:schemeClr val="bg1"/>
                  </a:solidFill>
                  <a:latin typeface="Arial" panose="020B0604020202020204" pitchFamily="34" charset="0"/>
                  <a:ea typeface="思源黑体 CN Normal" panose="020B0400000000000000" pitchFamily="34" charset="-122"/>
                  <a:sym typeface="Arial" panose="020B0604020202020204" pitchFamily="34" charset="0"/>
                </a:rPr>
                <a:t>间差异分析尤为重要、</a:t>
              </a:r>
              <a:r>
                <a:rPr lang="en-US" altLang="zh-CN" sz="1050">
                  <a:solidFill>
                    <a:schemeClr val="bg1"/>
                  </a:solidFill>
                  <a:latin typeface="Arial" panose="020B0604020202020204" pitchFamily="34" charset="0"/>
                  <a:ea typeface="思源黑体 CN Normal" panose="020B0400000000000000" pitchFamily="34" charset="-122"/>
                  <a:sym typeface="Arial" panose="020B0604020202020204" pitchFamily="34" charset="0"/>
                </a:rPr>
                <a:t>ABI</a:t>
              </a:r>
              <a:r>
                <a:rPr lang="zh-CN" altLang="en-US" sz="1050">
                  <a:solidFill>
                    <a:schemeClr val="bg1"/>
                  </a:solidFill>
                  <a:latin typeface="Arial" panose="020B0604020202020204" pitchFamily="34" charset="0"/>
                  <a:ea typeface="思源黑体 CN Normal" panose="020B0400000000000000" pitchFamily="34" charset="-122"/>
                  <a:sym typeface="Arial" panose="020B0604020202020204" pitchFamily="34" charset="0"/>
                </a:rPr>
                <a:t>不兼容会导致隐藏的</a:t>
              </a:r>
              <a:r>
                <a:rPr lang="zh-CN" altLang="en-US" sz="1050" smtClean="0">
                  <a:solidFill>
                    <a:schemeClr val="bg1"/>
                  </a:solidFill>
                  <a:latin typeface="Arial" panose="020B0604020202020204" pitchFamily="34" charset="0"/>
                  <a:ea typeface="思源黑体 CN Normal" panose="020B0400000000000000" pitchFamily="34" charset="-122"/>
                  <a:sym typeface="Arial" panose="020B0604020202020204" pitchFamily="34" charset="0"/>
                </a:rPr>
                <a:t>问题</a:t>
              </a:r>
              <a:endParaRPr lang="en-US" altLang="zh-CN" sz="1050" smtClean="0">
                <a:solidFill>
                  <a:schemeClr val="bg1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endParaRPr>
            </a:p>
            <a:p>
              <a:pPr marL="171450" indent="-171450">
                <a:lnSpc>
                  <a:spcPct val="120000"/>
                </a:lnSpc>
                <a:spcBef>
                  <a:spcPts val="50"/>
                </a:spcBef>
                <a:spcAft>
                  <a:spcPts val="50"/>
                </a:spcAft>
                <a:buFont typeface="Arial" panose="020B0604020202020204" pitchFamily="34" charset="0"/>
                <a:buChar char="•"/>
              </a:pPr>
              <a:r>
                <a:rPr lang="zh-CN" altLang="en-US" sz="1050" smtClean="0">
                  <a:solidFill>
                    <a:schemeClr val="bg1"/>
                  </a:solidFill>
                  <a:latin typeface="Arial" panose="020B0604020202020204" pitchFamily="34" charset="0"/>
                  <a:ea typeface="思源黑体 CN Normal" panose="020B0400000000000000" pitchFamily="34" charset="-122"/>
                  <a:sym typeface="Arial" panose="020B0604020202020204" pitchFamily="34" charset="0"/>
                </a:rPr>
                <a:t>必要</a:t>
              </a:r>
              <a:r>
                <a:rPr lang="zh-CN" altLang="en-US" sz="1050">
                  <a:solidFill>
                    <a:schemeClr val="bg1"/>
                  </a:solidFill>
                  <a:latin typeface="Arial" panose="020B0604020202020204" pitchFamily="34" charset="0"/>
                  <a:ea typeface="思源黑体 CN Normal" panose="020B0400000000000000" pitchFamily="34" charset="-122"/>
                  <a:sym typeface="Arial" panose="020B0604020202020204" pitchFamily="34" charset="0"/>
                </a:rPr>
                <a:t>的自动化提升效率</a:t>
              </a:r>
              <a:endParaRPr lang="en-US" altLang="zh-CN" sz="1100" kern="0" dirty="0">
                <a:solidFill>
                  <a:schemeClr val="bg1"/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2978850" y="981479"/>
            <a:ext cx="2437078" cy="3255286"/>
            <a:chOff x="2978850" y="981479"/>
            <a:chExt cx="2437078" cy="3255286"/>
          </a:xfrm>
        </p:grpSpPr>
        <p:sp>
          <p:nvSpPr>
            <p:cNvPr id="15" name="Rectangle: Rounded Corners 6">
              <a:extLst>
                <a:ext uri="{FF2B5EF4-FFF2-40B4-BE49-F238E27FC236}">
                  <a16:creationId xmlns="" xmlns:ma14="http://schemas.microsoft.com/office/mac/drawingml/2011/main" xmlns:p14="http://schemas.microsoft.com/office/powerpoint/2010/main" xmlns:mc="http://schemas.openxmlformats.org/markup-compatibility/2006" xmlns:a16="http://schemas.microsoft.com/office/drawing/2014/main" id="{628A4635-6561-4FDD-9C1F-E8102DCCA358}"/>
                </a:ext>
              </a:extLst>
            </p:cNvPr>
            <p:cNvSpPr/>
            <p:nvPr/>
          </p:nvSpPr>
          <p:spPr>
            <a:xfrm>
              <a:off x="2978850" y="981479"/>
              <a:ext cx="2437078" cy="3255286"/>
            </a:xfrm>
            <a:prstGeom prst="roundRect">
              <a:avLst>
                <a:gd name="adj" fmla="val 6896"/>
              </a:avLst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>
              <a:outerShdw blurRad="127000" dist="38100" dir="2700000" algn="tl" rotWithShape="0">
                <a:prstClr val="black">
                  <a:alpha val="2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20000"/>
                </a:lnSpc>
                <a:spcBef>
                  <a:spcPts val="50"/>
                </a:spcBef>
                <a:spcAft>
                  <a:spcPts val="5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7" name="TextBox 10">
              <a:extLst>
                <a:ext uri="{FF2B5EF4-FFF2-40B4-BE49-F238E27FC236}">
                  <a16:creationId xmlns="" xmlns:ma14="http://schemas.microsoft.com/office/mac/drawingml/2011/main" xmlns:p14="http://schemas.microsoft.com/office/powerpoint/2010/main" xmlns:mc="http://schemas.openxmlformats.org/markup-compatibility/2006" xmlns:a16="http://schemas.microsoft.com/office/drawing/2014/main" id="{AAF1F19C-D513-4121-8A61-0AF0AD8991FA}"/>
                </a:ext>
              </a:extLst>
            </p:cNvPr>
            <p:cNvSpPr txBox="1"/>
            <p:nvPr/>
          </p:nvSpPr>
          <p:spPr>
            <a:xfrm>
              <a:off x="3246257" y="1158547"/>
              <a:ext cx="1902265" cy="830164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bg1"/>
                  </a:solidFill>
                </a:defRPr>
              </a:lvl1pPr>
            </a:lstStyle>
            <a:p>
              <a:pPr marL="0" marR="0" lvl="0" indent="0" defTabSz="914400" eaLnBrk="1" fontAlgn="auto" latinLnBrk="0" hangingPunct="1">
                <a:lnSpc>
                  <a:spcPct val="120000"/>
                </a:lnSpc>
                <a:spcBef>
                  <a:spcPts val="50"/>
                </a:spcBef>
                <a:spcAft>
                  <a:spcPts val="5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d-ID" sz="4400" b="1" i="0" u="none" strike="noStrike" kern="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Normal" panose="020B0400000000000000" pitchFamily="34" charset="-122"/>
                  <a:cs typeface="+mn-ea"/>
                  <a:sym typeface="Arial" panose="020B0604020202020204" pitchFamily="34" charset="0"/>
                </a:rPr>
                <a:t>02</a:t>
              </a:r>
              <a:r>
                <a:rPr kumimoji="0" lang="id-ID" sz="4400" b="1" i="0" u="none" strike="noStrike" kern="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Normal" panose="020B0400000000000000" pitchFamily="34" charset="-122"/>
                  <a:cs typeface="+mn-ea"/>
                  <a:sym typeface="Arial" panose="020B0604020202020204" pitchFamily="34" charset="0"/>
                </a:rPr>
                <a:t>.</a:t>
              </a:r>
              <a:r>
                <a:rPr kumimoji="0" lang="zh-CN" altLang="en-US" sz="2800" b="1" i="0" u="none" strike="noStrike" kern="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Normal" panose="020B0400000000000000" pitchFamily="34" charset="-122"/>
                  <a:cs typeface="+mn-ea"/>
                  <a:sym typeface="Arial" panose="020B0604020202020204" pitchFamily="34" charset="0"/>
                </a:rPr>
                <a:t>价值</a:t>
              </a:r>
              <a:endPara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9" name="Synergistically utilize technically sound portals with frictionless chains. Dramatically customize…">
              <a:extLst>
                <a:ext uri="{FF2B5EF4-FFF2-40B4-BE49-F238E27FC236}">
                  <a16:creationId xmlns="" xmlns:ma14="http://schemas.microsoft.com/office/mac/drawingml/2011/main" xmlns:p14="http://schemas.microsoft.com/office/powerpoint/2010/main" xmlns:mc="http://schemas.openxmlformats.org/markup-compatibility/2006" xmlns:a16="http://schemas.microsoft.com/office/drawing/2014/main" id="{B7D38CC3-A62A-4A61-9E5C-E5CF6E0D081C}"/>
                </a:ext>
              </a:extLst>
            </p:cNvPr>
            <p:cNvSpPr txBox="1"/>
            <p:nvPr/>
          </p:nvSpPr>
          <p:spPr>
            <a:xfrm>
              <a:off x="3238657" y="1958584"/>
              <a:ext cx="1869593" cy="838178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a16="http://schemas.microsoft.com/office/drawing/2014/main" xmlns:p14="http://schemas.microsoft.com/office/powerpoint/2010/main" xmlns:mc="http://schemas.openxmlformats.org/markup-compatibility/2006" xmlns:ma14="http://schemas.microsoft.com/office/mac/drawingml/2011/main" val="1"/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marL="171450" indent="-171450" defTabSz="412750" hangingPunct="0">
                <a:lnSpc>
                  <a:spcPct val="120000"/>
                </a:lnSpc>
                <a:spcBef>
                  <a:spcPts val="50"/>
                </a:spcBef>
                <a:spcAft>
                  <a:spcPts val="50"/>
                </a:spcAft>
                <a:buFont typeface="Arial" panose="020B0604020202020204" pitchFamily="34" charset="0"/>
                <a:buChar char="•"/>
                <a:defRPr sz="2000" b="0">
                  <a:solidFill>
                    <a:srgbClr val="1C1F25"/>
                  </a:solidFill>
                  <a:latin typeface="Roboto Bold"/>
                  <a:ea typeface="Roboto Bold"/>
                  <a:cs typeface="Roboto Bold"/>
                  <a:sym typeface="Roboto Bold"/>
                </a:defRPr>
              </a:pPr>
              <a:r>
                <a:rPr lang="zh-CN" altLang="en-US" sz="1100" smtClean="0">
                  <a:solidFill>
                    <a:srgbClr val="0070C0"/>
                  </a:solidFill>
                  <a:latin typeface="Arial" panose="020B0604020202020204" pitchFamily="34" charset="0"/>
                  <a:ea typeface="思源黑体 CN Normal" panose="020B0400000000000000" pitchFamily="34" charset="-122"/>
                  <a:cs typeface="+mn-ea"/>
                  <a:sym typeface="Arial" panose="020B0604020202020204" pitchFamily="34" charset="0"/>
                </a:rPr>
                <a:t>加速</a:t>
              </a:r>
              <a:r>
                <a:rPr lang="en-US" altLang="zh-CN" sz="1100">
                  <a:solidFill>
                    <a:srgbClr val="0070C0"/>
                  </a:solidFill>
                  <a:latin typeface="Arial" panose="020B0604020202020204" pitchFamily="34" charset="0"/>
                  <a:ea typeface="思源黑体 CN Normal" panose="020B0400000000000000" pitchFamily="34" charset="-122"/>
                  <a:cs typeface="+mn-ea"/>
                  <a:sym typeface="Arial" panose="020B0604020202020204" pitchFamily="34" charset="0"/>
                </a:rPr>
                <a:t>openEuler</a:t>
              </a:r>
              <a:r>
                <a:rPr lang="zh-CN" altLang="en-US" sz="1100">
                  <a:solidFill>
                    <a:srgbClr val="0070C0"/>
                  </a:solidFill>
                  <a:latin typeface="Arial" panose="020B0604020202020204" pitchFamily="34" charset="0"/>
                  <a:ea typeface="思源黑体 CN Normal" panose="020B0400000000000000" pitchFamily="34" charset="-122"/>
                  <a:cs typeface="+mn-ea"/>
                  <a:sym typeface="Arial" panose="020B0604020202020204" pitchFamily="34" charset="0"/>
                </a:rPr>
                <a:t>软件选型</a:t>
              </a:r>
              <a:r>
                <a:rPr lang="zh-CN" altLang="en-US" sz="1100" smtClean="0">
                  <a:solidFill>
                    <a:srgbClr val="0070C0"/>
                  </a:solidFill>
                  <a:latin typeface="Arial" panose="020B0604020202020204" pitchFamily="34" charset="0"/>
                  <a:ea typeface="思源黑体 CN Normal" panose="020B0400000000000000" pitchFamily="34" charset="-122"/>
                  <a:cs typeface="+mn-ea"/>
                  <a:sym typeface="Arial" panose="020B0604020202020204" pitchFamily="34" charset="0"/>
                </a:rPr>
                <a:t>分析</a:t>
              </a:r>
              <a:endParaRPr lang="en-US" altLang="zh-CN" sz="1100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  <a:sym typeface="Arial" panose="020B0604020202020204" pitchFamily="34" charset="0"/>
              </a:endParaRPr>
            </a:p>
            <a:p>
              <a:pPr marL="171450" indent="-171450" defTabSz="412750" hangingPunct="0">
                <a:lnSpc>
                  <a:spcPct val="120000"/>
                </a:lnSpc>
                <a:spcBef>
                  <a:spcPts val="50"/>
                </a:spcBef>
                <a:spcAft>
                  <a:spcPts val="50"/>
                </a:spcAft>
                <a:buFont typeface="Arial" panose="020B0604020202020204" pitchFamily="34" charset="0"/>
                <a:buChar char="•"/>
                <a:defRPr sz="2000" b="0">
                  <a:solidFill>
                    <a:srgbClr val="1C1F25"/>
                  </a:solidFill>
                  <a:latin typeface="Roboto Bold"/>
                  <a:ea typeface="Roboto Bold"/>
                  <a:cs typeface="Roboto Bold"/>
                  <a:sym typeface="Roboto Bold"/>
                </a:defRPr>
              </a:pPr>
              <a:r>
                <a:rPr lang="zh-CN" altLang="en-US" sz="1100" smtClean="0">
                  <a:solidFill>
                    <a:srgbClr val="0070C0"/>
                  </a:solidFill>
                  <a:latin typeface="Arial" panose="020B0604020202020204" pitchFamily="34" charset="0"/>
                  <a:ea typeface="思源黑体 CN Normal" panose="020B0400000000000000" pitchFamily="34" charset="-122"/>
                  <a:cs typeface="+mn-ea"/>
                  <a:sym typeface="Arial" panose="020B0604020202020204" pitchFamily="34" charset="0"/>
                </a:rPr>
                <a:t>精</a:t>
              </a:r>
              <a:r>
                <a:rPr lang="zh-CN" altLang="en-US" sz="1100">
                  <a:solidFill>
                    <a:srgbClr val="0070C0"/>
                  </a:solidFill>
                  <a:latin typeface="Arial" panose="020B0604020202020204" pitchFamily="34" charset="0"/>
                  <a:ea typeface="思源黑体 CN Normal" panose="020B0400000000000000" pitchFamily="34" charset="-122"/>
                  <a:cs typeface="+mn-ea"/>
                  <a:sym typeface="Arial" panose="020B0604020202020204" pitchFamily="34" charset="0"/>
                </a:rPr>
                <a:t>准导出软件版本间差异，以提升软件质量</a:t>
              </a: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5551486" y="981479"/>
            <a:ext cx="3415393" cy="816258"/>
            <a:chOff x="5551486" y="981479"/>
            <a:chExt cx="3415393" cy="816258"/>
          </a:xfrm>
        </p:grpSpPr>
        <p:sp>
          <p:nvSpPr>
            <p:cNvPr id="13" name="Rectangle: Rounded Corners 427">
              <a:extLst>
                <a:ext uri="{FF2B5EF4-FFF2-40B4-BE49-F238E27FC236}">
                  <a16:creationId xmlns="" xmlns:ma14="http://schemas.microsoft.com/office/mac/drawingml/2011/main" xmlns:p14="http://schemas.microsoft.com/office/powerpoint/2010/main" xmlns:mc="http://schemas.openxmlformats.org/markup-compatibility/2006" xmlns:a16="http://schemas.microsoft.com/office/drawing/2014/main" id="{973E2DFF-0795-450B-B7F0-A4033606857B}"/>
                </a:ext>
              </a:extLst>
            </p:cNvPr>
            <p:cNvSpPr/>
            <p:nvPr/>
          </p:nvSpPr>
          <p:spPr>
            <a:xfrm>
              <a:off x="5551486" y="981479"/>
              <a:ext cx="3415393" cy="816258"/>
            </a:xfrm>
            <a:prstGeom prst="roundRect">
              <a:avLst>
                <a:gd name="adj" fmla="val 50000"/>
              </a:avLst>
            </a:prstGeom>
            <a:solidFill>
              <a:srgbClr val="F3C5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  <a:spcBef>
                  <a:spcPts val="50"/>
                </a:spcBef>
                <a:spcAft>
                  <a:spcPts val="50"/>
                </a:spcAft>
              </a:pPr>
              <a:endParaRPr lang="en-ID">
                <a:solidFill>
                  <a:schemeClr val="lt1"/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0" name="文本框 19">
              <a:extLst>
                <a:ext uri="{FF2B5EF4-FFF2-40B4-BE49-F238E27FC236}">
                  <a16:creationId xmlns="" xmlns:ma14="http://schemas.microsoft.com/office/mac/drawingml/2011/main" xmlns:p14="http://schemas.microsoft.com/office/powerpoint/2010/main" xmlns:mc="http://schemas.openxmlformats.org/markup-compatibility/2006" xmlns:a16="http://schemas.microsoft.com/office/drawing/2014/main" id="{0C89CC3E-B95B-4710-A13C-CAD8022BFAE1}"/>
                </a:ext>
              </a:extLst>
            </p:cNvPr>
            <p:cNvSpPr txBox="1"/>
            <p:nvPr/>
          </p:nvSpPr>
          <p:spPr>
            <a:xfrm>
              <a:off x="5962645" y="1123702"/>
              <a:ext cx="2593074" cy="5906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20000"/>
                </a:lnSpc>
                <a:spcBef>
                  <a:spcPts val="50"/>
                </a:spcBef>
                <a:spcAft>
                  <a:spcPts val="50"/>
                </a:spcAft>
              </a:pPr>
              <a:r>
                <a:rPr lang="en-US" altLang="zh-CN" b="1" smtClean="0">
                  <a:solidFill>
                    <a:srgbClr val="0070C0"/>
                  </a:solidFill>
                  <a:latin typeface="Arial" panose="020B0604020202020204" pitchFamily="34" charset="0"/>
                  <a:ea typeface="思源黑体 CN Normal" panose="020B0400000000000000" pitchFamily="34" charset="-122"/>
                  <a:sym typeface="Arial" panose="020B0604020202020204" pitchFamily="34" charset="0"/>
                </a:rPr>
                <a:t>No.9</a:t>
              </a:r>
              <a:r>
                <a:rPr lang="zh-CN" altLang="en-US" b="1">
                  <a:solidFill>
                    <a:srgbClr val="0070C0"/>
                  </a:solidFill>
                  <a:latin typeface="Arial" panose="020B0604020202020204" pitchFamily="34" charset="0"/>
                  <a:ea typeface="思源黑体 CN Normal" panose="020B0400000000000000" pitchFamily="34" charset="-122"/>
                  <a:sym typeface="Arial" panose="020B0604020202020204" pitchFamily="34" charset="0"/>
                </a:rPr>
                <a:t>基于 </a:t>
              </a:r>
              <a:r>
                <a:rPr lang="en-US" altLang="zh-CN" b="1">
                  <a:solidFill>
                    <a:srgbClr val="0070C0"/>
                  </a:solidFill>
                  <a:latin typeface="Arial" panose="020B0604020202020204" pitchFamily="34" charset="0"/>
                  <a:ea typeface="思源黑体 CN Normal" panose="020B0400000000000000" pitchFamily="34" charset="-122"/>
                  <a:sym typeface="Arial" panose="020B0604020202020204" pitchFamily="34" charset="0"/>
                </a:rPr>
                <a:t>openEuler </a:t>
              </a:r>
              <a:r>
                <a:rPr lang="zh-CN" altLang="en-US" b="1">
                  <a:solidFill>
                    <a:srgbClr val="0070C0"/>
                  </a:solidFill>
                  <a:latin typeface="Arial" panose="020B0604020202020204" pitchFamily="34" charset="0"/>
                  <a:ea typeface="思源黑体 CN Normal" panose="020B0400000000000000" pitchFamily="34" charset="-122"/>
                  <a:sym typeface="Arial" panose="020B0604020202020204" pitchFamily="34" charset="0"/>
                </a:rPr>
                <a:t>的 </a:t>
              </a:r>
              <a:r>
                <a:rPr lang="en-US" altLang="zh-CN" b="1">
                  <a:solidFill>
                    <a:srgbClr val="0070C0"/>
                  </a:solidFill>
                  <a:latin typeface="Arial" panose="020B0604020202020204" pitchFamily="34" charset="0"/>
                  <a:ea typeface="思源黑体 CN Normal" panose="020B0400000000000000" pitchFamily="34" charset="-122"/>
                  <a:sym typeface="Arial" panose="020B0604020202020204" pitchFamily="34" charset="0"/>
                </a:rPr>
                <a:t>ABI </a:t>
              </a:r>
              <a:r>
                <a:rPr lang="zh-CN" altLang="en-US" b="1">
                  <a:solidFill>
                    <a:srgbClr val="0070C0"/>
                  </a:solidFill>
                  <a:latin typeface="Arial" panose="020B0604020202020204" pitchFamily="34" charset="0"/>
                  <a:ea typeface="思源黑体 CN Normal" panose="020B0400000000000000" pitchFamily="34" charset="-122"/>
                  <a:sym typeface="Arial" panose="020B0604020202020204" pitchFamily="34" charset="0"/>
                </a:rPr>
                <a:t>检查工具</a:t>
              </a:r>
              <a:endParaRPr lang="en-US" altLang="zh-CN" b="1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87586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/>
        </p:nvGrpSpPr>
        <p:grpSpPr>
          <a:xfrm>
            <a:off x="66675" y="177165"/>
            <a:ext cx="2374106" cy="188595"/>
            <a:chOff x="420" y="432"/>
            <a:chExt cx="4985" cy="396"/>
          </a:xfrm>
        </p:grpSpPr>
        <p:pic>
          <p:nvPicPr>
            <p:cNvPr id="3" name="图片 2" descr="tittle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20" y="432"/>
              <a:ext cx="2405" cy="397"/>
            </a:xfrm>
            <a:prstGeom prst="rect">
              <a:avLst/>
            </a:prstGeom>
          </p:spPr>
        </p:pic>
        <p:pic>
          <p:nvPicPr>
            <p:cNvPr id="4" name="图片 3" descr="tittle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965" y="460"/>
              <a:ext cx="2441" cy="340"/>
            </a:xfrm>
            <a:prstGeom prst="rect">
              <a:avLst/>
            </a:prstGeom>
          </p:spPr>
        </p:pic>
      </p:grpSp>
      <p:cxnSp>
        <p:nvCxnSpPr>
          <p:cNvPr id="6" name="直接连接符 5"/>
          <p:cNvCxnSpPr/>
          <p:nvPr/>
        </p:nvCxnSpPr>
        <p:spPr>
          <a:xfrm>
            <a:off x="0" y="461963"/>
            <a:ext cx="2538000" cy="0"/>
          </a:xfrm>
          <a:prstGeom prst="line">
            <a:avLst/>
          </a:prstGeom>
          <a:ln w="22225" cmpd="sng">
            <a:solidFill>
              <a:srgbClr val="0029B5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6603683" y="4738688"/>
            <a:ext cx="2538000" cy="0"/>
          </a:xfrm>
          <a:prstGeom prst="line">
            <a:avLst/>
          </a:prstGeom>
          <a:ln w="22225" cmpd="sng">
            <a:solidFill>
              <a:srgbClr val="0029B5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图片 11" descr="挂件-效果图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66059" y="4809173"/>
            <a:ext cx="2575560" cy="234315"/>
          </a:xfrm>
          <a:prstGeom prst="rect">
            <a:avLst/>
          </a:prstGeom>
        </p:spPr>
      </p:pic>
      <p:sp>
        <p:nvSpPr>
          <p:cNvPr id="13" name="Rectangle: Rounded Corners 427">
            <a:extLst>
              <a:ext uri="{FF2B5EF4-FFF2-40B4-BE49-F238E27FC236}">
                <a16:creationId xmlns="" xmlns:ma14="http://schemas.microsoft.com/office/mac/drawingml/2011/main" xmlns:p14="http://schemas.microsoft.com/office/powerpoint/2010/main" xmlns:mc="http://schemas.openxmlformats.org/markup-compatibility/2006" xmlns:a16="http://schemas.microsoft.com/office/drawing/2014/main" id="{973E2DFF-0795-450B-B7F0-A4033606857B}"/>
              </a:ext>
            </a:extLst>
          </p:cNvPr>
          <p:cNvSpPr/>
          <p:nvPr/>
        </p:nvSpPr>
        <p:spPr>
          <a:xfrm>
            <a:off x="5551486" y="981479"/>
            <a:ext cx="3415393" cy="816258"/>
          </a:xfrm>
          <a:prstGeom prst="roundRect">
            <a:avLst>
              <a:gd name="adj" fmla="val 50000"/>
            </a:avLst>
          </a:prstGeom>
          <a:solidFill>
            <a:srgbClr val="F3C5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  <a:spcBef>
                <a:spcPts val="50"/>
              </a:spcBef>
              <a:spcAft>
                <a:spcPts val="50"/>
              </a:spcAft>
            </a:pPr>
            <a:endParaRPr lang="en-ID">
              <a:solidFill>
                <a:schemeClr val="lt1"/>
              </a:solidFill>
              <a:latin typeface="Arial" panose="020B0604020202020204" pitchFamily="34" charset="0"/>
              <a:ea typeface="思源黑体 CN Normal" panose="020B0400000000000000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5661763" y="1891708"/>
            <a:ext cx="3181985" cy="1902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50"/>
              </a:spcBef>
              <a:spcAft>
                <a:spcPts val="50"/>
              </a:spcAft>
            </a:pPr>
            <a:r>
              <a:rPr lang="en-US" altLang="zh-CN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ABI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（应用程序二进制接口）， </a:t>
            </a:r>
            <a:r>
              <a:rPr lang="en-US" altLang="zh-CN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(ABI=API+compiler ABI) API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定义</a:t>
            </a:r>
            <a:r>
              <a:rPr lang="zh-CN" altLang="en-US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了源代码和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库之间的接口，因此同样的代码可以在支持这个</a:t>
            </a:r>
            <a:r>
              <a:rPr lang="en-US" altLang="zh-CN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API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的任何系统中编译 ，然而</a:t>
            </a:r>
            <a:r>
              <a:rPr lang="en-US" altLang="zh-CN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ABI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允许编译</a:t>
            </a:r>
            <a:r>
              <a:rPr lang="zh-CN" altLang="en-US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好的目标代码在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使用兼容</a:t>
            </a:r>
            <a:r>
              <a:rPr lang="en-US" altLang="zh-CN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ABI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的系统中无需改动就能运行。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386" y="2583451"/>
            <a:ext cx="5074862" cy="1523668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3250" y="1012022"/>
            <a:ext cx="2161905" cy="1571429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976" y="1062704"/>
            <a:ext cx="2114286" cy="1571429"/>
          </a:xfrm>
          <a:prstGeom prst="rect">
            <a:avLst/>
          </a:prstGeom>
        </p:spPr>
      </p:pic>
      <p:sp>
        <p:nvSpPr>
          <p:cNvPr id="21" name="文本框 20">
            <a:extLst>
              <a:ext uri="{FF2B5EF4-FFF2-40B4-BE49-F238E27FC236}">
                <a16:creationId xmlns="" xmlns:ma14="http://schemas.microsoft.com/office/mac/drawingml/2011/main" xmlns:p14="http://schemas.microsoft.com/office/powerpoint/2010/main" xmlns:mc="http://schemas.openxmlformats.org/markup-compatibility/2006" xmlns:a16="http://schemas.microsoft.com/office/drawing/2014/main" id="{0C89CC3E-B95B-4710-A13C-CAD8022BFAE1}"/>
              </a:ext>
            </a:extLst>
          </p:cNvPr>
          <p:cNvSpPr txBox="1"/>
          <p:nvPr/>
        </p:nvSpPr>
        <p:spPr>
          <a:xfrm>
            <a:off x="5962645" y="1123702"/>
            <a:ext cx="2593074" cy="590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  <a:spcBef>
                <a:spcPts val="50"/>
              </a:spcBef>
              <a:spcAft>
                <a:spcPts val="50"/>
              </a:spcAft>
            </a:pPr>
            <a:r>
              <a:rPr lang="en-US" altLang="zh-CN" b="1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No.9</a:t>
            </a:r>
            <a:r>
              <a:rPr lang="zh-CN" altLang="en-US" b="1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基于 </a:t>
            </a:r>
            <a:r>
              <a:rPr lang="en-US" altLang="zh-CN" b="1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openEuler </a:t>
            </a:r>
            <a:r>
              <a:rPr lang="zh-CN" altLang="en-US" b="1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的 </a:t>
            </a:r>
            <a:r>
              <a:rPr lang="en-US" altLang="zh-CN" b="1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ABI </a:t>
            </a:r>
            <a:r>
              <a:rPr lang="zh-CN" altLang="en-US" b="1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检查工具</a:t>
            </a:r>
            <a:endParaRPr lang="en-US" altLang="zh-CN" b="1">
              <a:solidFill>
                <a:srgbClr val="0070C0"/>
              </a:solidFill>
              <a:latin typeface="Arial" panose="020B0604020202020204" pitchFamily="34" charset="0"/>
              <a:ea typeface="思源黑体 CN Normal" panose="020B0400000000000000" pitchFamily="34" charset="-122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74475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/>
        </p:nvGrpSpPr>
        <p:grpSpPr>
          <a:xfrm>
            <a:off x="66675" y="177165"/>
            <a:ext cx="2374106" cy="188595"/>
            <a:chOff x="420" y="432"/>
            <a:chExt cx="4985" cy="396"/>
          </a:xfrm>
        </p:grpSpPr>
        <p:pic>
          <p:nvPicPr>
            <p:cNvPr id="3" name="图片 2" descr="tittle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20" y="432"/>
              <a:ext cx="2405" cy="397"/>
            </a:xfrm>
            <a:prstGeom prst="rect">
              <a:avLst/>
            </a:prstGeom>
          </p:spPr>
        </p:pic>
        <p:pic>
          <p:nvPicPr>
            <p:cNvPr id="4" name="图片 3" descr="tittle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965" y="460"/>
              <a:ext cx="2441" cy="340"/>
            </a:xfrm>
            <a:prstGeom prst="rect">
              <a:avLst/>
            </a:prstGeom>
          </p:spPr>
        </p:pic>
      </p:grpSp>
      <p:cxnSp>
        <p:nvCxnSpPr>
          <p:cNvPr id="6" name="直接连接符 5"/>
          <p:cNvCxnSpPr/>
          <p:nvPr/>
        </p:nvCxnSpPr>
        <p:spPr>
          <a:xfrm>
            <a:off x="0" y="461963"/>
            <a:ext cx="2538000" cy="0"/>
          </a:xfrm>
          <a:prstGeom prst="line">
            <a:avLst/>
          </a:prstGeom>
          <a:ln w="22225" cmpd="sng">
            <a:solidFill>
              <a:srgbClr val="0029B5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6603683" y="4738688"/>
            <a:ext cx="2538000" cy="0"/>
          </a:xfrm>
          <a:prstGeom prst="line">
            <a:avLst/>
          </a:prstGeom>
          <a:ln w="22225" cmpd="sng">
            <a:solidFill>
              <a:srgbClr val="0029B5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图片 11" descr="挂件-效果图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66059" y="4809173"/>
            <a:ext cx="2575560" cy="234315"/>
          </a:xfrm>
          <a:prstGeom prst="rect">
            <a:avLst/>
          </a:prstGeom>
        </p:spPr>
      </p:pic>
      <p:sp>
        <p:nvSpPr>
          <p:cNvPr id="13" name="Rectangle: Rounded Corners 427">
            <a:extLst>
              <a:ext uri="{FF2B5EF4-FFF2-40B4-BE49-F238E27FC236}">
                <a16:creationId xmlns="" xmlns:ma14="http://schemas.microsoft.com/office/mac/drawingml/2011/main" xmlns:p14="http://schemas.microsoft.com/office/powerpoint/2010/main" xmlns:mc="http://schemas.openxmlformats.org/markup-compatibility/2006" xmlns:a16="http://schemas.microsoft.com/office/drawing/2014/main" id="{973E2DFF-0795-450B-B7F0-A4033606857B}"/>
              </a:ext>
            </a:extLst>
          </p:cNvPr>
          <p:cNvSpPr/>
          <p:nvPr/>
        </p:nvSpPr>
        <p:spPr>
          <a:xfrm>
            <a:off x="5551486" y="981479"/>
            <a:ext cx="3415393" cy="816258"/>
          </a:xfrm>
          <a:prstGeom prst="roundRect">
            <a:avLst>
              <a:gd name="adj" fmla="val 50000"/>
            </a:avLst>
          </a:prstGeom>
          <a:solidFill>
            <a:srgbClr val="F3C5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  <a:spcBef>
                <a:spcPts val="50"/>
              </a:spcBef>
              <a:spcAft>
                <a:spcPts val="50"/>
              </a:spcAft>
            </a:pPr>
            <a:endParaRPr lang="en-ID">
              <a:solidFill>
                <a:schemeClr val="lt1"/>
              </a:solidFill>
              <a:latin typeface="Arial" panose="020B0604020202020204" pitchFamily="34" charset="0"/>
              <a:ea typeface="思源黑体 CN Normal" panose="020B0400000000000000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88298" y="734115"/>
            <a:ext cx="5063187" cy="35814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50"/>
              </a:spcBef>
              <a:spcAft>
                <a:spcPts val="50"/>
              </a:spcAft>
            </a:pPr>
            <a:r>
              <a:rPr lang="zh-CN" altLang="en-US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借鉴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或复用该开源工具，实现一套完整的</a:t>
            </a:r>
            <a:r>
              <a:rPr lang="en-US" altLang="zh-CN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abi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检查</a:t>
            </a:r>
            <a:r>
              <a:rPr lang="zh-CN" altLang="en-US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工具</a:t>
            </a:r>
            <a:endParaRPr lang="en-US" altLang="zh-CN" smtClean="0">
              <a:solidFill>
                <a:srgbClr val="0070C0"/>
              </a:solidFill>
              <a:latin typeface="Arial" panose="020B0604020202020204" pitchFamily="34" charset="0"/>
              <a:ea typeface="思源黑体 CN Normal" panose="020B0400000000000000" pitchFamily="34" charset="-122"/>
              <a:sym typeface="Arial" panose="020B0604020202020204" pitchFamily="34" charset="0"/>
            </a:endParaRPr>
          </a:p>
          <a:p>
            <a:pPr marL="342900" indent="-342900">
              <a:lnSpc>
                <a:spcPct val="120000"/>
              </a:lnSpc>
              <a:spcBef>
                <a:spcPts val="50"/>
              </a:spcBef>
              <a:spcAft>
                <a:spcPts val="50"/>
              </a:spcAft>
              <a:buFont typeface="+mj-lt"/>
              <a:buAutoNum type="arabicPeriod"/>
            </a:pPr>
            <a:r>
              <a:rPr lang="en-US" altLang="zh-CN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abi-dumper</a:t>
            </a:r>
            <a:r>
              <a:rPr lang="zh-CN" altLang="en-US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：查询导出与</a:t>
            </a:r>
            <a:r>
              <a:rPr lang="en-US" altLang="zh-CN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ABI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相关的信息（如</a:t>
            </a:r>
            <a:r>
              <a:rPr lang="en-US" altLang="zh-CN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API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接口，头文件数据结构，配置文件，命令行选项等</a:t>
            </a:r>
            <a:r>
              <a:rPr lang="zh-CN" altLang="en-US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）</a:t>
            </a:r>
            <a:endParaRPr lang="en-US" altLang="zh-CN" smtClean="0">
              <a:solidFill>
                <a:srgbClr val="0070C0"/>
              </a:solidFill>
              <a:latin typeface="Arial" panose="020B0604020202020204" pitchFamily="34" charset="0"/>
              <a:ea typeface="思源黑体 CN Normal" panose="020B0400000000000000" pitchFamily="34" charset="-122"/>
              <a:sym typeface="Arial" panose="020B0604020202020204" pitchFamily="34" charset="0"/>
            </a:endParaRPr>
          </a:p>
          <a:p>
            <a:pPr marL="342900" indent="-342900">
              <a:lnSpc>
                <a:spcPct val="120000"/>
              </a:lnSpc>
              <a:spcBef>
                <a:spcPts val="50"/>
              </a:spcBef>
              <a:spcAft>
                <a:spcPts val="50"/>
              </a:spcAft>
              <a:buFont typeface="+mj-lt"/>
              <a:buAutoNum type="arabicPeriod"/>
            </a:pPr>
            <a:r>
              <a:rPr lang="en-US" altLang="zh-CN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abi-core</a:t>
            </a:r>
            <a:r>
              <a:rPr lang="zh-CN" altLang="en-US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：提供统一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的</a:t>
            </a:r>
            <a:r>
              <a:rPr lang="zh-CN" altLang="en-US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框架，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支持插件式扩展，前期可以支持</a:t>
            </a:r>
            <a:r>
              <a:rPr lang="en-US" altLang="zh-CN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c/c++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的信息导出，后续可增加对</a:t>
            </a:r>
            <a:r>
              <a:rPr lang="en-US" altLang="zh-CN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python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、</a:t>
            </a:r>
            <a:r>
              <a:rPr lang="en-US" altLang="zh-CN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perl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或</a:t>
            </a:r>
            <a:r>
              <a:rPr lang="en-US" altLang="zh-CN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java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等语言的</a:t>
            </a:r>
            <a:r>
              <a:rPr lang="zh-CN" altLang="en-US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支持</a:t>
            </a:r>
            <a:endParaRPr lang="en-US" altLang="zh-CN" smtClean="0">
              <a:solidFill>
                <a:srgbClr val="0070C0"/>
              </a:solidFill>
              <a:latin typeface="Arial" panose="020B0604020202020204" pitchFamily="34" charset="0"/>
              <a:ea typeface="思源黑体 CN Normal" panose="020B0400000000000000" pitchFamily="34" charset="-122"/>
              <a:sym typeface="Arial" panose="020B0604020202020204" pitchFamily="34" charset="0"/>
            </a:endParaRPr>
          </a:p>
          <a:p>
            <a:pPr marL="342900" indent="-342900">
              <a:lnSpc>
                <a:spcPct val="120000"/>
              </a:lnSpc>
              <a:spcBef>
                <a:spcPts val="50"/>
              </a:spcBef>
              <a:spcAft>
                <a:spcPts val="50"/>
              </a:spcAft>
              <a:buFont typeface="+mj-lt"/>
              <a:buAutoNum type="arabicPeriod"/>
            </a:pPr>
            <a:r>
              <a:rPr lang="en-US" altLang="zh-CN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abi-plugins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：该工具能够支持统一软件多版本二进制或源码间的</a:t>
            </a:r>
            <a:r>
              <a:rPr lang="en-US" altLang="zh-CN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abi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差异</a:t>
            </a:r>
            <a:r>
              <a:rPr lang="zh-CN" altLang="en-US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对比</a:t>
            </a:r>
            <a:endParaRPr lang="en-US" altLang="zh-CN" smtClean="0">
              <a:solidFill>
                <a:srgbClr val="0070C0"/>
              </a:solidFill>
              <a:latin typeface="Arial" panose="020B0604020202020204" pitchFamily="34" charset="0"/>
              <a:ea typeface="思源黑体 CN Normal" panose="020B0400000000000000" pitchFamily="34" charset="-122"/>
              <a:sym typeface="Arial" panose="020B0604020202020204" pitchFamily="34" charset="0"/>
            </a:endParaRPr>
          </a:p>
          <a:p>
            <a:pPr marL="342900" indent="-342900">
              <a:lnSpc>
                <a:spcPct val="120000"/>
              </a:lnSpc>
              <a:spcBef>
                <a:spcPts val="50"/>
              </a:spcBef>
              <a:spcAft>
                <a:spcPts val="50"/>
              </a:spcAft>
              <a:buFont typeface="+mj-lt"/>
              <a:buAutoNum type="arabicPeriod"/>
            </a:pPr>
            <a:r>
              <a:rPr lang="en-US" altLang="zh-CN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abi-exporter</a:t>
            </a:r>
            <a:r>
              <a:rPr lang="zh-CN" altLang="en-US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：支持报告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导出</a:t>
            </a:r>
            <a:r>
              <a:rPr lang="zh-CN" altLang="en-US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功能，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支持特定格式的输出，如</a:t>
            </a:r>
            <a:r>
              <a:rPr lang="en-US" altLang="zh-CN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json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、</a:t>
            </a:r>
            <a:r>
              <a:rPr lang="en-US" altLang="zh-CN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xml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、</a:t>
            </a:r>
            <a:r>
              <a:rPr lang="en-US" altLang="zh-CN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html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等，</a:t>
            </a:r>
            <a:r>
              <a:rPr lang="en-US" altLang="zh-CN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[</a:t>
            </a:r>
            <a:r>
              <a:rPr lang="zh-CN" altLang="en-US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考虑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可视化呈现</a:t>
            </a:r>
            <a:r>
              <a:rPr lang="en-US" altLang="zh-CN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]</a:t>
            </a:r>
          </a:p>
          <a:p>
            <a:pPr marL="342900" indent="-342900">
              <a:lnSpc>
                <a:spcPct val="120000"/>
              </a:lnSpc>
              <a:spcBef>
                <a:spcPts val="50"/>
              </a:spcBef>
              <a:spcAft>
                <a:spcPts val="50"/>
              </a:spcAft>
              <a:buFont typeface="+mj-lt"/>
              <a:buAutoNum type="arabicPeriod"/>
            </a:pPr>
            <a:r>
              <a:rPr lang="en-US" altLang="zh-CN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abi-rpmdiff</a:t>
            </a:r>
            <a:r>
              <a:rPr lang="zh-CN" altLang="en-US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（可选）：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该工具易于应用在</a:t>
            </a:r>
            <a:r>
              <a:rPr lang="en-US" altLang="zh-CN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openEuler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后续软件包升级的差异对比，协助开发者、</a:t>
            </a:r>
            <a:r>
              <a:rPr lang="en-US" altLang="zh-CN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maintainer</a:t>
            </a:r>
            <a:r>
              <a:rPr lang="zh-CN" altLang="en-US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评估软件升级的</a:t>
            </a:r>
            <a:r>
              <a:rPr lang="zh-CN" altLang="en-US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影响</a:t>
            </a:r>
            <a:endParaRPr lang="en-US" altLang="zh-CN">
              <a:solidFill>
                <a:srgbClr val="0070C0"/>
              </a:solidFill>
              <a:latin typeface="Arial" panose="020B0604020202020204" pitchFamily="34" charset="0"/>
              <a:ea typeface="思源黑体 CN Normal" panose="020B04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="" xmlns:ma14="http://schemas.microsoft.com/office/mac/drawingml/2011/main" xmlns:p14="http://schemas.microsoft.com/office/powerpoint/2010/main" xmlns:mc="http://schemas.openxmlformats.org/markup-compatibility/2006" xmlns:a16="http://schemas.microsoft.com/office/drawing/2014/main" id="{0C89CC3E-B95B-4710-A13C-CAD8022BFAE1}"/>
              </a:ext>
            </a:extLst>
          </p:cNvPr>
          <p:cNvSpPr txBox="1"/>
          <p:nvPr/>
        </p:nvSpPr>
        <p:spPr>
          <a:xfrm>
            <a:off x="5962645" y="1123702"/>
            <a:ext cx="2593074" cy="590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  <a:spcBef>
                <a:spcPts val="50"/>
              </a:spcBef>
              <a:spcAft>
                <a:spcPts val="50"/>
              </a:spcAft>
            </a:pPr>
            <a:r>
              <a:rPr lang="en-US" altLang="zh-CN" b="1" smtClean="0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No.9</a:t>
            </a:r>
            <a:r>
              <a:rPr lang="zh-CN" altLang="en-US" b="1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基于 </a:t>
            </a:r>
            <a:r>
              <a:rPr lang="en-US" altLang="zh-CN" b="1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openEuler </a:t>
            </a:r>
            <a:r>
              <a:rPr lang="zh-CN" altLang="en-US" b="1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的 </a:t>
            </a:r>
            <a:r>
              <a:rPr lang="en-US" altLang="zh-CN" b="1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ABI </a:t>
            </a:r>
            <a:r>
              <a:rPr lang="zh-CN" altLang="en-US" b="1">
                <a:solidFill>
                  <a:srgbClr val="0070C0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rPr>
              <a:t>检查工具</a:t>
            </a:r>
            <a:endParaRPr lang="en-US" altLang="zh-CN" b="1">
              <a:solidFill>
                <a:srgbClr val="0070C0"/>
              </a:solidFill>
              <a:latin typeface="Arial" panose="020B0604020202020204" pitchFamily="34" charset="0"/>
              <a:ea typeface="思源黑体 CN Normal" panose="020B04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696165" y="2027773"/>
            <a:ext cx="327071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mtClean="0">
                <a:solidFill>
                  <a:srgbClr val="0070C0"/>
                </a:solidFill>
              </a:rPr>
              <a:t>https</a:t>
            </a:r>
            <a:r>
              <a:rPr lang="en-US" altLang="zh-CN">
                <a:solidFill>
                  <a:srgbClr val="0070C0"/>
                </a:solidFill>
              </a:rPr>
              <a:t>://</a:t>
            </a:r>
            <a:r>
              <a:rPr lang="en-US" altLang="zh-CN" smtClean="0">
                <a:solidFill>
                  <a:srgbClr val="0070C0"/>
                </a:solidFill>
              </a:rPr>
              <a:t>github.com/lvc</a:t>
            </a:r>
            <a:r>
              <a:rPr lang="zh-CN" altLang="en-US" smtClean="0">
                <a:solidFill>
                  <a:srgbClr val="0070C0"/>
                </a:solidFill>
              </a:rPr>
              <a:t>有</a:t>
            </a:r>
            <a:r>
              <a:rPr lang="zh-CN" altLang="en-US">
                <a:solidFill>
                  <a:srgbClr val="0070C0"/>
                </a:solidFill>
              </a:rPr>
              <a:t>一系列</a:t>
            </a:r>
            <a:r>
              <a:rPr lang="en-US" altLang="zh-CN">
                <a:solidFill>
                  <a:srgbClr val="0070C0"/>
                </a:solidFill>
              </a:rPr>
              <a:t>abi</a:t>
            </a:r>
            <a:r>
              <a:rPr lang="zh-CN" altLang="en-US">
                <a:solidFill>
                  <a:srgbClr val="0070C0"/>
                </a:solidFill>
              </a:rPr>
              <a:t>的导出和分析工具</a:t>
            </a:r>
            <a:r>
              <a:rPr lang="zh-CN" altLang="en-US" smtClean="0">
                <a:solidFill>
                  <a:srgbClr val="0070C0"/>
                </a:solidFill>
              </a:rPr>
              <a:t>，</a:t>
            </a:r>
            <a:r>
              <a:rPr lang="en-US" altLang="zh-CN" smtClean="0">
                <a:solidFill>
                  <a:srgbClr val="0070C0"/>
                </a:solidFill>
              </a:rPr>
              <a:t>http</a:t>
            </a:r>
            <a:r>
              <a:rPr lang="en-US" altLang="zh-CN">
                <a:solidFill>
                  <a:srgbClr val="0070C0"/>
                </a:solidFill>
              </a:rPr>
              <a:t>://</a:t>
            </a:r>
            <a:r>
              <a:rPr lang="en-US" altLang="zh-CN" smtClean="0">
                <a:solidFill>
                  <a:srgbClr val="0070C0"/>
                </a:solidFill>
              </a:rPr>
              <a:t>upstream.rosalinux.ru</a:t>
            </a:r>
            <a:r>
              <a:rPr lang="zh-CN" altLang="en-US" smtClean="0">
                <a:solidFill>
                  <a:srgbClr val="0070C0"/>
                </a:solidFill>
              </a:rPr>
              <a:t>是</a:t>
            </a:r>
            <a:r>
              <a:rPr lang="zh-CN" altLang="en-US">
                <a:solidFill>
                  <a:srgbClr val="0070C0"/>
                </a:solidFill>
              </a:rPr>
              <a:t>分析结果  </a:t>
            </a:r>
          </a:p>
        </p:txBody>
      </p:sp>
    </p:spTree>
    <p:extLst>
      <p:ext uri="{BB962C8B-B14F-4D97-AF65-F5344CB8AC3E}">
        <p14:creationId xmlns:p14="http://schemas.microsoft.com/office/powerpoint/2010/main" val="20240215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GUIDESSETTING" val="{&quot;Id&quot;:null,&quot;Name&quot;:&quot;无&quot;,&quot;HeaderHeight&quot;:0.0,&quot;FooterHeight&quot;:0.0,&quot;SideMargin&quot;:0.0,&quot;TopMargin&quot;:0.0,&quot;BottomMargin&quot;:0.0,&quot;IntervalMargin&quot;:0.0,&quot;SettingType&quot;:&quot;System&quot;}"/>
</p:tagLst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</TotalTime>
  <Words>1218</Words>
  <Application>Microsoft Office PowerPoint</Application>
  <PresentationFormat>全屏显示(16:9)</PresentationFormat>
  <Paragraphs>143</Paragraphs>
  <Slides>16</Slides>
  <Notes>16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2" baseType="lpstr">
      <vt:lpstr>思源黑体 CN Normal</vt:lpstr>
      <vt:lpstr>宋体</vt:lpstr>
      <vt:lpstr>Arial</vt:lpstr>
      <vt:lpstr>Calibri</vt:lpstr>
      <vt:lpstr>Calibri Light</vt:lpstr>
      <vt:lpstr>1_Office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What’s openEuler?</dc:title>
  <dc:creator/>
  <cp:lastModifiedBy>Hexiaowen (Hex, EulerOS)</cp:lastModifiedBy>
  <cp:revision>133</cp:revision>
  <dcterms:created xsi:type="dcterms:W3CDTF">2020-11-16T06:12:36Z</dcterms:created>
  <dcterms:modified xsi:type="dcterms:W3CDTF">2020-11-21T05:21:55Z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2052-2.8.1.4649</vt:lpwstr>
  </property>
  <property fmtid="{D5CDD505-2E9C-101B-9397-08002B2CF9AE}" pid="3" name="_2015_ms_pID_725343">
    <vt:lpwstr>(2)5snrnk+63Ps60WBgPFhfzRbLr9Orlmg1zR83R7g7ZEWXJpiuxUquM5o6hoZM4qDd6HJl62mp
7vfMdof2BI3VQPc6CBCZk4FGP6GyLrsmcj8qQ/l17i0ierP20msNfrC+Co31bQv4AQdxefq6
F7CyZ3goIw2MCRypnNT2ccbMJNP2QWkjtI1tOR+q+CDGY8AEKOCyaKy1IEYYoAZSUKYTDZO8
QfzbBPGlvkhFWWTLVH</vt:lpwstr>
  </property>
  <property fmtid="{D5CDD505-2E9C-101B-9397-08002B2CF9AE}" pid="4" name="_2015_ms_pID_7253431">
    <vt:lpwstr>5t2Wuk1oN97BX14FLez+UppX9jXIFpex6F5ImfxI7tke67Zsc4dbrH
Cty9JpHyUoXrduWcNl1f6cnuPNS6L5SR+yA9AWRjM+XXYqY/DMQ0jtfRCPiZUW3IXoPVvCny
Ct2MyFKoGHYyQv/iLLg5iSRDOtLjPM+qsY0PNE9sFmSRA6psDKu2suqTRWajfpkaMZXHi8NC
eZtJ8yjBE6Z6+eMg</vt:lpwstr>
  </property>
</Properties>
</file>