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4"/>
  </p:notesMasterIdLst>
  <p:sldIdLst>
    <p:sldId id="256" r:id="rId2"/>
    <p:sldId id="258" r:id="rId3"/>
    <p:sldId id="257" r:id="rId4"/>
    <p:sldId id="259" r:id="rId5"/>
    <p:sldId id="261" r:id="rId6"/>
    <p:sldId id="263" r:id="rId7"/>
    <p:sldId id="268" r:id="rId8"/>
    <p:sldId id="262" r:id="rId9"/>
    <p:sldId id="264" r:id="rId10"/>
    <p:sldId id="265" r:id="rId11"/>
    <p:sldId id="269" r:id="rId12"/>
    <p:sldId id="267" r:id="rId13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483"/>
    <p:restoredTop sz="94307"/>
  </p:normalViewPr>
  <p:slideViewPr>
    <p:cSldViewPr snapToGrid="0" snapToObjects="1">
      <p:cViewPr varScale="1">
        <p:scale>
          <a:sx n="152" d="100"/>
          <a:sy n="152" d="100"/>
        </p:scale>
        <p:origin x="1432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notesMaster" Target="notesMasters/notesMaster1.xml"/><Relationship Id="rId15" Type="http://schemas.openxmlformats.org/officeDocument/2006/relationships/presProps" Target="presProps.xml"/><Relationship Id="rId16" Type="http://schemas.openxmlformats.org/officeDocument/2006/relationships/viewProps" Target="viewProps.xml"/><Relationship Id="rId17" Type="http://schemas.openxmlformats.org/officeDocument/2006/relationships/theme" Target="theme/theme1.xml"/><Relationship Id="rId1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C17AA8B-AAD7-1F45-8FB1-9FA4F5D67484}" type="datetimeFigureOut">
              <a:rPr kumimoji="1" lang="zh-CN" altLang="en-US" smtClean="0"/>
              <a:t>2022/4/25</a:t>
            </a:fld>
            <a:endParaRPr kumimoji="1"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zh-CN" altLang="en-US" smtClean="0"/>
              <a:t>单击此处编辑母版文本样式</a:t>
            </a:r>
          </a:p>
          <a:p>
            <a:pPr lvl="1"/>
            <a:r>
              <a:rPr kumimoji="1" lang="zh-CN" altLang="en-US" smtClean="0"/>
              <a:t>二级</a:t>
            </a:r>
          </a:p>
          <a:p>
            <a:pPr lvl="2"/>
            <a:r>
              <a:rPr kumimoji="1" lang="zh-CN" altLang="en-US" smtClean="0"/>
              <a:t>三级</a:t>
            </a:r>
          </a:p>
          <a:p>
            <a:pPr lvl="3"/>
            <a:r>
              <a:rPr kumimoji="1" lang="zh-CN" altLang="en-US" smtClean="0"/>
              <a:t>四级</a:t>
            </a:r>
          </a:p>
          <a:p>
            <a:pPr lvl="4"/>
            <a:r>
              <a:rPr kumimoji="1" lang="zh-CN" altLang="en-US" smtClean="0"/>
              <a:t>五级</a:t>
            </a:r>
            <a:endParaRPr kumimoji="1"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zh-CN" altLang="en-US"/>
          </a:p>
        </p:txBody>
      </p:sp>
      <p:sp>
        <p:nvSpPr>
          <p:cNvPr id="7" name="幻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AE7EBA1-530F-CF46-BA79-6917662A8DF3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5576712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4" name="幻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E7EBA1-530F-CF46-BA79-6917662A8DF3}" type="slidenum">
              <a:rPr kumimoji="1" lang="zh-CN" altLang="en-US" smtClean="0"/>
              <a:t>4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36909454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4" name="幻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E7EBA1-530F-CF46-BA79-6917662A8DF3}" type="slidenum">
              <a:rPr kumimoji="1" lang="zh-CN" altLang="en-US" smtClean="0"/>
              <a:t>6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1628060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emf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zh-CN" altLang="en-US" smtClean="0"/>
              <a:t>单击此处编辑母版标题样式</a:t>
            </a:r>
            <a:endParaRPr kumimoji="1"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zh-CN" altLang="en-US" smtClean="0"/>
              <a:t>单击此处编辑母版副标题样式</a:t>
            </a:r>
            <a:endParaRPr kumimoji="1"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8EE1B8-1BA3-0348-98A5-773B43E8D05C}" type="datetimeFigureOut">
              <a:rPr kumimoji="1" lang="zh-CN" altLang="en-US" smtClean="0"/>
              <a:t>2022/4/25</a:t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6D1F7E-B98B-3849-9A9C-DFAF59493241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4820615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 smtClean="0"/>
              <a:t>单击此处编辑母版标题样式</a:t>
            </a:r>
            <a:endParaRPr kumimoji="1" lang="zh-CN" altLang="en-US"/>
          </a:p>
        </p:txBody>
      </p:sp>
      <p:sp>
        <p:nvSpPr>
          <p:cNvPr id="3" name="竖排文本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zh-CN" altLang="en-US" smtClean="0"/>
              <a:t>单击此处编辑母版文本样式</a:t>
            </a:r>
          </a:p>
          <a:p>
            <a:pPr lvl="1"/>
            <a:r>
              <a:rPr kumimoji="1" lang="zh-CN" altLang="en-US" smtClean="0"/>
              <a:t>二级</a:t>
            </a:r>
          </a:p>
          <a:p>
            <a:pPr lvl="2"/>
            <a:r>
              <a:rPr kumimoji="1" lang="zh-CN" altLang="en-US" smtClean="0"/>
              <a:t>三级</a:t>
            </a:r>
          </a:p>
          <a:p>
            <a:pPr lvl="3"/>
            <a:r>
              <a:rPr kumimoji="1" lang="zh-CN" altLang="en-US" smtClean="0"/>
              <a:t>四级</a:t>
            </a:r>
          </a:p>
          <a:p>
            <a:pPr lvl="4"/>
            <a:r>
              <a:rPr kumimoji="1" lang="zh-CN" altLang="en-US" smtClean="0"/>
              <a:t>五级</a:t>
            </a:r>
            <a:endParaRPr kumimoji="1"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8EE1B8-1BA3-0348-98A5-773B43E8D05C}" type="datetimeFigureOut">
              <a:rPr kumimoji="1" lang="zh-CN" altLang="en-US" smtClean="0"/>
              <a:t>2022/4/25</a:t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6D1F7E-B98B-3849-9A9C-DFAF59493241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13916322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和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zh-CN" altLang="en-US" smtClean="0"/>
              <a:t>单击此处编辑母版标题样式</a:t>
            </a:r>
            <a:endParaRPr kumimoji="1" lang="zh-CN" altLang="en-US"/>
          </a:p>
        </p:txBody>
      </p:sp>
      <p:sp>
        <p:nvSpPr>
          <p:cNvPr id="3" name="竖排文本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zh-CN" altLang="en-US" smtClean="0"/>
              <a:t>单击此处编辑母版文本样式</a:t>
            </a:r>
          </a:p>
          <a:p>
            <a:pPr lvl="1"/>
            <a:r>
              <a:rPr kumimoji="1" lang="zh-CN" altLang="en-US" smtClean="0"/>
              <a:t>二级</a:t>
            </a:r>
          </a:p>
          <a:p>
            <a:pPr lvl="2"/>
            <a:r>
              <a:rPr kumimoji="1" lang="zh-CN" altLang="en-US" smtClean="0"/>
              <a:t>三级</a:t>
            </a:r>
          </a:p>
          <a:p>
            <a:pPr lvl="3"/>
            <a:r>
              <a:rPr kumimoji="1" lang="zh-CN" altLang="en-US" smtClean="0"/>
              <a:t>四级</a:t>
            </a:r>
          </a:p>
          <a:p>
            <a:pPr lvl="4"/>
            <a:r>
              <a:rPr kumimoji="1" lang="zh-CN" altLang="en-US" smtClean="0"/>
              <a:t>五级</a:t>
            </a:r>
            <a:endParaRPr kumimoji="1"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8EE1B8-1BA3-0348-98A5-773B43E8D05C}" type="datetimeFigureOut">
              <a:rPr kumimoji="1" lang="zh-CN" altLang="en-US" smtClean="0"/>
              <a:t>2022/4/25</a:t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6D1F7E-B98B-3849-9A9C-DFAF59493241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91897753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内容页（浅色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="" xmlns:a16="http://schemas.microsoft.com/office/drawing/2014/main" id="{DF5E0804-E2AC-4BF9-A812-73919677A6A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32325" y="294104"/>
            <a:ext cx="8883624" cy="507831"/>
          </a:xfrm>
        </p:spPr>
        <p:txBody>
          <a:bodyPr wrap="square" lIns="102240" tIns="45720" rIns="91440" bIns="45720" anchor="ctr">
            <a:spAutoFit/>
          </a:bodyPr>
          <a:lstStyle>
            <a:lvl1pPr>
              <a:defRPr sz="3000"/>
            </a:lvl1pPr>
          </a:lstStyle>
          <a:p>
            <a:r>
              <a:rPr lang="zh-CN" altLang="en-US" dirty="0"/>
              <a:t>标题文字区域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="" xmlns:a16="http://schemas.microsoft.com/office/drawing/2014/main" id="{6C1F7FAC-5F4F-4CBC-A696-623C238418DD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732324" y="1234081"/>
            <a:ext cx="10841541" cy="4351338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</a:lstStyle>
          <a:p>
            <a:pPr lvl="0"/>
            <a:r>
              <a:rPr lang="zh-CN" altLang="en-US" dirty="0"/>
              <a:t>此处为文字区域</a:t>
            </a:r>
          </a:p>
        </p:txBody>
      </p:sp>
      <p:pic>
        <p:nvPicPr>
          <p:cNvPr id="9" name="图片 8">
            <a:extLst>
              <a:ext uri="{FF2B5EF4-FFF2-40B4-BE49-F238E27FC236}">
                <a16:creationId xmlns="" xmlns:a16="http://schemas.microsoft.com/office/drawing/2014/main" id="{8043B1ED-4BB0-44CB-9B55-826ABBC2E61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851002" y="294104"/>
            <a:ext cx="1722863" cy="4345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13570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 smtClean="0"/>
              <a:t>单击此处编辑母版标题样式</a:t>
            </a:r>
            <a:endParaRPr kumimoji="1"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zh-CN" altLang="en-US" smtClean="0"/>
              <a:t>单击此处编辑母版文本样式</a:t>
            </a:r>
          </a:p>
          <a:p>
            <a:pPr lvl="1"/>
            <a:r>
              <a:rPr kumimoji="1" lang="zh-CN" altLang="en-US" smtClean="0"/>
              <a:t>二级</a:t>
            </a:r>
          </a:p>
          <a:p>
            <a:pPr lvl="2"/>
            <a:r>
              <a:rPr kumimoji="1" lang="zh-CN" altLang="en-US" smtClean="0"/>
              <a:t>三级</a:t>
            </a:r>
          </a:p>
          <a:p>
            <a:pPr lvl="3"/>
            <a:r>
              <a:rPr kumimoji="1" lang="zh-CN" altLang="en-US" smtClean="0"/>
              <a:t>四级</a:t>
            </a:r>
          </a:p>
          <a:p>
            <a:pPr lvl="4"/>
            <a:r>
              <a:rPr kumimoji="1" lang="zh-CN" altLang="en-US" smtClean="0"/>
              <a:t>五级</a:t>
            </a:r>
            <a:endParaRPr kumimoji="1"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8EE1B8-1BA3-0348-98A5-773B43E8D05C}" type="datetimeFigureOut">
              <a:rPr kumimoji="1" lang="zh-CN" altLang="en-US" smtClean="0"/>
              <a:t>2022/4/25</a:t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6D1F7E-B98B-3849-9A9C-DFAF59493241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17006081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zh-CN" altLang="en-US" smtClean="0"/>
              <a:t>单击此处编辑母版标题样式</a:t>
            </a:r>
            <a:endParaRPr kumimoji="1"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8EE1B8-1BA3-0348-98A5-773B43E8D05C}" type="datetimeFigureOut">
              <a:rPr kumimoji="1" lang="zh-CN" altLang="en-US" smtClean="0"/>
              <a:t>2022/4/25</a:t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6D1F7E-B98B-3849-9A9C-DFAF59493241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12614031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项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 smtClean="0"/>
              <a:t>单击此处编辑母版标题样式</a:t>
            </a:r>
            <a:endParaRPr kumimoji="1"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zh-CN" altLang="en-US" smtClean="0"/>
              <a:t>单击此处编辑母版文本样式</a:t>
            </a:r>
          </a:p>
          <a:p>
            <a:pPr lvl="1"/>
            <a:r>
              <a:rPr kumimoji="1" lang="zh-CN" altLang="en-US" smtClean="0"/>
              <a:t>二级</a:t>
            </a:r>
          </a:p>
          <a:p>
            <a:pPr lvl="2"/>
            <a:r>
              <a:rPr kumimoji="1" lang="zh-CN" altLang="en-US" smtClean="0"/>
              <a:t>三级</a:t>
            </a:r>
          </a:p>
          <a:p>
            <a:pPr lvl="3"/>
            <a:r>
              <a:rPr kumimoji="1" lang="zh-CN" altLang="en-US" smtClean="0"/>
              <a:t>四级</a:t>
            </a:r>
          </a:p>
          <a:p>
            <a:pPr lvl="4"/>
            <a:r>
              <a:rPr kumimoji="1" lang="zh-CN" altLang="en-US" smtClean="0"/>
              <a:t>五级</a:t>
            </a:r>
            <a:endParaRPr kumimoji="1"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zh-CN" altLang="en-US" smtClean="0"/>
              <a:t>单击此处编辑母版文本样式</a:t>
            </a:r>
          </a:p>
          <a:p>
            <a:pPr lvl="1"/>
            <a:r>
              <a:rPr kumimoji="1" lang="zh-CN" altLang="en-US" smtClean="0"/>
              <a:t>二级</a:t>
            </a:r>
          </a:p>
          <a:p>
            <a:pPr lvl="2"/>
            <a:r>
              <a:rPr kumimoji="1" lang="zh-CN" altLang="en-US" smtClean="0"/>
              <a:t>三级</a:t>
            </a:r>
          </a:p>
          <a:p>
            <a:pPr lvl="3"/>
            <a:r>
              <a:rPr kumimoji="1" lang="zh-CN" altLang="en-US" smtClean="0"/>
              <a:t>四级</a:t>
            </a:r>
          </a:p>
          <a:p>
            <a:pPr lvl="4"/>
            <a:r>
              <a:rPr kumimoji="1" lang="zh-CN" altLang="en-US" smtClean="0"/>
              <a:t>五级</a:t>
            </a:r>
            <a:endParaRPr kumimoji="1"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8EE1B8-1BA3-0348-98A5-773B43E8D05C}" type="datetimeFigureOut">
              <a:rPr kumimoji="1" lang="zh-CN" altLang="en-US" smtClean="0"/>
              <a:t>2022/4/25</a:t>
            </a:fld>
            <a:endParaRPr kumimoji="1"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7" name="幻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6D1F7E-B98B-3849-9A9C-DFAF59493241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4443805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zh-CN" altLang="en-US" smtClean="0"/>
              <a:t>单击此处编辑母版标题样式</a:t>
            </a:r>
            <a:endParaRPr kumimoji="1"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zh-CN" altLang="en-US" smtClean="0"/>
              <a:t>单击此处编辑母版文本样式</a:t>
            </a:r>
          </a:p>
          <a:p>
            <a:pPr lvl="1"/>
            <a:r>
              <a:rPr kumimoji="1" lang="zh-CN" altLang="en-US" smtClean="0"/>
              <a:t>二级</a:t>
            </a:r>
          </a:p>
          <a:p>
            <a:pPr lvl="2"/>
            <a:r>
              <a:rPr kumimoji="1" lang="zh-CN" altLang="en-US" smtClean="0"/>
              <a:t>三级</a:t>
            </a:r>
          </a:p>
          <a:p>
            <a:pPr lvl="3"/>
            <a:r>
              <a:rPr kumimoji="1" lang="zh-CN" altLang="en-US" smtClean="0"/>
              <a:t>四级</a:t>
            </a:r>
          </a:p>
          <a:p>
            <a:pPr lvl="4"/>
            <a:r>
              <a:rPr kumimoji="1" lang="zh-CN" altLang="en-US" smtClean="0"/>
              <a:t>五级</a:t>
            </a:r>
            <a:endParaRPr kumimoji="1"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zh-CN" altLang="en-US" smtClean="0"/>
              <a:t>单击此处编辑母版文本样式</a:t>
            </a:r>
          </a:p>
          <a:p>
            <a:pPr lvl="1"/>
            <a:r>
              <a:rPr kumimoji="1" lang="zh-CN" altLang="en-US" smtClean="0"/>
              <a:t>二级</a:t>
            </a:r>
          </a:p>
          <a:p>
            <a:pPr lvl="2"/>
            <a:r>
              <a:rPr kumimoji="1" lang="zh-CN" altLang="en-US" smtClean="0"/>
              <a:t>三级</a:t>
            </a:r>
          </a:p>
          <a:p>
            <a:pPr lvl="3"/>
            <a:r>
              <a:rPr kumimoji="1" lang="zh-CN" altLang="en-US" smtClean="0"/>
              <a:t>四级</a:t>
            </a:r>
          </a:p>
          <a:p>
            <a:pPr lvl="4"/>
            <a:r>
              <a:rPr kumimoji="1" lang="zh-CN" altLang="en-US" smtClean="0"/>
              <a:t>五级</a:t>
            </a:r>
            <a:endParaRPr kumimoji="1"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8EE1B8-1BA3-0348-98A5-773B43E8D05C}" type="datetimeFigureOut">
              <a:rPr kumimoji="1" lang="zh-CN" altLang="en-US" smtClean="0"/>
              <a:t>2022/4/25</a:t>
            </a:fld>
            <a:endParaRPr kumimoji="1"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9" name="幻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6D1F7E-B98B-3849-9A9C-DFAF59493241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19032632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 smtClean="0"/>
              <a:t>单击此处编辑母版标题样式</a:t>
            </a:r>
            <a:endParaRPr kumimoji="1"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8EE1B8-1BA3-0348-98A5-773B43E8D05C}" type="datetimeFigureOut">
              <a:rPr kumimoji="1" lang="zh-CN" altLang="en-US" smtClean="0"/>
              <a:t>2022/4/25</a:t>
            </a:fld>
            <a:endParaRPr kumimoji="1"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5" name="幻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6D1F7E-B98B-3849-9A9C-DFAF59493241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13762013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8EE1B8-1BA3-0348-98A5-773B43E8D05C}" type="datetimeFigureOut">
              <a:rPr kumimoji="1" lang="zh-CN" altLang="en-US" smtClean="0"/>
              <a:t>2022/4/25</a:t>
            </a:fld>
            <a:endParaRPr kumimoji="1"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4" name="幻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6D1F7E-B98B-3849-9A9C-DFAF59493241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14172448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zh-CN" altLang="en-US" smtClean="0"/>
              <a:t>单击此处编辑母版标题样式</a:t>
            </a:r>
            <a:endParaRPr kumimoji="1"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zh-CN" altLang="en-US" smtClean="0"/>
              <a:t>单击此处编辑母版文本样式</a:t>
            </a:r>
          </a:p>
          <a:p>
            <a:pPr lvl="1"/>
            <a:r>
              <a:rPr kumimoji="1" lang="zh-CN" altLang="en-US" smtClean="0"/>
              <a:t>二级</a:t>
            </a:r>
          </a:p>
          <a:p>
            <a:pPr lvl="2"/>
            <a:r>
              <a:rPr kumimoji="1" lang="zh-CN" altLang="en-US" smtClean="0"/>
              <a:t>三级</a:t>
            </a:r>
          </a:p>
          <a:p>
            <a:pPr lvl="3"/>
            <a:r>
              <a:rPr kumimoji="1" lang="zh-CN" altLang="en-US" smtClean="0"/>
              <a:t>四级</a:t>
            </a:r>
          </a:p>
          <a:p>
            <a:pPr lvl="4"/>
            <a:r>
              <a:rPr kumimoji="1" lang="zh-CN" altLang="en-US" smtClean="0"/>
              <a:t>五级</a:t>
            </a:r>
            <a:endParaRPr kumimoji="1"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8EE1B8-1BA3-0348-98A5-773B43E8D05C}" type="datetimeFigureOut">
              <a:rPr kumimoji="1" lang="zh-CN" altLang="en-US" smtClean="0"/>
              <a:t>2022/4/25</a:t>
            </a:fld>
            <a:endParaRPr kumimoji="1"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7" name="幻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6D1F7E-B98B-3849-9A9C-DFAF59493241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18934684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zh-CN" altLang="en-US" smtClean="0"/>
              <a:t>单击此处编辑母版标题样式</a:t>
            </a:r>
            <a:endParaRPr kumimoji="1"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8EE1B8-1BA3-0348-98A5-773B43E8D05C}" type="datetimeFigureOut">
              <a:rPr kumimoji="1" lang="zh-CN" altLang="en-US" smtClean="0"/>
              <a:t>2022/4/25</a:t>
            </a:fld>
            <a:endParaRPr kumimoji="1"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7" name="幻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6D1F7E-B98B-3849-9A9C-DFAF59493241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21114066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zh-CN" altLang="en-US" smtClean="0"/>
              <a:t>单击此处编辑母版标题样式</a:t>
            </a:r>
            <a:endParaRPr kumimoji="1"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zh-CN" altLang="en-US" smtClean="0"/>
              <a:t>单击此处编辑母版文本样式</a:t>
            </a:r>
          </a:p>
          <a:p>
            <a:pPr lvl="1"/>
            <a:r>
              <a:rPr kumimoji="1" lang="zh-CN" altLang="en-US" smtClean="0"/>
              <a:t>二级</a:t>
            </a:r>
          </a:p>
          <a:p>
            <a:pPr lvl="2"/>
            <a:r>
              <a:rPr kumimoji="1" lang="zh-CN" altLang="en-US" smtClean="0"/>
              <a:t>三级</a:t>
            </a:r>
          </a:p>
          <a:p>
            <a:pPr lvl="3"/>
            <a:r>
              <a:rPr kumimoji="1" lang="zh-CN" altLang="en-US" smtClean="0"/>
              <a:t>四级</a:t>
            </a:r>
          </a:p>
          <a:p>
            <a:pPr lvl="4"/>
            <a:r>
              <a:rPr kumimoji="1" lang="zh-CN" altLang="en-US" smtClean="0"/>
              <a:t>五级</a:t>
            </a:r>
            <a:endParaRPr kumimoji="1"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8EE1B8-1BA3-0348-98A5-773B43E8D05C}" type="datetimeFigureOut">
              <a:rPr kumimoji="1" lang="zh-CN" altLang="en-US" smtClean="0"/>
              <a:t>2022/4/25</a:t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zh-CN" altLang="en-US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6D1F7E-B98B-3849-9A9C-DFAF59493241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12212846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4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4" Type="http://schemas.openxmlformats.org/officeDocument/2006/relationships/image" Target="../media/image7.png"/><Relationship Id="rId5" Type="http://schemas.openxmlformats.org/officeDocument/2006/relationships/image" Target="../media/image8.png"/><Relationship Id="rId6" Type="http://schemas.openxmlformats.org/officeDocument/2006/relationships/image" Target="../media/image9.png"/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kumimoji="1"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端到端合规方案和</a:t>
            </a:r>
            <a:r>
              <a:rPr kumimoji="1" lang="en-US" altLang="zh-CN" dirty="0" smtClean="0">
                <a:latin typeface="Microsoft YaHei" charset="-122"/>
                <a:ea typeface="Microsoft YaHei" charset="-122"/>
                <a:cs typeface="Microsoft YaHei" charset="-122"/>
              </a:rPr>
              <a:t>SBOM</a:t>
            </a:r>
            <a:r>
              <a:rPr kumimoji="1"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技术和运营架构设计</a:t>
            </a:r>
            <a:endParaRPr kumimoji="1" lang="zh-CN" altLang="en-US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kumimoji="1"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郑志鹏</a:t>
            </a:r>
            <a:endParaRPr kumimoji="1" lang="zh-CN" altLang="en-US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5530583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345142" y="24467"/>
            <a:ext cx="10515600" cy="692710"/>
          </a:xfrm>
        </p:spPr>
        <p:txBody>
          <a:bodyPr>
            <a:normAutofit/>
          </a:bodyPr>
          <a:lstStyle/>
          <a:p>
            <a:r>
              <a:rPr kumimoji="1" lang="zh-CN" altLang="en-US" sz="3600" dirty="0" smtClean="0">
                <a:latin typeface="Microsoft YaHei" charset="-122"/>
                <a:ea typeface="Microsoft YaHei" charset="-122"/>
                <a:cs typeface="Microsoft YaHei" charset="-122"/>
              </a:rPr>
              <a:t>场景五：合规看板</a:t>
            </a:r>
            <a:endParaRPr kumimoji="1" lang="zh-CN" altLang="en-US" sz="3600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  <p:graphicFrame>
        <p:nvGraphicFramePr>
          <p:cNvPr id="5" name="表格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44888779"/>
              </p:ext>
            </p:extLst>
          </p:nvPr>
        </p:nvGraphicFramePr>
        <p:xfrm>
          <a:off x="434787" y="717177"/>
          <a:ext cx="11183472" cy="24647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95868"/>
                <a:gridCol w="1260905"/>
                <a:gridCol w="4330831"/>
                <a:gridCol w="2795868"/>
              </a:tblGrid>
              <a:tr h="506151">
                <a:tc>
                  <a:txBody>
                    <a:bodyPr/>
                    <a:lstStyle/>
                    <a:p>
                      <a:r>
                        <a:rPr lang="zh-CN" altLang="en-US" dirty="0" smtClean="0"/>
                        <a:t>大需求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dirty="0" smtClean="0"/>
                        <a:t>具体需求序号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dirty="0" smtClean="0"/>
                        <a:t>具体需求需求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dirty="0" smtClean="0"/>
                        <a:t>优先级</a:t>
                      </a:r>
                      <a:endParaRPr lang="zh-CN" altLang="en-US" dirty="0"/>
                    </a:p>
                  </a:txBody>
                  <a:tcPr/>
                </a:tc>
              </a:tr>
              <a:tr h="608224">
                <a:tc rowSpan="3">
                  <a:txBody>
                    <a:bodyPr/>
                    <a:lstStyle/>
                    <a:p>
                      <a:pPr algn="ctr"/>
                      <a:r>
                        <a:rPr lang="zh-CN" altLang="en-US" sz="1200" dirty="0" smtClean="0">
                          <a:latin typeface="Microsoft YaHei" charset="-122"/>
                          <a:ea typeface="Microsoft YaHei" charset="-122"/>
                          <a:cs typeface="Microsoft YaHei" charset="-122"/>
                        </a:rPr>
                        <a:t>开源看板</a:t>
                      </a:r>
                      <a:endParaRPr lang="zh-CN" altLang="en-US" sz="1200" dirty="0">
                        <a:latin typeface="Microsoft YaHei" charset="-122"/>
                        <a:ea typeface="Microsoft YaHei" charset="-122"/>
                        <a:cs typeface="Microsoft YaHei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altLang="zh-CN" sz="1200" dirty="0" smtClean="0">
                          <a:latin typeface="Microsoft YaHei" charset="-122"/>
                          <a:ea typeface="Microsoft YaHei" charset="-122"/>
                          <a:cs typeface="Microsoft YaHei" charset="-122"/>
                        </a:rPr>
                        <a:t>1</a:t>
                      </a:r>
                      <a:endParaRPr lang="zh-CN" altLang="en-US" sz="1200" dirty="0">
                        <a:latin typeface="Microsoft YaHei" charset="-122"/>
                        <a:ea typeface="Microsoft YaHei" charset="-122"/>
                        <a:cs typeface="Microsoft YaHei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sz="1200" dirty="0" smtClean="0">
                          <a:latin typeface="Microsoft YaHei" charset="-122"/>
                          <a:ea typeface="Microsoft YaHei" charset="-122"/>
                          <a:cs typeface="Microsoft YaHei" charset="-122"/>
                        </a:rPr>
                        <a:t>合规风险事件跟踪</a:t>
                      </a:r>
                      <a:endParaRPr lang="zh-CN" altLang="en-US" sz="1200" dirty="0">
                        <a:latin typeface="Microsoft YaHei" charset="-122"/>
                        <a:ea typeface="Microsoft YaHei" charset="-122"/>
                        <a:cs typeface="Microsoft YaHei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sz="1200" dirty="0" smtClean="0">
                          <a:latin typeface="Microsoft YaHei" charset="-122"/>
                          <a:ea typeface="Microsoft YaHei" charset="-122"/>
                          <a:cs typeface="Microsoft YaHei" charset="-122"/>
                        </a:rPr>
                        <a:t>高</a:t>
                      </a:r>
                      <a:endParaRPr lang="zh-CN" altLang="en-US" sz="1200" dirty="0">
                        <a:latin typeface="Microsoft YaHei" charset="-122"/>
                        <a:ea typeface="Microsoft YaHei" charset="-122"/>
                        <a:cs typeface="Microsoft YaHei" charset="-122"/>
                      </a:endParaRPr>
                    </a:p>
                  </a:txBody>
                  <a:tcPr/>
                </a:tc>
              </a:tr>
              <a:tr h="608224">
                <a:tc vMerge="1">
                  <a:txBody>
                    <a:bodyPr/>
                    <a:lstStyle/>
                    <a:p>
                      <a:pPr algn="ctr"/>
                      <a:endParaRPr lang="zh-CN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altLang="zh-CN" sz="1200" dirty="0" smtClean="0">
                          <a:latin typeface="Microsoft YaHei" charset="-122"/>
                          <a:ea typeface="Microsoft YaHei" charset="-122"/>
                          <a:cs typeface="Microsoft YaHei" charset="-122"/>
                        </a:rPr>
                        <a:t>2</a:t>
                      </a:r>
                      <a:endParaRPr lang="zh-CN" altLang="en-US" sz="1200" dirty="0">
                        <a:latin typeface="Microsoft YaHei" charset="-122"/>
                        <a:ea typeface="Microsoft YaHei" charset="-122"/>
                        <a:cs typeface="Microsoft YaHei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sz="1200" dirty="0" smtClean="0">
                          <a:latin typeface="Microsoft YaHei" charset="-122"/>
                          <a:ea typeface="Microsoft YaHei" charset="-122"/>
                          <a:cs typeface="Microsoft YaHei" charset="-122"/>
                        </a:rPr>
                        <a:t>合规风险事件处置与审计</a:t>
                      </a:r>
                      <a:endParaRPr lang="zh-CN" altLang="en-US" sz="1200" dirty="0">
                        <a:latin typeface="Microsoft YaHei" charset="-122"/>
                        <a:ea typeface="Microsoft YaHei" charset="-122"/>
                        <a:cs typeface="Microsoft YaHei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sz="1200" dirty="0" smtClean="0">
                          <a:latin typeface="Microsoft YaHei" charset="-122"/>
                          <a:ea typeface="Microsoft YaHei" charset="-122"/>
                          <a:cs typeface="Microsoft YaHei" charset="-122"/>
                        </a:rPr>
                        <a:t>高</a:t>
                      </a:r>
                      <a:endParaRPr lang="zh-CN" altLang="en-US" sz="1200" dirty="0">
                        <a:latin typeface="Microsoft YaHei" charset="-122"/>
                        <a:ea typeface="Microsoft YaHei" charset="-122"/>
                        <a:cs typeface="Microsoft YaHei" charset="-122"/>
                      </a:endParaRPr>
                    </a:p>
                  </a:txBody>
                  <a:tcPr/>
                </a:tc>
              </a:tr>
              <a:tr h="608224">
                <a:tc vMerge="1">
                  <a:txBody>
                    <a:bodyPr/>
                    <a:lstStyle/>
                    <a:p>
                      <a:pPr algn="ctr"/>
                      <a:endParaRPr lang="zh-CN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altLang="zh-CN" sz="1200" dirty="0" smtClean="0">
                          <a:latin typeface="Microsoft YaHei" charset="-122"/>
                          <a:ea typeface="Microsoft YaHei" charset="-122"/>
                          <a:cs typeface="Microsoft YaHei" charset="-122"/>
                        </a:rPr>
                        <a:t>3</a:t>
                      </a:r>
                      <a:endParaRPr lang="zh-CN" altLang="en-US" sz="1200" dirty="0">
                        <a:latin typeface="Microsoft YaHei" charset="-122"/>
                        <a:ea typeface="Microsoft YaHei" charset="-122"/>
                        <a:cs typeface="Microsoft YaHei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sz="1200" dirty="0" smtClean="0">
                          <a:latin typeface="Microsoft YaHei" charset="-122"/>
                          <a:ea typeface="Microsoft YaHei" charset="-122"/>
                          <a:cs typeface="Microsoft YaHei" charset="-122"/>
                        </a:rPr>
                        <a:t>合规情况统计</a:t>
                      </a:r>
                      <a:endParaRPr lang="zh-CN" altLang="en-US" sz="1200" dirty="0">
                        <a:latin typeface="Microsoft YaHei" charset="-122"/>
                        <a:ea typeface="Microsoft YaHei" charset="-122"/>
                        <a:cs typeface="Microsoft YaHei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sz="1200" dirty="0" smtClean="0">
                          <a:latin typeface="Microsoft YaHei" charset="-122"/>
                          <a:ea typeface="Microsoft YaHei" charset="-122"/>
                          <a:cs typeface="Microsoft YaHei" charset="-122"/>
                        </a:rPr>
                        <a:t>高</a:t>
                      </a:r>
                      <a:endParaRPr lang="zh-CN" altLang="en-US" sz="1200" dirty="0">
                        <a:latin typeface="Microsoft YaHei" charset="-122"/>
                        <a:ea typeface="Microsoft YaHei" charset="-122"/>
                        <a:cs typeface="Microsoft YaHei" charset="-122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罐形 3"/>
          <p:cNvSpPr/>
          <p:nvPr/>
        </p:nvSpPr>
        <p:spPr>
          <a:xfrm>
            <a:off x="2549341" y="5943603"/>
            <a:ext cx="830353" cy="564776"/>
          </a:xfrm>
          <a:prstGeom prst="can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zh-CN" altLang="en-US" sz="1100" dirty="0" smtClean="0"/>
              <a:t>软件成分数据库</a:t>
            </a:r>
            <a:endParaRPr kumimoji="1" lang="zh-CN" altLang="en-US" sz="1100" dirty="0"/>
          </a:p>
        </p:txBody>
      </p:sp>
      <p:sp>
        <p:nvSpPr>
          <p:cNvPr id="6" name="罐形 5"/>
          <p:cNvSpPr/>
          <p:nvPr/>
        </p:nvSpPr>
        <p:spPr>
          <a:xfrm>
            <a:off x="4033556" y="5567085"/>
            <a:ext cx="1507192" cy="941294"/>
          </a:xfrm>
          <a:prstGeom prst="can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zh-CN" altLang="en-US" dirty="0" smtClean="0"/>
              <a:t>合规事件数据库</a:t>
            </a:r>
            <a:endParaRPr kumimoji="1" lang="zh-CN" altLang="en-US" dirty="0"/>
          </a:p>
        </p:txBody>
      </p:sp>
      <p:sp>
        <p:nvSpPr>
          <p:cNvPr id="3" name="剪去单角的矩形 2"/>
          <p:cNvSpPr/>
          <p:nvPr/>
        </p:nvSpPr>
        <p:spPr>
          <a:xfrm>
            <a:off x="2339787" y="4625790"/>
            <a:ext cx="1326777" cy="636493"/>
          </a:xfrm>
          <a:prstGeom prst="snip1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zh-CN" altLang="en-US" dirty="0" smtClean="0"/>
              <a:t>风险视图</a:t>
            </a:r>
            <a:endParaRPr kumimoji="1" lang="zh-CN" altLang="en-US" dirty="0"/>
          </a:p>
        </p:txBody>
      </p:sp>
      <p:sp>
        <p:nvSpPr>
          <p:cNvPr id="7" name="剪去单角的矩形 6"/>
          <p:cNvSpPr/>
          <p:nvPr/>
        </p:nvSpPr>
        <p:spPr>
          <a:xfrm>
            <a:off x="4446493" y="4625789"/>
            <a:ext cx="1326777" cy="636493"/>
          </a:xfrm>
          <a:prstGeom prst="snip1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zh-CN" altLang="en-US" dirty="0" smtClean="0"/>
              <a:t>审计视图</a:t>
            </a:r>
            <a:endParaRPr kumimoji="1" lang="zh-CN" altLang="en-US" dirty="0"/>
          </a:p>
        </p:txBody>
      </p:sp>
      <p:sp>
        <p:nvSpPr>
          <p:cNvPr id="8" name="剪去单角的矩形 7"/>
          <p:cNvSpPr/>
          <p:nvPr/>
        </p:nvSpPr>
        <p:spPr>
          <a:xfrm>
            <a:off x="6571128" y="4625788"/>
            <a:ext cx="1326777" cy="636493"/>
          </a:xfrm>
          <a:prstGeom prst="snip1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zh-CN" altLang="en-US" dirty="0" smtClean="0"/>
              <a:t>统计视图</a:t>
            </a:r>
            <a:endParaRPr kumimoji="1" lang="en-US" altLang="zh-CN" dirty="0" smtClean="0"/>
          </a:p>
        </p:txBody>
      </p:sp>
      <p:sp>
        <p:nvSpPr>
          <p:cNvPr id="9" name="圆角矩形 8"/>
          <p:cNvSpPr/>
          <p:nvPr/>
        </p:nvSpPr>
        <p:spPr>
          <a:xfrm>
            <a:off x="3612775" y="3424518"/>
            <a:ext cx="3030071" cy="45012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zh-CN" altLang="en-US" dirty="0" smtClean="0"/>
              <a:t>统一</a:t>
            </a:r>
            <a:r>
              <a:rPr kumimoji="1" lang="en-US" altLang="zh-CN" dirty="0" smtClean="0"/>
              <a:t>UI</a:t>
            </a:r>
            <a:endParaRPr kumimoji="1" lang="zh-CN" altLang="en-US" dirty="0"/>
          </a:p>
        </p:txBody>
      </p:sp>
      <p:cxnSp>
        <p:nvCxnSpPr>
          <p:cNvPr id="13" name="直线箭头连接符 12"/>
          <p:cNvCxnSpPr>
            <a:stCxn id="4" idx="4"/>
          </p:cNvCxnSpPr>
          <p:nvPr/>
        </p:nvCxnSpPr>
        <p:spPr>
          <a:xfrm flipV="1">
            <a:off x="3379694" y="6037732"/>
            <a:ext cx="653862" cy="18825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直线箭头连接符 14"/>
          <p:cNvCxnSpPr>
            <a:stCxn id="6" idx="1"/>
            <a:endCxn id="3" idx="1"/>
          </p:cNvCxnSpPr>
          <p:nvPr/>
        </p:nvCxnSpPr>
        <p:spPr>
          <a:xfrm flipH="1" flipV="1">
            <a:off x="3003176" y="5262283"/>
            <a:ext cx="1783976" cy="30480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直线箭头连接符 15"/>
          <p:cNvCxnSpPr>
            <a:stCxn id="6" idx="1"/>
            <a:endCxn id="7" idx="1"/>
          </p:cNvCxnSpPr>
          <p:nvPr/>
        </p:nvCxnSpPr>
        <p:spPr>
          <a:xfrm flipV="1">
            <a:off x="4787152" y="5262282"/>
            <a:ext cx="322730" cy="30480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直线箭头连接符 18"/>
          <p:cNvCxnSpPr>
            <a:stCxn id="6" idx="1"/>
            <a:endCxn id="8" idx="1"/>
          </p:cNvCxnSpPr>
          <p:nvPr/>
        </p:nvCxnSpPr>
        <p:spPr>
          <a:xfrm flipV="1">
            <a:off x="4787152" y="5262281"/>
            <a:ext cx="2447365" cy="30480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直线箭头连接符 25"/>
          <p:cNvCxnSpPr>
            <a:stCxn id="3" idx="3"/>
            <a:endCxn id="9" idx="2"/>
          </p:cNvCxnSpPr>
          <p:nvPr/>
        </p:nvCxnSpPr>
        <p:spPr>
          <a:xfrm flipV="1">
            <a:off x="3003176" y="3874639"/>
            <a:ext cx="2124635" cy="75115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直线箭头连接符 26"/>
          <p:cNvCxnSpPr>
            <a:stCxn id="7" idx="3"/>
            <a:endCxn id="9" idx="2"/>
          </p:cNvCxnSpPr>
          <p:nvPr/>
        </p:nvCxnSpPr>
        <p:spPr>
          <a:xfrm flipV="1">
            <a:off x="5109882" y="3874639"/>
            <a:ext cx="17929" cy="75115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直线箭头连接符 29"/>
          <p:cNvCxnSpPr>
            <a:stCxn id="8" idx="3"/>
            <a:endCxn id="9" idx="2"/>
          </p:cNvCxnSpPr>
          <p:nvPr/>
        </p:nvCxnSpPr>
        <p:spPr>
          <a:xfrm flipH="1" flipV="1">
            <a:off x="5127811" y="3874639"/>
            <a:ext cx="2106706" cy="75114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31272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zh-CN" dirty="0" smtClean="0"/>
              <a:t>Road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map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lvl="0" indent="-514350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zh-CN" altLang="en-US" sz="2000" kern="0" dirty="0" smtClean="0">
                <a:solidFill>
                  <a:srgbClr val="1D1D1A"/>
                </a:solidFill>
                <a:latin typeface="Microsoft YaHei" charset="-122"/>
                <a:ea typeface="Microsoft YaHei" charset="-122"/>
                <a:cs typeface="Microsoft YaHei" charset="-122"/>
              </a:rPr>
              <a:t>初始</a:t>
            </a:r>
            <a:r>
              <a:rPr lang="zh-CN" altLang="en-US" sz="2000" kern="0" dirty="0">
                <a:solidFill>
                  <a:srgbClr val="1D1D1A"/>
                </a:solidFill>
                <a:latin typeface="Microsoft YaHei" charset="-122"/>
                <a:ea typeface="Microsoft YaHei" charset="-122"/>
                <a:cs typeface="Microsoft YaHei" charset="-122"/>
              </a:rPr>
              <a:t>引入</a:t>
            </a:r>
            <a:r>
              <a:rPr lang="en-US" altLang="zh-CN" sz="2000" kern="0" dirty="0">
                <a:solidFill>
                  <a:srgbClr val="1D1D1A"/>
                </a:solidFill>
                <a:latin typeface="Microsoft YaHei" charset="-122"/>
                <a:ea typeface="Microsoft YaHei" charset="-122"/>
                <a:cs typeface="Microsoft YaHei" charset="-122"/>
              </a:rPr>
              <a:t>/</a:t>
            </a:r>
            <a:r>
              <a:rPr lang="zh-CN" altLang="en-US" sz="2000" kern="0" dirty="0" smtClean="0">
                <a:solidFill>
                  <a:srgbClr val="1D1D1A"/>
                </a:solidFill>
                <a:latin typeface="Microsoft YaHei" charset="-122"/>
                <a:ea typeface="Microsoft YaHei" charset="-122"/>
                <a:cs typeface="Microsoft YaHei" charset="-122"/>
              </a:rPr>
              <a:t>捐赠合规， </a:t>
            </a:r>
            <a:r>
              <a:rPr lang="en-US" altLang="zh-CN" sz="2000" kern="0" dirty="0" smtClean="0">
                <a:solidFill>
                  <a:srgbClr val="1D1D1A"/>
                </a:solidFill>
                <a:latin typeface="Microsoft YaHei" charset="-122"/>
                <a:ea typeface="Microsoft YaHei" charset="-122"/>
                <a:cs typeface="Microsoft YaHei" charset="-122"/>
              </a:rPr>
              <a:t>6</a:t>
            </a:r>
            <a:r>
              <a:rPr lang="zh-CN" altLang="en-US" sz="2000" kern="0" dirty="0" smtClean="0">
                <a:solidFill>
                  <a:srgbClr val="1D1D1A"/>
                </a:solidFill>
                <a:latin typeface="Microsoft YaHei" charset="-122"/>
                <a:ea typeface="Microsoft YaHei" charset="-122"/>
                <a:cs typeface="Microsoft YaHei" charset="-122"/>
              </a:rPr>
              <a:t>月初上线</a:t>
            </a:r>
            <a:endParaRPr lang="en-US" altLang="zh-CN" sz="2000" kern="0" dirty="0" smtClean="0">
              <a:solidFill>
                <a:srgbClr val="1D1D1A"/>
              </a:solidFill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514350" lvl="0" indent="-514350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kumimoji="1" lang="en-US" altLang="zh-CN" sz="2000" kern="0" dirty="0" err="1" smtClean="0">
                <a:solidFill>
                  <a:srgbClr val="1D1D1A"/>
                </a:solidFill>
                <a:latin typeface="Microsoft YaHei" charset="-122"/>
                <a:ea typeface="Microsoft YaHei" charset="-122"/>
                <a:cs typeface="Microsoft YaHei" charset="-122"/>
              </a:rPr>
              <a:t>Scanoss</a:t>
            </a:r>
            <a:r>
              <a:rPr kumimoji="1" lang="en-US" altLang="zh-CN" sz="2000" kern="0" dirty="0" smtClean="0">
                <a:solidFill>
                  <a:srgbClr val="1D1D1A"/>
                </a:solidFill>
                <a:latin typeface="Microsoft YaHei" charset="-122"/>
                <a:ea typeface="Microsoft YaHei" charset="-122"/>
                <a:cs typeface="Microsoft YaHei" charset="-122"/>
              </a:rPr>
              <a:t> </a:t>
            </a:r>
            <a:r>
              <a:rPr kumimoji="1" lang="zh-CN" altLang="en-US" sz="2000" kern="0" dirty="0" smtClean="0">
                <a:solidFill>
                  <a:srgbClr val="1D1D1A"/>
                </a:solidFill>
                <a:latin typeface="Microsoft YaHei" charset="-122"/>
                <a:ea typeface="Microsoft YaHei" charset="-122"/>
                <a:cs typeface="Microsoft YaHei" charset="-122"/>
              </a:rPr>
              <a:t>镜像仓 </a:t>
            </a:r>
            <a:r>
              <a:rPr kumimoji="1" lang="en-US" altLang="zh-CN" sz="2000" kern="0" dirty="0" smtClean="0">
                <a:solidFill>
                  <a:srgbClr val="1D1D1A"/>
                </a:solidFill>
                <a:latin typeface="Microsoft YaHei" charset="-122"/>
                <a:ea typeface="Microsoft YaHei" charset="-122"/>
                <a:cs typeface="Microsoft YaHei" charset="-122"/>
              </a:rPr>
              <a:t>6</a:t>
            </a:r>
            <a:r>
              <a:rPr kumimoji="1" lang="zh-CN" altLang="en-US" sz="2000" kern="0" dirty="0" smtClean="0">
                <a:solidFill>
                  <a:srgbClr val="1D1D1A"/>
                </a:solidFill>
                <a:latin typeface="Microsoft YaHei" charset="-122"/>
                <a:ea typeface="Microsoft YaHei" charset="-122"/>
                <a:cs typeface="Microsoft YaHei" charset="-122"/>
              </a:rPr>
              <a:t>月底上线</a:t>
            </a:r>
            <a:endParaRPr kumimoji="1" lang="en-US" altLang="zh-CN" sz="2000" kern="0" dirty="0" smtClean="0">
              <a:solidFill>
                <a:srgbClr val="1D1D1A"/>
              </a:solidFill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514350" lvl="0" indent="-514350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kumimoji="1" lang="zh-CN" altLang="en-US" sz="2000" kern="0" dirty="0" smtClean="0">
                <a:solidFill>
                  <a:srgbClr val="1D1D1A"/>
                </a:solidFill>
                <a:latin typeface="Microsoft YaHei" charset="-122"/>
                <a:ea typeface="Microsoft YaHei" charset="-122"/>
                <a:cs typeface="Microsoft YaHei" charset="-122"/>
              </a:rPr>
              <a:t>场景</a:t>
            </a:r>
            <a:r>
              <a:rPr kumimoji="1" lang="zh-CN" altLang="en-US" sz="2000" kern="0" dirty="0" smtClean="0">
                <a:solidFill>
                  <a:srgbClr val="1D1D1A"/>
                </a:solidFill>
                <a:latin typeface="Microsoft YaHei" charset="-122"/>
                <a:ea typeface="Microsoft YaHei" charset="-122"/>
                <a:cs typeface="Microsoft YaHei" charset="-122"/>
              </a:rPr>
              <a:t>二、开源使用相关功能</a:t>
            </a:r>
            <a:r>
              <a:rPr kumimoji="1" lang="en-US" altLang="zh-CN" sz="2000" kern="0" dirty="0" smtClean="0">
                <a:solidFill>
                  <a:srgbClr val="1D1D1A"/>
                </a:solidFill>
                <a:latin typeface="Microsoft YaHei" charset="-122"/>
                <a:ea typeface="Microsoft YaHei" charset="-122"/>
                <a:cs typeface="Microsoft YaHei" charset="-122"/>
              </a:rPr>
              <a:t>7</a:t>
            </a:r>
            <a:r>
              <a:rPr kumimoji="1" lang="zh-CN" altLang="en-US" sz="2000" kern="0" dirty="0" smtClean="0">
                <a:solidFill>
                  <a:srgbClr val="1D1D1A"/>
                </a:solidFill>
                <a:latin typeface="Microsoft YaHei" charset="-122"/>
                <a:ea typeface="Microsoft YaHei" charset="-122"/>
                <a:cs typeface="Microsoft YaHei" charset="-122"/>
              </a:rPr>
              <a:t>月底原型，</a:t>
            </a:r>
            <a:r>
              <a:rPr kumimoji="1" lang="en-US" altLang="zh-CN" sz="2000" kern="0" dirty="0" smtClean="0">
                <a:solidFill>
                  <a:srgbClr val="1D1D1A"/>
                </a:solidFill>
                <a:latin typeface="Microsoft YaHei" charset="-122"/>
                <a:ea typeface="Microsoft YaHei" charset="-122"/>
                <a:cs typeface="Microsoft YaHei" charset="-122"/>
              </a:rPr>
              <a:t>9</a:t>
            </a:r>
            <a:r>
              <a:rPr kumimoji="1" lang="zh-CN" altLang="en-US" sz="2000" kern="0" dirty="0" smtClean="0">
                <a:solidFill>
                  <a:srgbClr val="1D1D1A"/>
                </a:solidFill>
                <a:latin typeface="Microsoft YaHei" charset="-122"/>
                <a:ea typeface="Microsoft YaHei" charset="-122"/>
                <a:cs typeface="Microsoft YaHei" charset="-122"/>
              </a:rPr>
              <a:t>月底上线。</a:t>
            </a:r>
            <a:endParaRPr kumimoji="1" lang="en-US" altLang="zh-CN" sz="2000" kern="0" dirty="0" smtClean="0">
              <a:solidFill>
                <a:srgbClr val="1D1D1A"/>
              </a:solidFill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514350" lvl="0" indent="-514350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kumimoji="1" lang="en-US" altLang="zh-CN" sz="2000" kern="0" dirty="0" smtClean="0">
                <a:solidFill>
                  <a:srgbClr val="1D1D1A"/>
                </a:solidFill>
                <a:latin typeface="Microsoft YaHei" charset="-122"/>
                <a:ea typeface="Microsoft YaHei" charset="-122"/>
                <a:cs typeface="Microsoft YaHei" charset="-122"/>
              </a:rPr>
              <a:t>SBOM</a:t>
            </a:r>
            <a:r>
              <a:rPr kumimoji="1" lang="zh-CN" altLang="en-US" sz="2000" kern="0" dirty="0" smtClean="0">
                <a:solidFill>
                  <a:srgbClr val="1D1D1A"/>
                </a:solidFill>
                <a:latin typeface="Microsoft YaHei" charset="-122"/>
                <a:ea typeface="Microsoft YaHei" charset="-122"/>
                <a:cs typeface="Microsoft YaHei" charset="-122"/>
              </a:rPr>
              <a:t>输出</a:t>
            </a:r>
            <a:r>
              <a:rPr kumimoji="1" lang="zh-CN" altLang="en-US" sz="2000" kern="0" dirty="0" smtClean="0">
                <a:solidFill>
                  <a:srgbClr val="1D1D1A"/>
                </a:solidFill>
                <a:latin typeface="Microsoft YaHei" charset="-122"/>
                <a:ea typeface="Microsoft YaHei" charset="-122"/>
                <a:cs typeface="Microsoft YaHei" charset="-122"/>
              </a:rPr>
              <a:t>功能</a:t>
            </a:r>
            <a:r>
              <a:rPr kumimoji="1" lang="en-US" altLang="zh-CN" sz="2000" kern="0" dirty="0">
                <a:solidFill>
                  <a:srgbClr val="1D1D1A"/>
                </a:solidFill>
                <a:latin typeface="Microsoft YaHei" charset="-122"/>
                <a:ea typeface="Microsoft YaHei" charset="-122"/>
                <a:cs typeface="Microsoft YaHei" charset="-122"/>
              </a:rPr>
              <a:t>7</a:t>
            </a:r>
            <a:r>
              <a:rPr kumimoji="1" lang="zh-CN" altLang="en-US" sz="2000" kern="0" dirty="0" smtClean="0">
                <a:solidFill>
                  <a:srgbClr val="1D1D1A"/>
                </a:solidFill>
                <a:latin typeface="Microsoft YaHei" charset="-122"/>
                <a:ea typeface="Microsoft YaHei" charset="-122"/>
                <a:cs typeface="Microsoft YaHei" charset="-122"/>
              </a:rPr>
              <a:t>月</a:t>
            </a:r>
            <a:r>
              <a:rPr kumimoji="1" lang="zh-CN" altLang="en-US" sz="2000" kern="0" dirty="0" smtClean="0">
                <a:solidFill>
                  <a:srgbClr val="1D1D1A"/>
                </a:solidFill>
                <a:latin typeface="Microsoft YaHei" charset="-122"/>
                <a:ea typeface="Microsoft YaHei" charset="-122"/>
                <a:cs typeface="Microsoft YaHei" charset="-122"/>
              </a:rPr>
              <a:t>原型，</a:t>
            </a:r>
            <a:r>
              <a:rPr kumimoji="1" lang="en-US" altLang="zh-CN" sz="2000" kern="0" dirty="0">
                <a:solidFill>
                  <a:srgbClr val="1D1D1A"/>
                </a:solidFill>
                <a:latin typeface="Microsoft YaHei" charset="-122"/>
                <a:ea typeface="Microsoft YaHei" charset="-122"/>
                <a:cs typeface="Microsoft YaHei" charset="-122"/>
              </a:rPr>
              <a:t>9</a:t>
            </a:r>
            <a:r>
              <a:rPr kumimoji="1" lang="zh-CN" altLang="en-US" sz="2000" kern="0" dirty="0" smtClean="0">
                <a:solidFill>
                  <a:srgbClr val="1D1D1A"/>
                </a:solidFill>
                <a:latin typeface="Microsoft YaHei" charset="-122"/>
                <a:ea typeface="Microsoft YaHei" charset="-122"/>
                <a:cs typeface="Microsoft YaHei" charset="-122"/>
              </a:rPr>
              <a:t>月底上线</a:t>
            </a:r>
            <a:endParaRPr kumimoji="1" lang="en-US" altLang="zh-CN" sz="2000" kern="0" dirty="0" smtClean="0">
              <a:solidFill>
                <a:srgbClr val="1D1D1A"/>
              </a:solidFill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514350" lvl="0" indent="-514350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kumimoji="1" lang="zh-CN" altLang="en-US" sz="2000" kern="0" dirty="0" smtClean="0">
                <a:solidFill>
                  <a:srgbClr val="1D1D1A"/>
                </a:solidFill>
                <a:latin typeface="Microsoft YaHei" charset="-122"/>
                <a:ea typeface="Microsoft YaHei" charset="-122"/>
                <a:cs typeface="Microsoft YaHei" charset="-122"/>
              </a:rPr>
              <a:t>合规</a:t>
            </a:r>
            <a:r>
              <a:rPr kumimoji="1" lang="zh-CN" altLang="en-US" sz="2000" kern="0" dirty="0" smtClean="0">
                <a:solidFill>
                  <a:srgbClr val="1D1D1A"/>
                </a:solidFill>
                <a:latin typeface="Microsoft YaHei" charset="-122"/>
                <a:ea typeface="Microsoft YaHei" charset="-122"/>
                <a:cs typeface="Microsoft YaHei" charset="-122"/>
              </a:rPr>
              <a:t>信息提取功能</a:t>
            </a:r>
            <a:r>
              <a:rPr kumimoji="1" lang="en-US" altLang="zh-CN" sz="2000" kern="0" dirty="0" smtClean="0">
                <a:solidFill>
                  <a:srgbClr val="1D1D1A"/>
                </a:solidFill>
                <a:latin typeface="Microsoft YaHei" charset="-122"/>
                <a:ea typeface="Microsoft YaHei" charset="-122"/>
                <a:cs typeface="Microsoft YaHei" charset="-122"/>
              </a:rPr>
              <a:t>,</a:t>
            </a:r>
            <a:r>
              <a:rPr kumimoji="1" lang="zh-CN" altLang="en-US" sz="2000" kern="0" dirty="0" smtClean="0">
                <a:solidFill>
                  <a:srgbClr val="1D1D1A"/>
                </a:solidFill>
                <a:latin typeface="Microsoft YaHei" charset="-122"/>
                <a:ea typeface="Microsoft YaHei" charset="-122"/>
                <a:cs typeface="Microsoft YaHei" charset="-122"/>
              </a:rPr>
              <a:t> 验证功能，</a:t>
            </a:r>
            <a:r>
              <a:rPr kumimoji="1" lang="en-US" altLang="zh-CN" sz="2000" kern="0" dirty="0" smtClean="0">
                <a:solidFill>
                  <a:srgbClr val="1D1D1A"/>
                </a:solidFill>
                <a:latin typeface="Microsoft YaHei" charset="-122"/>
                <a:ea typeface="Microsoft YaHei" charset="-122"/>
                <a:cs typeface="Microsoft YaHei" charset="-122"/>
              </a:rPr>
              <a:t>5</a:t>
            </a:r>
            <a:r>
              <a:rPr kumimoji="1" lang="zh-CN" altLang="en-US" sz="2000" kern="0" dirty="0" smtClean="0">
                <a:solidFill>
                  <a:srgbClr val="1D1D1A"/>
                </a:solidFill>
                <a:latin typeface="Microsoft YaHei" charset="-122"/>
                <a:ea typeface="Microsoft YaHei" charset="-122"/>
                <a:cs typeface="Microsoft YaHei" charset="-122"/>
              </a:rPr>
              <a:t>月底上线。</a:t>
            </a:r>
            <a:endParaRPr kumimoji="1" lang="en-US" altLang="zh-CN" sz="2000" kern="0" dirty="0" smtClean="0">
              <a:solidFill>
                <a:srgbClr val="1D1D1A"/>
              </a:solidFill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514350" lvl="0" indent="-514350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kumimoji="1" lang="en-US" altLang="zh-CN" sz="2000" kern="0" dirty="0" smtClean="0">
                <a:solidFill>
                  <a:srgbClr val="1D1D1A"/>
                </a:solidFill>
                <a:latin typeface="Microsoft YaHei" charset="-122"/>
                <a:ea typeface="Microsoft YaHei" charset="-122"/>
                <a:cs typeface="Microsoft YaHei" charset="-122"/>
              </a:rPr>
              <a:t>License</a:t>
            </a:r>
            <a:r>
              <a:rPr kumimoji="1" lang="zh-CN" altLang="en-US" sz="2000" kern="0" dirty="0" smtClean="0">
                <a:solidFill>
                  <a:srgbClr val="1D1D1A"/>
                </a:solidFill>
                <a:latin typeface="Microsoft YaHei" charset="-122"/>
                <a:ea typeface="Microsoft YaHei" charset="-122"/>
                <a:cs typeface="Microsoft YaHei" charset="-122"/>
              </a:rPr>
              <a:t>形式化模型</a:t>
            </a:r>
            <a:r>
              <a:rPr kumimoji="1" lang="zh-CN" altLang="en-US" sz="2000" kern="0" dirty="0" smtClean="0">
                <a:solidFill>
                  <a:srgbClr val="1D1D1A"/>
                </a:solidFill>
                <a:latin typeface="Microsoft YaHei" charset="-122"/>
                <a:ea typeface="Microsoft YaHei" charset="-122"/>
                <a:cs typeface="Microsoft YaHei" charset="-122"/>
              </a:rPr>
              <a:t>，</a:t>
            </a:r>
            <a:r>
              <a:rPr kumimoji="1" lang="en-US" altLang="zh-CN" sz="2000" kern="0" dirty="0">
                <a:solidFill>
                  <a:srgbClr val="1D1D1A"/>
                </a:solidFill>
                <a:latin typeface="Microsoft YaHei" charset="-122"/>
                <a:ea typeface="Microsoft YaHei" charset="-122"/>
                <a:cs typeface="Microsoft YaHei" charset="-122"/>
              </a:rPr>
              <a:t> 5</a:t>
            </a:r>
            <a:r>
              <a:rPr kumimoji="1" lang="zh-CN" altLang="en-US" sz="2000" kern="0" dirty="0">
                <a:solidFill>
                  <a:srgbClr val="1D1D1A"/>
                </a:solidFill>
                <a:latin typeface="Microsoft YaHei" charset="-122"/>
                <a:ea typeface="Microsoft YaHei" charset="-122"/>
                <a:cs typeface="Microsoft YaHei" charset="-122"/>
              </a:rPr>
              <a:t>月</a:t>
            </a:r>
            <a:r>
              <a:rPr kumimoji="1" lang="en-US" altLang="zh-CN" sz="2000" kern="0" dirty="0">
                <a:solidFill>
                  <a:srgbClr val="1D1D1A"/>
                </a:solidFill>
                <a:latin typeface="Microsoft YaHei" charset="-122"/>
                <a:ea typeface="Microsoft YaHei" charset="-122"/>
                <a:cs typeface="Microsoft YaHei" charset="-122"/>
              </a:rPr>
              <a:t>15</a:t>
            </a:r>
            <a:r>
              <a:rPr kumimoji="1" lang="zh-CN" altLang="en-US" sz="2000" kern="0" dirty="0">
                <a:solidFill>
                  <a:srgbClr val="1D1D1A"/>
                </a:solidFill>
                <a:latin typeface="Microsoft YaHei" charset="-122"/>
                <a:ea typeface="Microsoft YaHei" charset="-122"/>
                <a:cs typeface="Microsoft YaHei" charset="-122"/>
              </a:rPr>
              <a:t>日前打</a:t>
            </a:r>
            <a:r>
              <a:rPr kumimoji="1" lang="zh-CN" altLang="en-US" sz="2000" kern="0" dirty="0" smtClean="0">
                <a:solidFill>
                  <a:srgbClr val="1D1D1A"/>
                </a:solidFill>
                <a:latin typeface="Microsoft YaHei" charset="-122"/>
                <a:ea typeface="Microsoft YaHei" charset="-122"/>
                <a:cs typeface="Microsoft YaHei" charset="-122"/>
              </a:rPr>
              <a:t>样</a:t>
            </a:r>
            <a:r>
              <a:rPr kumimoji="1" lang="zh-CN" altLang="en-US" sz="2000" kern="0" dirty="0">
                <a:solidFill>
                  <a:srgbClr val="1D1D1A"/>
                </a:solidFill>
                <a:latin typeface="Microsoft YaHei" charset="-122"/>
                <a:ea typeface="Microsoft YaHei" charset="-122"/>
                <a:cs typeface="Microsoft YaHei" charset="-122"/>
              </a:rPr>
              <a:t>（</a:t>
            </a:r>
            <a:r>
              <a:rPr kumimoji="1" lang="en-US" altLang="zh-CN" sz="2000" kern="0" dirty="0" err="1" smtClean="0">
                <a:solidFill>
                  <a:srgbClr val="1D1D1A"/>
                </a:solidFill>
                <a:latin typeface="Microsoft YaHei" charset="-122"/>
                <a:ea typeface="Microsoft YaHei" charset="-122"/>
                <a:cs typeface="Microsoft YaHei" charset="-122"/>
              </a:rPr>
              <a:t>mit</a:t>
            </a:r>
            <a:r>
              <a:rPr kumimoji="1" lang="en-US" altLang="zh-CN" sz="2000" kern="0" dirty="0" smtClean="0">
                <a:solidFill>
                  <a:srgbClr val="1D1D1A"/>
                </a:solidFill>
                <a:latin typeface="Microsoft YaHei" charset="-122"/>
                <a:ea typeface="Microsoft YaHei" charset="-122"/>
                <a:cs typeface="Microsoft YaHei" charset="-122"/>
              </a:rPr>
              <a:t>, </a:t>
            </a:r>
            <a:r>
              <a:rPr kumimoji="1" lang="en-US" altLang="zh-CN" sz="2000" kern="0" dirty="0" err="1" smtClean="0">
                <a:solidFill>
                  <a:srgbClr val="1D1D1A"/>
                </a:solidFill>
                <a:latin typeface="Microsoft YaHei" charset="-122"/>
                <a:ea typeface="Microsoft YaHei" charset="-122"/>
                <a:cs typeface="Microsoft YaHei" charset="-122"/>
              </a:rPr>
              <a:t>bsd</a:t>
            </a:r>
            <a:r>
              <a:rPr kumimoji="1" lang="zh-CN" altLang="en-US" sz="2000" kern="0" dirty="0" smtClean="0">
                <a:solidFill>
                  <a:srgbClr val="1D1D1A"/>
                </a:solidFill>
                <a:latin typeface="Microsoft YaHei" charset="-122"/>
                <a:ea typeface="Microsoft YaHei" charset="-122"/>
                <a:cs typeface="Microsoft YaHei" charset="-122"/>
              </a:rPr>
              <a:t>系列），</a:t>
            </a:r>
            <a:r>
              <a:rPr kumimoji="1" lang="en-US" altLang="zh-CN" sz="2000" kern="0" dirty="0" smtClean="0">
                <a:solidFill>
                  <a:srgbClr val="1D1D1A"/>
                </a:solidFill>
                <a:latin typeface="Microsoft YaHei" charset="-122"/>
                <a:ea typeface="Microsoft YaHei" charset="-122"/>
                <a:cs typeface="Microsoft YaHei" charset="-122"/>
              </a:rPr>
              <a:t>6</a:t>
            </a:r>
            <a:r>
              <a:rPr kumimoji="1" lang="zh-CN" altLang="en-US" sz="2000" kern="0" dirty="0" smtClean="0">
                <a:solidFill>
                  <a:srgbClr val="1D1D1A"/>
                </a:solidFill>
                <a:latin typeface="Microsoft YaHei" charset="-122"/>
                <a:ea typeface="Microsoft YaHei" charset="-122"/>
                <a:cs typeface="Microsoft YaHei" charset="-122"/>
              </a:rPr>
              <a:t>月中</a:t>
            </a:r>
            <a:r>
              <a:rPr kumimoji="1" lang="zh-CN" altLang="en-US" sz="2000" kern="0" dirty="0" smtClean="0">
                <a:solidFill>
                  <a:srgbClr val="1D1D1A"/>
                </a:solidFill>
                <a:latin typeface="Microsoft YaHei" charset="-122"/>
                <a:ea typeface="Microsoft YaHei" charset="-122"/>
                <a:cs typeface="Microsoft YaHei" charset="-122"/>
              </a:rPr>
              <a:t>完成</a:t>
            </a:r>
            <a:r>
              <a:rPr kumimoji="1" lang="en-US" altLang="zh-CN" sz="2000" kern="0" dirty="0" smtClean="0">
                <a:solidFill>
                  <a:srgbClr val="1D1D1A"/>
                </a:solidFill>
                <a:latin typeface="Microsoft YaHei" charset="-122"/>
                <a:ea typeface="Microsoft YaHei" charset="-122"/>
                <a:cs typeface="Microsoft YaHei" charset="-122"/>
              </a:rPr>
              <a:t>20+License</a:t>
            </a:r>
            <a:r>
              <a:rPr kumimoji="1" lang="zh-CN" altLang="en-US" sz="2000" kern="0" dirty="0" smtClean="0">
                <a:solidFill>
                  <a:srgbClr val="1D1D1A"/>
                </a:solidFill>
                <a:latin typeface="Microsoft YaHei" charset="-122"/>
                <a:ea typeface="Microsoft YaHei" charset="-122"/>
                <a:cs typeface="Microsoft YaHei" charset="-122"/>
              </a:rPr>
              <a:t>，</a:t>
            </a:r>
            <a:r>
              <a:rPr kumimoji="1" lang="en-US" altLang="zh-CN" sz="2000" kern="0" dirty="0" smtClean="0">
                <a:solidFill>
                  <a:srgbClr val="1D1D1A"/>
                </a:solidFill>
                <a:latin typeface="Microsoft YaHei" charset="-122"/>
                <a:ea typeface="Microsoft YaHei" charset="-122"/>
                <a:cs typeface="Microsoft YaHei" charset="-122"/>
              </a:rPr>
              <a:t>7</a:t>
            </a:r>
            <a:r>
              <a:rPr kumimoji="1" lang="zh-CN" altLang="en-US" sz="2000" kern="0" dirty="0" smtClean="0">
                <a:solidFill>
                  <a:srgbClr val="1D1D1A"/>
                </a:solidFill>
                <a:latin typeface="Microsoft YaHei" charset="-122"/>
                <a:ea typeface="Microsoft YaHei" charset="-122"/>
                <a:cs typeface="Microsoft YaHei" charset="-122"/>
              </a:rPr>
              <a:t>月中流行</a:t>
            </a:r>
            <a:r>
              <a:rPr kumimoji="1" lang="zh-CN" altLang="en-US" sz="2000" kern="0" dirty="0" smtClean="0">
                <a:solidFill>
                  <a:srgbClr val="1D1D1A"/>
                </a:solidFill>
                <a:latin typeface="Microsoft YaHei" charset="-122"/>
                <a:ea typeface="Microsoft YaHei" charset="-122"/>
                <a:cs typeface="Microsoft YaHei" charset="-122"/>
              </a:rPr>
              <a:t>的</a:t>
            </a:r>
            <a:r>
              <a:rPr kumimoji="1" lang="en-US" altLang="zh-CN" sz="2000" kern="0" dirty="0" smtClean="0">
                <a:solidFill>
                  <a:srgbClr val="1D1D1A"/>
                </a:solidFill>
                <a:latin typeface="Microsoft YaHei" charset="-122"/>
                <a:ea typeface="Microsoft YaHei" charset="-122"/>
                <a:cs typeface="Microsoft YaHei" charset="-122"/>
              </a:rPr>
              <a:t>License</a:t>
            </a:r>
            <a:r>
              <a:rPr kumimoji="1" lang="zh-CN" altLang="en-US" sz="2000" kern="0" dirty="0" smtClean="0">
                <a:solidFill>
                  <a:srgbClr val="1D1D1A"/>
                </a:solidFill>
                <a:latin typeface="Microsoft YaHei" charset="-122"/>
                <a:ea typeface="Microsoft YaHei" charset="-122"/>
                <a:cs typeface="Microsoft YaHei" charset="-122"/>
              </a:rPr>
              <a:t>兼容表测试</a:t>
            </a:r>
            <a:r>
              <a:rPr kumimoji="1" lang="zh-CN" altLang="en-US" sz="2000" kern="0" dirty="0" smtClean="0">
                <a:solidFill>
                  <a:srgbClr val="1D1D1A"/>
                </a:solidFill>
                <a:latin typeface="Microsoft YaHei" charset="-122"/>
                <a:ea typeface="Microsoft YaHei" charset="-122"/>
                <a:cs typeface="Microsoft YaHei" charset="-122"/>
              </a:rPr>
              <a:t>通过，</a:t>
            </a:r>
            <a:r>
              <a:rPr kumimoji="1" lang="en-US" altLang="zh-CN" sz="2000" kern="0" dirty="0" smtClean="0">
                <a:solidFill>
                  <a:srgbClr val="1D1D1A"/>
                </a:solidFill>
                <a:latin typeface="Microsoft YaHei" charset="-122"/>
                <a:ea typeface="Microsoft YaHei" charset="-122"/>
                <a:cs typeface="Microsoft YaHei" charset="-122"/>
              </a:rPr>
              <a:t>7</a:t>
            </a:r>
            <a:r>
              <a:rPr kumimoji="1" lang="zh-CN" altLang="en-US" sz="2000" kern="0" dirty="0" smtClean="0">
                <a:solidFill>
                  <a:srgbClr val="1D1D1A"/>
                </a:solidFill>
                <a:latin typeface="Microsoft YaHei" charset="-122"/>
                <a:ea typeface="Microsoft YaHei" charset="-122"/>
                <a:cs typeface="Microsoft YaHei" charset="-122"/>
              </a:rPr>
              <a:t>月底软件原型。</a:t>
            </a:r>
            <a:endParaRPr kumimoji="1" lang="en-US" altLang="zh-CN" sz="2000" kern="0" dirty="0" smtClean="0">
              <a:solidFill>
                <a:srgbClr val="1D1D1A"/>
              </a:solidFill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514350" lvl="0" indent="-514350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kumimoji="1" lang="en-US" altLang="zh-CN" sz="2000" kern="0" dirty="0" smtClean="0">
                <a:solidFill>
                  <a:srgbClr val="1D1D1A"/>
                </a:solidFill>
                <a:latin typeface="Microsoft YaHei" charset="-122"/>
                <a:ea typeface="Microsoft YaHei" charset="-122"/>
                <a:cs typeface="Microsoft YaHei" charset="-122"/>
              </a:rPr>
              <a:t>License</a:t>
            </a:r>
            <a:r>
              <a:rPr kumimoji="1" lang="zh-CN" altLang="en-US" sz="2000" kern="0" dirty="0" smtClean="0">
                <a:solidFill>
                  <a:srgbClr val="1D1D1A"/>
                </a:solidFill>
                <a:latin typeface="Microsoft YaHei" charset="-122"/>
                <a:ea typeface="Microsoft YaHei" charset="-122"/>
                <a:cs typeface="Microsoft YaHei" charset="-122"/>
              </a:rPr>
              <a:t>兼容性报表和</a:t>
            </a:r>
            <a:r>
              <a:rPr kumimoji="1" lang="zh-CN" altLang="en-US" sz="2000" kern="0" dirty="0" smtClean="0">
                <a:solidFill>
                  <a:srgbClr val="1D1D1A"/>
                </a:solidFill>
                <a:latin typeface="Microsoft YaHei" charset="-122"/>
                <a:ea typeface="Microsoft YaHei" charset="-122"/>
                <a:cs typeface="Microsoft YaHei" charset="-122"/>
              </a:rPr>
              <a:t>遵从报表</a:t>
            </a:r>
            <a:r>
              <a:rPr kumimoji="1" lang="en-US" altLang="zh-CN" sz="2000" kern="0" dirty="0" smtClean="0">
                <a:solidFill>
                  <a:srgbClr val="1D1D1A"/>
                </a:solidFill>
                <a:latin typeface="Microsoft YaHei" charset="-122"/>
                <a:ea typeface="Microsoft YaHei" charset="-122"/>
                <a:cs typeface="Microsoft YaHei" charset="-122"/>
              </a:rPr>
              <a:t>10</a:t>
            </a:r>
            <a:r>
              <a:rPr kumimoji="1" lang="zh-CN" altLang="en-US" sz="2000" kern="0" dirty="0" smtClean="0">
                <a:solidFill>
                  <a:srgbClr val="1D1D1A"/>
                </a:solidFill>
                <a:latin typeface="Microsoft YaHei" charset="-122"/>
                <a:ea typeface="Microsoft YaHei" charset="-122"/>
                <a:cs typeface="Microsoft YaHei" charset="-122"/>
              </a:rPr>
              <a:t>月底。</a:t>
            </a:r>
            <a:endParaRPr kumimoji="1" lang="en-US" altLang="zh-CN" sz="2000" kern="0" dirty="0" smtClean="0">
              <a:solidFill>
                <a:srgbClr val="1D1D1A"/>
              </a:solidFill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endParaRPr kumimoji="1"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4442258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zh-CN" dirty="0" smtClean="0"/>
              <a:t>Thanks you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kumimoji="1"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965695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1016" y="7505"/>
            <a:ext cx="12070569" cy="1098571"/>
          </a:xfrm>
        </p:spPr>
        <p:txBody>
          <a:bodyPr>
            <a:normAutofit fontScale="90000"/>
          </a:bodyPr>
          <a:lstStyle/>
          <a:p>
            <a:pPr>
              <a:lnSpc>
                <a:spcPct val="120000"/>
              </a:lnSpc>
            </a:pPr>
            <a:r>
              <a:rPr kumimoji="1" lang="en-US" altLang="zh-CN" sz="2400" b="1" dirty="0" smtClean="0">
                <a:latin typeface="+mj-ea"/>
              </a:rPr>
              <a:t>openEuler</a:t>
            </a:r>
            <a:r>
              <a:rPr kumimoji="1" lang="zh-CN" altLang="en-US" sz="2400" b="1" dirty="0" smtClean="0">
                <a:latin typeface="+mj-ea"/>
              </a:rPr>
              <a:t>的合规场景</a:t>
            </a:r>
            <a:r>
              <a:rPr kumimoji="1" lang="en-US" altLang="zh-CN" sz="2400" dirty="0" smtClean="0">
                <a:latin typeface="+mj-ea"/>
                <a:ea typeface="+mj-ea"/>
              </a:rPr>
              <a:t/>
            </a:r>
            <a:br>
              <a:rPr kumimoji="1" lang="en-US" altLang="zh-CN" sz="2400" dirty="0" smtClean="0">
                <a:latin typeface="+mj-ea"/>
                <a:ea typeface="+mj-ea"/>
              </a:rPr>
            </a:br>
            <a:r>
              <a:rPr kumimoji="1" lang="en-US" altLang="zh-CN" sz="1600" dirty="0" smtClean="0">
                <a:latin typeface="+mn-ea"/>
                <a:ea typeface="+mn-ea"/>
              </a:rPr>
              <a:t>openEuler,</a:t>
            </a:r>
            <a:r>
              <a:rPr kumimoji="1" lang="zh-CN" altLang="en-US" sz="1600" dirty="0" smtClean="0">
                <a:latin typeface="+mn-ea"/>
                <a:ea typeface="+mn-ea"/>
              </a:rPr>
              <a:t> 合规问题场景复杂，合规要求高。包括约</a:t>
            </a:r>
            <a:r>
              <a:rPr kumimoji="1" lang="en-US" altLang="zh-CN" sz="1600" dirty="0" smtClean="0">
                <a:latin typeface="+mn-ea"/>
                <a:ea typeface="+mn-ea"/>
              </a:rPr>
              <a:t>200+</a:t>
            </a:r>
            <a:r>
              <a:rPr kumimoji="1" lang="zh-CN" altLang="en-US" sz="1600" dirty="0" smtClean="0">
                <a:latin typeface="+mn-ea"/>
                <a:ea typeface="+mn-ea"/>
              </a:rPr>
              <a:t>自研项目，</a:t>
            </a:r>
            <a:r>
              <a:rPr kumimoji="1" lang="en-US" altLang="zh-CN" sz="1600" dirty="0" smtClean="0">
                <a:latin typeface="+mn-ea"/>
                <a:ea typeface="+mn-ea"/>
              </a:rPr>
              <a:t>8000+</a:t>
            </a:r>
            <a:r>
              <a:rPr kumimoji="1" lang="zh-CN" altLang="en-US" sz="1600" dirty="0" smtClean="0">
                <a:latin typeface="+mn-ea"/>
                <a:ea typeface="+mn-ea"/>
              </a:rPr>
              <a:t>镜像项目， 也会面对大量外部和上下游社区和用户。</a:t>
            </a:r>
            <a:r>
              <a:rPr kumimoji="1" lang="en-US" altLang="zh-CN" sz="1600" dirty="0" err="1" smtClean="0">
                <a:latin typeface="+mn-ea"/>
                <a:ea typeface="+mn-ea"/>
              </a:rPr>
              <a:t>MindSpore</a:t>
            </a:r>
            <a:r>
              <a:rPr kumimoji="1" lang="zh-CN" altLang="en-US" sz="1600" dirty="0" smtClean="0">
                <a:latin typeface="+mn-ea"/>
                <a:ea typeface="+mn-ea"/>
              </a:rPr>
              <a:t>和</a:t>
            </a:r>
            <a:r>
              <a:rPr kumimoji="1" lang="en-US" altLang="zh-CN" sz="1600" dirty="0" err="1" smtClean="0">
                <a:latin typeface="+mn-ea"/>
                <a:ea typeface="+mn-ea"/>
              </a:rPr>
              <a:t>openGuass</a:t>
            </a:r>
            <a:r>
              <a:rPr kumimoji="1" lang="zh-CN" altLang="en-US" sz="1600" dirty="0" smtClean="0">
                <a:latin typeface="+mn-ea"/>
                <a:ea typeface="+mn-ea"/>
              </a:rPr>
              <a:t>都是</a:t>
            </a:r>
            <a:r>
              <a:rPr kumimoji="1" lang="en-US" altLang="zh-CN" sz="1600" dirty="0" smtClean="0">
                <a:latin typeface="+mn-ea"/>
                <a:ea typeface="+mn-ea"/>
              </a:rPr>
              <a:t>openEuler</a:t>
            </a:r>
            <a:r>
              <a:rPr kumimoji="1" lang="zh-CN" altLang="en-US" sz="1600" dirty="0" smtClean="0">
                <a:latin typeface="+mn-ea"/>
                <a:ea typeface="+mn-ea"/>
              </a:rPr>
              <a:t>的子集。</a:t>
            </a:r>
            <a:endParaRPr kumimoji="1" lang="zh-CN" altLang="en-US" sz="1600" dirty="0">
              <a:latin typeface="+mn-ea"/>
              <a:ea typeface="+mn-ea"/>
            </a:endParaRPr>
          </a:p>
        </p:txBody>
      </p:sp>
      <p:sp>
        <p:nvSpPr>
          <p:cNvPr id="150" name="圆角矩形 2"/>
          <p:cNvSpPr/>
          <p:nvPr/>
        </p:nvSpPr>
        <p:spPr>
          <a:xfrm>
            <a:off x="1754680" y="1211008"/>
            <a:ext cx="7057705" cy="2405628"/>
          </a:xfrm>
          <a:custGeom>
            <a:avLst/>
            <a:gdLst>
              <a:gd name="connsiteX0" fmla="*/ 0 w 9907322"/>
              <a:gd name="connsiteY0" fmla="*/ 791441 h 4748551"/>
              <a:gd name="connsiteX1" fmla="*/ 791441 w 9907322"/>
              <a:gd name="connsiteY1" fmla="*/ 0 h 4748551"/>
              <a:gd name="connsiteX2" fmla="*/ 9115881 w 9907322"/>
              <a:gd name="connsiteY2" fmla="*/ 0 h 4748551"/>
              <a:gd name="connsiteX3" fmla="*/ 9907322 w 9907322"/>
              <a:gd name="connsiteY3" fmla="*/ 791441 h 4748551"/>
              <a:gd name="connsiteX4" fmla="*/ 9907322 w 9907322"/>
              <a:gd name="connsiteY4" fmla="*/ 3957110 h 4748551"/>
              <a:gd name="connsiteX5" fmla="*/ 9115881 w 9907322"/>
              <a:gd name="connsiteY5" fmla="*/ 4748551 h 4748551"/>
              <a:gd name="connsiteX6" fmla="*/ 791441 w 9907322"/>
              <a:gd name="connsiteY6" fmla="*/ 4748551 h 4748551"/>
              <a:gd name="connsiteX7" fmla="*/ 0 w 9907322"/>
              <a:gd name="connsiteY7" fmla="*/ 3957110 h 4748551"/>
              <a:gd name="connsiteX8" fmla="*/ 0 w 9907322"/>
              <a:gd name="connsiteY8" fmla="*/ 791441 h 4748551"/>
              <a:gd name="connsiteX0" fmla="*/ 0 w 9967282"/>
              <a:gd name="connsiteY0" fmla="*/ 791441 h 4748551"/>
              <a:gd name="connsiteX1" fmla="*/ 791441 w 9967282"/>
              <a:gd name="connsiteY1" fmla="*/ 0 h 4748551"/>
              <a:gd name="connsiteX2" fmla="*/ 9115881 w 9967282"/>
              <a:gd name="connsiteY2" fmla="*/ 0 h 4748551"/>
              <a:gd name="connsiteX3" fmla="*/ 9967282 w 9967282"/>
              <a:gd name="connsiteY3" fmla="*/ 536608 h 4748551"/>
              <a:gd name="connsiteX4" fmla="*/ 9907322 w 9967282"/>
              <a:gd name="connsiteY4" fmla="*/ 3957110 h 4748551"/>
              <a:gd name="connsiteX5" fmla="*/ 9115881 w 9967282"/>
              <a:gd name="connsiteY5" fmla="*/ 4748551 h 4748551"/>
              <a:gd name="connsiteX6" fmla="*/ 791441 w 9967282"/>
              <a:gd name="connsiteY6" fmla="*/ 4748551 h 4748551"/>
              <a:gd name="connsiteX7" fmla="*/ 0 w 9967282"/>
              <a:gd name="connsiteY7" fmla="*/ 3957110 h 4748551"/>
              <a:gd name="connsiteX8" fmla="*/ 0 w 9967282"/>
              <a:gd name="connsiteY8" fmla="*/ 791441 h 47485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9967282" h="4748551">
                <a:moveTo>
                  <a:pt x="0" y="791441"/>
                </a:moveTo>
                <a:cubicBezTo>
                  <a:pt x="0" y="354340"/>
                  <a:pt x="354340" y="0"/>
                  <a:pt x="791441" y="0"/>
                </a:cubicBezTo>
                <a:lnTo>
                  <a:pt x="9115881" y="0"/>
                </a:lnTo>
                <a:cubicBezTo>
                  <a:pt x="9552982" y="0"/>
                  <a:pt x="9967282" y="99507"/>
                  <a:pt x="9967282" y="536608"/>
                </a:cubicBezTo>
                <a:cubicBezTo>
                  <a:pt x="9967282" y="1591831"/>
                  <a:pt x="9907322" y="2901887"/>
                  <a:pt x="9907322" y="3957110"/>
                </a:cubicBezTo>
                <a:cubicBezTo>
                  <a:pt x="9907322" y="4394211"/>
                  <a:pt x="9552982" y="4748551"/>
                  <a:pt x="9115881" y="4748551"/>
                </a:cubicBezTo>
                <a:lnTo>
                  <a:pt x="791441" y="4748551"/>
                </a:lnTo>
                <a:cubicBezTo>
                  <a:pt x="354340" y="4748551"/>
                  <a:pt x="0" y="4394211"/>
                  <a:pt x="0" y="3957110"/>
                </a:cubicBezTo>
                <a:lnTo>
                  <a:pt x="0" y="791441"/>
                </a:lnTo>
                <a:close/>
              </a:path>
            </a:pathLst>
          </a:custGeom>
          <a:noFill/>
          <a:ln w="28575" cap="flat" cmpd="sng" algn="ctr">
            <a:solidFill>
              <a:srgbClr val="9DC3E6"/>
            </a:solidFill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8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1D1D1A"/>
                </a:solidFill>
                <a:effectLst/>
                <a:uLnTx/>
                <a:uFillTx/>
                <a:latin typeface="等线 Light" charset="-122"/>
                <a:ea typeface="等线 Light" charset="-122"/>
                <a:cs typeface=""/>
              </a:rPr>
              <a:t>openEuler</a:t>
            </a:r>
            <a:r>
              <a:rPr kumimoji="0" lang="zh-CN" alt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rgbClr val="1D1D1A"/>
                </a:solidFill>
                <a:effectLst/>
                <a:uLnTx/>
                <a:uFillTx/>
                <a:latin typeface="等线 Light" charset="-122"/>
                <a:ea typeface="等线 Light" charset="-122"/>
                <a:cs typeface=""/>
              </a:rPr>
              <a:t>社区</a:t>
            </a:r>
          </a:p>
        </p:txBody>
      </p:sp>
      <p:sp>
        <p:nvSpPr>
          <p:cNvPr id="151" name="椭圆 150"/>
          <p:cNvSpPr/>
          <p:nvPr/>
        </p:nvSpPr>
        <p:spPr>
          <a:xfrm>
            <a:off x="359999" y="1802543"/>
            <a:ext cx="432000" cy="432000"/>
          </a:xfrm>
          <a:prstGeom prst="ellipse">
            <a:avLst/>
          </a:prstGeom>
          <a:solidFill>
            <a:srgbClr val="92D050"/>
          </a:solidFill>
          <a:ln w="12700" cap="flat" cmpd="sng" algn="ctr">
            <a:solidFill>
              <a:srgbClr val="92D050"/>
            </a:solidFill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400" b="0" i="0" u="none" strike="noStrike" kern="0" cap="none" spc="0" normalizeH="0" baseline="0" noProof="0" smtClean="0">
              <a:ln>
                <a:noFill/>
              </a:ln>
              <a:solidFill>
                <a:srgbClr val="1D1D1A"/>
              </a:solidFill>
              <a:effectLst/>
              <a:uLnTx/>
              <a:uFillTx/>
              <a:latin typeface="Calibri" panose="020F0502020204030204"/>
              <a:ea typeface="等线" charset="-122"/>
              <a:cs typeface=""/>
            </a:endParaRPr>
          </a:p>
        </p:txBody>
      </p:sp>
      <p:sp>
        <p:nvSpPr>
          <p:cNvPr id="152" name="椭圆 151"/>
          <p:cNvSpPr/>
          <p:nvPr/>
        </p:nvSpPr>
        <p:spPr>
          <a:xfrm>
            <a:off x="2235947" y="1796576"/>
            <a:ext cx="432000" cy="432000"/>
          </a:xfrm>
          <a:prstGeom prst="ellipse">
            <a:avLst/>
          </a:prstGeom>
          <a:solidFill>
            <a:srgbClr val="92D050"/>
          </a:solidFill>
          <a:ln w="12700" cap="flat" cmpd="sng" algn="ctr">
            <a:solidFill>
              <a:srgbClr val="92D050"/>
            </a:solidFill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400" b="0" i="0" u="none" strike="noStrike" kern="0" cap="none" spc="0" normalizeH="0" baseline="0" noProof="0" smtClean="0">
              <a:ln>
                <a:noFill/>
              </a:ln>
              <a:solidFill>
                <a:srgbClr val="1D1D1A"/>
              </a:solidFill>
              <a:effectLst/>
              <a:uLnTx/>
              <a:uFillTx/>
              <a:latin typeface="Calibri" panose="020F0502020204030204"/>
              <a:ea typeface="等线" charset="-122"/>
              <a:cs typeface=""/>
            </a:endParaRPr>
          </a:p>
        </p:txBody>
      </p:sp>
      <p:sp>
        <p:nvSpPr>
          <p:cNvPr id="153" name="椭圆 152"/>
          <p:cNvSpPr/>
          <p:nvPr/>
        </p:nvSpPr>
        <p:spPr>
          <a:xfrm>
            <a:off x="2224559" y="2316487"/>
            <a:ext cx="432000" cy="432000"/>
          </a:xfrm>
          <a:prstGeom prst="ellipse">
            <a:avLst/>
          </a:prstGeom>
          <a:solidFill>
            <a:srgbClr val="92D050"/>
          </a:solidFill>
          <a:ln w="12700" cap="flat" cmpd="sng" algn="ctr">
            <a:solidFill>
              <a:srgbClr val="92D050"/>
            </a:solidFill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400" b="0" i="0" u="none" strike="noStrike" kern="0" cap="none" spc="0" normalizeH="0" baseline="0" noProof="0" smtClean="0">
              <a:ln>
                <a:noFill/>
              </a:ln>
              <a:solidFill>
                <a:srgbClr val="1D1D1A"/>
              </a:solidFill>
              <a:effectLst/>
              <a:uLnTx/>
              <a:uFillTx/>
              <a:latin typeface="Calibri" panose="020F0502020204030204"/>
              <a:ea typeface="等线" charset="-122"/>
              <a:cs typeface=""/>
            </a:endParaRPr>
          </a:p>
        </p:txBody>
      </p:sp>
      <p:sp>
        <p:nvSpPr>
          <p:cNvPr id="154" name="椭圆 153"/>
          <p:cNvSpPr/>
          <p:nvPr/>
        </p:nvSpPr>
        <p:spPr>
          <a:xfrm>
            <a:off x="1809696" y="2926843"/>
            <a:ext cx="432000" cy="432000"/>
          </a:xfrm>
          <a:prstGeom prst="ellipse">
            <a:avLst/>
          </a:prstGeom>
          <a:solidFill>
            <a:srgbClr val="92D050"/>
          </a:solidFill>
          <a:ln w="12700" cap="flat" cmpd="sng" algn="ctr">
            <a:solidFill>
              <a:srgbClr val="92D050"/>
            </a:solidFill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400" b="0" i="0" u="none" strike="noStrike" kern="0" cap="none" spc="0" normalizeH="0" baseline="0" noProof="0" smtClean="0">
              <a:ln>
                <a:noFill/>
              </a:ln>
              <a:solidFill>
                <a:srgbClr val="1D1D1A"/>
              </a:solidFill>
              <a:effectLst/>
              <a:uLnTx/>
              <a:uFillTx/>
              <a:latin typeface="Calibri" panose="020F0502020204030204"/>
              <a:ea typeface="等线" charset="-122"/>
              <a:cs typeface=""/>
            </a:endParaRPr>
          </a:p>
        </p:txBody>
      </p:sp>
      <p:sp>
        <p:nvSpPr>
          <p:cNvPr id="155" name="椭圆 154"/>
          <p:cNvSpPr/>
          <p:nvPr/>
        </p:nvSpPr>
        <p:spPr>
          <a:xfrm>
            <a:off x="10047577" y="1636780"/>
            <a:ext cx="288000" cy="288000"/>
          </a:xfrm>
          <a:prstGeom prst="ellipse">
            <a:avLst/>
          </a:prstGeom>
          <a:solidFill>
            <a:srgbClr val="92D050"/>
          </a:solidFill>
          <a:ln w="12700" cap="flat" cmpd="sng" algn="ctr">
            <a:solidFill>
              <a:srgbClr val="92D050"/>
            </a:solidFill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400" b="0" i="0" u="none" strike="noStrike" kern="0" cap="none" spc="0" normalizeH="0" baseline="0" noProof="0" dirty="0" smtClean="0">
              <a:ln>
                <a:noFill/>
              </a:ln>
              <a:solidFill>
                <a:srgbClr val="1D1D1A"/>
              </a:solidFill>
              <a:effectLst/>
              <a:uLnTx/>
              <a:uFillTx/>
              <a:latin typeface="Calibri" panose="020F0502020204030204"/>
              <a:ea typeface="等线" charset="-122"/>
              <a:cs typeface=""/>
            </a:endParaRPr>
          </a:p>
        </p:txBody>
      </p:sp>
      <p:sp>
        <p:nvSpPr>
          <p:cNvPr id="156" name="文本框 155"/>
          <p:cNvSpPr txBox="1"/>
          <p:nvPr/>
        </p:nvSpPr>
        <p:spPr>
          <a:xfrm>
            <a:off x="9789512" y="1405542"/>
            <a:ext cx="1071797" cy="18594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fontAlgn="auto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kumimoji="1" lang="zh-CN" altLang="en-US" sz="1100" dirty="0" smtClean="0">
                <a:solidFill>
                  <a:srgbClr val="00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镜像上游项目</a:t>
            </a:r>
          </a:p>
        </p:txBody>
      </p:sp>
      <p:sp>
        <p:nvSpPr>
          <p:cNvPr id="157" name="椭圆 156"/>
          <p:cNvSpPr/>
          <p:nvPr/>
        </p:nvSpPr>
        <p:spPr>
          <a:xfrm>
            <a:off x="3682544" y="2898908"/>
            <a:ext cx="432000" cy="432000"/>
          </a:xfrm>
          <a:prstGeom prst="ellipse">
            <a:avLst/>
          </a:prstGeom>
          <a:solidFill>
            <a:srgbClr val="FFC000"/>
          </a:solidFill>
          <a:ln w="12700" cap="flat" cmpd="sng" algn="ctr">
            <a:solidFill>
              <a:srgbClr val="FFC000"/>
            </a:solidFill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400" b="0" i="0" u="none" strike="noStrike" kern="0" cap="none" spc="0" normalizeH="0" baseline="0" noProof="0" smtClean="0">
              <a:ln>
                <a:noFill/>
              </a:ln>
              <a:solidFill>
                <a:srgbClr val="1D1D1A"/>
              </a:solidFill>
              <a:effectLst/>
              <a:uLnTx/>
              <a:uFillTx/>
              <a:latin typeface="Calibri" panose="020F0502020204030204"/>
              <a:ea typeface="等线" charset="-122"/>
              <a:cs typeface=""/>
            </a:endParaRPr>
          </a:p>
        </p:txBody>
      </p:sp>
      <p:sp>
        <p:nvSpPr>
          <p:cNvPr id="158" name="椭圆 157"/>
          <p:cNvSpPr/>
          <p:nvPr/>
        </p:nvSpPr>
        <p:spPr>
          <a:xfrm>
            <a:off x="10776381" y="1636780"/>
            <a:ext cx="288000" cy="288000"/>
          </a:xfrm>
          <a:prstGeom prst="ellipse">
            <a:avLst/>
          </a:prstGeom>
          <a:solidFill>
            <a:srgbClr val="FFC000"/>
          </a:solidFill>
          <a:ln w="12700" cap="flat" cmpd="sng" algn="ctr">
            <a:solidFill>
              <a:srgbClr val="92D050"/>
            </a:solidFill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400" b="0" i="0" u="none" strike="noStrike" kern="0" cap="none" spc="0" normalizeH="0" baseline="0" noProof="0" dirty="0" smtClean="0">
              <a:ln>
                <a:noFill/>
              </a:ln>
              <a:solidFill>
                <a:srgbClr val="1D1D1A"/>
              </a:solidFill>
              <a:effectLst/>
              <a:uLnTx/>
              <a:uFillTx/>
              <a:latin typeface="Calibri" panose="020F0502020204030204"/>
              <a:ea typeface="等线" charset="-122"/>
              <a:cs typeface=""/>
            </a:endParaRPr>
          </a:p>
        </p:txBody>
      </p:sp>
      <p:sp>
        <p:nvSpPr>
          <p:cNvPr id="159" name="文本框 158"/>
          <p:cNvSpPr txBox="1"/>
          <p:nvPr/>
        </p:nvSpPr>
        <p:spPr>
          <a:xfrm>
            <a:off x="10680535" y="1397096"/>
            <a:ext cx="656442" cy="20284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fontAlgn="auto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kumimoji="1" lang="zh-CN" altLang="en-US" sz="1100" dirty="0">
                <a:solidFill>
                  <a:srgbClr val="00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自</a:t>
            </a:r>
            <a:r>
              <a:rPr kumimoji="1" lang="zh-CN" altLang="en-US" sz="1100" dirty="0" smtClean="0">
                <a:solidFill>
                  <a:srgbClr val="00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研项目</a:t>
            </a:r>
          </a:p>
        </p:txBody>
      </p:sp>
      <p:sp>
        <p:nvSpPr>
          <p:cNvPr id="160" name="椭圆 159"/>
          <p:cNvSpPr/>
          <p:nvPr/>
        </p:nvSpPr>
        <p:spPr>
          <a:xfrm>
            <a:off x="4749070" y="2863972"/>
            <a:ext cx="432000" cy="432000"/>
          </a:xfrm>
          <a:prstGeom prst="ellipse">
            <a:avLst/>
          </a:prstGeom>
          <a:solidFill>
            <a:srgbClr val="FFC000"/>
          </a:solidFill>
          <a:ln w="12700" cap="flat" cmpd="sng" algn="ctr">
            <a:solidFill>
              <a:srgbClr val="FFC000"/>
            </a:solidFill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400" b="0" i="0" u="none" strike="noStrike" kern="0" cap="none" spc="0" normalizeH="0" baseline="0" noProof="0" smtClean="0">
              <a:ln>
                <a:noFill/>
              </a:ln>
              <a:solidFill>
                <a:srgbClr val="1D1D1A"/>
              </a:solidFill>
              <a:effectLst/>
              <a:uLnTx/>
              <a:uFillTx/>
              <a:latin typeface="Calibri" panose="020F0502020204030204"/>
              <a:ea typeface="等线" charset="-122"/>
              <a:cs typeface=""/>
            </a:endParaRPr>
          </a:p>
        </p:txBody>
      </p:sp>
      <p:sp>
        <p:nvSpPr>
          <p:cNvPr id="161" name="右箭头 160"/>
          <p:cNvSpPr/>
          <p:nvPr/>
        </p:nvSpPr>
        <p:spPr>
          <a:xfrm>
            <a:off x="889042" y="1863494"/>
            <a:ext cx="1298291" cy="323938"/>
          </a:xfrm>
          <a:prstGeom prst="rightArrow">
            <a:avLst/>
          </a:prstGeom>
          <a:solidFill>
            <a:srgbClr val="9DC3E6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400" b="0" i="0" u="none" strike="noStrike" kern="0" cap="none" spc="0" normalizeH="0" baseline="0" noProof="0" dirty="0" smtClean="0">
                <a:ln>
                  <a:noFill/>
                </a:ln>
                <a:solidFill>
                  <a:srgbClr val="1D1D1A"/>
                </a:solidFill>
                <a:effectLst/>
                <a:uLnTx/>
                <a:uFillTx/>
                <a:latin typeface="Calibri" panose="020F0502020204030204"/>
                <a:ea typeface="等线" charset="-122"/>
                <a:cs typeface=""/>
              </a:rPr>
              <a:t>1</a:t>
            </a:r>
            <a:r>
              <a:rPr kumimoji="0" lang="zh-CN" altLang="en-US" sz="1400" b="0" i="0" u="none" strike="noStrike" kern="0" cap="none" spc="0" normalizeH="0" baseline="0" noProof="0" dirty="0" smtClean="0">
                <a:ln>
                  <a:noFill/>
                </a:ln>
                <a:solidFill>
                  <a:srgbClr val="1D1D1A"/>
                </a:solidFill>
                <a:effectLst/>
                <a:uLnTx/>
                <a:uFillTx/>
                <a:latin typeface="Calibri" panose="020F0502020204030204"/>
                <a:ea typeface="等线" charset="-122"/>
                <a:cs typeface=""/>
              </a:rPr>
              <a:t>初始引入</a:t>
            </a:r>
          </a:p>
        </p:txBody>
      </p:sp>
      <p:sp>
        <p:nvSpPr>
          <p:cNvPr id="162" name="椭圆 161"/>
          <p:cNvSpPr/>
          <p:nvPr/>
        </p:nvSpPr>
        <p:spPr>
          <a:xfrm>
            <a:off x="356671" y="2311370"/>
            <a:ext cx="432000" cy="432000"/>
          </a:xfrm>
          <a:prstGeom prst="ellipse">
            <a:avLst/>
          </a:prstGeom>
          <a:solidFill>
            <a:srgbClr val="92D050"/>
          </a:solidFill>
          <a:ln w="12700" cap="flat" cmpd="sng" algn="ctr">
            <a:solidFill>
              <a:srgbClr val="92D050"/>
            </a:solidFill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400" b="0" i="0" u="none" strike="noStrike" kern="0" cap="none" spc="0" normalizeH="0" baseline="0" noProof="0" smtClean="0">
              <a:ln>
                <a:noFill/>
              </a:ln>
              <a:solidFill>
                <a:srgbClr val="1D1D1A"/>
              </a:solidFill>
              <a:effectLst/>
              <a:uLnTx/>
              <a:uFillTx/>
              <a:latin typeface="Calibri" panose="020F0502020204030204"/>
              <a:ea typeface="等线" charset="-122"/>
              <a:cs typeface=""/>
            </a:endParaRPr>
          </a:p>
        </p:txBody>
      </p:sp>
      <p:sp>
        <p:nvSpPr>
          <p:cNvPr id="163" name="右箭头 162"/>
          <p:cNvSpPr/>
          <p:nvPr/>
        </p:nvSpPr>
        <p:spPr>
          <a:xfrm>
            <a:off x="889042" y="2337129"/>
            <a:ext cx="1280596" cy="346768"/>
          </a:xfrm>
          <a:prstGeom prst="rightArrow">
            <a:avLst/>
          </a:prstGeom>
          <a:solidFill>
            <a:srgbClr val="9DC3E6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400" b="0" i="0" u="none" strike="noStrike" kern="0" cap="none" spc="0" normalizeH="0" baseline="0" noProof="0" dirty="0" smtClean="0">
                <a:ln>
                  <a:noFill/>
                </a:ln>
                <a:solidFill>
                  <a:srgbClr val="1D1D1A"/>
                </a:solidFill>
                <a:effectLst/>
                <a:uLnTx/>
                <a:uFillTx/>
                <a:latin typeface="Calibri" panose="020F0502020204030204"/>
                <a:ea typeface="等线" charset="-122"/>
                <a:cs typeface=""/>
              </a:rPr>
              <a:t>2</a:t>
            </a:r>
            <a:r>
              <a:rPr kumimoji="0" lang="zh-CN" altLang="en-US" sz="1400" b="0" i="0" u="none" strike="noStrike" kern="0" cap="none" spc="0" normalizeH="0" baseline="0" noProof="0" dirty="0" smtClean="0">
                <a:ln>
                  <a:noFill/>
                </a:ln>
                <a:solidFill>
                  <a:srgbClr val="1D1D1A"/>
                </a:solidFill>
                <a:effectLst/>
                <a:uLnTx/>
                <a:uFillTx/>
                <a:latin typeface="Calibri" panose="020F0502020204030204"/>
                <a:ea typeface="等线" charset="-122"/>
                <a:cs typeface=""/>
              </a:rPr>
              <a:t>更新合入</a:t>
            </a:r>
          </a:p>
        </p:txBody>
      </p:sp>
      <p:sp>
        <p:nvSpPr>
          <p:cNvPr id="164" name="椭圆 163"/>
          <p:cNvSpPr/>
          <p:nvPr/>
        </p:nvSpPr>
        <p:spPr>
          <a:xfrm>
            <a:off x="5513678" y="2863972"/>
            <a:ext cx="432000" cy="432000"/>
          </a:xfrm>
          <a:prstGeom prst="ellipse">
            <a:avLst/>
          </a:prstGeom>
          <a:solidFill>
            <a:srgbClr val="FFC000"/>
          </a:solidFill>
          <a:ln w="12700" cap="flat" cmpd="sng" algn="ctr">
            <a:solidFill>
              <a:srgbClr val="FFC000"/>
            </a:solidFill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400" b="0" i="0" u="none" strike="noStrike" kern="0" cap="none" spc="0" normalizeH="0" baseline="0" noProof="0" smtClean="0">
              <a:ln>
                <a:noFill/>
              </a:ln>
              <a:solidFill>
                <a:srgbClr val="1D1D1A"/>
              </a:solidFill>
              <a:effectLst/>
              <a:uLnTx/>
              <a:uFillTx/>
              <a:latin typeface="Calibri" panose="020F0502020204030204"/>
              <a:ea typeface="等线" charset="-122"/>
              <a:cs typeface=""/>
            </a:endParaRPr>
          </a:p>
        </p:txBody>
      </p:sp>
      <p:pic>
        <p:nvPicPr>
          <p:cNvPr id="165" name="图片 16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3634253" y="4645996"/>
            <a:ext cx="629881" cy="490286"/>
          </a:xfrm>
          <a:prstGeom prst="rect">
            <a:avLst/>
          </a:prstGeom>
        </p:spPr>
      </p:pic>
      <p:sp>
        <p:nvSpPr>
          <p:cNvPr id="166" name="上箭头 165"/>
          <p:cNvSpPr/>
          <p:nvPr/>
        </p:nvSpPr>
        <p:spPr>
          <a:xfrm>
            <a:off x="3797120" y="3406494"/>
            <a:ext cx="317423" cy="1169063"/>
          </a:xfrm>
          <a:prstGeom prst="upArrow">
            <a:avLst/>
          </a:prstGeom>
          <a:solidFill>
            <a:srgbClr val="9DC3E6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400" b="0" i="0" u="none" strike="noStrike" kern="0" cap="none" spc="0" normalizeH="0" baseline="0" noProof="0" dirty="0" smtClean="0">
                <a:ln>
                  <a:noFill/>
                </a:ln>
                <a:solidFill>
                  <a:srgbClr val="1D1D1A"/>
                </a:solidFill>
                <a:effectLst/>
                <a:uLnTx/>
                <a:uFillTx/>
                <a:latin typeface="Calibri" panose="020F0502020204030204"/>
                <a:ea typeface="等线" charset="-122"/>
                <a:cs typeface=""/>
              </a:rPr>
              <a:t>2</a:t>
            </a:r>
            <a:r>
              <a:rPr kumimoji="0" lang="zh-CN" altLang="en-US" sz="1400" b="0" i="0" u="none" strike="noStrike" kern="0" cap="none" spc="0" normalizeH="0" baseline="0" noProof="0" dirty="0" smtClean="0">
                <a:ln>
                  <a:noFill/>
                </a:ln>
                <a:solidFill>
                  <a:srgbClr val="1D1D1A"/>
                </a:solidFill>
                <a:effectLst/>
                <a:uLnTx/>
                <a:uFillTx/>
                <a:latin typeface="Calibri" panose="020F0502020204030204"/>
                <a:ea typeface="等线" charset="-122"/>
                <a:cs typeface=""/>
              </a:rPr>
              <a:t>贡献</a:t>
            </a:r>
            <a:endParaRPr kumimoji="0" lang="en-US" altLang="zh-CN" sz="1400" b="0" i="0" u="none" strike="noStrike" kern="0" cap="none" spc="0" normalizeH="0" baseline="0" noProof="0" dirty="0" smtClean="0">
              <a:ln>
                <a:noFill/>
              </a:ln>
              <a:solidFill>
                <a:srgbClr val="1D1D1A"/>
              </a:solidFill>
              <a:effectLst/>
              <a:uLnTx/>
              <a:uFillTx/>
              <a:latin typeface="Calibri" panose="020F0502020204030204"/>
              <a:ea typeface="等线" charset="-122"/>
              <a:cs typeface=""/>
            </a:endParaRP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400" b="0" i="0" u="none" strike="noStrike" kern="0" cap="none" spc="0" normalizeH="0" baseline="0" noProof="0" dirty="0" smtClean="0">
                <a:ln>
                  <a:noFill/>
                </a:ln>
                <a:solidFill>
                  <a:srgbClr val="1D1D1A"/>
                </a:solidFill>
                <a:effectLst/>
                <a:uLnTx/>
                <a:uFillTx/>
                <a:latin typeface="Calibri" panose="020F0502020204030204"/>
                <a:ea typeface="等线" charset="-122"/>
                <a:cs typeface=""/>
              </a:rPr>
              <a:t>合入</a:t>
            </a:r>
          </a:p>
        </p:txBody>
      </p:sp>
      <p:pic>
        <p:nvPicPr>
          <p:cNvPr id="167" name="图片 16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96987" y="4575558"/>
            <a:ext cx="624808" cy="624808"/>
          </a:xfrm>
          <a:prstGeom prst="rect">
            <a:avLst/>
          </a:prstGeom>
        </p:spPr>
      </p:pic>
      <p:sp>
        <p:nvSpPr>
          <p:cNvPr id="168" name="上箭头 167"/>
          <p:cNvSpPr/>
          <p:nvPr/>
        </p:nvSpPr>
        <p:spPr>
          <a:xfrm>
            <a:off x="4837712" y="3387322"/>
            <a:ext cx="343358" cy="1213724"/>
          </a:xfrm>
          <a:prstGeom prst="upArrow">
            <a:avLst/>
          </a:prstGeom>
          <a:solidFill>
            <a:srgbClr val="9DC3E6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400" b="0" i="0" u="none" strike="noStrike" kern="0" cap="none" spc="0" normalizeH="0" baseline="0" noProof="0" dirty="0" smtClean="0">
                <a:ln>
                  <a:noFill/>
                </a:ln>
                <a:solidFill>
                  <a:srgbClr val="1D1D1A"/>
                </a:solidFill>
                <a:effectLst/>
                <a:uLnTx/>
                <a:uFillTx/>
                <a:latin typeface="Calibri" panose="020F0502020204030204"/>
                <a:ea typeface="等线" charset="-122"/>
                <a:cs typeface=""/>
              </a:rPr>
              <a:t>1</a:t>
            </a:r>
            <a:r>
              <a:rPr kumimoji="0" lang="zh-CN" altLang="en-US" sz="1400" b="0" i="0" u="none" strike="noStrike" kern="0" cap="none" spc="0" normalizeH="0" baseline="0" noProof="0" dirty="0" smtClean="0">
                <a:ln>
                  <a:noFill/>
                </a:ln>
                <a:solidFill>
                  <a:srgbClr val="1D1D1A"/>
                </a:solidFill>
                <a:effectLst/>
                <a:uLnTx/>
                <a:uFillTx/>
                <a:latin typeface="Calibri" panose="020F0502020204030204"/>
                <a:ea typeface="等线" charset="-122"/>
                <a:cs typeface=""/>
              </a:rPr>
              <a:t>初始捐赠</a:t>
            </a:r>
          </a:p>
        </p:txBody>
      </p:sp>
      <p:sp>
        <p:nvSpPr>
          <p:cNvPr id="169" name="椭圆 168"/>
          <p:cNvSpPr/>
          <p:nvPr/>
        </p:nvSpPr>
        <p:spPr>
          <a:xfrm>
            <a:off x="6523950" y="3079972"/>
            <a:ext cx="432000" cy="432000"/>
          </a:xfrm>
          <a:prstGeom prst="ellipse">
            <a:avLst/>
          </a:prstGeom>
          <a:solidFill>
            <a:srgbClr val="92D050"/>
          </a:solidFill>
          <a:ln w="12700" cap="flat" cmpd="sng" algn="ctr">
            <a:solidFill>
              <a:srgbClr val="92D050"/>
            </a:solidFill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400" b="0" i="0" u="none" strike="noStrike" kern="0" cap="none" spc="0" normalizeH="0" baseline="0" noProof="0" smtClean="0">
              <a:ln>
                <a:noFill/>
              </a:ln>
              <a:solidFill>
                <a:srgbClr val="1D1D1A"/>
              </a:solidFill>
              <a:effectLst/>
              <a:uLnTx/>
              <a:uFillTx/>
              <a:latin typeface="Calibri" panose="020F0502020204030204"/>
              <a:ea typeface="等线" charset="-122"/>
              <a:cs typeface=""/>
            </a:endParaRPr>
          </a:p>
        </p:txBody>
      </p:sp>
      <p:sp>
        <p:nvSpPr>
          <p:cNvPr id="170" name="椭圆 169"/>
          <p:cNvSpPr/>
          <p:nvPr/>
        </p:nvSpPr>
        <p:spPr>
          <a:xfrm>
            <a:off x="4812605" y="1704054"/>
            <a:ext cx="432000" cy="432000"/>
          </a:xfrm>
          <a:prstGeom prst="ellipse">
            <a:avLst/>
          </a:prstGeom>
          <a:solidFill>
            <a:srgbClr val="92D050"/>
          </a:solidFill>
          <a:ln w="12700" cap="flat" cmpd="sng" algn="ctr">
            <a:solidFill>
              <a:srgbClr val="92D050"/>
            </a:solidFill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400" b="0" i="0" u="none" strike="noStrike" kern="0" cap="none" spc="0" normalizeH="0" baseline="0" noProof="0" smtClean="0">
              <a:ln>
                <a:noFill/>
              </a:ln>
              <a:solidFill>
                <a:srgbClr val="1D1D1A"/>
              </a:solidFill>
              <a:effectLst/>
              <a:uLnTx/>
              <a:uFillTx/>
              <a:latin typeface="Calibri" panose="020F0502020204030204"/>
              <a:ea typeface="等线" charset="-122"/>
              <a:cs typeface=""/>
            </a:endParaRPr>
          </a:p>
        </p:txBody>
      </p:sp>
      <p:sp>
        <p:nvSpPr>
          <p:cNvPr id="171" name="椭圆 170"/>
          <p:cNvSpPr/>
          <p:nvPr/>
        </p:nvSpPr>
        <p:spPr>
          <a:xfrm>
            <a:off x="5513678" y="1839968"/>
            <a:ext cx="432000" cy="432000"/>
          </a:xfrm>
          <a:prstGeom prst="ellipse">
            <a:avLst/>
          </a:prstGeom>
          <a:solidFill>
            <a:srgbClr val="92D050"/>
          </a:solidFill>
          <a:ln w="12700" cap="flat" cmpd="sng" algn="ctr">
            <a:solidFill>
              <a:srgbClr val="92D050"/>
            </a:solidFill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400" b="0" i="0" u="none" strike="noStrike" kern="0" cap="none" spc="0" normalizeH="0" baseline="0" noProof="0" smtClean="0">
              <a:ln>
                <a:noFill/>
              </a:ln>
              <a:solidFill>
                <a:srgbClr val="1D1D1A"/>
              </a:solidFill>
              <a:effectLst/>
              <a:uLnTx/>
              <a:uFillTx/>
              <a:latin typeface="Calibri" panose="020F0502020204030204"/>
              <a:ea typeface="等线" charset="-122"/>
              <a:cs typeface=""/>
            </a:endParaRPr>
          </a:p>
        </p:txBody>
      </p:sp>
      <p:sp>
        <p:nvSpPr>
          <p:cNvPr id="172" name="椭圆 171"/>
          <p:cNvSpPr/>
          <p:nvPr/>
        </p:nvSpPr>
        <p:spPr>
          <a:xfrm>
            <a:off x="3668261" y="2271968"/>
            <a:ext cx="432000" cy="432000"/>
          </a:xfrm>
          <a:prstGeom prst="ellipse">
            <a:avLst/>
          </a:prstGeom>
          <a:solidFill>
            <a:srgbClr val="92D050"/>
          </a:solidFill>
          <a:ln w="12700" cap="flat" cmpd="sng" algn="ctr">
            <a:solidFill>
              <a:srgbClr val="92D050"/>
            </a:solidFill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400" b="0" i="0" u="none" strike="noStrike" kern="0" cap="none" spc="0" normalizeH="0" baseline="0" noProof="0" smtClean="0">
              <a:ln>
                <a:noFill/>
              </a:ln>
              <a:solidFill>
                <a:srgbClr val="1D1D1A"/>
              </a:solidFill>
              <a:effectLst/>
              <a:uLnTx/>
              <a:uFillTx/>
              <a:latin typeface="Calibri" panose="020F0502020204030204"/>
              <a:ea typeface="等线" charset="-122"/>
              <a:cs typeface=""/>
            </a:endParaRPr>
          </a:p>
        </p:txBody>
      </p:sp>
      <p:sp>
        <p:nvSpPr>
          <p:cNvPr id="173" name="椭圆 172"/>
          <p:cNvSpPr/>
          <p:nvPr/>
        </p:nvSpPr>
        <p:spPr>
          <a:xfrm>
            <a:off x="4776774" y="2284013"/>
            <a:ext cx="432000" cy="432000"/>
          </a:xfrm>
          <a:prstGeom prst="ellipse">
            <a:avLst/>
          </a:prstGeom>
          <a:solidFill>
            <a:srgbClr val="92D050"/>
          </a:solidFill>
          <a:ln w="12700" cap="flat" cmpd="sng" algn="ctr">
            <a:solidFill>
              <a:srgbClr val="92D050"/>
            </a:solidFill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400" b="0" i="0" u="none" strike="noStrike" kern="0" cap="none" spc="0" normalizeH="0" baseline="0" noProof="0" smtClean="0">
              <a:ln>
                <a:noFill/>
              </a:ln>
              <a:solidFill>
                <a:srgbClr val="1D1D1A"/>
              </a:solidFill>
              <a:effectLst/>
              <a:uLnTx/>
              <a:uFillTx/>
              <a:latin typeface="Calibri" panose="020F0502020204030204"/>
              <a:ea typeface="等线" charset="-122"/>
              <a:cs typeface=""/>
            </a:endParaRPr>
          </a:p>
        </p:txBody>
      </p:sp>
      <p:sp>
        <p:nvSpPr>
          <p:cNvPr id="174" name="椭圆 40"/>
          <p:cNvSpPr/>
          <p:nvPr/>
        </p:nvSpPr>
        <p:spPr>
          <a:xfrm>
            <a:off x="3311908" y="1646006"/>
            <a:ext cx="3042091" cy="1865698"/>
          </a:xfrm>
          <a:custGeom>
            <a:avLst/>
            <a:gdLst>
              <a:gd name="connsiteX0" fmla="*/ 0 w 4144781"/>
              <a:gd name="connsiteY0" fmla="*/ 425300 h 850600"/>
              <a:gd name="connsiteX1" fmla="*/ 2072391 w 4144781"/>
              <a:gd name="connsiteY1" fmla="*/ 0 h 850600"/>
              <a:gd name="connsiteX2" fmla="*/ 4144782 w 4144781"/>
              <a:gd name="connsiteY2" fmla="*/ 425300 h 850600"/>
              <a:gd name="connsiteX3" fmla="*/ 2072391 w 4144781"/>
              <a:gd name="connsiteY3" fmla="*/ 850600 h 850600"/>
              <a:gd name="connsiteX4" fmla="*/ 0 w 4144781"/>
              <a:gd name="connsiteY4" fmla="*/ 425300 h 850600"/>
              <a:gd name="connsiteX0" fmla="*/ 310 w 4145092"/>
              <a:gd name="connsiteY0" fmla="*/ 1234769 h 1660069"/>
              <a:gd name="connsiteX1" fmla="*/ 2192622 w 4145092"/>
              <a:gd name="connsiteY1" fmla="*/ 0 h 1660069"/>
              <a:gd name="connsiteX2" fmla="*/ 4145092 w 4145092"/>
              <a:gd name="connsiteY2" fmla="*/ 1234769 h 1660069"/>
              <a:gd name="connsiteX3" fmla="*/ 2072701 w 4145092"/>
              <a:gd name="connsiteY3" fmla="*/ 1660069 h 1660069"/>
              <a:gd name="connsiteX4" fmla="*/ 310 w 4145092"/>
              <a:gd name="connsiteY4" fmla="*/ 1234769 h 1660069"/>
              <a:gd name="connsiteX0" fmla="*/ 201 w 3680288"/>
              <a:gd name="connsiteY0" fmla="*/ 1272688 h 1735370"/>
              <a:gd name="connsiteX1" fmla="*/ 2192513 w 3680288"/>
              <a:gd name="connsiteY1" fmla="*/ 37919 h 1735370"/>
              <a:gd name="connsiteX2" fmla="*/ 3680288 w 3680288"/>
              <a:gd name="connsiteY2" fmla="*/ 418248 h 1735370"/>
              <a:gd name="connsiteX3" fmla="*/ 2072592 w 3680288"/>
              <a:gd name="connsiteY3" fmla="*/ 1697988 h 1735370"/>
              <a:gd name="connsiteX4" fmla="*/ 201 w 3680288"/>
              <a:gd name="connsiteY4" fmla="*/ 1272688 h 1735370"/>
              <a:gd name="connsiteX0" fmla="*/ 193 w 3724571"/>
              <a:gd name="connsiteY0" fmla="*/ 1268767 h 1906703"/>
              <a:gd name="connsiteX1" fmla="*/ 2192505 w 3724571"/>
              <a:gd name="connsiteY1" fmla="*/ 33998 h 1906703"/>
              <a:gd name="connsiteX2" fmla="*/ 3680280 w 3724571"/>
              <a:gd name="connsiteY2" fmla="*/ 414327 h 1906703"/>
              <a:gd name="connsiteX3" fmla="*/ 3320514 w 3724571"/>
              <a:gd name="connsiteY3" fmla="*/ 1822795 h 1906703"/>
              <a:gd name="connsiteX4" fmla="*/ 2072584 w 3724571"/>
              <a:gd name="connsiteY4" fmla="*/ 1694067 h 1906703"/>
              <a:gd name="connsiteX5" fmla="*/ 193 w 3724571"/>
              <a:gd name="connsiteY5" fmla="*/ 1268767 h 1906703"/>
              <a:gd name="connsiteX0" fmla="*/ 816 w 3725194"/>
              <a:gd name="connsiteY0" fmla="*/ 1268767 h 1963088"/>
              <a:gd name="connsiteX1" fmla="*/ 2193128 w 3725194"/>
              <a:gd name="connsiteY1" fmla="*/ 33998 h 1963088"/>
              <a:gd name="connsiteX2" fmla="*/ 3680903 w 3725194"/>
              <a:gd name="connsiteY2" fmla="*/ 414327 h 1963088"/>
              <a:gd name="connsiteX3" fmla="*/ 3321137 w 3725194"/>
              <a:gd name="connsiteY3" fmla="*/ 1822795 h 1963088"/>
              <a:gd name="connsiteX4" fmla="*/ 1953285 w 3725194"/>
              <a:gd name="connsiteY4" fmla="*/ 1873949 h 1963088"/>
              <a:gd name="connsiteX5" fmla="*/ 816 w 3725194"/>
              <a:gd name="connsiteY5" fmla="*/ 1268767 h 1963088"/>
              <a:gd name="connsiteX0" fmla="*/ 4690 w 3729068"/>
              <a:gd name="connsiteY0" fmla="*/ 1268767 h 1952515"/>
              <a:gd name="connsiteX1" fmla="*/ 2197002 w 3729068"/>
              <a:gd name="connsiteY1" fmla="*/ 33998 h 1952515"/>
              <a:gd name="connsiteX2" fmla="*/ 3684777 w 3729068"/>
              <a:gd name="connsiteY2" fmla="*/ 414327 h 1952515"/>
              <a:gd name="connsiteX3" fmla="*/ 3325011 w 3729068"/>
              <a:gd name="connsiteY3" fmla="*/ 1822795 h 1952515"/>
              <a:gd name="connsiteX4" fmla="*/ 1957159 w 3729068"/>
              <a:gd name="connsiteY4" fmla="*/ 1873949 h 1952515"/>
              <a:gd name="connsiteX5" fmla="*/ 4690 w 3729068"/>
              <a:gd name="connsiteY5" fmla="*/ 1268767 h 1952515"/>
              <a:gd name="connsiteX0" fmla="*/ 3650 w 3728028"/>
              <a:gd name="connsiteY0" fmla="*/ 1268475 h 1952223"/>
              <a:gd name="connsiteX1" fmla="*/ 1487676 w 3728028"/>
              <a:gd name="connsiteY1" fmla="*/ 158594 h 1952223"/>
              <a:gd name="connsiteX2" fmla="*/ 2195962 w 3728028"/>
              <a:gd name="connsiteY2" fmla="*/ 33706 h 1952223"/>
              <a:gd name="connsiteX3" fmla="*/ 3683737 w 3728028"/>
              <a:gd name="connsiteY3" fmla="*/ 414035 h 1952223"/>
              <a:gd name="connsiteX4" fmla="*/ 3323971 w 3728028"/>
              <a:gd name="connsiteY4" fmla="*/ 1822503 h 1952223"/>
              <a:gd name="connsiteX5" fmla="*/ 1956119 w 3728028"/>
              <a:gd name="connsiteY5" fmla="*/ 1873657 h 1952223"/>
              <a:gd name="connsiteX6" fmla="*/ 3650 w 3728028"/>
              <a:gd name="connsiteY6" fmla="*/ 1268475 h 1952223"/>
              <a:gd name="connsiteX0" fmla="*/ 3650 w 3728028"/>
              <a:gd name="connsiteY0" fmla="*/ 1226389 h 1910137"/>
              <a:gd name="connsiteX1" fmla="*/ 1487676 w 3728028"/>
              <a:gd name="connsiteY1" fmla="*/ 116508 h 1910137"/>
              <a:gd name="connsiteX2" fmla="*/ 2188467 w 3728028"/>
              <a:gd name="connsiteY2" fmla="*/ 74066 h 1910137"/>
              <a:gd name="connsiteX3" fmla="*/ 3683737 w 3728028"/>
              <a:gd name="connsiteY3" fmla="*/ 371949 h 1910137"/>
              <a:gd name="connsiteX4" fmla="*/ 3323971 w 3728028"/>
              <a:gd name="connsiteY4" fmla="*/ 1780417 h 1910137"/>
              <a:gd name="connsiteX5" fmla="*/ 1956119 w 3728028"/>
              <a:gd name="connsiteY5" fmla="*/ 1831571 h 1910137"/>
              <a:gd name="connsiteX6" fmla="*/ 3650 w 3728028"/>
              <a:gd name="connsiteY6" fmla="*/ 1226389 h 1910137"/>
              <a:gd name="connsiteX0" fmla="*/ 3650 w 3728028"/>
              <a:gd name="connsiteY0" fmla="*/ 1226389 h 1910137"/>
              <a:gd name="connsiteX1" fmla="*/ 1487676 w 3728028"/>
              <a:gd name="connsiteY1" fmla="*/ 116508 h 1910137"/>
              <a:gd name="connsiteX2" fmla="*/ 2188467 w 3728028"/>
              <a:gd name="connsiteY2" fmla="*/ 74066 h 1910137"/>
              <a:gd name="connsiteX3" fmla="*/ 3683737 w 3728028"/>
              <a:gd name="connsiteY3" fmla="*/ 371949 h 1910137"/>
              <a:gd name="connsiteX4" fmla="*/ 3323971 w 3728028"/>
              <a:gd name="connsiteY4" fmla="*/ 1780417 h 1910137"/>
              <a:gd name="connsiteX5" fmla="*/ 1956119 w 3728028"/>
              <a:gd name="connsiteY5" fmla="*/ 1831571 h 1910137"/>
              <a:gd name="connsiteX6" fmla="*/ 3650 w 3728028"/>
              <a:gd name="connsiteY6" fmla="*/ 1226389 h 1910137"/>
              <a:gd name="connsiteX0" fmla="*/ 5992 w 3730370"/>
              <a:gd name="connsiteY0" fmla="*/ 1171092 h 1854840"/>
              <a:gd name="connsiteX1" fmla="*/ 1377592 w 3730370"/>
              <a:gd name="connsiteY1" fmla="*/ 166142 h 1854840"/>
              <a:gd name="connsiteX2" fmla="*/ 2190809 w 3730370"/>
              <a:gd name="connsiteY2" fmla="*/ 18769 h 1854840"/>
              <a:gd name="connsiteX3" fmla="*/ 3686079 w 3730370"/>
              <a:gd name="connsiteY3" fmla="*/ 316652 h 1854840"/>
              <a:gd name="connsiteX4" fmla="*/ 3326313 w 3730370"/>
              <a:gd name="connsiteY4" fmla="*/ 1725120 h 1854840"/>
              <a:gd name="connsiteX5" fmla="*/ 1958461 w 3730370"/>
              <a:gd name="connsiteY5" fmla="*/ 1776274 h 1854840"/>
              <a:gd name="connsiteX6" fmla="*/ 5992 w 3730370"/>
              <a:gd name="connsiteY6" fmla="*/ 1171092 h 1854840"/>
              <a:gd name="connsiteX0" fmla="*/ 5919 w 3730297"/>
              <a:gd name="connsiteY0" fmla="*/ 1171092 h 1854840"/>
              <a:gd name="connsiteX1" fmla="*/ 1377519 w 3730297"/>
              <a:gd name="connsiteY1" fmla="*/ 166142 h 1854840"/>
              <a:gd name="connsiteX2" fmla="*/ 2190736 w 3730297"/>
              <a:gd name="connsiteY2" fmla="*/ 18769 h 1854840"/>
              <a:gd name="connsiteX3" fmla="*/ 3686006 w 3730297"/>
              <a:gd name="connsiteY3" fmla="*/ 316652 h 1854840"/>
              <a:gd name="connsiteX4" fmla="*/ 3326240 w 3730297"/>
              <a:gd name="connsiteY4" fmla="*/ 1725120 h 1854840"/>
              <a:gd name="connsiteX5" fmla="*/ 1958388 w 3730297"/>
              <a:gd name="connsiteY5" fmla="*/ 1776274 h 1854840"/>
              <a:gd name="connsiteX6" fmla="*/ 5919 w 3730297"/>
              <a:gd name="connsiteY6" fmla="*/ 1171092 h 18548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730297" h="1854840">
                <a:moveTo>
                  <a:pt x="5919" y="1171092"/>
                </a:moveTo>
                <a:cubicBezTo>
                  <a:pt x="-90893" y="902737"/>
                  <a:pt x="1027124" y="431897"/>
                  <a:pt x="1377519" y="166142"/>
                </a:cubicBezTo>
                <a:cubicBezTo>
                  <a:pt x="1742904" y="-39653"/>
                  <a:pt x="1805988" y="-6316"/>
                  <a:pt x="2190736" y="18769"/>
                </a:cubicBezTo>
                <a:cubicBezTo>
                  <a:pt x="2575484" y="43854"/>
                  <a:pt x="3540477" y="133444"/>
                  <a:pt x="3686006" y="316652"/>
                </a:cubicBezTo>
                <a:cubicBezTo>
                  <a:pt x="3831535" y="499860"/>
                  <a:pt x="3594189" y="1511830"/>
                  <a:pt x="3326240" y="1725120"/>
                </a:cubicBezTo>
                <a:cubicBezTo>
                  <a:pt x="3058291" y="1938410"/>
                  <a:pt x="3770948" y="1838631"/>
                  <a:pt x="1958388" y="1776274"/>
                </a:cubicBezTo>
                <a:cubicBezTo>
                  <a:pt x="145828" y="1713917"/>
                  <a:pt x="102731" y="1439447"/>
                  <a:pt x="5919" y="1171092"/>
                </a:cubicBezTo>
                <a:close/>
              </a:path>
            </a:pathLst>
          </a:custGeom>
          <a:noFill/>
          <a:ln w="3175" cap="flat" cmpd="sng" algn="ctr">
            <a:solidFill>
              <a:srgbClr val="0070C0"/>
            </a:solidFill>
            <a:prstDash val="dash"/>
            <a:miter lim="800000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400" b="0" i="0" u="none" strike="noStrike" kern="0" cap="none" spc="0" normalizeH="0" baseline="0" noProof="0" dirty="0" smtClean="0">
              <a:ln>
                <a:noFill/>
              </a:ln>
              <a:solidFill>
                <a:srgbClr val="1D1D1A"/>
              </a:solidFill>
              <a:effectLst/>
              <a:uLnTx/>
              <a:uFillTx/>
              <a:latin typeface="Calibri" panose="020F0502020204030204"/>
              <a:ea typeface="等线" charset="-122"/>
              <a:cs typeface=""/>
            </a:endParaRPr>
          </a:p>
        </p:txBody>
      </p:sp>
      <p:sp>
        <p:nvSpPr>
          <p:cNvPr id="175" name="椭圆 174"/>
          <p:cNvSpPr/>
          <p:nvPr/>
        </p:nvSpPr>
        <p:spPr>
          <a:xfrm>
            <a:off x="2628676" y="2990667"/>
            <a:ext cx="432000" cy="432000"/>
          </a:xfrm>
          <a:prstGeom prst="ellipse">
            <a:avLst/>
          </a:prstGeom>
          <a:solidFill>
            <a:srgbClr val="FFC000"/>
          </a:solidFill>
          <a:ln w="12700" cap="flat" cmpd="sng" algn="ctr">
            <a:solidFill>
              <a:srgbClr val="FFC000"/>
            </a:solidFill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400" b="0" i="0" u="none" strike="noStrike" kern="0" cap="none" spc="0" normalizeH="0" baseline="0" noProof="0" smtClean="0">
              <a:ln>
                <a:noFill/>
              </a:ln>
              <a:solidFill>
                <a:srgbClr val="1D1D1A"/>
              </a:solidFill>
              <a:effectLst/>
              <a:uLnTx/>
              <a:uFillTx/>
              <a:latin typeface="Calibri" panose="020F0502020204030204"/>
              <a:ea typeface="等线" charset="-122"/>
              <a:cs typeface=""/>
            </a:endParaRPr>
          </a:p>
        </p:txBody>
      </p:sp>
      <p:sp>
        <p:nvSpPr>
          <p:cNvPr id="176" name="右箭头 175"/>
          <p:cNvSpPr/>
          <p:nvPr/>
        </p:nvSpPr>
        <p:spPr>
          <a:xfrm>
            <a:off x="6353999" y="2399027"/>
            <a:ext cx="1147832" cy="502812"/>
          </a:xfrm>
          <a:prstGeom prst="rightArrow">
            <a:avLst/>
          </a:prstGeom>
          <a:solidFill>
            <a:srgbClr val="9DC3E6"/>
          </a:solidFill>
          <a:ln w="12700" cap="flat" cmpd="sng" algn="ctr">
            <a:solidFill>
              <a:srgbClr val="0091BE"/>
            </a:solidFill>
            <a:prstDash val="dash"/>
            <a:miter lim="800000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400" b="0" i="0" u="none" strike="noStrike" kern="0" cap="none" spc="0" normalizeH="0" baseline="0" noProof="0" dirty="0" smtClean="0">
                <a:ln>
                  <a:noFill/>
                </a:ln>
                <a:solidFill>
                  <a:srgbClr val="1D1D1A"/>
                </a:solidFill>
                <a:effectLst/>
                <a:uLnTx/>
                <a:uFillTx/>
                <a:latin typeface="Calibri" panose="020F0502020204030204"/>
                <a:ea typeface="等线" charset="-122"/>
                <a:cs typeface=""/>
              </a:rPr>
              <a:t>4</a:t>
            </a:r>
            <a:r>
              <a:rPr kumimoji="0" lang="zh-CN" altLang="en-US" sz="1400" b="0" i="0" u="none" strike="noStrike" kern="0" cap="none" spc="0" normalizeH="0" baseline="0" noProof="0" dirty="0" smtClean="0">
                <a:ln>
                  <a:noFill/>
                </a:ln>
                <a:solidFill>
                  <a:srgbClr val="1D1D1A"/>
                </a:solidFill>
                <a:effectLst/>
                <a:uLnTx/>
                <a:uFillTx/>
                <a:latin typeface="Calibri" panose="020F0502020204030204"/>
                <a:ea typeface="等线" charset="-122"/>
                <a:cs typeface=""/>
              </a:rPr>
              <a:t>开源发布</a:t>
            </a:r>
          </a:p>
        </p:txBody>
      </p:sp>
      <p:sp>
        <p:nvSpPr>
          <p:cNvPr id="177" name="圆角矩形 176"/>
          <p:cNvSpPr/>
          <p:nvPr/>
        </p:nvSpPr>
        <p:spPr>
          <a:xfrm>
            <a:off x="7562614" y="2431433"/>
            <a:ext cx="1164206" cy="451116"/>
          </a:xfrm>
          <a:prstGeom prst="roundRect">
            <a:avLst/>
          </a:prstGeom>
          <a:solidFill>
            <a:srgbClr val="0098F6"/>
          </a:solidFill>
          <a:ln w="12700" cap="flat" cmpd="sng" algn="ctr">
            <a:solidFill>
              <a:srgbClr val="0070C0"/>
            </a:solidFill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4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等线" charset="-122"/>
                <a:cs typeface=""/>
              </a:rPr>
              <a:t>openEuler</a:t>
            </a:r>
            <a:r>
              <a:rPr kumimoji="0" lang="en-US" altLang="zh-CN" sz="1400" b="0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等线" charset="-122"/>
                <a:cs typeface=""/>
              </a:rPr>
              <a:t> ISO</a:t>
            </a:r>
            <a:endParaRPr kumimoji="0" lang="zh-CN" altLang="en-US" sz="1400" b="0" i="0" u="none" strike="noStrike" kern="0" cap="none" spc="0" normalizeH="0" baseline="0" noProof="0" dirty="0" smtClean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等线" charset="-122"/>
              <a:cs typeface=""/>
            </a:endParaRPr>
          </a:p>
        </p:txBody>
      </p:sp>
      <p:sp>
        <p:nvSpPr>
          <p:cNvPr id="178" name="右箭头 177"/>
          <p:cNvSpPr/>
          <p:nvPr/>
        </p:nvSpPr>
        <p:spPr>
          <a:xfrm>
            <a:off x="8862964" y="2427119"/>
            <a:ext cx="1184613" cy="472483"/>
          </a:xfrm>
          <a:prstGeom prst="rightArrow">
            <a:avLst/>
          </a:prstGeom>
          <a:solidFill>
            <a:srgbClr val="9DC3E6"/>
          </a:solidFill>
          <a:ln w="12700" cap="flat" cmpd="sng" algn="ctr">
            <a:solidFill>
              <a:srgbClr val="0070C0"/>
            </a:solidFill>
            <a:prstDash val="dash"/>
            <a:miter lim="800000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400" b="0" i="0" u="none" strike="noStrike" kern="0" cap="none" spc="0" normalizeH="0" baseline="0" noProof="0" dirty="0" smtClean="0">
                <a:ln>
                  <a:noFill/>
                </a:ln>
                <a:solidFill>
                  <a:srgbClr val="1D1D1A"/>
                </a:solidFill>
                <a:effectLst/>
                <a:uLnTx/>
                <a:uFillTx/>
                <a:latin typeface="Calibri" panose="020F0502020204030204"/>
                <a:ea typeface="等线" charset="-122"/>
                <a:cs typeface=""/>
              </a:rPr>
              <a:t>4</a:t>
            </a:r>
            <a:r>
              <a:rPr kumimoji="0" lang="zh-CN" altLang="en-US" sz="1400" b="0" i="0" u="none" strike="noStrike" kern="0" cap="none" spc="0" normalizeH="0" baseline="0" noProof="0" dirty="0" smtClean="0">
                <a:ln>
                  <a:noFill/>
                </a:ln>
                <a:solidFill>
                  <a:srgbClr val="1D1D1A"/>
                </a:solidFill>
                <a:effectLst/>
                <a:uLnTx/>
                <a:uFillTx/>
                <a:latin typeface="Calibri" panose="020F0502020204030204"/>
                <a:ea typeface="等线" charset="-122"/>
                <a:cs typeface=""/>
              </a:rPr>
              <a:t>开源发布</a:t>
            </a:r>
          </a:p>
        </p:txBody>
      </p:sp>
      <p:pic>
        <p:nvPicPr>
          <p:cNvPr id="179" name="图片 17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81459" y="2498891"/>
            <a:ext cx="538146" cy="611144"/>
          </a:xfrm>
          <a:prstGeom prst="rect">
            <a:avLst/>
          </a:prstGeom>
        </p:spPr>
      </p:pic>
      <p:sp>
        <p:nvSpPr>
          <p:cNvPr id="180" name="文本框 179"/>
          <p:cNvSpPr txBox="1"/>
          <p:nvPr/>
        </p:nvSpPr>
        <p:spPr>
          <a:xfrm>
            <a:off x="9957610" y="2200900"/>
            <a:ext cx="1351550" cy="2585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fontAlgn="auto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kumimoji="1" lang="zh-CN" altLang="en-US" sz="1400" dirty="0" smtClean="0">
                <a:solidFill>
                  <a:srgbClr val="00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下游商业发行版</a:t>
            </a:r>
          </a:p>
        </p:txBody>
      </p:sp>
      <p:cxnSp>
        <p:nvCxnSpPr>
          <p:cNvPr id="181" name="曲线连接符 180"/>
          <p:cNvCxnSpPr>
            <a:stCxn id="178" idx="6"/>
          </p:cNvCxnSpPr>
          <p:nvPr/>
        </p:nvCxnSpPr>
        <p:spPr>
          <a:xfrm flipV="1">
            <a:off x="6955950" y="3006734"/>
            <a:ext cx="3528299" cy="289238"/>
          </a:xfrm>
          <a:prstGeom prst="curvedConnector3">
            <a:avLst>
              <a:gd name="adj1" fmla="val 57853"/>
            </a:avLst>
          </a:prstGeom>
          <a:noFill/>
          <a:ln w="19050" cap="flat" cmpd="sng" algn="ctr">
            <a:solidFill>
              <a:srgbClr val="9DC3E6"/>
            </a:solidFill>
            <a:prstDash val="dash"/>
            <a:miter lim="800000"/>
            <a:tailEnd type="triangle"/>
          </a:ln>
          <a:effectLst/>
        </p:spPr>
      </p:cxnSp>
      <p:sp>
        <p:nvSpPr>
          <p:cNvPr id="182" name="圆角矩形 2"/>
          <p:cNvSpPr/>
          <p:nvPr/>
        </p:nvSpPr>
        <p:spPr>
          <a:xfrm>
            <a:off x="61016" y="1211008"/>
            <a:ext cx="1145381" cy="2405627"/>
          </a:xfrm>
          <a:custGeom>
            <a:avLst/>
            <a:gdLst>
              <a:gd name="connsiteX0" fmla="*/ 0 w 9907322"/>
              <a:gd name="connsiteY0" fmla="*/ 791441 h 4748551"/>
              <a:gd name="connsiteX1" fmla="*/ 791441 w 9907322"/>
              <a:gd name="connsiteY1" fmla="*/ 0 h 4748551"/>
              <a:gd name="connsiteX2" fmla="*/ 9115881 w 9907322"/>
              <a:gd name="connsiteY2" fmla="*/ 0 h 4748551"/>
              <a:gd name="connsiteX3" fmla="*/ 9907322 w 9907322"/>
              <a:gd name="connsiteY3" fmla="*/ 791441 h 4748551"/>
              <a:gd name="connsiteX4" fmla="*/ 9907322 w 9907322"/>
              <a:gd name="connsiteY4" fmla="*/ 3957110 h 4748551"/>
              <a:gd name="connsiteX5" fmla="*/ 9115881 w 9907322"/>
              <a:gd name="connsiteY5" fmla="*/ 4748551 h 4748551"/>
              <a:gd name="connsiteX6" fmla="*/ 791441 w 9907322"/>
              <a:gd name="connsiteY6" fmla="*/ 4748551 h 4748551"/>
              <a:gd name="connsiteX7" fmla="*/ 0 w 9907322"/>
              <a:gd name="connsiteY7" fmla="*/ 3957110 h 4748551"/>
              <a:gd name="connsiteX8" fmla="*/ 0 w 9907322"/>
              <a:gd name="connsiteY8" fmla="*/ 791441 h 4748551"/>
              <a:gd name="connsiteX0" fmla="*/ 0 w 9967282"/>
              <a:gd name="connsiteY0" fmla="*/ 791441 h 4748551"/>
              <a:gd name="connsiteX1" fmla="*/ 791441 w 9967282"/>
              <a:gd name="connsiteY1" fmla="*/ 0 h 4748551"/>
              <a:gd name="connsiteX2" fmla="*/ 9115881 w 9967282"/>
              <a:gd name="connsiteY2" fmla="*/ 0 h 4748551"/>
              <a:gd name="connsiteX3" fmla="*/ 9967282 w 9967282"/>
              <a:gd name="connsiteY3" fmla="*/ 536608 h 4748551"/>
              <a:gd name="connsiteX4" fmla="*/ 9907322 w 9967282"/>
              <a:gd name="connsiteY4" fmla="*/ 3957110 h 4748551"/>
              <a:gd name="connsiteX5" fmla="*/ 9115881 w 9967282"/>
              <a:gd name="connsiteY5" fmla="*/ 4748551 h 4748551"/>
              <a:gd name="connsiteX6" fmla="*/ 791441 w 9967282"/>
              <a:gd name="connsiteY6" fmla="*/ 4748551 h 4748551"/>
              <a:gd name="connsiteX7" fmla="*/ 0 w 9967282"/>
              <a:gd name="connsiteY7" fmla="*/ 3957110 h 4748551"/>
              <a:gd name="connsiteX8" fmla="*/ 0 w 9967282"/>
              <a:gd name="connsiteY8" fmla="*/ 791441 h 47485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9967282" h="4748551">
                <a:moveTo>
                  <a:pt x="0" y="791441"/>
                </a:moveTo>
                <a:cubicBezTo>
                  <a:pt x="0" y="354340"/>
                  <a:pt x="354340" y="0"/>
                  <a:pt x="791441" y="0"/>
                </a:cubicBezTo>
                <a:lnTo>
                  <a:pt x="9115881" y="0"/>
                </a:lnTo>
                <a:cubicBezTo>
                  <a:pt x="9552982" y="0"/>
                  <a:pt x="9967282" y="99507"/>
                  <a:pt x="9967282" y="536608"/>
                </a:cubicBezTo>
                <a:cubicBezTo>
                  <a:pt x="9967282" y="1591831"/>
                  <a:pt x="9907322" y="2901887"/>
                  <a:pt x="9907322" y="3957110"/>
                </a:cubicBezTo>
                <a:cubicBezTo>
                  <a:pt x="9907322" y="4394211"/>
                  <a:pt x="9552982" y="4748551"/>
                  <a:pt x="9115881" y="4748551"/>
                </a:cubicBezTo>
                <a:lnTo>
                  <a:pt x="791441" y="4748551"/>
                </a:lnTo>
                <a:cubicBezTo>
                  <a:pt x="354340" y="4748551"/>
                  <a:pt x="0" y="4394211"/>
                  <a:pt x="0" y="3957110"/>
                </a:cubicBezTo>
                <a:lnTo>
                  <a:pt x="0" y="791441"/>
                </a:lnTo>
                <a:close/>
              </a:path>
            </a:pathLst>
          </a:custGeom>
          <a:noFill/>
          <a:ln w="12700" cap="flat" cmpd="sng" algn="ctr">
            <a:solidFill>
              <a:srgbClr val="666666"/>
            </a:solidFill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400" b="0" i="0" u="none" strike="noStrike" kern="0" cap="none" spc="0" normalizeH="0" baseline="0" noProof="0" dirty="0" smtClean="0">
                <a:ln>
                  <a:noFill/>
                </a:ln>
                <a:solidFill>
                  <a:srgbClr val="1D1D1A"/>
                </a:solidFill>
                <a:effectLst/>
                <a:uLnTx/>
                <a:uFillTx/>
                <a:latin typeface="等线 Light" charset="-122"/>
                <a:ea typeface="等线 Light" charset="-122"/>
                <a:cs typeface=""/>
              </a:rPr>
              <a:t>上游开源社区</a:t>
            </a:r>
          </a:p>
        </p:txBody>
      </p:sp>
      <p:sp>
        <p:nvSpPr>
          <p:cNvPr id="183" name="椭圆 182"/>
          <p:cNvSpPr/>
          <p:nvPr/>
        </p:nvSpPr>
        <p:spPr>
          <a:xfrm>
            <a:off x="327820" y="2978294"/>
            <a:ext cx="432000" cy="432000"/>
          </a:xfrm>
          <a:prstGeom prst="ellipse">
            <a:avLst/>
          </a:prstGeom>
          <a:solidFill>
            <a:srgbClr val="E9F5DB"/>
          </a:solidFill>
          <a:ln w="12700" cap="flat" cmpd="sng" algn="ctr">
            <a:solidFill>
              <a:srgbClr val="92D050"/>
            </a:solidFill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400" b="0" i="0" u="none" strike="noStrike" kern="0" cap="none" spc="0" normalizeH="0" baseline="0" noProof="0" smtClean="0">
              <a:ln>
                <a:noFill/>
              </a:ln>
              <a:solidFill>
                <a:srgbClr val="1D1D1A"/>
              </a:solidFill>
              <a:effectLst/>
              <a:uLnTx/>
              <a:uFillTx/>
              <a:latin typeface="Calibri" panose="020F0502020204030204"/>
              <a:ea typeface="等线" charset="-122"/>
              <a:cs typeface=""/>
            </a:endParaRPr>
          </a:p>
        </p:txBody>
      </p:sp>
      <p:cxnSp>
        <p:nvCxnSpPr>
          <p:cNvPr id="184" name="直接箭头连接符 70"/>
          <p:cNvCxnSpPr>
            <a:stCxn id="190" idx="1"/>
            <a:endCxn id="155" idx="5"/>
          </p:cNvCxnSpPr>
          <p:nvPr/>
        </p:nvCxnSpPr>
        <p:spPr>
          <a:xfrm flipH="1" flipV="1">
            <a:off x="2593294" y="2685222"/>
            <a:ext cx="98647" cy="368710"/>
          </a:xfrm>
          <a:prstGeom prst="straightConnector1">
            <a:avLst/>
          </a:prstGeom>
          <a:noFill/>
          <a:ln w="19050" cap="flat" cmpd="sng" algn="ctr">
            <a:solidFill>
              <a:srgbClr val="9DC3E6"/>
            </a:solidFill>
            <a:prstDash val="solid"/>
            <a:miter lim="800000"/>
            <a:tailEnd type="triangle"/>
          </a:ln>
          <a:effectLst/>
        </p:spPr>
      </p:cxnSp>
      <p:cxnSp>
        <p:nvCxnSpPr>
          <p:cNvPr id="185" name="直接箭头连接符 72"/>
          <p:cNvCxnSpPr>
            <a:stCxn id="190" idx="2"/>
            <a:endCxn id="156" idx="6"/>
          </p:cNvCxnSpPr>
          <p:nvPr/>
        </p:nvCxnSpPr>
        <p:spPr>
          <a:xfrm flipH="1" flipV="1">
            <a:off x="2241696" y="3142843"/>
            <a:ext cx="386980" cy="63824"/>
          </a:xfrm>
          <a:prstGeom prst="straightConnector1">
            <a:avLst/>
          </a:prstGeom>
          <a:noFill/>
          <a:ln w="19050" cap="flat" cmpd="sng" algn="ctr">
            <a:solidFill>
              <a:srgbClr val="9DC3E6"/>
            </a:solidFill>
            <a:prstDash val="solid"/>
            <a:miter lim="800000"/>
            <a:tailEnd type="triangle"/>
          </a:ln>
          <a:effectLst/>
        </p:spPr>
      </p:cxnSp>
      <p:cxnSp>
        <p:nvCxnSpPr>
          <p:cNvPr id="186" name="曲线连接符 185"/>
          <p:cNvCxnSpPr>
            <a:stCxn id="190" idx="4"/>
            <a:endCxn id="214" idx="5"/>
          </p:cNvCxnSpPr>
          <p:nvPr/>
        </p:nvCxnSpPr>
        <p:spPr>
          <a:xfrm rot="5400000" flipH="1">
            <a:off x="1732797" y="2310788"/>
            <a:ext cx="75638" cy="2148121"/>
          </a:xfrm>
          <a:prstGeom prst="curvedConnector3">
            <a:avLst>
              <a:gd name="adj1" fmla="val -302229"/>
            </a:avLst>
          </a:prstGeom>
          <a:noFill/>
          <a:ln w="19050" cap="flat" cmpd="sng" algn="ctr">
            <a:solidFill>
              <a:srgbClr val="9DC3E6"/>
            </a:solidFill>
            <a:prstDash val="solid"/>
            <a:miter lim="800000"/>
            <a:tailEnd type="triangle"/>
          </a:ln>
          <a:effectLst/>
        </p:spPr>
      </p:cxnSp>
      <p:sp>
        <p:nvSpPr>
          <p:cNvPr id="187" name="文本框 186"/>
          <p:cNvSpPr txBox="1"/>
          <p:nvPr/>
        </p:nvSpPr>
        <p:spPr>
          <a:xfrm>
            <a:off x="1158438" y="3508338"/>
            <a:ext cx="942128" cy="2585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fontAlgn="auto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kumimoji="1" lang="en-US" altLang="zh-CN" sz="1400" dirty="0" smtClean="0">
                <a:solidFill>
                  <a:srgbClr val="1D1D1A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3</a:t>
            </a:r>
            <a:r>
              <a:rPr kumimoji="1" lang="zh-CN" altLang="en-US" sz="1400" dirty="0" smtClean="0">
                <a:solidFill>
                  <a:srgbClr val="1D1D1A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开源使用</a:t>
            </a:r>
          </a:p>
        </p:txBody>
      </p:sp>
      <p:grpSp>
        <p:nvGrpSpPr>
          <p:cNvPr id="188" name="组合 85"/>
          <p:cNvGrpSpPr/>
          <p:nvPr/>
        </p:nvGrpSpPr>
        <p:grpSpPr>
          <a:xfrm>
            <a:off x="261974" y="4626651"/>
            <a:ext cx="624808" cy="1093799"/>
            <a:chOff x="186985" y="4350143"/>
            <a:chExt cx="624808" cy="1093799"/>
          </a:xfrm>
        </p:grpSpPr>
        <p:sp>
          <p:nvSpPr>
            <p:cNvPr id="189" name="椭圆 188"/>
            <p:cNvSpPr/>
            <p:nvPr/>
          </p:nvSpPr>
          <p:spPr>
            <a:xfrm>
              <a:off x="283389" y="4350143"/>
              <a:ext cx="432000" cy="432000"/>
            </a:xfrm>
            <a:prstGeom prst="ellipse">
              <a:avLst/>
            </a:prstGeom>
            <a:solidFill>
              <a:srgbClr val="E9F5DB"/>
            </a:solidFill>
            <a:ln w="12700" cap="flat" cmpd="sng" algn="ctr">
              <a:solidFill>
                <a:srgbClr val="92D050"/>
              </a:solidFill>
              <a:prstDash val="solid"/>
              <a:miter lim="800000"/>
            </a:ln>
            <a:effectLst/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400" b="0" i="0" u="none" strike="noStrike" kern="0" cap="none" spc="0" normalizeH="0" baseline="0" noProof="0" smtClean="0">
                <a:ln>
                  <a:noFill/>
                </a:ln>
                <a:solidFill>
                  <a:srgbClr val="1D1D1A"/>
                </a:solidFill>
                <a:effectLst/>
                <a:uLnTx/>
                <a:uFillTx/>
                <a:latin typeface="Calibri" panose="020F0502020204030204"/>
                <a:ea typeface="等线" charset="-122"/>
                <a:cs typeface=""/>
              </a:endParaRPr>
            </a:p>
          </p:txBody>
        </p:sp>
        <p:pic>
          <p:nvPicPr>
            <p:cNvPr id="190" name="图片 189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86985" y="4819134"/>
              <a:ext cx="624808" cy="624808"/>
            </a:xfrm>
            <a:prstGeom prst="rect">
              <a:avLst/>
            </a:prstGeom>
          </p:spPr>
        </p:pic>
      </p:grpSp>
      <p:cxnSp>
        <p:nvCxnSpPr>
          <p:cNvPr id="191" name="曲线连接符 190"/>
          <p:cNvCxnSpPr>
            <a:stCxn id="190" idx="5"/>
            <a:endCxn id="166" idx="3"/>
          </p:cNvCxnSpPr>
          <p:nvPr/>
        </p:nvCxnSpPr>
        <p:spPr>
          <a:xfrm rot="5400000">
            <a:off x="1268375" y="3249466"/>
            <a:ext cx="1619101" cy="1838973"/>
          </a:xfrm>
          <a:prstGeom prst="curvedConnector2">
            <a:avLst/>
          </a:prstGeom>
          <a:noFill/>
          <a:ln w="19050" cap="flat" cmpd="sng" algn="ctr">
            <a:solidFill>
              <a:srgbClr val="9DC3E6"/>
            </a:solidFill>
            <a:prstDash val="dash"/>
            <a:miter lim="800000"/>
            <a:tailEnd type="triangle"/>
          </a:ln>
          <a:effectLst/>
        </p:spPr>
      </p:cxnSp>
      <p:sp>
        <p:nvSpPr>
          <p:cNvPr id="192" name="文本框 191"/>
          <p:cNvSpPr txBox="1"/>
          <p:nvPr/>
        </p:nvSpPr>
        <p:spPr>
          <a:xfrm>
            <a:off x="2085419" y="4203847"/>
            <a:ext cx="935402" cy="2585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fontAlgn="auto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kumimoji="1" lang="en-US" altLang="zh-CN" sz="1400" dirty="0" smtClean="0">
                <a:solidFill>
                  <a:srgbClr val="00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4</a:t>
            </a:r>
            <a:r>
              <a:rPr kumimoji="1" lang="zh-CN" altLang="en-US" sz="1400" dirty="0" smtClean="0">
                <a:solidFill>
                  <a:srgbClr val="00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开源发布</a:t>
            </a:r>
          </a:p>
        </p:txBody>
      </p:sp>
      <p:sp>
        <p:nvSpPr>
          <p:cNvPr id="193" name="矩形 192"/>
          <p:cNvSpPr/>
          <p:nvPr/>
        </p:nvSpPr>
        <p:spPr>
          <a:xfrm>
            <a:off x="5861159" y="4333501"/>
            <a:ext cx="1513934" cy="612000"/>
          </a:xfrm>
          <a:prstGeom prst="rect">
            <a:avLst/>
          </a:prstGeom>
          <a:solidFill>
            <a:srgbClr val="9DC3E6"/>
          </a:solidFill>
          <a:ln w="12700" cap="flat" cmpd="sng" algn="ctr">
            <a:solidFill>
              <a:srgbClr val="0070C0"/>
            </a:solidFill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400" b="0" i="0" u="none" strike="noStrike" kern="0" cap="none" spc="0" normalizeH="0" baseline="0" noProof="0" dirty="0" smtClean="0">
                <a:ln>
                  <a:noFill/>
                </a:ln>
                <a:solidFill>
                  <a:srgbClr val="1D1D1A"/>
                </a:solidFill>
                <a:effectLst/>
                <a:uLnTx/>
                <a:uFillTx/>
                <a:latin typeface="Calibri" panose="020F0502020204030204"/>
                <a:ea typeface="等线" charset="-122"/>
                <a:cs typeface=""/>
              </a:rPr>
              <a:t>1</a:t>
            </a:r>
            <a:r>
              <a:rPr kumimoji="0" lang="zh-CN" altLang="en-US" sz="1400" b="0" i="0" u="none" strike="noStrike" kern="0" cap="none" spc="0" normalizeH="0" baseline="0" noProof="0" dirty="0" smtClean="0">
                <a:ln>
                  <a:noFill/>
                </a:ln>
                <a:solidFill>
                  <a:srgbClr val="1D1D1A"/>
                </a:solidFill>
                <a:effectLst/>
                <a:uLnTx/>
                <a:uFillTx/>
                <a:latin typeface="Calibri" panose="020F0502020204030204"/>
                <a:ea typeface="等线" charset="-122"/>
                <a:cs typeface=""/>
              </a:rPr>
              <a:t>初始引入</a:t>
            </a:r>
            <a:r>
              <a:rPr kumimoji="0" lang="en-US" altLang="zh-CN" sz="1400" b="0" i="0" u="none" strike="noStrike" kern="0" cap="none" spc="0" normalizeH="0" baseline="0" noProof="0" dirty="0" smtClean="0">
                <a:ln>
                  <a:noFill/>
                </a:ln>
                <a:solidFill>
                  <a:srgbClr val="1D1D1A"/>
                </a:solidFill>
                <a:effectLst/>
                <a:uLnTx/>
                <a:uFillTx/>
                <a:latin typeface="Calibri" panose="020F0502020204030204"/>
                <a:ea typeface="等线" charset="-122"/>
                <a:cs typeface=""/>
              </a:rPr>
              <a:t>/</a:t>
            </a:r>
            <a:r>
              <a:rPr kumimoji="0" lang="zh-CN" altLang="en-US" sz="1400" b="0" i="0" u="none" strike="noStrike" kern="0" cap="none" spc="0" normalizeH="0" baseline="0" noProof="0" dirty="0" smtClean="0">
                <a:ln>
                  <a:noFill/>
                </a:ln>
                <a:solidFill>
                  <a:srgbClr val="1D1D1A"/>
                </a:solidFill>
                <a:effectLst/>
                <a:uLnTx/>
                <a:uFillTx/>
                <a:latin typeface="Calibri" panose="020F0502020204030204"/>
                <a:ea typeface="等线" charset="-122"/>
                <a:cs typeface=""/>
              </a:rPr>
              <a:t>捐赠</a:t>
            </a:r>
          </a:p>
        </p:txBody>
      </p:sp>
      <p:sp>
        <p:nvSpPr>
          <p:cNvPr id="194" name="矩形 193"/>
          <p:cNvSpPr/>
          <p:nvPr/>
        </p:nvSpPr>
        <p:spPr>
          <a:xfrm>
            <a:off x="8947601" y="4325243"/>
            <a:ext cx="1506668" cy="612000"/>
          </a:xfrm>
          <a:prstGeom prst="rect">
            <a:avLst/>
          </a:prstGeom>
          <a:solidFill>
            <a:srgbClr val="9DC3E6"/>
          </a:solidFill>
          <a:ln w="12700" cap="flat" cmpd="sng" algn="ctr">
            <a:solidFill>
              <a:srgbClr val="0070C0"/>
            </a:solidFill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400" b="0" i="0" u="none" strike="noStrike" kern="0" cap="none" spc="0" normalizeH="0" baseline="0" noProof="0" dirty="0" smtClean="0">
                <a:ln>
                  <a:noFill/>
                </a:ln>
                <a:solidFill>
                  <a:srgbClr val="1D1D1A"/>
                </a:solidFill>
                <a:effectLst/>
                <a:uLnTx/>
                <a:uFillTx/>
                <a:latin typeface="Calibri" panose="020F0502020204030204"/>
                <a:ea typeface="等线" charset="-122"/>
                <a:cs typeface=""/>
              </a:rPr>
              <a:t>3</a:t>
            </a:r>
            <a:r>
              <a:rPr kumimoji="0" lang="zh-CN" altLang="en-US" sz="1400" b="0" i="0" u="none" strike="noStrike" kern="0" cap="none" spc="0" normalizeH="0" baseline="0" noProof="0" dirty="0" smtClean="0">
                <a:ln>
                  <a:noFill/>
                </a:ln>
                <a:solidFill>
                  <a:srgbClr val="1D1D1A"/>
                </a:solidFill>
                <a:effectLst/>
                <a:uLnTx/>
                <a:uFillTx/>
                <a:latin typeface="Calibri" panose="020F0502020204030204"/>
                <a:ea typeface="等线" charset="-122"/>
                <a:cs typeface=""/>
              </a:rPr>
              <a:t>开源使用</a:t>
            </a:r>
            <a:r>
              <a:rPr kumimoji="0" lang="zh-CN" altLang="en-US" sz="1100" b="0" i="0" u="none" strike="noStrike" kern="0" cap="none" spc="0" normalizeH="0" baseline="0" noProof="0" dirty="0" smtClean="0">
                <a:ln>
                  <a:noFill/>
                </a:ln>
                <a:solidFill>
                  <a:srgbClr val="1D1D1A"/>
                </a:solidFill>
                <a:effectLst/>
                <a:uLnTx/>
                <a:uFillTx/>
                <a:latin typeface="等线" charset="-122"/>
                <a:ea typeface="等线" charset="-122"/>
                <a:cs typeface=""/>
              </a:rPr>
              <a:t>（开源软件也会依赖使用其它开源软件</a:t>
            </a:r>
            <a:r>
              <a:rPr kumimoji="0" lang="en-US" altLang="zh-CN" sz="1100" b="0" i="0" u="none" strike="noStrike" kern="0" cap="none" spc="0" normalizeH="0" baseline="0" noProof="0" dirty="0" smtClean="0">
                <a:ln>
                  <a:noFill/>
                </a:ln>
                <a:solidFill>
                  <a:srgbClr val="1D1D1A"/>
                </a:solidFill>
                <a:effectLst/>
                <a:uLnTx/>
                <a:uFillTx/>
                <a:latin typeface="等线" charset="-122"/>
                <a:ea typeface="等线" charset="-122"/>
                <a:cs typeface=""/>
              </a:rPr>
              <a:t>)</a:t>
            </a:r>
            <a:endParaRPr kumimoji="0" lang="zh-CN" altLang="en-US" sz="1200" b="0" i="0" u="none" strike="noStrike" kern="0" cap="none" spc="0" normalizeH="0" baseline="0" noProof="0" dirty="0" smtClean="0">
              <a:ln>
                <a:noFill/>
              </a:ln>
              <a:solidFill>
                <a:srgbClr val="1D1D1A"/>
              </a:solidFill>
              <a:effectLst/>
              <a:uLnTx/>
              <a:uFillTx/>
              <a:latin typeface="等线" charset="-122"/>
              <a:ea typeface="等线" charset="-122"/>
              <a:cs typeface=""/>
            </a:endParaRPr>
          </a:p>
        </p:txBody>
      </p:sp>
      <p:sp>
        <p:nvSpPr>
          <p:cNvPr id="195" name="矩形 194"/>
          <p:cNvSpPr/>
          <p:nvPr/>
        </p:nvSpPr>
        <p:spPr>
          <a:xfrm>
            <a:off x="7415623" y="4325243"/>
            <a:ext cx="993271" cy="612000"/>
          </a:xfrm>
          <a:prstGeom prst="rect">
            <a:avLst/>
          </a:prstGeom>
          <a:solidFill>
            <a:srgbClr val="9DC3E6"/>
          </a:solidFill>
          <a:ln w="12700" cap="flat" cmpd="sng" algn="ctr">
            <a:solidFill>
              <a:srgbClr val="0070C0"/>
            </a:solidFill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400" b="0" i="0" u="none" strike="noStrike" kern="0" cap="none" spc="0" normalizeH="0" baseline="0" noProof="0" dirty="0" smtClean="0">
                <a:ln>
                  <a:noFill/>
                </a:ln>
                <a:solidFill>
                  <a:srgbClr val="1D1D1A"/>
                </a:solidFill>
                <a:effectLst/>
                <a:uLnTx/>
                <a:uFillTx/>
                <a:latin typeface="Calibri" panose="020F0502020204030204"/>
                <a:ea typeface="等线" charset="-122"/>
                <a:cs typeface=""/>
              </a:rPr>
              <a:t>2</a:t>
            </a:r>
            <a:r>
              <a:rPr kumimoji="0" lang="zh-CN" altLang="en-US" sz="1400" b="0" i="0" u="none" strike="noStrike" kern="0" cap="none" spc="0" normalizeH="0" baseline="0" noProof="0" dirty="0" smtClean="0">
                <a:ln>
                  <a:noFill/>
                </a:ln>
                <a:solidFill>
                  <a:srgbClr val="1D1D1A"/>
                </a:solidFill>
                <a:effectLst/>
                <a:uLnTx/>
                <a:uFillTx/>
                <a:latin typeface="Calibri" panose="020F0502020204030204"/>
                <a:ea typeface="等线" charset="-122"/>
                <a:cs typeface=""/>
              </a:rPr>
              <a:t>贡献</a:t>
            </a:r>
            <a:r>
              <a:rPr kumimoji="0" lang="en-US" altLang="zh-CN" sz="1400" b="0" i="0" u="none" strike="noStrike" kern="0" cap="none" spc="0" normalizeH="0" baseline="0" noProof="0" dirty="0" smtClean="0">
                <a:ln>
                  <a:noFill/>
                </a:ln>
                <a:solidFill>
                  <a:srgbClr val="1D1D1A"/>
                </a:solidFill>
                <a:effectLst/>
                <a:uLnTx/>
                <a:uFillTx/>
                <a:latin typeface="Calibri" panose="020F0502020204030204"/>
                <a:ea typeface="等线" charset="-122"/>
                <a:cs typeface=""/>
              </a:rPr>
              <a:t>/</a:t>
            </a:r>
            <a:r>
              <a:rPr kumimoji="0" lang="zh-CN" altLang="en-US" sz="1400" b="0" i="0" u="none" strike="noStrike" kern="0" cap="none" spc="0" normalizeH="0" baseline="0" noProof="0" dirty="0" smtClean="0">
                <a:ln>
                  <a:noFill/>
                </a:ln>
                <a:solidFill>
                  <a:srgbClr val="1D1D1A"/>
                </a:solidFill>
                <a:effectLst/>
                <a:uLnTx/>
                <a:uFillTx/>
                <a:latin typeface="Calibri" panose="020F0502020204030204"/>
                <a:ea typeface="等线" charset="-122"/>
                <a:cs typeface=""/>
              </a:rPr>
              <a:t>更新合入</a:t>
            </a:r>
          </a:p>
        </p:txBody>
      </p:sp>
      <p:sp>
        <p:nvSpPr>
          <p:cNvPr id="196" name="矩形 195"/>
          <p:cNvSpPr/>
          <p:nvPr/>
        </p:nvSpPr>
        <p:spPr>
          <a:xfrm>
            <a:off x="10484249" y="4325332"/>
            <a:ext cx="1513934" cy="612000"/>
          </a:xfrm>
          <a:prstGeom prst="rect">
            <a:avLst/>
          </a:prstGeom>
          <a:solidFill>
            <a:srgbClr val="9DC3E6"/>
          </a:solidFill>
          <a:ln w="12700" cap="flat" cmpd="sng" algn="ctr">
            <a:solidFill>
              <a:srgbClr val="0070C0"/>
            </a:solidFill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400" b="0" i="0" u="none" strike="noStrike" kern="0" cap="none" spc="0" normalizeH="0" baseline="0" noProof="0" dirty="0" smtClean="0">
                <a:ln>
                  <a:noFill/>
                </a:ln>
                <a:solidFill>
                  <a:srgbClr val="1D1D1A"/>
                </a:solidFill>
                <a:effectLst/>
                <a:uLnTx/>
                <a:uFillTx/>
                <a:latin typeface="Calibri" panose="020F0502020204030204"/>
                <a:ea typeface="等线" charset="-122"/>
                <a:cs typeface=""/>
              </a:rPr>
              <a:t>4</a:t>
            </a:r>
            <a:r>
              <a:rPr kumimoji="0" lang="zh-CN" altLang="en-US" sz="1400" b="0" i="0" u="none" strike="noStrike" kern="0" cap="none" spc="0" normalizeH="0" baseline="0" noProof="0" dirty="0" smtClean="0">
                <a:ln>
                  <a:noFill/>
                </a:ln>
                <a:solidFill>
                  <a:srgbClr val="1D1D1A"/>
                </a:solidFill>
                <a:effectLst/>
                <a:uLnTx/>
                <a:uFillTx/>
                <a:latin typeface="Calibri" panose="020F0502020204030204"/>
                <a:ea typeface="等线" charset="-122"/>
                <a:cs typeface=""/>
              </a:rPr>
              <a:t>开源发布</a:t>
            </a:r>
          </a:p>
        </p:txBody>
      </p:sp>
      <p:sp>
        <p:nvSpPr>
          <p:cNvPr id="197" name="矩形 196"/>
          <p:cNvSpPr/>
          <p:nvPr/>
        </p:nvSpPr>
        <p:spPr>
          <a:xfrm>
            <a:off x="5841421" y="5201129"/>
            <a:ext cx="1513935" cy="603742"/>
          </a:xfrm>
          <a:prstGeom prst="rect">
            <a:avLst/>
          </a:prstGeom>
          <a:solidFill>
            <a:srgbClr val="E9002F">
              <a:lumMod val="60000"/>
              <a:lumOff val="40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400" b="0" i="0" u="none" strike="noStrike" kern="0" cap="none" spc="0" normalizeH="0" baseline="0" noProof="0" dirty="0" smtClean="0">
                <a:ln>
                  <a:noFill/>
                </a:ln>
                <a:solidFill>
                  <a:srgbClr val="1D1D1A"/>
                </a:solidFill>
                <a:effectLst/>
                <a:uLnTx/>
                <a:uFillTx/>
                <a:latin typeface="Calibri" panose="020F0502020204030204"/>
                <a:ea typeface="等线" charset="-122"/>
                <a:cs typeface=""/>
              </a:rPr>
              <a:t>合规程度度量</a:t>
            </a:r>
          </a:p>
        </p:txBody>
      </p:sp>
      <p:sp>
        <p:nvSpPr>
          <p:cNvPr id="198" name="矩形 197"/>
          <p:cNvSpPr/>
          <p:nvPr/>
        </p:nvSpPr>
        <p:spPr>
          <a:xfrm>
            <a:off x="7415622" y="5203958"/>
            <a:ext cx="1498191" cy="600913"/>
          </a:xfrm>
          <a:prstGeom prst="rect">
            <a:avLst/>
          </a:prstGeom>
          <a:solidFill>
            <a:srgbClr val="E9002F">
              <a:lumMod val="60000"/>
              <a:lumOff val="40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400" b="0" i="0" u="none" strike="noStrike" kern="0" cap="none" spc="0" normalizeH="0" baseline="0" noProof="0" dirty="0" smtClean="0">
                <a:ln>
                  <a:noFill/>
                </a:ln>
                <a:solidFill>
                  <a:srgbClr val="1D1D1A"/>
                </a:solidFill>
                <a:effectLst/>
                <a:uLnTx/>
                <a:uFillTx/>
                <a:latin typeface="Calibri" panose="020F0502020204030204"/>
                <a:ea typeface="等线" charset="-122"/>
                <a:cs typeface=""/>
              </a:rPr>
              <a:t>新增代码合规信息</a:t>
            </a:r>
            <a:r>
              <a:rPr lang="zh-CN" altLang="en-US" sz="1400" kern="0" dirty="0" smtClean="0">
                <a:solidFill>
                  <a:srgbClr val="1D1D1A"/>
                </a:solidFill>
                <a:latin typeface="Calibri" panose="020F0502020204030204"/>
                <a:ea typeface="等线" charset="-122"/>
                <a:cs typeface=""/>
              </a:rPr>
              <a:t>“清晰性</a:t>
            </a:r>
            <a:r>
              <a:rPr lang="en-US" altLang="zh-CN" sz="1400" kern="0" dirty="0" smtClean="0">
                <a:solidFill>
                  <a:srgbClr val="1D1D1A"/>
                </a:solidFill>
                <a:latin typeface="Calibri" panose="020F0502020204030204"/>
                <a:ea typeface="等线" charset="-122"/>
                <a:cs typeface=""/>
              </a:rPr>
              <a:t>”</a:t>
            </a:r>
            <a:r>
              <a:rPr lang="zh-CN" altLang="en-US" sz="1400" kern="0" dirty="0" smtClean="0">
                <a:solidFill>
                  <a:srgbClr val="1D1D1A"/>
                </a:solidFill>
                <a:latin typeface="Calibri" panose="020F0502020204030204"/>
                <a:ea typeface="等线" charset="-122"/>
                <a:cs typeface=""/>
              </a:rPr>
              <a:t>检测</a:t>
            </a:r>
            <a:endParaRPr kumimoji="0" lang="zh-CN" altLang="en-US" sz="1400" b="0" i="0" u="none" strike="noStrike" kern="0" cap="none" spc="0" normalizeH="0" baseline="0" noProof="0" dirty="0" smtClean="0">
              <a:ln>
                <a:noFill/>
              </a:ln>
              <a:solidFill>
                <a:srgbClr val="1D1D1A"/>
              </a:solidFill>
              <a:effectLst/>
              <a:uLnTx/>
              <a:uFillTx/>
              <a:latin typeface="Calibri" panose="020F0502020204030204"/>
              <a:ea typeface="等线" charset="-122"/>
              <a:cs typeface=""/>
            </a:endParaRPr>
          </a:p>
        </p:txBody>
      </p:sp>
      <p:sp>
        <p:nvSpPr>
          <p:cNvPr id="199" name="矩形 198"/>
          <p:cNvSpPr/>
          <p:nvPr/>
        </p:nvSpPr>
        <p:spPr>
          <a:xfrm>
            <a:off x="8947601" y="5221281"/>
            <a:ext cx="1549527" cy="583590"/>
          </a:xfrm>
          <a:prstGeom prst="rect">
            <a:avLst/>
          </a:prstGeom>
          <a:solidFill>
            <a:srgbClr val="FF597A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400" b="0" i="0" u="none" strike="noStrike" kern="0" cap="none" spc="0" normalizeH="0" baseline="0" noProof="0" dirty="0" smtClean="0">
                <a:ln>
                  <a:noFill/>
                </a:ln>
                <a:solidFill>
                  <a:srgbClr val="1D1D1A"/>
                </a:solidFill>
                <a:effectLst/>
                <a:uLnTx/>
                <a:uFillTx/>
                <a:latin typeface="Calibri" panose="020F0502020204030204"/>
                <a:ea typeface="等线" charset="-122"/>
                <a:cs typeface=""/>
              </a:rPr>
              <a:t>SBOM</a:t>
            </a:r>
            <a:r>
              <a:rPr kumimoji="0" lang="zh-CN" altLang="en-US" sz="1400" b="0" i="0" u="none" strike="noStrike" kern="0" cap="none" spc="0" normalizeH="0" baseline="0" noProof="0" dirty="0" smtClean="0">
                <a:ln>
                  <a:noFill/>
                </a:ln>
                <a:solidFill>
                  <a:srgbClr val="1D1D1A"/>
                </a:solidFill>
                <a:effectLst/>
                <a:uLnTx/>
                <a:uFillTx/>
                <a:latin typeface="Calibri" panose="020F0502020204030204"/>
                <a:ea typeface="等线" charset="-122"/>
                <a:cs typeface=""/>
              </a:rPr>
              <a:t>生成与维护</a:t>
            </a:r>
          </a:p>
        </p:txBody>
      </p:sp>
      <p:sp>
        <p:nvSpPr>
          <p:cNvPr id="201" name="矩形 200"/>
          <p:cNvSpPr/>
          <p:nvPr/>
        </p:nvSpPr>
        <p:spPr>
          <a:xfrm>
            <a:off x="10584370" y="5201129"/>
            <a:ext cx="1383834" cy="603742"/>
          </a:xfrm>
          <a:prstGeom prst="rect">
            <a:avLst/>
          </a:prstGeom>
          <a:solidFill>
            <a:srgbClr val="FF597A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400" b="0" i="0" u="none" strike="noStrike" kern="0" cap="none" spc="0" normalizeH="0" baseline="0" noProof="0" dirty="0" smtClean="0">
                <a:ln>
                  <a:noFill/>
                </a:ln>
                <a:solidFill>
                  <a:srgbClr val="1D1D1A"/>
                </a:solidFill>
                <a:effectLst/>
                <a:uLnTx/>
                <a:uFillTx/>
                <a:latin typeface="Calibri" panose="020F0502020204030204"/>
                <a:ea typeface="等线" charset="-122"/>
                <a:cs typeface=""/>
              </a:rPr>
              <a:t>各种</a:t>
            </a:r>
            <a:r>
              <a:rPr kumimoji="0" lang="en-US" altLang="zh-CN" sz="1400" b="0" i="0" u="none" strike="noStrike" kern="0" cap="none" spc="0" normalizeH="0" baseline="0" noProof="0" dirty="0" smtClean="0">
                <a:ln>
                  <a:noFill/>
                </a:ln>
                <a:solidFill>
                  <a:srgbClr val="1D1D1A"/>
                </a:solidFill>
                <a:effectLst/>
                <a:uLnTx/>
                <a:uFillTx/>
                <a:latin typeface="Calibri" panose="020F0502020204030204"/>
                <a:ea typeface="等线" charset="-122"/>
                <a:cs typeface=""/>
              </a:rPr>
              <a:t>notice</a:t>
            </a:r>
            <a:r>
              <a:rPr kumimoji="0" lang="zh-CN" altLang="en-US" sz="1400" b="0" i="0" u="none" strike="noStrike" kern="0" cap="none" spc="0" normalizeH="0" baseline="0" noProof="0" dirty="0" smtClean="0">
                <a:ln>
                  <a:noFill/>
                </a:ln>
                <a:solidFill>
                  <a:srgbClr val="1D1D1A"/>
                </a:solidFill>
                <a:effectLst/>
                <a:uLnTx/>
                <a:uFillTx/>
                <a:latin typeface="Calibri" panose="020F0502020204030204"/>
                <a:ea typeface="等线" charset="-122"/>
                <a:cs typeface=""/>
              </a:rPr>
              <a:t>自动化生成</a:t>
            </a:r>
            <a:endParaRPr kumimoji="0" lang="en-US" altLang="zh-CN" sz="1400" b="0" i="0" u="none" strike="noStrike" kern="0" cap="none" spc="0" normalizeH="0" baseline="0" noProof="0" dirty="0" smtClean="0">
              <a:ln>
                <a:noFill/>
              </a:ln>
              <a:solidFill>
                <a:srgbClr val="1D1D1A"/>
              </a:solidFill>
              <a:effectLst/>
              <a:uLnTx/>
              <a:uFillTx/>
              <a:latin typeface="Calibri" panose="020F0502020204030204"/>
              <a:ea typeface="等线" charset="-122"/>
              <a:cs typeface=""/>
            </a:endParaRPr>
          </a:p>
        </p:txBody>
      </p:sp>
      <p:cxnSp>
        <p:nvCxnSpPr>
          <p:cNvPr id="203" name="直接箭头连接符 111"/>
          <p:cNvCxnSpPr/>
          <p:nvPr/>
        </p:nvCxnSpPr>
        <p:spPr>
          <a:xfrm flipH="1">
            <a:off x="6578651" y="4974715"/>
            <a:ext cx="19737" cy="226414"/>
          </a:xfrm>
          <a:prstGeom prst="straightConnector1">
            <a:avLst/>
          </a:prstGeom>
          <a:noFill/>
          <a:ln w="6350" cap="flat" cmpd="sng" algn="ctr">
            <a:solidFill>
              <a:srgbClr val="666666">
                <a:lumMod val="75000"/>
              </a:srgbClr>
            </a:solidFill>
            <a:prstDash val="solid"/>
            <a:miter lim="800000"/>
            <a:tailEnd type="triangle"/>
          </a:ln>
          <a:effectLst/>
        </p:spPr>
      </p:cxnSp>
      <p:cxnSp>
        <p:nvCxnSpPr>
          <p:cNvPr id="204" name="直接箭头连接符 112"/>
          <p:cNvCxnSpPr/>
          <p:nvPr/>
        </p:nvCxnSpPr>
        <p:spPr>
          <a:xfrm>
            <a:off x="8164718" y="4937243"/>
            <a:ext cx="0" cy="266715"/>
          </a:xfrm>
          <a:prstGeom prst="straightConnector1">
            <a:avLst/>
          </a:prstGeom>
          <a:noFill/>
          <a:ln w="6350" cap="flat" cmpd="sng" algn="ctr">
            <a:solidFill>
              <a:srgbClr val="666666">
                <a:lumMod val="75000"/>
              </a:srgbClr>
            </a:solidFill>
            <a:prstDash val="solid"/>
            <a:miter lim="800000"/>
            <a:tailEnd type="triangle"/>
          </a:ln>
          <a:effectLst/>
        </p:spPr>
      </p:cxnSp>
      <p:cxnSp>
        <p:nvCxnSpPr>
          <p:cNvPr id="205" name="直接箭头连接符 115"/>
          <p:cNvCxnSpPr/>
          <p:nvPr/>
        </p:nvCxnSpPr>
        <p:spPr>
          <a:xfrm>
            <a:off x="9700935" y="4937243"/>
            <a:ext cx="21430" cy="284038"/>
          </a:xfrm>
          <a:prstGeom prst="straightConnector1">
            <a:avLst/>
          </a:prstGeom>
          <a:noFill/>
          <a:ln w="6350" cap="flat" cmpd="sng" algn="ctr">
            <a:solidFill>
              <a:srgbClr val="666666">
                <a:lumMod val="75000"/>
              </a:srgbClr>
            </a:solidFill>
            <a:prstDash val="solid"/>
            <a:miter lim="800000"/>
            <a:tailEnd type="triangle"/>
          </a:ln>
          <a:effectLst/>
        </p:spPr>
      </p:cxnSp>
      <p:cxnSp>
        <p:nvCxnSpPr>
          <p:cNvPr id="206" name="直接箭头连接符 118"/>
          <p:cNvCxnSpPr/>
          <p:nvPr/>
        </p:nvCxnSpPr>
        <p:spPr>
          <a:xfrm flipH="1">
            <a:off x="11276287" y="4956426"/>
            <a:ext cx="14634" cy="244703"/>
          </a:xfrm>
          <a:prstGeom prst="straightConnector1">
            <a:avLst/>
          </a:prstGeom>
          <a:noFill/>
          <a:ln w="6350" cap="flat" cmpd="sng" algn="ctr">
            <a:solidFill>
              <a:srgbClr val="666666">
                <a:lumMod val="75000"/>
              </a:srgbClr>
            </a:solidFill>
            <a:prstDash val="solid"/>
            <a:miter lim="800000"/>
            <a:tailEnd type="triangle"/>
          </a:ln>
          <a:effectLst/>
        </p:spPr>
      </p:cxnSp>
      <p:sp>
        <p:nvSpPr>
          <p:cNvPr id="207" name="椭圆 206"/>
          <p:cNvSpPr/>
          <p:nvPr/>
        </p:nvSpPr>
        <p:spPr>
          <a:xfrm>
            <a:off x="9236041" y="1636780"/>
            <a:ext cx="288000" cy="288000"/>
          </a:xfrm>
          <a:prstGeom prst="ellipse">
            <a:avLst/>
          </a:prstGeom>
          <a:solidFill>
            <a:srgbClr val="E9F5DB"/>
          </a:solidFill>
          <a:ln w="12700" cap="flat" cmpd="sng" algn="ctr">
            <a:solidFill>
              <a:srgbClr val="92D050"/>
            </a:solidFill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400" b="0" i="0" u="none" strike="noStrike" kern="0" cap="none" spc="0" normalizeH="0" baseline="0" noProof="0" smtClean="0">
              <a:ln>
                <a:noFill/>
              </a:ln>
              <a:solidFill>
                <a:srgbClr val="1D1D1A"/>
              </a:solidFill>
              <a:effectLst/>
              <a:uLnTx/>
              <a:uFillTx/>
              <a:latin typeface="Calibri" panose="020F0502020204030204"/>
              <a:ea typeface="等线" charset="-122"/>
              <a:cs typeface=""/>
            </a:endParaRPr>
          </a:p>
        </p:txBody>
      </p:sp>
      <p:sp>
        <p:nvSpPr>
          <p:cNvPr id="208" name="文本框 207"/>
          <p:cNvSpPr txBox="1"/>
          <p:nvPr/>
        </p:nvSpPr>
        <p:spPr>
          <a:xfrm>
            <a:off x="8931538" y="1405542"/>
            <a:ext cx="1071797" cy="18594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fontAlgn="auto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kumimoji="1" lang="zh-CN" altLang="en-US" sz="1100" dirty="0" smtClean="0">
                <a:solidFill>
                  <a:srgbClr val="00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外部开源项目</a:t>
            </a:r>
          </a:p>
        </p:txBody>
      </p:sp>
      <p:sp>
        <p:nvSpPr>
          <p:cNvPr id="209" name="矩形 208"/>
          <p:cNvSpPr/>
          <p:nvPr/>
        </p:nvSpPr>
        <p:spPr>
          <a:xfrm>
            <a:off x="11453733" y="1695207"/>
            <a:ext cx="511646" cy="171146"/>
          </a:xfrm>
          <a:prstGeom prst="rect">
            <a:avLst/>
          </a:prstGeom>
          <a:solidFill>
            <a:srgbClr val="9DC3E6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400" b="0" i="0" u="none" strike="noStrike" kern="0" cap="none" spc="0" normalizeH="0" baseline="0" noProof="0" smtClean="0">
              <a:ln>
                <a:noFill/>
              </a:ln>
              <a:solidFill>
                <a:srgbClr val="1D1D1A"/>
              </a:solidFill>
              <a:effectLst/>
              <a:uLnTx/>
              <a:uFillTx/>
              <a:latin typeface="Calibri" panose="020F0502020204030204"/>
              <a:ea typeface="等线" charset="-122"/>
              <a:cs typeface=""/>
            </a:endParaRPr>
          </a:p>
        </p:txBody>
      </p:sp>
      <p:sp>
        <p:nvSpPr>
          <p:cNvPr id="210" name="文本框 209"/>
          <p:cNvSpPr txBox="1"/>
          <p:nvPr/>
        </p:nvSpPr>
        <p:spPr>
          <a:xfrm>
            <a:off x="11382950" y="1396950"/>
            <a:ext cx="631227" cy="20313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fontAlgn="auto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kumimoji="1" lang="zh-CN" altLang="en-US" sz="1100" dirty="0">
                <a:solidFill>
                  <a:srgbClr val="00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合</a:t>
            </a:r>
            <a:r>
              <a:rPr kumimoji="1" lang="zh-CN" altLang="en-US" sz="1100" dirty="0" smtClean="0">
                <a:solidFill>
                  <a:srgbClr val="00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规场景</a:t>
            </a:r>
          </a:p>
        </p:txBody>
      </p:sp>
      <p:sp>
        <p:nvSpPr>
          <p:cNvPr id="212" name="文本框 211"/>
          <p:cNvSpPr txBox="1"/>
          <p:nvPr/>
        </p:nvSpPr>
        <p:spPr>
          <a:xfrm>
            <a:off x="170664" y="6081837"/>
            <a:ext cx="6785285" cy="2585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fontAlgn="auto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kumimoji="1" lang="zh-CN" altLang="en-US" sz="1400" dirty="0" smtClean="0">
                <a:solidFill>
                  <a:srgbClr val="00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其他合规事项：商标，专利，</a:t>
            </a:r>
            <a:r>
              <a:rPr kumimoji="1" lang="en-US" altLang="zh-CN" sz="1400" dirty="0" smtClean="0">
                <a:solidFill>
                  <a:srgbClr val="00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EAR</a:t>
            </a:r>
            <a:r>
              <a:rPr kumimoji="1" lang="zh-CN" altLang="en-US" sz="1400" dirty="0" smtClean="0">
                <a:solidFill>
                  <a:srgbClr val="00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合规，需联合其他社区、律师团队、标准组织构建。</a:t>
            </a:r>
          </a:p>
        </p:txBody>
      </p:sp>
      <p:sp>
        <p:nvSpPr>
          <p:cNvPr id="213" name="圆角矩形 212"/>
          <p:cNvSpPr/>
          <p:nvPr/>
        </p:nvSpPr>
        <p:spPr>
          <a:xfrm>
            <a:off x="0" y="4277042"/>
            <a:ext cx="1158438" cy="1402921"/>
          </a:xfrm>
          <a:prstGeom prst="roundRect">
            <a:avLst/>
          </a:prstGeom>
          <a:noFill/>
          <a:ln w="12700" cap="flat" cmpd="sng" algn="ctr">
            <a:solidFill>
              <a:srgbClr val="1D1D1A"/>
            </a:solidFill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400" b="0" i="0" u="none" strike="noStrike" kern="0" cap="none" spc="0" normalizeH="0" baseline="0" noProof="0" dirty="0" smtClean="0">
                <a:ln>
                  <a:noFill/>
                </a:ln>
                <a:solidFill>
                  <a:srgbClr val="1D1D1A"/>
                </a:solidFill>
                <a:effectLst/>
                <a:uLnTx/>
                <a:uFillTx/>
                <a:latin typeface="等线 Light" charset="-122"/>
                <a:ea typeface="等线 Light" charset="-122"/>
                <a:cs typeface=""/>
              </a:rPr>
              <a:t>外部用户</a:t>
            </a:r>
          </a:p>
        </p:txBody>
      </p:sp>
      <p:sp>
        <p:nvSpPr>
          <p:cNvPr id="214" name="文本框 213"/>
          <p:cNvSpPr txBox="1"/>
          <p:nvPr/>
        </p:nvSpPr>
        <p:spPr>
          <a:xfrm>
            <a:off x="7746305" y="3132678"/>
            <a:ext cx="895341" cy="2585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fontAlgn="auto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kumimoji="1" lang="en-US" altLang="zh-CN" sz="1400" dirty="0" smtClean="0">
                <a:solidFill>
                  <a:srgbClr val="00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4</a:t>
            </a:r>
            <a:r>
              <a:rPr kumimoji="1" lang="zh-CN" altLang="en-US" sz="1400" dirty="0" smtClean="0">
                <a:solidFill>
                  <a:srgbClr val="00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开源发布</a:t>
            </a:r>
          </a:p>
        </p:txBody>
      </p:sp>
      <p:sp>
        <p:nvSpPr>
          <p:cNvPr id="218" name="椭圆 217"/>
          <p:cNvSpPr/>
          <p:nvPr/>
        </p:nvSpPr>
        <p:spPr>
          <a:xfrm>
            <a:off x="3095908" y="1796576"/>
            <a:ext cx="432000" cy="432000"/>
          </a:xfrm>
          <a:prstGeom prst="ellipse">
            <a:avLst/>
          </a:prstGeom>
          <a:solidFill>
            <a:srgbClr val="92D050"/>
          </a:solidFill>
          <a:ln w="12700" cap="flat" cmpd="sng" algn="ctr">
            <a:solidFill>
              <a:srgbClr val="92D050"/>
            </a:solidFill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400" b="0" i="0" u="none" strike="noStrike" kern="0" cap="none" spc="0" normalizeH="0" baseline="0" noProof="0" smtClean="0">
              <a:ln>
                <a:noFill/>
              </a:ln>
              <a:solidFill>
                <a:srgbClr val="1D1D1A"/>
              </a:solidFill>
              <a:effectLst/>
              <a:uLnTx/>
              <a:uFillTx/>
              <a:latin typeface="Calibri" panose="020F0502020204030204"/>
              <a:ea typeface="等线" charset="-122"/>
              <a:cs typeface=""/>
            </a:endParaRPr>
          </a:p>
        </p:txBody>
      </p:sp>
      <p:sp>
        <p:nvSpPr>
          <p:cNvPr id="219" name="文本框 218"/>
          <p:cNvSpPr txBox="1"/>
          <p:nvPr/>
        </p:nvSpPr>
        <p:spPr>
          <a:xfrm>
            <a:off x="2435186" y="3092381"/>
            <a:ext cx="105798" cy="258532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fontAlgn="auto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kumimoji="1" lang="en-US" altLang="zh-CN" sz="1400" dirty="0" smtClean="0">
                <a:solidFill>
                  <a:srgbClr val="00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3</a:t>
            </a:r>
            <a:endParaRPr kumimoji="1" lang="zh-CN" altLang="en-US" sz="1400" dirty="0" smtClean="0">
              <a:solidFill>
                <a:srgbClr val="000000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sp>
        <p:nvSpPr>
          <p:cNvPr id="220" name="文本框 219"/>
          <p:cNvSpPr txBox="1"/>
          <p:nvPr/>
        </p:nvSpPr>
        <p:spPr>
          <a:xfrm>
            <a:off x="2631818" y="2760860"/>
            <a:ext cx="61431" cy="2585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fontAlgn="auto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kumimoji="1" lang="en-US" altLang="zh-CN" sz="1400" dirty="0" smtClean="0">
                <a:solidFill>
                  <a:srgbClr val="00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3</a:t>
            </a:r>
            <a:endParaRPr kumimoji="1" lang="zh-CN" altLang="en-US" sz="1400" dirty="0" smtClean="0">
              <a:solidFill>
                <a:srgbClr val="000000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sp>
        <p:nvSpPr>
          <p:cNvPr id="69" name="矩形 68"/>
          <p:cNvSpPr/>
          <p:nvPr/>
        </p:nvSpPr>
        <p:spPr>
          <a:xfrm>
            <a:off x="8936886" y="5930268"/>
            <a:ext cx="1547363" cy="678275"/>
          </a:xfrm>
          <a:prstGeom prst="rect">
            <a:avLst/>
          </a:prstGeom>
          <a:solidFill>
            <a:srgbClr val="FF597A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400" b="0" i="0" u="none" strike="noStrike" kern="0" cap="none" spc="0" normalizeH="0" baseline="0" noProof="0" dirty="0" smtClean="0">
                <a:ln>
                  <a:noFill/>
                </a:ln>
                <a:solidFill>
                  <a:srgbClr val="1D1D1A"/>
                </a:solidFill>
                <a:effectLst/>
                <a:uLnTx/>
                <a:uFillTx/>
                <a:latin typeface="Calibri" panose="020F0502020204030204"/>
                <a:ea typeface="等线" charset="-122"/>
                <a:cs typeface=""/>
              </a:rPr>
              <a:t>License</a:t>
            </a:r>
            <a:r>
              <a:rPr kumimoji="0" lang="zh-CN" altLang="en-US" sz="1400" b="0" i="0" u="none" strike="noStrike" kern="0" cap="none" spc="0" normalizeH="0" baseline="0" noProof="0" dirty="0" smtClean="0">
                <a:ln>
                  <a:noFill/>
                </a:ln>
                <a:solidFill>
                  <a:srgbClr val="1D1D1A"/>
                </a:solidFill>
                <a:effectLst/>
                <a:uLnTx/>
                <a:uFillTx/>
                <a:latin typeface="Calibri" panose="020F0502020204030204"/>
                <a:ea typeface="等线" charset="-122"/>
                <a:cs typeface=""/>
              </a:rPr>
              <a:t>形式化</a:t>
            </a:r>
            <a:r>
              <a:rPr lang="zh-CN" altLang="en-US" sz="1400" kern="0" noProof="0" dirty="0" smtClean="0">
                <a:solidFill>
                  <a:srgbClr val="1D1D1A"/>
                </a:solidFill>
                <a:latin typeface="Calibri" panose="020F0502020204030204"/>
                <a:ea typeface="等线" charset="-122"/>
                <a:cs typeface=""/>
              </a:rPr>
              <a:t>模型</a:t>
            </a:r>
            <a:r>
              <a:rPr kumimoji="0" lang="zh-CN" altLang="en-US" sz="1400" b="0" i="0" u="none" strike="noStrike" kern="0" cap="none" spc="0" normalizeH="0" baseline="0" noProof="0" dirty="0" smtClean="0">
                <a:ln>
                  <a:noFill/>
                </a:ln>
                <a:solidFill>
                  <a:srgbClr val="1D1D1A"/>
                </a:solidFill>
                <a:effectLst/>
                <a:uLnTx/>
                <a:uFillTx/>
                <a:latin typeface="Calibri" panose="020F0502020204030204"/>
                <a:ea typeface="等线" charset="-122"/>
                <a:cs typeface=""/>
              </a:rPr>
              <a:t>：解决兼容性与遵从清单生成</a:t>
            </a:r>
          </a:p>
        </p:txBody>
      </p:sp>
      <p:cxnSp>
        <p:nvCxnSpPr>
          <p:cNvPr id="70" name="直接箭头连接符 115"/>
          <p:cNvCxnSpPr>
            <a:stCxn id="199" idx="2"/>
            <a:endCxn id="69" idx="0"/>
          </p:cNvCxnSpPr>
          <p:nvPr/>
        </p:nvCxnSpPr>
        <p:spPr>
          <a:xfrm flipH="1">
            <a:off x="9710568" y="5804871"/>
            <a:ext cx="11797" cy="125397"/>
          </a:xfrm>
          <a:prstGeom prst="straightConnector1">
            <a:avLst/>
          </a:prstGeom>
          <a:noFill/>
          <a:ln w="6350" cap="flat" cmpd="sng" algn="ctr">
            <a:solidFill>
              <a:srgbClr val="666666">
                <a:lumMod val="75000"/>
              </a:srgbClr>
            </a:solidFill>
            <a:prstDash val="solid"/>
            <a:miter lim="800000"/>
            <a:tailEnd type="triangle"/>
          </a:ln>
          <a:effectLst/>
        </p:spPr>
      </p:cxnSp>
      <p:sp>
        <p:nvSpPr>
          <p:cNvPr id="74" name="矩形 73"/>
          <p:cNvSpPr/>
          <p:nvPr/>
        </p:nvSpPr>
        <p:spPr>
          <a:xfrm>
            <a:off x="10584370" y="5930268"/>
            <a:ext cx="1429807" cy="678275"/>
          </a:xfrm>
          <a:prstGeom prst="rect">
            <a:avLst/>
          </a:prstGeom>
          <a:solidFill>
            <a:srgbClr val="FF597A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CN" altLang="en-US" sz="1400" kern="0" dirty="0" smtClean="0">
                <a:solidFill>
                  <a:srgbClr val="1D1D1A"/>
                </a:solidFill>
                <a:latin typeface="Calibri" panose="020F0502020204030204"/>
                <a:ea typeface="等线" charset="-122"/>
                <a:cs typeface=""/>
              </a:rPr>
              <a:t>版本级</a:t>
            </a:r>
            <a:r>
              <a:rPr kumimoji="0" lang="zh-CN" altLang="en-US" sz="1400" b="0" i="0" u="none" strike="noStrike" kern="0" cap="none" spc="0" normalizeH="0" baseline="0" noProof="0" dirty="0" smtClean="0">
                <a:ln>
                  <a:noFill/>
                </a:ln>
                <a:solidFill>
                  <a:srgbClr val="1D1D1A"/>
                </a:solidFill>
                <a:effectLst/>
                <a:uLnTx/>
                <a:uFillTx/>
                <a:latin typeface="Calibri" panose="020F0502020204030204"/>
                <a:ea typeface="等线" charset="-122"/>
                <a:cs typeface=""/>
              </a:rPr>
              <a:t>兼容性复查</a:t>
            </a:r>
          </a:p>
        </p:txBody>
      </p:sp>
      <p:cxnSp>
        <p:nvCxnSpPr>
          <p:cNvPr id="75" name="直接箭头连接符 118"/>
          <p:cNvCxnSpPr>
            <a:stCxn id="201" idx="2"/>
            <a:endCxn id="74" idx="0"/>
          </p:cNvCxnSpPr>
          <p:nvPr/>
        </p:nvCxnSpPr>
        <p:spPr>
          <a:xfrm>
            <a:off x="11276287" y="5804871"/>
            <a:ext cx="22987" cy="125397"/>
          </a:xfrm>
          <a:prstGeom prst="straightConnector1">
            <a:avLst/>
          </a:prstGeom>
          <a:noFill/>
          <a:ln w="6350" cap="flat" cmpd="sng" algn="ctr">
            <a:solidFill>
              <a:srgbClr val="666666">
                <a:lumMod val="75000"/>
              </a:srgbClr>
            </a:solidFill>
            <a:prstDash val="solid"/>
            <a:miter lim="800000"/>
            <a:tailEnd type="triangle"/>
          </a:ln>
          <a:effectLst/>
        </p:spPr>
      </p:cxnSp>
      <p:cxnSp>
        <p:nvCxnSpPr>
          <p:cNvPr id="15" name="直线箭头连接符 14"/>
          <p:cNvCxnSpPr>
            <a:stCxn id="195" idx="3"/>
            <a:endCxn id="194" idx="1"/>
          </p:cNvCxnSpPr>
          <p:nvPr/>
        </p:nvCxnSpPr>
        <p:spPr>
          <a:xfrm>
            <a:off x="8408894" y="4631243"/>
            <a:ext cx="538707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直接箭头连接符 115"/>
          <p:cNvCxnSpPr>
            <a:stCxn id="194" idx="2"/>
            <a:endCxn id="197" idx="0"/>
          </p:cNvCxnSpPr>
          <p:nvPr/>
        </p:nvCxnSpPr>
        <p:spPr>
          <a:xfrm flipH="1">
            <a:off x="6598389" y="4937243"/>
            <a:ext cx="3102546" cy="263886"/>
          </a:xfrm>
          <a:prstGeom prst="straightConnector1">
            <a:avLst/>
          </a:prstGeom>
          <a:noFill/>
          <a:ln w="6350" cap="flat" cmpd="sng" algn="ctr">
            <a:solidFill>
              <a:srgbClr val="666666">
                <a:lumMod val="75000"/>
              </a:srgbClr>
            </a:solidFill>
            <a:prstDash val="solid"/>
            <a:miter lim="800000"/>
            <a:tailEnd type="triangle"/>
          </a:ln>
          <a:effectLst/>
        </p:spPr>
      </p:cxnSp>
    </p:spTree>
    <p:extLst>
      <p:ext uri="{BB962C8B-B14F-4D97-AF65-F5344CB8AC3E}">
        <p14:creationId xmlns:p14="http://schemas.microsoft.com/office/powerpoint/2010/main" val="6803352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345142" y="24467"/>
            <a:ext cx="10515600" cy="692710"/>
          </a:xfrm>
        </p:spPr>
        <p:txBody>
          <a:bodyPr>
            <a:normAutofit/>
          </a:bodyPr>
          <a:lstStyle/>
          <a:p>
            <a:pPr lvl="0"/>
            <a:r>
              <a:rPr kumimoji="1" lang="zh-CN" altLang="en-US" sz="3600" dirty="0" smtClean="0">
                <a:latin typeface="Microsoft YaHei" charset="-122"/>
                <a:ea typeface="Microsoft YaHei" charset="-122"/>
                <a:cs typeface="Microsoft YaHei" charset="-122"/>
              </a:rPr>
              <a:t>场景一：</a:t>
            </a:r>
            <a:r>
              <a:rPr lang="zh-CN" altLang="en-US" sz="3600" kern="0" dirty="0" smtClean="0">
                <a:solidFill>
                  <a:srgbClr val="1D1D1A"/>
                </a:solidFill>
                <a:latin typeface="Microsoft YaHei" charset="-122"/>
                <a:ea typeface="Microsoft YaHei" charset="-122"/>
                <a:cs typeface="Microsoft YaHei" charset="-122"/>
              </a:rPr>
              <a:t>初始</a:t>
            </a:r>
            <a:r>
              <a:rPr lang="zh-CN" altLang="en-US" sz="3600" kern="0" dirty="0">
                <a:solidFill>
                  <a:srgbClr val="1D1D1A"/>
                </a:solidFill>
                <a:latin typeface="Microsoft YaHei" charset="-122"/>
                <a:ea typeface="Microsoft YaHei" charset="-122"/>
                <a:cs typeface="Microsoft YaHei" charset="-122"/>
              </a:rPr>
              <a:t>引入</a:t>
            </a:r>
            <a:r>
              <a:rPr lang="en-US" altLang="zh-CN" sz="3600" kern="0" dirty="0">
                <a:solidFill>
                  <a:srgbClr val="1D1D1A"/>
                </a:solidFill>
                <a:latin typeface="Microsoft YaHei" charset="-122"/>
                <a:ea typeface="Microsoft YaHei" charset="-122"/>
                <a:cs typeface="Microsoft YaHei" charset="-122"/>
              </a:rPr>
              <a:t>/</a:t>
            </a:r>
            <a:r>
              <a:rPr lang="zh-CN" altLang="en-US" sz="3600" kern="0" dirty="0" smtClean="0">
                <a:solidFill>
                  <a:srgbClr val="1D1D1A"/>
                </a:solidFill>
                <a:latin typeface="Microsoft YaHei" charset="-122"/>
                <a:ea typeface="Microsoft YaHei" charset="-122"/>
                <a:cs typeface="Microsoft YaHei" charset="-122"/>
              </a:rPr>
              <a:t>捐赠</a:t>
            </a:r>
            <a:endParaRPr kumimoji="1" lang="zh-CN" altLang="en-US" sz="3600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  <p:graphicFrame>
        <p:nvGraphicFramePr>
          <p:cNvPr id="5" name="表格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56515753"/>
              </p:ext>
            </p:extLst>
          </p:nvPr>
        </p:nvGraphicFramePr>
        <p:xfrm>
          <a:off x="434787" y="717177"/>
          <a:ext cx="11183472" cy="43263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95868"/>
                <a:gridCol w="1260905"/>
                <a:gridCol w="6015075"/>
                <a:gridCol w="1111624"/>
              </a:tblGrid>
              <a:tr h="682864">
                <a:tc>
                  <a:txBody>
                    <a:bodyPr/>
                    <a:lstStyle/>
                    <a:p>
                      <a:r>
                        <a:rPr lang="zh-CN" altLang="en-US" dirty="0" smtClean="0"/>
                        <a:t>大需求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dirty="0" smtClean="0"/>
                        <a:t>具体需求序号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dirty="0" smtClean="0"/>
                        <a:t>具体需求需求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dirty="0" smtClean="0"/>
                        <a:t>优先级</a:t>
                      </a:r>
                      <a:endParaRPr lang="zh-CN" altLang="en-US" dirty="0"/>
                    </a:p>
                  </a:txBody>
                  <a:tcPr/>
                </a:tc>
              </a:tr>
              <a:tr h="504000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600" dirty="0" smtClean="0">
                          <a:latin typeface="Microsoft YaHei" charset="-122"/>
                          <a:ea typeface="Microsoft YaHei" charset="-122"/>
                          <a:cs typeface="Microsoft YaHei" charset="-122"/>
                        </a:rPr>
                        <a:t>合规信息收集（用户在线填表，平均时间</a:t>
                      </a:r>
                      <a:r>
                        <a:rPr lang="zh-CN" altLang="en-US" sz="1600" baseline="0" dirty="0" smtClean="0">
                          <a:latin typeface="Microsoft YaHei" charset="-122"/>
                          <a:ea typeface="Microsoft YaHei" charset="-122"/>
                          <a:cs typeface="Microsoft YaHei" charset="-122"/>
                        </a:rPr>
                        <a:t> </a:t>
                      </a:r>
                      <a:r>
                        <a:rPr lang="en-US" altLang="zh-CN" sz="1600" baseline="0" dirty="0" smtClean="0">
                          <a:latin typeface="Microsoft YaHei" charset="-122"/>
                          <a:ea typeface="Microsoft YaHei" charset="-122"/>
                          <a:cs typeface="Microsoft YaHei" charset="-122"/>
                        </a:rPr>
                        <a:t>&lt; </a:t>
                      </a:r>
                      <a:r>
                        <a:rPr lang="en-US" altLang="zh-CN" sz="1600" dirty="0" smtClean="0">
                          <a:latin typeface="Microsoft YaHei" charset="-122"/>
                          <a:ea typeface="Microsoft YaHei" charset="-122"/>
                          <a:cs typeface="Microsoft YaHei" charset="-122"/>
                        </a:rPr>
                        <a:t>3</a:t>
                      </a:r>
                      <a:r>
                        <a:rPr lang="zh-CN" altLang="en-US" sz="1600" dirty="0" smtClean="0">
                          <a:latin typeface="Microsoft YaHei" charset="-122"/>
                          <a:ea typeface="Microsoft YaHei" charset="-122"/>
                          <a:cs typeface="Microsoft YaHei" charset="-122"/>
                        </a:rPr>
                        <a:t>分钟）</a:t>
                      </a:r>
                      <a:endParaRPr lang="zh-CN" altLang="en-US" sz="1600" dirty="0">
                        <a:latin typeface="Microsoft YaHei" charset="-122"/>
                        <a:ea typeface="Microsoft YaHei" charset="-122"/>
                        <a:cs typeface="Microsoft YaHei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altLang="zh-CN" sz="1600" dirty="0" smtClean="0">
                          <a:latin typeface="Microsoft YaHei" charset="-122"/>
                          <a:ea typeface="Microsoft YaHei" charset="-122"/>
                          <a:cs typeface="Microsoft YaHei" charset="-122"/>
                        </a:rPr>
                        <a:t>1</a:t>
                      </a:r>
                      <a:endParaRPr lang="zh-CN" altLang="en-US" sz="1600" dirty="0">
                        <a:latin typeface="Microsoft YaHei" charset="-122"/>
                        <a:ea typeface="Microsoft YaHei" charset="-122"/>
                        <a:cs typeface="Microsoft YaHei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sz="1600" dirty="0" smtClean="0">
                          <a:latin typeface="Microsoft YaHei" charset="-122"/>
                          <a:ea typeface="Microsoft YaHei" charset="-122"/>
                          <a:cs typeface="Microsoft YaHei" charset="-122"/>
                        </a:rPr>
                        <a:t>用户填写项目的，项目分类（自研还是镜像）、版权信息，</a:t>
                      </a:r>
                      <a:r>
                        <a:rPr lang="en-US" altLang="zh-CN" sz="1600" dirty="0" smtClean="0">
                          <a:latin typeface="Microsoft YaHei" charset="-122"/>
                          <a:ea typeface="Microsoft YaHei" charset="-122"/>
                          <a:cs typeface="Microsoft YaHei" charset="-122"/>
                        </a:rPr>
                        <a:t>License</a:t>
                      </a:r>
                      <a:r>
                        <a:rPr lang="zh-CN" altLang="en-US" sz="1600" dirty="0" smtClean="0">
                          <a:latin typeface="Microsoft YaHei" charset="-122"/>
                          <a:ea typeface="Microsoft YaHei" charset="-122"/>
                          <a:cs typeface="Microsoft YaHei" charset="-122"/>
                        </a:rPr>
                        <a:t>（需要输入</a:t>
                      </a:r>
                      <a:r>
                        <a:rPr lang="en-US" altLang="zh-CN" sz="1600" dirty="0" smtClean="0">
                          <a:latin typeface="Microsoft YaHei" charset="-122"/>
                          <a:ea typeface="Microsoft YaHei" charset="-122"/>
                          <a:cs typeface="Microsoft YaHei" charset="-122"/>
                        </a:rPr>
                        <a:t>SPDX</a:t>
                      </a:r>
                      <a:r>
                        <a:rPr lang="zh-CN" altLang="en-US" sz="1600" dirty="0" smtClean="0">
                          <a:latin typeface="Microsoft YaHei" charset="-122"/>
                          <a:ea typeface="Microsoft YaHei" charset="-122"/>
                          <a:cs typeface="Microsoft YaHei" charset="-122"/>
                        </a:rPr>
                        <a:t>标准），专利信息、出口管制、项目使用的</a:t>
                      </a:r>
                      <a:r>
                        <a:rPr lang="en-US" altLang="zh-CN" sz="1600" dirty="0" smtClean="0">
                          <a:latin typeface="Microsoft YaHei" charset="-122"/>
                          <a:ea typeface="Microsoft YaHei" charset="-122"/>
                          <a:cs typeface="Microsoft YaHei" charset="-122"/>
                        </a:rPr>
                        <a:t>CLA</a:t>
                      </a:r>
                      <a:r>
                        <a:rPr lang="zh-CN" altLang="en-US" sz="1600" dirty="0" smtClean="0">
                          <a:latin typeface="Microsoft YaHei" charset="-122"/>
                          <a:ea typeface="Microsoft YaHei" charset="-122"/>
                          <a:cs typeface="Microsoft YaHei" charset="-122"/>
                        </a:rPr>
                        <a:t>等信息</a:t>
                      </a:r>
                      <a:endParaRPr lang="zh-CN" altLang="en-US" sz="1600" dirty="0">
                        <a:latin typeface="Microsoft YaHei" charset="-122"/>
                        <a:ea typeface="Microsoft YaHei" charset="-122"/>
                        <a:cs typeface="Microsoft YaHei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sz="1600" dirty="0" smtClean="0">
                          <a:latin typeface="Microsoft YaHei" charset="-122"/>
                          <a:ea typeface="Microsoft YaHei" charset="-122"/>
                          <a:cs typeface="Microsoft YaHei" charset="-122"/>
                        </a:rPr>
                        <a:t>高</a:t>
                      </a:r>
                      <a:endParaRPr lang="zh-CN" altLang="en-US" sz="1600" dirty="0">
                        <a:latin typeface="Microsoft YaHei" charset="-122"/>
                        <a:ea typeface="Microsoft YaHei" charset="-122"/>
                        <a:cs typeface="Microsoft YaHei" charset="-122"/>
                      </a:endParaRPr>
                    </a:p>
                  </a:txBody>
                  <a:tcPr/>
                </a:tc>
              </a:tr>
              <a:tr h="504000">
                <a:tc rowSpan="4">
                  <a:txBody>
                    <a:bodyPr/>
                    <a:lstStyle/>
                    <a:p>
                      <a:pPr algn="ctr"/>
                      <a:r>
                        <a:rPr lang="zh-CN" altLang="en-US" sz="1600" dirty="0" smtClean="0">
                          <a:latin typeface="Microsoft YaHei" charset="-122"/>
                          <a:ea typeface="Microsoft YaHei" charset="-122"/>
                          <a:cs typeface="Microsoft YaHei" charset="-122"/>
                        </a:rPr>
                        <a:t>合规度量（实时在线操作，时间上应该控制在</a:t>
                      </a:r>
                      <a:r>
                        <a:rPr lang="en-US" altLang="zh-CN" sz="1600" dirty="0" smtClean="0">
                          <a:latin typeface="Microsoft YaHei" charset="-122"/>
                          <a:ea typeface="Microsoft YaHei" charset="-122"/>
                          <a:cs typeface="Microsoft YaHei" charset="-122"/>
                        </a:rPr>
                        <a:t>10</a:t>
                      </a:r>
                      <a:r>
                        <a:rPr lang="zh-CN" altLang="en-US" sz="1600" dirty="0" smtClean="0">
                          <a:latin typeface="Microsoft YaHei" charset="-122"/>
                          <a:ea typeface="Microsoft YaHei" charset="-122"/>
                          <a:cs typeface="Microsoft YaHei" charset="-122"/>
                        </a:rPr>
                        <a:t>分钟内）</a:t>
                      </a:r>
                      <a:endParaRPr lang="zh-CN" altLang="en-US" sz="1600" dirty="0">
                        <a:latin typeface="Microsoft YaHei" charset="-122"/>
                        <a:ea typeface="Microsoft YaHei" charset="-122"/>
                        <a:cs typeface="Microsoft YaHei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altLang="zh-CN" sz="1600" dirty="0" smtClean="0">
                          <a:latin typeface="Microsoft YaHei" charset="-122"/>
                          <a:ea typeface="Microsoft YaHei" charset="-122"/>
                          <a:cs typeface="Microsoft YaHei" charset="-122"/>
                        </a:rPr>
                        <a:t>2</a:t>
                      </a:r>
                      <a:endParaRPr lang="zh-CN" altLang="en-US" sz="1600" dirty="0">
                        <a:latin typeface="Microsoft YaHei" charset="-122"/>
                        <a:ea typeface="Microsoft YaHei" charset="-122"/>
                        <a:cs typeface="Microsoft YaHei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sz="1600" dirty="0" smtClean="0">
                          <a:latin typeface="Microsoft YaHei" charset="-122"/>
                          <a:ea typeface="Microsoft YaHei" charset="-122"/>
                          <a:cs typeface="Microsoft YaHei" charset="-122"/>
                        </a:rPr>
                        <a:t>调用工具集对拟引入的项目按合规基线要求进行扫描，对于不满足基线要求的，要求用户必须整改</a:t>
                      </a:r>
                      <a:endParaRPr lang="zh-CN" altLang="en-US" sz="1600" dirty="0">
                        <a:latin typeface="Microsoft YaHei" charset="-122"/>
                        <a:ea typeface="Microsoft YaHei" charset="-122"/>
                        <a:cs typeface="Microsoft YaHei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sz="1600" dirty="0" smtClean="0">
                          <a:latin typeface="Microsoft YaHei" charset="-122"/>
                          <a:ea typeface="Microsoft YaHei" charset="-122"/>
                          <a:cs typeface="Microsoft YaHei" charset="-122"/>
                        </a:rPr>
                        <a:t>高</a:t>
                      </a:r>
                      <a:endParaRPr lang="zh-CN" altLang="en-US" sz="1600" dirty="0">
                        <a:latin typeface="Microsoft YaHei" charset="-122"/>
                        <a:ea typeface="Microsoft YaHei" charset="-122"/>
                        <a:cs typeface="Microsoft YaHei" charset="-122"/>
                      </a:endParaRPr>
                    </a:p>
                  </a:txBody>
                  <a:tcPr/>
                </a:tc>
              </a:tr>
              <a:tr h="504000">
                <a:tc vMerge="1"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1600" dirty="0" smtClean="0">
                          <a:latin typeface="Microsoft YaHei" charset="-122"/>
                          <a:ea typeface="Microsoft YaHei" charset="-122"/>
                          <a:cs typeface="Microsoft YaHei" charset="-122"/>
                        </a:rPr>
                        <a:t>3</a:t>
                      </a:r>
                      <a:endParaRPr lang="zh-CN" altLang="en-US" sz="1600" dirty="0">
                        <a:latin typeface="Microsoft YaHei" charset="-122"/>
                        <a:ea typeface="Microsoft YaHei" charset="-122"/>
                        <a:cs typeface="Microsoft YaHei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sz="1600" dirty="0" smtClean="0">
                          <a:latin typeface="Microsoft YaHei" charset="-122"/>
                          <a:ea typeface="Microsoft YaHei" charset="-122"/>
                          <a:cs typeface="Microsoft YaHei" charset="-122"/>
                        </a:rPr>
                        <a:t>调用工具对拟引入的项目中好整改的部分按合规最佳实践进行扫描，对与不满足最佳实践的，给出整改建议</a:t>
                      </a:r>
                      <a:endParaRPr lang="zh-CN" altLang="en-US" sz="1600" dirty="0">
                        <a:latin typeface="Microsoft YaHei" charset="-122"/>
                        <a:ea typeface="Microsoft YaHei" charset="-122"/>
                        <a:cs typeface="Microsoft YaHei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sz="1600" dirty="0" smtClean="0">
                          <a:latin typeface="Microsoft YaHei" charset="-122"/>
                          <a:ea typeface="Microsoft YaHei" charset="-122"/>
                          <a:cs typeface="Microsoft YaHei" charset="-122"/>
                        </a:rPr>
                        <a:t>低</a:t>
                      </a:r>
                      <a:endParaRPr lang="zh-CN" altLang="en-US" sz="1600" dirty="0">
                        <a:latin typeface="Microsoft YaHei" charset="-122"/>
                        <a:ea typeface="Microsoft YaHei" charset="-122"/>
                        <a:cs typeface="Microsoft YaHei" charset="-122"/>
                      </a:endParaRPr>
                    </a:p>
                  </a:txBody>
                  <a:tcPr/>
                </a:tc>
              </a:tr>
              <a:tr h="504000">
                <a:tc vMerge="1"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1600" dirty="0" smtClean="0">
                          <a:latin typeface="Microsoft YaHei" charset="-122"/>
                          <a:ea typeface="Microsoft YaHei" charset="-122"/>
                          <a:cs typeface="Microsoft YaHei" charset="-122"/>
                        </a:rPr>
                        <a:t>4</a:t>
                      </a:r>
                      <a:endParaRPr lang="zh-CN" altLang="en-US" sz="1600" dirty="0">
                        <a:latin typeface="Microsoft YaHei" charset="-122"/>
                        <a:ea typeface="Microsoft YaHei" charset="-122"/>
                        <a:cs typeface="Microsoft YaHei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sz="1600" dirty="0" smtClean="0">
                          <a:latin typeface="Microsoft YaHei" charset="-122"/>
                          <a:ea typeface="Microsoft YaHei" charset="-122"/>
                          <a:cs typeface="Microsoft YaHei" charset="-122"/>
                        </a:rPr>
                        <a:t>对于工具不能完全自动化，需要用户确认审计的部分，记录用户确认审计的结果。</a:t>
                      </a:r>
                      <a:endParaRPr lang="zh-CN" altLang="en-US" sz="1600" dirty="0">
                        <a:latin typeface="Microsoft YaHei" charset="-122"/>
                        <a:ea typeface="Microsoft YaHei" charset="-122"/>
                        <a:cs typeface="Microsoft YaHei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sz="1600" dirty="0" smtClean="0">
                          <a:latin typeface="Microsoft YaHei" charset="-122"/>
                          <a:ea typeface="Microsoft YaHei" charset="-122"/>
                          <a:cs typeface="Microsoft YaHei" charset="-122"/>
                        </a:rPr>
                        <a:t>高</a:t>
                      </a:r>
                      <a:endParaRPr lang="zh-CN" altLang="en-US" sz="1600" dirty="0">
                        <a:latin typeface="Microsoft YaHei" charset="-122"/>
                        <a:ea typeface="Microsoft YaHei" charset="-122"/>
                        <a:cs typeface="Microsoft YaHei" charset="-122"/>
                      </a:endParaRPr>
                    </a:p>
                  </a:txBody>
                  <a:tcPr/>
                </a:tc>
              </a:tr>
              <a:tr h="504000">
                <a:tc vMerge="1"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1600" dirty="0" smtClean="0">
                          <a:latin typeface="Microsoft YaHei" charset="-122"/>
                          <a:ea typeface="Microsoft YaHei" charset="-122"/>
                          <a:cs typeface="Microsoft YaHei" charset="-122"/>
                        </a:rPr>
                        <a:t>5</a:t>
                      </a:r>
                      <a:endParaRPr lang="zh-CN" altLang="en-US" sz="1600" dirty="0">
                        <a:latin typeface="Microsoft YaHei" charset="-122"/>
                        <a:ea typeface="Microsoft YaHei" charset="-122"/>
                        <a:cs typeface="Microsoft YaHei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sz="1600" dirty="0" smtClean="0">
                          <a:latin typeface="Microsoft YaHei" charset="-122"/>
                          <a:ea typeface="Microsoft YaHei" charset="-122"/>
                          <a:cs typeface="Microsoft YaHei" charset="-122"/>
                        </a:rPr>
                        <a:t>多个项目的合规度量信息应该形成统计信息，显示在看板系统中，可同步到其他度量平台。</a:t>
                      </a:r>
                      <a:endParaRPr lang="zh-CN" altLang="en-US" sz="1600" dirty="0">
                        <a:latin typeface="Microsoft YaHei" charset="-122"/>
                        <a:ea typeface="Microsoft YaHei" charset="-122"/>
                        <a:cs typeface="Microsoft YaHei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sz="1600" dirty="0" smtClean="0">
                          <a:latin typeface="Microsoft YaHei" charset="-122"/>
                          <a:ea typeface="Microsoft YaHei" charset="-122"/>
                          <a:cs typeface="Microsoft YaHei" charset="-122"/>
                        </a:rPr>
                        <a:t>中</a:t>
                      </a:r>
                      <a:endParaRPr lang="zh-CN" altLang="en-US" sz="1600" dirty="0">
                        <a:latin typeface="Microsoft YaHei" charset="-122"/>
                        <a:ea typeface="Microsoft YaHei" charset="-122"/>
                        <a:cs typeface="Microsoft YaHei" charset="-122"/>
                      </a:endParaRPr>
                    </a:p>
                  </a:txBody>
                  <a:tcPr/>
                </a:tc>
              </a:tr>
              <a:tr h="504000">
                <a:tc>
                  <a:txBody>
                    <a:bodyPr/>
                    <a:lstStyle/>
                    <a:p>
                      <a:pPr algn="ctr"/>
                      <a:endParaRPr lang="zh-CN" altLang="en-US" sz="1600" dirty="0">
                        <a:latin typeface="Microsoft YaHei" charset="-122"/>
                        <a:ea typeface="Microsoft YaHei" charset="-122"/>
                        <a:cs typeface="Microsoft YaHei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altLang="zh-CN" sz="1600" dirty="0" smtClean="0">
                          <a:latin typeface="Microsoft YaHei" charset="-122"/>
                          <a:ea typeface="Microsoft YaHei" charset="-122"/>
                          <a:cs typeface="Microsoft YaHei" charset="-122"/>
                        </a:rPr>
                        <a:t>6</a:t>
                      </a:r>
                      <a:endParaRPr lang="zh-CN" altLang="en-US" sz="1600" dirty="0">
                        <a:latin typeface="Microsoft YaHei" charset="-122"/>
                        <a:ea typeface="Microsoft YaHei" charset="-122"/>
                        <a:cs typeface="Microsoft YaHei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sz="1600" dirty="0" smtClean="0">
                          <a:latin typeface="Microsoft YaHei" charset="-122"/>
                          <a:ea typeface="Microsoft YaHei" charset="-122"/>
                          <a:cs typeface="Microsoft YaHei" charset="-122"/>
                        </a:rPr>
                        <a:t>通过带反馈的方式集成门禁（创新）</a:t>
                      </a:r>
                      <a:endParaRPr lang="zh-CN" altLang="en-US" sz="1600" dirty="0">
                        <a:latin typeface="Microsoft YaHei" charset="-122"/>
                        <a:ea typeface="Microsoft YaHei" charset="-122"/>
                        <a:cs typeface="Microsoft YaHei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sz="1600" dirty="0" smtClean="0">
                          <a:latin typeface="Microsoft YaHei" charset="-122"/>
                          <a:ea typeface="Microsoft YaHei" charset="-122"/>
                          <a:cs typeface="Microsoft YaHei" charset="-122"/>
                        </a:rPr>
                        <a:t>中</a:t>
                      </a:r>
                      <a:endParaRPr lang="zh-CN" altLang="en-US" sz="1600" dirty="0">
                        <a:latin typeface="Microsoft YaHei" charset="-122"/>
                        <a:ea typeface="Microsoft YaHei" charset="-122"/>
                        <a:cs typeface="Microsoft YaHei" charset="-122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309525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345141" y="24467"/>
            <a:ext cx="11604811" cy="692710"/>
          </a:xfrm>
        </p:spPr>
        <p:txBody>
          <a:bodyPr>
            <a:normAutofit fontScale="90000"/>
          </a:bodyPr>
          <a:lstStyle/>
          <a:p>
            <a:pPr lvl="0"/>
            <a:r>
              <a:rPr kumimoji="1" lang="zh-CN" altLang="en-US" sz="3600" dirty="0" smtClean="0">
                <a:latin typeface="Microsoft YaHei" charset="-122"/>
                <a:ea typeface="Microsoft YaHei" charset="-122"/>
                <a:cs typeface="Microsoft YaHei" charset="-122"/>
              </a:rPr>
              <a:t>设计理念</a:t>
            </a:r>
            <a:r>
              <a:rPr kumimoji="1" lang="en-US" altLang="zh-CN" sz="3600" dirty="0" smtClean="0">
                <a:latin typeface="Microsoft YaHei" charset="-122"/>
                <a:ea typeface="Microsoft YaHei" charset="-122"/>
                <a:cs typeface="Microsoft YaHei" charset="-122"/>
              </a:rPr>
              <a:t>: </a:t>
            </a:r>
            <a:r>
              <a:rPr kumimoji="1" lang="zh-CN" altLang="en-US" sz="3600" dirty="0" smtClean="0">
                <a:latin typeface="Microsoft YaHei" charset="-122"/>
                <a:ea typeface="Microsoft YaHei" charset="-122"/>
                <a:cs typeface="Microsoft YaHei" charset="-122"/>
              </a:rPr>
              <a:t>半自动化中，备案制 </a:t>
            </a:r>
            <a:r>
              <a:rPr kumimoji="1" lang="en-US" altLang="zh-CN" sz="3600" dirty="0" smtClean="0">
                <a:latin typeface="Microsoft YaHei" charset="-122"/>
                <a:ea typeface="Microsoft YaHei" charset="-122"/>
                <a:cs typeface="Microsoft YaHei" charset="-122"/>
              </a:rPr>
              <a:t>VS</a:t>
            </a:r>
            <a:r>
              <a:rPr kumimoji="1" lang="zh-CN" altLang="en-US" sz="3600" dirty="0" smtClean="0">
                <a:latin typeface="Microsoft YaHei" charset="-122"/>
                <a:ea typeface="Microsoft YaHei" charset="-122"/>
                <a:cs typeface="Microsoft YaHei" charset="-122"/>
              </a:rPr>
              <a:t> 审批制，门禁</a:t>
            </a:r>
            <a:r>
              <a:rPr kumimoji="1" lang="en-US" altLang="zh-CN" sz="3600" dirty="0" smtClean="0">
                <a:latin typeface="Microsoft YaHei" charset="-122"/>
                <a:ea typeface="Microsoft YaHei" charset="-122"/>
                <a:cs typeface="Microsoft YaHei" charset="-122"/>
              </a:rPr>
              <a:t>2.0-</a:t>
            </a:r>
            <a:r>
              <a:rPr kumimoji="1" lang="zh-CN" altLang="en-US" sz="3600" dirty="0" smtClean="0">
                <a:latin typeface="Microsoft YaHei" charset="-122"/>
                <a:ea typeface="Microsoft YaHei" charset="-122"/>
                <a:cs typeface="Microsoft YaHei" charset="-122"/>
              </a:rPr>
              <a:t>带反馈</a:t>
            </a:r>
            <a:endParaRPr kumimoji="1" lang="zh-CN" altLang="en-US" sz="3600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345142" y="683887"/>
            <a:ext cx="11972364" cy="20067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zh-CN" altLang="en-US" dirty="0" smtClean="0"/>
              <a:t>因工程能力的限制，很多场景</a:t>
            </a:r>
            <a:r>
              <a:rPr kumimoji="1" lang="en-US" altLang="zh-CN" dirty="0" smtClean="0"/>
              <a:t>/</a:t>
            </a:r>
            <a:r>
              <a:rPr kumimoji="1" lang="zh-CN" altLang="en-US" dirty="0" smtClean="0"/>
              <a:t>流程中无法做到</a:t>
            </a:r>
            <a:r>
              <a:rPr kumimoji="1" lang="en-US" altLang="zh-CN" dirty="0" smtClean="0"/>
              <a:t>100%</a:t>
            </a:r>
            <a:r>
              <a:rPr kumimoji="1" lang="zh-CN" altLang="en-US" dirty="0" smtClean="0"/>
              <a:t>自动化（今年的目标是自动化率</a:t>
            </a:r>
            <a:r>
              <a:rPr kumimoji="1" lang="en-US" altLang="zh-CN" dirty="0" smtClean="0"/>
              <a:t>50%</a:t>
            </a:r>
            <a:r>
              <a:rPr kumimoji="1" lang="zh-CN" altLang="en-US" dirty="0" smtClean="0"/>
              <a:t>）那么一定会有需要用户人工填写的部分，比如，项目涉及的专利情况。</a:t>
            </a:r>
            <a:endParaRPr kumimoji="1" lang="en-US" altLang="zh-CN" dirty="0" smtClean="0"/>
          </a:p>
          <a:p>
            <a:pPr marL="285750" indent="-285750">
              <a:lnSpc>
                <a:spcPct val="110000"/>
              </a:lnSpc>
              <a:buFont typeface="Arial" charset="0"/>
              <a:buChar char="•"/>
            </a:pPr>
            <a:r>
              <a:rPr kumimoji="1" lang="zh-CN" altLang="en-US" sz="1600" dirty="0" smtClean="0">
                <a:latin typeface="Microsoft YaHei" charset="-122"/>
                <a:ea typeface="Microsoft YaHei" charset="-122"/>
                <a:cs typeface="Microsoft YaHei" charset="-122"/>
              </a:rPr>
              <a:t>开源社区因为有开发者体验的约束，同时缺乏全职的快速响应的审批人员，对于非高风险流程，宜多采用备案制而非审批制。备案结果通过看板实时推送给社区运营和关键决策人员</a:t>
            </a:r>
            <a:r>
              <a:rPr kumimoji="1" lang="en-US" altLang="zh-CN" sz="1600" dirty="0" smtClean="0">
                <a:latin typeface="Microsoft YaHei" charset="-122"/>
                <a:ea typeface="Microsoft YaHei" charset="-122"/>
                <a:cs typeface="Microsoft YaHei" charset="-122"/>
              </a:rPr>
              <a:t>, </a:t>
            </a:r>
            <a:r>
              <a:rPr kumimoji="1" lang="zh-CN" altLang="en-US" sz="1600" dirty="0" smtClean="0">
                <a:latin typeface="Microsoft YaHei" charset="-122"/>
                <a:ea typeface="Microsoft YaHei" charset="-122"/>
                <a:cs typeface="Microsoft YaHei" charset="-122"/>
              </a:rPr>
              <a:t>压缩有风险的备案情况的处置闭环时间，可以称为“后置审批</a:t>
            </a:r>
            <a:r>
              <a:rPr kumimoji="1" lang="en-US" altLang="zh-CN" sz="1600" dirty="0" smtClean="0">
                <a:latin typeface="Microsoft YaHei" charset="-122"/>
                <a:ea typeface="Microsoft YaHei" charset="-122"/>
                <a:cs typeface="Microsoft YaHei" charset="-122"/>
              </a:rPr>
              <a:t>”</a:t>
            </a:r>
          </a:p>
          <a:p>
            <a:pPr marL="285750" indent="-285750">
              <a:lnSpc>
                <a:spcPct val="110000"/>
              </a:lnSpc>
              <a:buFont typeface="Arial" charset="0"/>
              <a:buChar char="•"/>
            </a:pPr>
            <a:r>
              <a:rPr kumimoji="1" lang="zh-CN" altLang="en-US" sz="1600" dirty="0" smtClean="0">
                <a:latin typeface="Microsoft YaHei" charset="-122"/>
                <a:ea typeface="Microsoft YaHei" charset="-122"/>
                <a:cs typeface="Microsoft YaHei" charset="-122"/>
              </a:rPr>
              <a:t>备案制虽然可能有信息缺失，不准确，但</a:t>
            </a:r>
            <a:r>
              <a:rPr kumimoji="1" lang="zh-CN" altLang="en-US" sz="1600" dirty="0" smtClean="0">
                <a:latin typeface="Microsoft YaHei" charset="-122"/>
                <a:ea typeface="Microsoft YaHei" charset="-122"/>
                <a:cs typeface="Microsoft YaHei" charset="-122"/>
              </a:rPr>
              <a:t>相对无备案</a:t>
            </a:r>
            <a:r>
              <a:rPr kumimoji="1" lang="zh-CN" altLang="en-US" sz="1600" dirty="0" smtClean="0">
                <a:latin typeface="Microsoft YaHei" charset="-122"/>
                <a:ea typeface="Microsoft YaHei" charset="-122"/>
                <a:cs typeface="Microsoft YaHei" charset="-122"/>
              </a:rPr>
              <a:t>，还是有很大的合规约束能力，是效率和合规的折中方案。</a:t>
            </a:r>
            <a:endParaRPr kumimoji="1" lang="en-US" altLang="zh-CN" sz="16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285750" indent="-285750">
              <a:lnSpc>
                <a:spcPct val="110000"/>
              </a:lnSpc>
              <a:buFont typeface="Arial" charset="0"/>
              <a:buChar char="•"/>
            </a:pPr>
            <a:r>
              <a:rPr kumimoji="1" lang="zh-CN" altLang="en-US" sz="1600" dirty="0" smtClean="0">
                <a:latin typeface="Microsoft YaHei" charset="-122"/>
                <a:ea typeface="Microsoft YaHei" charset="-122"/>
                <a:cs typeface="Microsoft YaHei" charset="-122"/>
              </a:rPr>
              <a:t>对于高风险的流程，比如版本发布，因多采取审批制，审批机制应该支持团队多人共同决策。</a:t>
            </a:r>
            <a:endParaRPr kumimoji="1" lang="en-US" altLang="zh-CN" sz="16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endParaRPr kumimoji="1" lang="en-US" altLang="zh-CN" dirty="0" smtClean="0"/>
          </a:p>
        </p:txBody>
      </p:sp>
      <p:sp>
        <p:nvSpPr>
          <p:cNvPr id="7" name="矩形 6"/>
          <p:cNvSpPr/>
          <p:nvPr/>
        </p:nvSpPr>
        <p:spPr>
          <a:xfrm>
            <a:off x="878542" y="3752497"/>
            <a:ext cx="1299882" cy="113851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zh-CN" altLang="en-US" dirty="0" smtClean="0"/>
              <a:t>用户提交新项目引入</a:t>
            </a:r>
            <a:r>
              <a:rPr kumimoji="1" lang="en-US" altLang="zh-CN" dirty="0" smtClean="0"/>
              <a:t>PR</a:t>
            </a:r>
            <a:endParaRPr kumimoji="1" lang="zh-CN" altLang="en-US" dirty="0"/>
          </a:p>
        </p:txBody>
      </p:sp>
      <p:sp>
        <p:nvSpPr>
          <p:cNvPr id="8" name="矩形 7"/>
          <p:cNvSpPr/>
          <p:nvPr/>
        </p:nvSpPr>
        <p:spPr>
          <a:xfrm>
            <a:off x="2808194" y="3762290"/>
            <a:ext cx="1299882" cy="113851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zh-CN" altLang="en-US" dirty="0" smtClean="0"/>
              <a:t>门禁调用多个工具进行扫描</a:t>
            </a:r>
            <a:endParaRPr kumimoji="1" lang="zh-CN" altLang="en-US" dirty="0"/>
          </a:p>
        </p:txBody>
      </p:sp>
      <p:sp>
        <p:nvSpPr>
          <p:cNvPr id="9" name="矩形 8"/>
          <p:cNvSpPr/>
          <p:nvPr/>
        </p:nvSpPr>
        <p:spPr>
          <a:xfrm>
            <a:off x="7407089" y="3791365"/>
            <a:ext cx="1299882" cy="113851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zh-CN" altLang="en-US" dirty="0" smtClean="0"/>
              <a:t>用户进入备案链接填写信息</a:t>
            </a:r>
            <a:endParaRPr kumimoji="1" lang="zh-CN" altLang="en-US" dirty="0"/>
          </a:p>
        </p:txBody>
      </p:sp>
      <p:sp>
        <p:nvSpPr>
          <p:cNvPr id="11" name="矩形 10"/>
          <p:cNvSpPr/>
          <p:nvPr/>
        </p:nvSpPr>
        <p:spPr>
          <a:xfrm>
            <a:off x="9426391" y="3791365"/>
            <a:ext cx="1564339" cy="113851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zh-CN" altLang="en-US" smtClean="0"/>
              <a:t>显示度量</a:t>
            </a:r>
            <a:r>
              <a:rPr kumimoji="1" lang="zh-CN" altLang="en-US" dirty="0" smtClean="0"/>
              <a:t>结果，给出整改指南</a:t>
            </a:r>
            <a:endParaRPr kumimoji="1" lang="zh-CN" altLang="en-US" dirty="0"/>
          </a:p>
        </p:txBody>
      </p:sp>
      <p:sp>
        <p:nvSpPr>
          <p:cNvPr id="12" name="矩形 11"/>
          <p:cNvSpPr/>
          <p:nvPr/>
        </p:nvSpPr>
        <p:spPr>
          <a:xfrm>
            <a:off x="851647" y="5306403"/>
            <a:ext cx="1299882" cy="113851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zh-CN" altLang="en-US" dirty="0" smtClean="0"/>
              <a:t>用户完成整改，填写审计信息</a:t>
            </a:r>
            <a:endParaRPr kumimoji="1" lang="zh-CN" altLang="en-US" dirty="0"/>
          </a:p>
        </p:txBody>
      </p:sp>
      <p:sp>
        <p:nvSpPr>
          <p:cNvPr id="13" name="矩形 12"/>
          <p:cNvSpPr/>
          <p:nvPr/>
        </p:nvSpPr>
        <p:spPr>
          <a:xfrm>
            <a:off x="2554941" y="5288473"/>
            <a:ext cx="1972236" cy="113851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zh-CN" altLang="en-US" dirty="0" smtClean="0"/>
              <a:t>机器人在</a:t>
            </a:r>
            <a:r>
              <a:rPr kumimoji="1" lang="en-US" altLang="zh-CN" dirty="0" smtClean="0"/>
              <a:t>PR</a:t>
            </a:r>
            <a:r>
              <a:rPr kumimoji="1" lang="zh-CN" altLang="en-US" dirty="0" smtClean="0"/>
              <a:t>中打上备案完成标签，</a:t>
            </a:r>
            <a:r>
              <a:rPr kumimoji="1" lang="en-US" altLang="zh-CN" dirty="0" smtClean="0"/>
              <a:t>PR</a:t>
            </a:r>
            <a:r>
              <a:rPr kumimoji="1" lang="zh-CN" altLang="en-US" dirty="0" smtClean="0"/>
              <a:t>变跟为可合并状态</a:t>
            </a:r>
            <a:endParaRPr kumimoji="1" lang="zh-CN" altLang="en-US" dirty="0"/>
          </a:p>
        </p:txBody>
      </p:sp>
      <p:sp>
        <p:nvSpPr>
          <p:cNvPr id="14" name="矩形 13"/>
          <p:cNvSpPr/>
          <p:nvPr/>
        </p:nvSpPr>
        <p:spPr>
          <a:xfrm>
            <a:off x="5504330" y="5288473"/>
            <a:ext cx="1299882" cy="113851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zh-CN" altLang="en-US" dirty="0" smtClean="0"/>
              <a:t>用户</a:t>
            </a:r>
            <a:r>
              <a:rPr kumimoji="1" lang="en-US" altLang="zh-CN" dirty="0" smtClean="0"/>
              <a:t>PR</a:t>
            </a:r>
            <a:r>
              <a:rPr kumimoji="1" lang="zh-CN" altLang="en-US" dirty="0" smtClean="0"/>
              <a:t>合入</a:t>
            </a:r>
            <a:endParaRPr kumimoji="1" lang="zh-CN" altLang="en-US" dirty="0"/>
          </a:p>
        </p:txBody>
      </p:sp>
      <p:cxnSp>
        <p:nvCxnSpPr>
          <p:cNvPr id="16" name="直线箭头连接符 15"/>
          <p:cNvCxnSpPr>
            <a:stCxn id="7" idx="3"/>
            <a:endCxn id="8" idx="1"/>
          </p:cNvCxnSpPr>
          <p:nvPr/>
        </p:nvCxnSpPr>
        <p:spPr>
          <a:xfrm>
            <a:off x="2178424" y="4321756"/>
            <a:ext cx="629770" cy="979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直线箭头连接符 18"/>
          <p:cNvCxnSpPr>
            <a:stCxn id="34" idx="3"/>
            <a:endCxn id="9" idx="1"/>
          </p:cNvCxnSpPr>
          <p:nvPr/>
        </p:nvCxnSpPr>
        <p:spPr>
          <a:xfrm>
            <a:off x="6777319" y="4328510"/>
            <a:ext cx="629770" cy="3211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直线箭头连接符 22"/>
          <p:cNvCxnSpPr>
            <a:stCxn id="9" idx="3"/>
            <a:endCxn id="11" idx="1"/>
          </p:cNvCxnSpPr>
          <p:nvPr/>
        </p:nvCxnSpPr>
        <p:spPr>
          <a:xfrm>
            <a:off x="8706971" y="4360624"/>
            <a:ext cx="71942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直线箭头连接符 24"/>
          <p:cNvCxnSpPr>
            <a:stCxn id="11" idx="3"/>
            <a:endCxn id="12" idx="0"/>
          </p:cNvCxnSpPr>
          <p:nvPr/>
        </p:nvCxnSpPr>
        <p:spPr>
          <a:xfrm flipH="1">
            <a:off x="1501588" y="4360624"/>
            <a:ext cx="9489142" cy="945779"/>
          </a:xfrm>
          <a:prstGeom prst="bentConnector4">
            <a:avLst>
              <a:gd name="adj1" fmla="val -2409"/>
              <a:gd name="adj2" fmla="val 80095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直线箭头连接符 27"/>
          <p:cNvCxnSpPr>
            <a:stCxn id="12" idx="3"/>
            <a:endCxn id="13" idx="1"/>
          </p:cNvCxnSpPr>
          <p:nvPr/>
        </p:nvCxnSpPr>
        <p:spPr>
          <a:xfrm flipV="1">
            <a:off x="2151529" y="5857732"/>
            <a:ext cx="403412" cy="1793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直线箭头连接符 29"/>
          <p:cNvCxnSpPr>
            <a:stCxn id="13" idx="3"/>
            <a:endCxn id="14" idx="1"/>
          </p:cNvCxnSpPr>
          <p:nvPr/>
        </p:nvCxnSpPr>
        <p:spPr>
          <a:xfrm>
            <a:off x="4527177" y="5857732"/>
            <a:ext cx="977153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矩形 33"/>
          <p:cNvSpPr/>
          <p:nvPr/>
        </p:nvSpPr>
        <p:spPr>
          <a:xfrm>
            <a:off x="5477437" y="3759251"/>
            <a:ext cx="1299882" cy="113851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zh-CN" altLang="en-US" dirty="0" smtClean="0"/>
              <a:t>机器人</a:t>
            </a:r>
            <a:r>
              <a:rPr kumimoji="1" lang="en-US" altLang="zh-CN" dirty="0" smtClean="0"/>
              <a:t>PR</a:t>
            </a:r>
            <a:r>
              <a:rPr kumimoji="1" lang="zh-CN" altLang="en-US" dirty="0" smtClean="0"/>
              <a:t>评论提示反馈备案链接</a:t>
            </a:r>
            <a:endParaRPr kumimoji="1" lang="zh-CN" altLang="en-US" dirty="0"/>
          </a:p>
        </p:txBody>
      </p:sp>
      <p:cxnSp>
        <p:nvCxnSpPr>
          <p:cNvPr id="39" name="直线箭头连接符 38"/>
          <p:cNvCxnSpPr>
            <a:stCxn id="8" idx="3"/>
            <a:endCxn id="34" idx="1"/>
          </p:cNvCxnSpPr>
          <p:nvPr/>
        </p:nvCxnSpPr>
        <p:spPr>
          <a:xfrm flipV="1">
            <a:off x="4108076" y="4328510"/>
            <a:ext cx="1369361" cy="303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文本框 41"/>
          <p:cNvSpPr txBox="1"/>
          <p:nvPr/>
        </p:nvSpPr>
        <p:spPr>
          <a:xfrm>
            <a:off x="4314264" y="3983668"/>
            <a:ext cx="88750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zh-CN" altLang="en-US" sz="1200" dirty="0" smtClean="0">
                <a:latin typeface="Microsoft YaHei" charset="-122"/>
                <a:ea typeface="Microsoft YaHei" charset="-122"/>
                <a:cs typeface="Microsoft YaHei" charset="-122"/>
              </a:rPr>
              <a:t>如门禁结果中有需反馈项</a:t>
            </a:r>
            <a:endParaRPr kumimoji="1" lang="zh-CN" altLang="en-US" sz="1200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  <p:sp>
        <p:nvSpPr>
          <p:cNvPr id="43" name="矩形 42"/>
          <p:cNvSpPr/>
          <p:nvPr/>
        </p:nvSpPr>
        <p:spPr>
          <a:xfrm>
            <a:off x="345142" y="2707341"/>
            <a:ext cx="11748246" cy="389575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kumimoji="1" lang="zh-CN" altLang="en-US" smtClean="0">
                <a:solidFill>
                  <a:schemeClr val="tx1"/>
                </a:solidFill>
                <a:latin typeface="Microsoft YaHei" charset="-122"/>
                <a:ea typeface="Microsoft YaHei" charset="-122"/>
                <a:cs typeface="Microsoft YaHei" charset="-122"/>
              </a:rPr>
              <a:t>门禁</a:t>
            </a:r>
            <a:r>
              <a:rPr kumimoji="1" lang="en-US" altLang="zh-CN" smtClean="0">
                <a:solidFill>
                  <a:schemeClr val="tx1"/>
                </a:solidFill>
                <a:latin typeface="Microsoft YaHei" charset="-122"/>
                <a:ea typeface="Microsoft YaHei" charset="-122"/>
                <a:cs typeface="Microsoft YaHei" charset="-122"/>
              </a:rPr>
              <a:t>2.0-</a:t>
            </a:r>
            <a:r>
              <a:rPr kumimoji="1" lang="zh-CN" altLang="en-US" smtClean="0">
                <a:solidFill>
                  <a:schemeClr val="tx1"/>
                </a:solidFill>
                <a:latin typeface="Microsoft YaHei" charset="-122"/>
                <a:ea typeface="Microsoft YaHei" charset="-122"/>
                <a:cs typeface="Microsoft YaHei" charset="-122"/>
              </a:rPr>
              <a:t>带反馈备案的门禁系统</a:t>
            </a:r>
            <a:endParaRPr kumimoji="1" lang="zh-CN" altLang="en-US" dirty="0">
              <a:solidFill>
                <a:schemeClr val="tx1"/>
              </a:solidFill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  <p:sp>
        <p:nvSpPr>
          <p:cNvPr id="44" name="罐形 43"/>
          <p:cNvSpPr/>
          <p:nvPr/>
        </p:nvSpPr>
        <p:spPr>
          <a:xfrm>
            <a:off x="10089777" y="2818077"/>
            <a:ext cx="1627094" cy="708212"/>
          </a:xfrm>
          <a:prstGeom prst="can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zh-CN" altLang="en-US" dirty="0" smtClean="0"/>
              <a:t>合规事件数据库</a:t>
            </a:r>
            <a:endParaRPr kumimoji="1" lang="zh-CN" altLang="en-US" dirty="0"/>
          </a:p>
        </p:txBody>
      </p:sp>
      <p:cxnSp>
        <p:nvCxnSpPr>
          <p:cNvPr id="48" name="直线箭头连接符 47"/>
          <p:cNvCxnSpPr>
            <a:endCxn id="44" idx="2"/>
          </p:cNvCxnSpPr>
          <p:nvPr/>
        </p:nvCxnSpPr>
        <p:spPr>
          <a:xfrm flipV="1">
            <a:off x="1528483" y="3172183"/>
            <a:ext cx="8561294" cy="2052754"/>
          </a:xfrm>
          <a:prstGeom prst="bentConnector3">
            <a:avLst>
              <a:gd name="adj1" fmla="val -10838"/>
            </a:avLst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49" name="直线箭头连接符 48"/>
          <p:cNvCxnSpPr>
            <a:stCxn id="8" idx="0"/>
            <a:endCxn id="44" idx="2"/>
          </p:cNvCxnSpPr>
          <p:nvPr/>
        </p:nvCxnSpPr>
        <p:spPr>
          <a:xfrm flipV="1">
            <a:off x="3458135" y="3172183"/>
            <a:ext cx="6631642" cy="59010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52" name="直线箭头连接符 51"/>
          <p:cNvCxnSpPr>
            <a:stCxn id="9" idx="0"/>
            <a:endCxn id="44" idx="2"/>
          </p:cNvCxnSpPr>
          <p:nvPr/>
        </p:nvCxnSpPr>
        <p:spPr>
          <a:xfrm flipV="1">
            <a:off x="8057030" y="3172183"/>
            <a:ext cx="2032747" cy="61918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623657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345142" y="24467"/>
            <a:ext cx="10515600" cy="692710"/>
          </a:xfrm>
        </p:spPr>
        <p:txBody>
          <a:bodyPr>
            <a:normAutofit/>
          </a:bodyPr>
          <a:lstStyle/>
          <a:p>
            <a:r>
              <a:rPr kumimoji="1" lang="zh-CN" altLang="en-US" sz="3600" dirty="0" smtClean="0">
                <a:latin typeface="Microsoft YaHei" charset="-122"/>
                <a:ea typeface="Microsoft YaHei" charset="-122"/>
                <a:cs typeface="Microsoft YaHei" charset="-122"/>
              </a:rPr>
              <a:t>场景二：</a:t>
            </a:r>
            <a:r>
              <a:rPr lang="zh-CN" altLang="en-US" sz="3600" kern="0" dirty="0">
                <a:solidFill>
                  <a:srgbClr val="1D1D1A"/>
                </a:solidFill>
                <a:latin typeface="Calibri" panose="020F0502020204030204"/>
                <a:ea typeface="等线" charset="-122"/>
              </a:rPr>
              <a:t>贡献</a:t>
            </a:r>
            <a:r>
              <a:rPr lang="en-US" altLang="zh-CN" sz="3600" kern="0" dirty="0">
                <a:solidFill>
                  <a:srgbClr val="1D1D1A"/>
                </a:solidFill>
                <a:latin typeface="Calibri" panose="020F0502020204030204"/>
                <a:ea typeface="等线" charset="-122"/>
              </a:rPr>
              <a:t>/</a:t>
            </a:r>
            <a:r>
              <a:rPr lang="zh-CN" altLang="en-US" sz="3600" kern="0" dirty="0">
                <a:solidFill>
                  <a:srgbClr val="1D1D1A"/>
                </a:solidFill>
                <a:latin typeface="Calibri" panose="020F0502020204030204"/>
                <a:ea typeface="等线" charset="-122"/>
              </a:rPr>
              <a:t>更新合</a:t>
            </a:r>
            <a:r>
              <a:rPr lang="zh-CN" altLang="en-US" sz="3600" kern="0" dirty="0" smtClean="0">
                <a:solidFill>
                  <a:srgbClr val="1D1D1A"/>
                </a:solidFill>
                <a:latin typeface="Calibri" panose="020F0502020204030204"/>
                <a:ea typeface="等线" charset="-122"/>
              </a:rPr>
              <a:t>入</a:t>
            </a:r>
            <a:endParaRPr kumimoji="1" lang="zh-CN" altLang="en-US" sz="3600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  <p:graphicFrame>
        <p:nvGraphicFramePr>
          <p:cNvPr id="5" name="表格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56916451"/>
              </p:ext>
            </p:extLst>
          </p:nvPr>
        </p:nvGraphicFramePr>
        <p:xfrm>
          <a:off x="345142" y="717177"/>
          <a:ext cx="11371729" cy="5591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95868"/>
                <a:gridCol w="1260905"/>
                <a:gridCol w="4330831"/>
                <a:gridCol w="2984125"/>
              </a:tblGrid>
              <a:tr h="360000">
                <a:tc>
                  <a:txBody>
                    <a:bodyPr/>
                    <a:lstStyle/>
                    <a:p>
                      <a:r>
                        <a:rPr lang="zh-CN" altLang="en-US" dirty="0" smtClean="0"/>
                        <a:t>大需求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dirty="0" smtClean="0"/>
                        <a:t>具体需求序号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dirty="0" smtClean="0"/>
                        <a:t>具体需求需求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dirty="0" smtClean="0"/>
                        <a:t>优先级</a:t>
                      </a:r>
                      <a:endParaRPr lang="zh-CN" altLang="en-US" dirty="0"/>
                    </a:p>
                  </a:txBody>
                  <a:tcPr/>
                </a:tc>
              </a:tr>
              <a:tr h="360000">
                <a:tc rowSpan="2">
                  <a:txBody>
                    <a:bodyPr/>
                    <a:lstStyle/>
                    <a:p>
                      <a:pPr algn="ctr"/>
                      <a:r>
                        <a:rPr lang="zh-CN" altLang="en-US" sz="1600" dirty="0" smtClean="0">
                          <a:latin typeface="Microsoft YaHei" charset="-122"/>
                          <a:ea typeface="Microsoft YaHei" charset="-122"/>
                          <a:cs typeface="Microsoft YaHei" charset="-122"/>
                        </a:rPr>
                        <a:t>贡献中合规信息“清晰性”</a:t>
                      </a:r>
                      <a:endParaRPr lang="zh-CN" altLang="en-US" sz="1600" dirty="0">
                        <a:latin typeface="Microsoft YaHei" charset="-122"/>
                        <a:ea typeface="Microsoft YaHei" charset="-122"/>
                        <a:cs typeface="Microsoft YaHei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altLang="zh-CN" sz="1600" dirty="0" smtClean="0">
                          <a:latin typeface="Microsoft YaHei" charset="-122"/>
                          <a:ea typeface="Microsoft YaHei" charset="-122"/>
                          <a:cs typeface="Microsoft YaHei" charset="-122"/>
                        </a:rPr>
                        <a:t>1</a:t>
                      </a:r>
                      <a:endParaRPr lang="zh-CN" altLang="en-US" sz="1600" dirty="0">
                        <a:latin typeface="Microsoft YaHei" charset="-122"/>
                        <a:ea typeface="Microsoft YaHei" charset="-122"/>
                        <a:cs typeface="Microsoft YaHei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sz="1600" dirty="0" smtClean="0">
                          <a:latin typeface="Microsoft YaHei" charset="-122"/>
                          <a:ea typeface="Microsoft YaHei" charset="-122"/>
                          <a:cs typeface="Microsoft YaHei" charset="-122"/>
                        </a:rPr>
                        <a:t>新增的代码文件，检查文件中是否准确描述</a:t>
                      </a:r>
                      <a:r>
                        <a:rPr lang="en-US" altLang="zh-CN" sz="1600" dirty="0" smtClean="0">
                          <a:latin typeface="Microsoft YaHei" charset="-122"/>
                          <a:ea typeface="Microsoft YaHei" charset="-122"/>
                          <a:cs typeface="Microsoft YaHei" charset="-122"/>
                        </a:rPr>
                        <a:t>license(</a:t>
                      </a:r>
                      <a:r>
                        <a:rPr lang="en-US" altLang="zh-CN" sz="1600" dirty="0" err="1" smtClean="0">
                          <a:latin typeface="Microsoft YaHei" charset="-122"/>
                          <a:ea typeface="Microsoft YaHei" charset="-122"/>
                          <a:cs typeface="Microsoft YaHei" charset="-122"/>
                        </a:rPr>
                        <a:t>spdx</a:t>
                      </a:r>
                      <a:r>
                        <a:rPr lang="zh-CN" altLang="en-US" sz="1600" dirty="0" smtClean="0">
                          <a:latin typeface="Microsoft YaHei" charset="-122"/>
                          <a:ea typeface="Microsoft YaHei" charset="-122"/>
                          <a:cs typeface="Microsoft YaHei" charset="-122"/>
                        </a:rPr>
                        <a:t>规范）和</a:t>
                      </a:r>
                      <a:r>
                        <a:rPr lang="en-US" altLang="zh-CN" sz="1600" dirty="0" smtClean="0">
                          <a:latin typeface="Microsoft YaHei" charset="-122"/>
                          <a:ea typeface="Microsoft YaHei" charset="-122"/>
                          <a:cs typeface="Microsoft YaHei" charset="-122"/>
                        </a:rPr>
                        <a:t>copyright</a:t>
                      </a:r>
                      <a:r>
                        <a:rPr lang="zh-CN" altLang="en-US" sz="1600" dirty="0" smtClean="0">
                          <a:latin typeface="Microsoft YaHei" charset="-122"/>
                          <a:ea typeface="Microsoft YaHei" charset="-122"/>
                          <a:cs typeface="Microsoft YaHei" charset="-122"/>
                        </a:rPr>
                        <a:t>信息</a:t>
                      </a:r>
                      <a:endParaRPr lang="zh-CN" altLang="en-US" sz="1600" dirty="0">
                        <a:latin typeface="Microsoft YaHei" charset="-122"/>
                        <a:ea typeface="Microsoft YaHei" charset="-122"/>
                        <a:cs typeface="Microsoft YaHei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sz="1600" dirty="0" smtClean="0">
                          <a:latin typeface="Microsoft YaHei" charset="-122"/>
                          <a:ea typeface="Microsoft YaHei" charset="-122"/>
                          <a:cs typeface="Microsoft YaHei" charset="-122"/>
                        </a:rPr>
                        <a:t>高</a:t>
                      </a:r>
                      <a:endParaRPr lang="zh-CN" altLang="en-US" sz="1600" dirty="0">
                        <a:latin typeface="Microsoft YaHei" charset="-122"/>
                        <a:ea typeface="Microsoft YaHei" charset="-122"/>
                        <a:cs typeface="Microsoft YaHei" charset="-122"/>
                      </a:endParaRPr>
                    </a:p>
                  </a:txBody>
                  <a:tcPr/>
                </a:tc>
              </a:tr>
              <a:tr h="360000">
                <a:tc vMerge="1">
                  <a:txBody>
                    <a:bodyPr/>
                    <a:lstStyle/>
                    <a:p>
                      <a:pPr algn="ctr"/>
                      <a:endParaRPr lang="zh-CN" altLang="en-US" sz="1600" dirty="0">
                        <a:latin typeface="Microsoft YaHei" charset="-122"/>
                        <a:ea typeface="Microsoft YaHei" charset="-122"/>
                        <a:cs typeface="Microsoft YaHei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altLang="zh-CN" sz="1600" dirty="0" smtClean="0">
                          <a:solidFill>
                            <a:srgbClr val="00B050"/>
                          </a:solidFill>
                          <a:latin typeface="Microsoft YaHei" charset="-122"/>
                          <a:ea typeface="Microsoft YaHei" charset="-122"/>
                          <a:cs typeface="Microsoft YaHei" charset="-122"/>
                        </a:rPr>
                        <a:t>2</a:t>
                      </a:r>
                      <a:endParaRPr lang="zh-CN" altLang="en-US" sz="1600" dirty="0">
                        <a:solidFill>
                          <a:srgbClr val="00B050"/>
                        </a:solidFill>
                        <a:latin typeface="Microsoft YaHei" charset="-122"/>
                        <a:ea typeface="Microsoft YaHei" charset="-122"/>
                        <a:cs typeface="Microsoft YaHei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sz="1600" dirty="0" smtClean="0">
                          <a:solidFill>
                            <a:srgbClr val="00B050"/>
                          </a:solidFill>
                          <a:latin typeface="Microsoft YaHei" charset="-122"/>
                          <a:ea typeface="Microsoft YaHei" charset="-122"/>
                          <a:cs typeface="Microsoft YaHei" charset="-122"/>
                        </a:rPr>
                        <a:t>对</a:t>
                      </a:r>
                      <a:r>
                        <a:rPr lang="en-US" altLang="zh-CN" sz="1600" dirty="0" smtClean="0">
                          <a:solidFill>
                            <a:srgbClr val="00B050"/>
                          </a:solidFill>
                          <a:latin typeface="Microsoft YaHei" charset="-122"/>
                          <a:ea typeface="Microsoft YaHei" charset="-122"/>
                          <a:cs typeface="Microsoft YaHei" charset="-122"/>
                        </a:rPr>
                        <a:t>PR</a:t>
                      </a:r>
                      <a:r>
                        <a:rPr lang="zh-CN" altLang="en-US" sz="1600" dirty="0" smtClean="0">
                          <a:solidFill>
                            <a:srgbClr val="00B050"/>
                          </a:solidFill>
                          <a:latin typeface="Microsoft YaHei" charset="-122"/>
                          <a:ea typeface="Microsoft YaHei" charset="-122"/>
                          <a:cs typeface="Microsoft YaHei" charset="-122"/>
                        </a:rPr>
                        <a:t>检查是否签署</a:t>
                      </a:r>
                      <a:r>
                        <a:rPr lang="en-US" altLang="zh-CN" sz="1600" dirty="0" smtClean="0">
                          <a:solidFill>
                            <a:srgbClr val="00B050"/>
                          </a:solidFill>
                          <a:latin typeface="Microsoft YaHei" charset="-122"/>
                          <a:ea typeface="Microsoft YaHei" charset="-122"/>
                          <a:cs typeface="Microsoft YaHei" charset="-122"/>
                        </a:rPr>
                        <a:t>CLA</a:t>
                      </a:r>
                      <a:r>
                        <a:rPr lang="zh-CN" altLang="en-US" sz="1600" dirty="0" smtClean="0">
                          <a:solidFill>
                            <a:srgbClr val="00B050"/>
                          </a:solidFill>
                          <a:latin typeface="Microsoft YaHei" charset="-122"/>
                          <a:ea typeface="Microsoft YaHei" charset="-122"/>
                          <a:cs typeface="Microsoft YaHei" charset="-122"/>
                        </a:rPr>
                        <a:t>（已完成）</a:t>
                      </a:r>
                      <a:endParaRPr lang="zh-CN" altLang="en-US" sz="1600" dirty="0">
                        <a:solidFill>
                          <a:srgbClr val="00B050"/>
                        </a:solidFill>
                        <a:latin typeface="Microsoft YaHei" charset="-122"/>
                        <a:ea typeface="Microsoft YaHei" charset="-122"/>
                        <a:cs typeface="Microsoft YaHei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sz="1600" dirty="0" smtClean="0">
                          <a:solidFill>
                            <a:srgbClr val="00B050"/>
                          </a:solidFill>
                          <a:latin typeface="Microsoft YaHei" charset="-122"/>
                          <a:ea typeface="Microsoft YaHei" charset="-122"/>
                          <a:cs typeface="Microsoft YaHei" charset="-122"/>
                        </a:rPr>
                        <a:t>高</a:t>
                      </a:r>
                      <a:endParaRPr lang="zh-CN" altLang="en-US" sz="1600" dirty="0">
                        <a:solidFill>
                          <a:srgbClr val="00B050"/>
                        </a:solidFill>
                        <a:latin typeface="Microsoft YaHei" charset="-122"/>
                        <a:ea typeface="Microsoft YaHei" charset="-122"/>
                        <a:cs typeface="Microsoft YaHei" charset="-122"/>
                      </a:endParaRPr>
                    </a:p>
                  </a:txBody>
                  <a:tcPr/>
                </a:tc>
              </a:tr>
              <a:tr h="360000">
                <a:tc rowSpan="6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1600" dirty="0" smtClean="0">
                          <a:latin typeface="Microsoft YaHei" charset="-122"/>
                          <a:ea typeface="Microsoft YaHei" charset="-122"/>
                          <a:cs typeface="Microsoft YaHei" charset="-122"/>
                        </a:rPr>
                        <a:t>贡献中如果涉及对其他开源“组件”（包括片段，文件，包引用）的引用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altLang="zh-CN" sz="1600" dirty="0" smtClean="0">
                          <a:latin typeface="Microsoft YaHei" charset="-122"/>
                          <a:ea typeface="Microsoft YaHei" charset="-122"/>
                          <a:cs typeface="Microsoft YaHei" charset="-122"/>
                        </a:rPr>
                        <a:t>3</a:t>
                      </a:r>
                      <a:endParaRPr lang="zh-CN" altLang="en-US" sz="1600" dirty="0">
                        <a:latin typeface="Microsoft YaHei" charset="-122"/>
                        <a:ea typeface="Microsoft YaHei" charset="-122"/>
                        <a:cs typeface="Microsoft YaHei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sz="1600" dirty="0" smtClean="0">
                          <a:latin typeface="Microsoft YaHei" charset="-122"/>
                          <a:ea typeface="Microsoft YaHei" charset="-122"/>
                          <a:cs typeface="Microsoft YaHei" charset="-122"/>
                        </a:rPr>
                        <a:t>对被引入的组件的合规性进行度量（见场景一），大部分时候应该是从数据库中，索引。并给出提示</a:t>
                      </a:r>
                      <a:endParaRPr lang="zh-CN" altLang="en-US" sz="1600" dirty="0">
                        <a:latin typeface="Microsoft YaHei" charset="-122"/>
                        <a:ea typeface="Microsoft YaHei" charset="-122"/>
                        <a:cs typeface="Microsoft YaHei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sz="1600" dirty="0" smtClean="0">
                          <a:latin typeface="Microsoft YaHei" charset="-122"/>
                          <a:ea typeface="Microsoft YaHei" charset="-122"/>
                          <a:cs typeface="Microsoft YaHei" charset="-122"/>
                        </a:rPr>
                        <a:t>中</a:t>
                      </a:r>
                      <a:endParaRPr lang="zh-CN" altLang="en-US" sz="1600" dirty="0">
                        <a:latin typeface="Microsoft YaHei" charset="-122"/>
                        <a:ea typeface="Microsoft YaHei" charset="-122"/>
                        <a:cs typeface="Microsoft YaHei" charset="-122"/>
                      </a:endParaRPr>
                    </a:p>
                  </a:txBody>
                  <a:tcPr/>
                </a:tc>
              </a:tr>
              <a:tr h="360000">
                <a:tc vMerge="1">
                  <a:txBody>
                    <a:bodyPr/>
                    <a:lstStyle/>
                    <a:p>
                      <a:pPr algn="ctr"/>
                      <a:endParaRPr lang="zh-CN" altLang="en-US" sz="1600" dirty="0">
                        <a:latin typeface="Microsoft YaHei" charset="-122"/>
                        <a:ea typeface="Microsoft YaHei" charset="-122"/>
                        <a:cs typeface="Microsoft YaHei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altLang="zh-CN" sz="1600" dirty="0" smtClean="0">
                          <a:solidFill>
                            <a:srgbClr val="00B050"/>
                          </a:solidFill>
                          <a:latin typeface="Microsoft YaHei" charset="-122"/>
                          <a:ea typeface="Microsoft YaHei" charset="-122"/>
                          <a:cs typeface="Microsoft YaHei" charset="-122"/>
                        </a:rPr>
                        <a:t>4</a:t>
                      </a:r>
                      <a:endParaRPr lang="zh-CN" altLang="en-US" sz="1600" dirty="0">
                        <a:solidFill>
                          <a:srgbClr val="00B050"/>
                        </a:solidFill>
                        <a:latin typeface="Microsoft YaHei" charset="-122"/>
                        <a:ea typeface="Microsoft YaHei" charset="-122"/>
                        <a:cs typeface="Microsoft YaHei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sz="1600" dirty="0" smtClean="0">
                          <a:solidFill>
                            <a:srgbClr val="00B050"/>
                          </a:solidFill>
                          <a:latin typeface="Microsoft YaHei" charset="-122"/>
                          <a:ea typeface="Microsoft YaHei" charset="-122"/>
                          <a:cs typeface="Microsoft YaHei" charset="-122"/>
                        </a:rPr>
                        <a:t>代码片段引用检查。（华佗已完成大部分）</a:t>
                      </a:r>
                      <a:endParaRPr lang="zh-CN" altLang="en-US" sz="1600" dirty="0">
                        <a:solidFill>
                          <a:srgbClr val="00B050"/>
                        </a:solidFill>
                        <a:latin typeface="Microsoft YaHei" charset="-122"/>
                        <a:ea typeface="Microsoft YaHei" charset="-122"/>
                        <a:cs typeface="Microsoft YaHei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sz="1600" dirty="0" smtClean="0">
                          <a:solidFill>
                            <a:srgbClr val="00B050"/>
                          </a:solidFill>
                          <a:latin typeface="Microsoft YaHei" charset="-122"/>
                          <a:ea typeface="Microsoft YaHei" charset="-122"/>
                          <a:cs typeface="Microsoft YaHei" charset="-122"/>
                        </a:rPr>
                        <a:t>高</a:t>
                      </a:r>
                      <a:endParaRPr lang="zh-CN" altLang="en-US" sz="1600" dirty="0">
                        <a:solidFill>
                          <a:srgbClr val="00B050"/>
                        </a:solidFill>
                        <a:latin typeface="Microsoft YaHei" charset="-122"/>
                        <a:ea typeface="Microsoft YaHei" charset="-122"/>
                        <a:cs typeface="Microsoft YaHei" charset="-122"/>
                      </a:endParaRPr>
                    </a:p>
                  </a:txBody>
                  <a:tcPr/>
                </a:tc>
              </a:tr>
              <a:tr h="360000">
                <a:tc vMerge="1">
                  <a:txBody>
                    <a:bodyPr/>
                    <a:lstStyle/>
                    <a:p>
                      <a:pPr algn="ctr"/>
                      <a:endParaRPr lang="zh-CN" altLang="en-US" sz="1600" dirty="0">
                        <a:latin typeface="Microsoft YaHei" charset="-122"/>
                        <a:ea typeface="Microsoft YaHei" charset="-122"/>
                        <a:cs typeface="Microsoft YaHei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altLang="zh-CN" sz="1600" dirty="0" smtClean="0">
                          <a:latin typeface="Microsoft YaHei" charset="-122"/>
                          <a:ea typeface="Microsoft YaHei" charset="-122"/>
                          <a:cs typeface="Microsoft YaHei" charset="-122"/>
                        </a:rPr>
                        <a:t>5</a:t>
                      </a:r>
                      <a:endParaRPr lang="zh-CN" altLang="en-US" sz="1600" dirty="0">
                        <a:latin typeface="Microsoft YaHei" charset="-122"/>
                        <a:ea typeface="Microsoft YaHei" charset="-122"/>
                        <a:cs typeface="Microsoft YaHei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sz="1600" dirty="0" smtClean="0">
                          <a:latin typeface="Microsoft YaHei" charset="-122"/>
                          <a:ea typeface="Microsoft YaHei" charset="-122"/>
                          <a:cs typeface="Microsoft YaHei" charset="-122"/>
                        </a:rPr>
                        <a:t>包管理文件分析，获取项目依赖树</a:t>
                      </a:r>
                      <a:endParaRPr lang="zh-CN" altLang="en-US" sz="1600" dirty="0">
                        <a:latin typeface="Microsoft YaHei" charset="-122"/>
                        <a:ea typeface="Microsoft YaHei" charset="-122"/>
                        <a:cs typeface="Microsoft YaHei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sz="1600" dirty="0" smtClean="0">
                          <a:latin typeface="Microsoft YaHei" charset="-122"/>
                          <a:ea typeface="Microsoft YaHei" charset="-122"/>
                          <a:cs typeface="Microsoft YaHei" charset="-122"/>
                        </a:rPr>
                        <a:t>高</a:t>
                      </a:r>
                      <a:endParaRPr lang="zh-CN" altLang="en-US" sz="1600" dirty="0">
                        <a:latin typeface="Microsoft YaHei" charset="-122"/>
                        <a:ea typeface="Microsoft YaHei" charset="-122"/>
                        <a:cs typeface="Microsoft YaHei" charset="-122"/>
                      </a:endParaRPr>
                    </a:p>
                  </a:txBody>
                  <a:tcPr/>
                </a:tc>
              </a:tr>
              <a:tr h="360000">
                <a:tc vMerge="1">
                  <a:txBody>
                    <a:bodyPr/>
                    <a:lstStyle/>
                    <a:p>
                      <a:pPr algn="ctr"/>
                      <a:endParaRPr lang="zh-CN" altLang="en-US" sz="1600" dirty="0">
                        <a:latin typeface="Microsoft YaHei" charset="-122"/>
                        <a:ea typeface="Microsoft YaHei" charset="-122"/>
                        <a:cs typeface="Microsoft YaHei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altLang="zh-CN" sz="1600" dirty="0" smtClean="0">
                          <a:latin typeface="Microsoft YaHei" charset="-122"/>
                          <a:ea typeface="Microsoft YaHei" charset="-122"/>
                          <a:cs typeface="Microsoft YaHei" charset="-122"/>
                        </a:rPr>
                        <a:t>6</a:t>
                      </a:r>
                      <a:endParaRPr lang="zh-CN" altLang="en-US" sz="1600" dirty="0">
                        <a:latin typeface="Microsoft YaHei" charset="-122"/>
                        <a:ea typeface="Microsoft YaHei" charset="-122"/>
                        <a:cs typeface="Microsoft YaHei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sz="1600" dirty="0" smtClean="0">
                          <a:latin typeface="Microsoft YaHei" charset="-122"/>
                          <a:ea typeface="Microsoft YaHei" charset="-122"/>
                          <a:cs typeface="Microsoft YaHei" charset="-122"/>
                        </a:rPr>
                        <a:t>综合</a:t>
                      </a:r>
                      <a:r>
                        <a:rPr lang="en-US" altLang="zh-CN" sz="1600" dirty="0" smtClean="0">
                          <a:latin typeface="Microsoft YaHei" charset="-122"/>
                          <a:ea typeface="Microsoft YaHei" charset="-122"/>
                          <a:cs typeface="Microsoft YaHei" charset="-122"/>
                        </a:rPr>
                        <a:t>4</a:t>
                      </a:r>
                      <a:r>
                        <a:rPr lang="zh-CN" altLang="en-US" sz="1600" dirty="0" smtClean="0">
                          <a:latin typeface="Microsoft YaHei" charset="-122"/>
                          <a:ea typeface="Microsoft YaHei" charset="-122"/>
                          <a:cs typeface="Microsoft YaHei" charset="-122"/>
                        </a:rPr>
                        <a:t>，</a:t>
                      </a:r>
                      <a:r>
                        <a:rPr lang="en-US" altLang="zh-CN" sz="1600" dirty="0" smtClean="0">
                          <a:latin typeface="Microsoft YaHei" charset="-122"/>
                          <a:ea typeface="Microsoft YaHei" charset="-122"/>
                          <a:cs typeface="Microsoft YaHei" charset="-122"/>
                        </a:rPr>
                        <a:t>5</a:t>
                      </a:r>
                      <a:r>
                        <a:rPr lang="zh-CN" altLang="en-US" sz="1600" dirty="0" smtClean="0">
                          <a:latin typeface="Microsoft YaHei" charset="-122"/>
                          <a:ea typeface="Microsoft YaHei" charset="-122"/>
                          <a:cs typeface="Microsoft YaHei" charset="-122"/>
                        </a:rPr>
                        <a:t>信息，更新项目本身的</a:t>
                      </a:r>
                      <a:r>
                        <a:rPr lang="en-US" altLang="zh-CN" sz="1600" dirty="0" smtClean="0">
                          <a:latin typeface="Microsoft YaHei" charset="-122"/>
                          <a:ea typeface="Microsoft YaHei" charset="-122"/>
                          <a:cs typeface="Microsoft YaHei" charset="-122"/>
                        </a:rPr>
                        <a:t>SBOM</a:t>
                      </a:r>
                      <a:r>
                        <a:rPr lang="zh-CN" altLang="en-US" sz="1600" dirty="0" smtClean="0">
                          <a:latin typeface="Microsoft YaHei" charset="-122"/>
                          <a:ea typeface="Microsoft YaHei" charset="-122"/>
                          <a:cs typeface="Microsoft YaHei" charset="-122"/>
                        </a:rPr>
                        <a:t>树信息。（节点关联类型应该包括是源代码</a:t>
                      </a:r>
                      <a:r>
                        <a:rPr lang="en-US" altLang="zh-CN" sz="1600" dirty="0" smtClean="0">
                          <a:latin typeface="Microsoft YaHei" charset="-122"/>
                          <a:ea typeface="Microsoft YaHei" charset="-122"/>
                          <a:cs typeface="Microsoft YaHei" charset="-122"/>
                        </a:rPr>
                        <a:t>bundling/</a:t>
                      </a:r>
                      <a:r>
                        <a:rPr lang="zh-CN" altLang="en-US" sz="1600" dirty="0" smtClean="0">
                          <a:latin typeface="Microsoft YaHei" charset="-122"/>
                          <a:ea typeface="Microsoft YaHei" charset="-122"/>
                          <a:cs typeface="Microsoft YaHei" charset="-122"/>
                        </a:rPr>
                        <a:t>静态链接</a:t>
                      </a:r>
                      <a:r>
                        <a:rPr lang="en-US" altLang="zh-CN" sz="1600" dirty="0" smtClean="0">
                          <a:latin typeface="Microsoft YaHei" charset="-122"/>
                          <a:ea typeface="Microsoft YaHei" charset="-122"/>
                          <a:cs typeface="Microsoft YaHei" charset="-122"/>
                        </a:rPr>
                        <a:t>/</a:t>
                      </a:r>
                      <a:r>
                        <a:rPr lang="zh-CN" altLang="en-US" sz="1600" dirty="0" smtClean="0">
                          <a:latin typeface="Microsoft YaHei" charset="-122"/>
                          <a:ea typeface="Microsoft YaHei" charset="-122"/>
                          <a:cs typeface="Microsoft YaHei" charset="-122"/>
                        </a:rPr>
                        <a:t>动态链接）</a:t>
                      </a:r>
                      <a:endParaRPr lang="zh-CN" altLang="en-US" sz="1600" dirty="0">
                        <a:latin typeface="Microsoft YaHei" charset="-122"/>
                        <a:ea typeface="Microsoft YaHei" charset="-122"/>
                        <a:cs typeface="Microsoft YaHei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sz="1600" dirty="0" smtClean="0">
                          <a:latin typeface="Microsoft YaHei" charset="-122"/>
                          <a:ea typeface="Microsoft YaHei" charset="-122"/>
                          <a:cs typeface="Microsoft YaHei" charset="-122"/>
                        </a:rPr>
                        <a:t>高</a:t>
                      </a:r>
                      <a:endParaRPr lang="zh-CN" altLang="en-US" sz="1600" dirty="0">
                        <a:latin typeface="Microsoft YaHei" charset="-122"/>
                        <a:ea typeface="Microsoft YaHei" charset="-122"/>
                        <a:cs typeface="Microsoft YaHei" charset="-122"/>
                      </a:endParaRPr>
                    </a:p>
                  </a:txBody>
                  <a:tcPr/>
                </a:tc>
              </a:tr>
              <a:tr h="360000">
                <a:tc vMerge="1">
                  <a:txBody>
                    <a:bodyPr/>
                    <a:lstStyle/>
                    <a:p>
                      <a:pPr algn="ctr"/>
                      <a:endParaRPr lang="zh-CN" altLang="en-US" sz="1600" dirty="0">
                        <a:latin typeface="Microsoft YaHei" charset="-122"/>
                        <a:ea typeface="Microsoft YaHei" charset="-122"/>
                        <a:cs typeface="Microsoft YaHei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altLang="zh-CN" sz="1600" dirty="0" smtClean="0">
                          <a:latin typeface="Microsoft YaHei" charset="-122"/>
                          <a:ea typeface="Microsoft YaHei" charset="-122"/>
                          <a:cs typeface="Microsoft YaHei" charset="-122"/>
                        </a:rPr>
                        <a:t>7</a:t>
                      </a:r>
                      <a:endParaRPr lang="zh-CN" altLang="en-US" sz="1600" dirty="0">
                        <a:latin typeface="Microsoft YaHei" charset="-122"/>
                        <a:ea typeface="Microsoft YaHei" charset="-122"/>
                        <a:cs typeface="Microsoft YaHei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1600" dirty="0" smtClean="0">
                          <a:latin typeface="Microsoft YaHei" charset="-122"/>
                          <a:ea typeface="Microsoft YaHei" charset="-122"/>
                          <a:cs typeface="Microsoft YaHei" charset="-122"/>
                        </a:rPr>
                        <a:t>利用</a:t>
                      </a:r>
                      <a:r>
                        <a:rPr lang="en-US" altLang="zh-CN" sz="1600" dirty="0" smtClean="0">
                          <a:latin typeface="Microsoft YaHei" charset="-122"/>
                          <a:ea typeface="Microsoft YaHei" charset="-122"/>
                          <a:cs typeface="Microsoft YaHei" charset="-122"/>
                        </a:rPr>
                        <a:t>License</a:t>
                      </a:r>
                      <a:r>
                        <a:rPr lang="zh-CN" altLang="en-US" sz="1600" dirty="0" smtClean="0">
                          <a:latin typeface="Microsoft YaHei" charset="-122"/>
                          <a:ea typeface="Microsoft YaHei" charset="-122"/>
                          <a:cs typeface="Microsoft YaHei" charset="-122"/>
                        </a:rPr>
                        <a:t>形式化模型，检查项目的</a:t>
                      </a:r>
                      <a:r>
                        <a:rPr lang="en-US" altLang="zh-CN" sz="1600" dirty="0" smtClean="0">
                          <a:latin typeface="Microsoft YaHei" charset="-122"/>
                          <a:ea typeface="Microsoft YaHei" charset="-122"/>
                          <a:cs typeface="Microsoft YaHei" charset="-122"/>
                        </a:rPr>
                        <a:t>License</a:t>
                      </a:r>
                      <a:r>
                        <a:rPr lang="zh-CN" altLang="en-US" sz="1600" dirty="0" smtClean="0">
                          <a:latin typeface="Microsoft YaHei" charset="-122"/>
                          <a:ea typeface="Microsoft YaHei" charset="-122"/>
                          <a:cs typeface="Microsoft YaHei" charset="-122"/>
                        </a:rPr>
                        <a:t>兼容性。分为源代码发布情况和二进制情况。</a:t>
                      </a:r>
                    </a:p>
                    <a:p>
                      <a:endParaRPr lang="zh-CN" altLang="en-US" sz="1600" dirty="0">
                        <a:latin typeface="Microsoft YaHei" charset="-122"/>
                        <a:ea typeface="Microsoft YaHei" charset="-122"/>
                        <a:cs typeface="Microsoft YaHei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sz="1600" dirty="0" smtClean="0">
                          <a:latin typeface="Microsoft YaHei" charset="-122"/>
                          <a:ea typeface="Microsoft YaHei" charset="-122"/>
                          <a:cs typeface="Microsoft YaHei" charset="-122"/>
                        </a:rPr>
                        <a:t>高</a:t>
                      </a:r>
                      <a:endParaRPr lang="zh-CN" altLang="en-US" sz="1600" dirty="0">
                        <a:latin typeface="Microsoft YaHei" charset="-122"/>
                        <a:ea typeface="Microsoft YaHei" charset="-122"/>
                        <a:cs typeface="Microsoft YaHei" charset="-122"/>
                      </a:endParaRPr>
                    </a:p>
                  </a:txBody>
                  <a:tcPr/>
                </a:tc>
              </a:tr>
              <a:tr h="360000">
                <a:tc vMerge="1">
                  <a:txBody>
                    <a:bodyPr/>
                    <a:lstStyle/>
                    <a:p>
                      <a:pPr algn="ctr"/>
                      <a:endParaRPr lang="zh-CN" altLang="en-US" sz="1600" dirty="0">
                        <a:latin typeface="Microsoft YaHei" charset="-122"/>
                        <a:ea typeface="Microsoft YaHei" charset="-122"/>
                        <a:cs typeface="Microsoft YaHei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altLang="zh-CN" sz="1600" dirty="0" smtClean="0">
                          <a:latin typeface="Microsoft YaHei" charset="-122"/>
                          <a:ea typeface="Microsoft YaHei" charset="-122"/>
                          <a:cs typeface="Microsoft YaHei" charset="-122"/>
                        </a:rPr>
                        <a:t>8</a:t>
                      </a:r>
                      <a:endParaRPr lang="zh-CN" altLang="en-US" sz="1600" dirty="0">
                        <a:latin typeface="Microsoft YaHei" charset="-122"/>
                        <a:ea typeface="Microsoft YaHei" charset="-122"/>
                        <a:cs typeface="Microsoft YaHei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1600" dirty="0" smtClean="0">
                          <a:latin typeface="Microsoft YaHei" charset="-122"/>
                          <a:ea typeface="Microsoft YaHei" charset="-122"/>
                          <a:cs typeface="Microsoft YaHei" charset="-122"/>
                        </a:rPr>
                        <a:t>利用</a:t>
                      </a:r>
                      <a:r>
                        <a:rPr lang="en-US" altLang="zh-CN" sz="1600" dirty="0" smtClean="0">
                          <a:latin typeface="Microsoft YaHei" charset="-122"/>
                          <a:ea typeface="Microsoft YaHei" charset="-122"/>
                          <a:cs typeface="Microsoft YaHei" charset="-122"/>
                        </a:rPr>
                        <a:t>License</a:t>
                      </a:r>
                      <a:r>
                        <a:rPr lang="zh-CN" altLang="en-US" sz="1600" dirty="0" smtClean="0">
                          <a:latin typeface="Microsoft YaHei" charset="-122"/>
                          <a:ea typeface="Microsoft YaHei" charset="-122"/>
                          <a:cs typeface="Microsoft YaHei" charset="-122"/>
                        </a:rPr>
                        <a:t>形式化模型，更新项目的</a:t>
                      </a:r>
                      <a:r>
                        <a:rPr lang="en-US" altLang="zh-CN" sz="1600" dirty="0" smtClean="0">
                          <a:latin typeface="Microsoft YaHei" charset="-122"/>
                          <a:ea typeface="Microsoft YaHei" charset="-122"/>
                          <a:cs typeface="Microsoft YaHei" charset="-122"/>
                        </a:rPr>
                        <a:t>License</a:t>
                      </a:r>
                      <a:r>
                        <a:rPr lang="zh-CN" altLang="en-US" sz="1600" dirty="0" smtClean="0">
                          <a:latin typeface="Microsoft YaHei" charset="-122"/>
                          <a:ea typeface="Microsoft YaHei" charset="-122"/>
                          <a:cs typeface="Microsoft YaHei" charset="-122"/>
                        </a:rPr>
                        <a:t>的遵从清单。对其中传染性情况给出警告。分为源代码发布情况和二进制情况</a:t>
                      </a:r>
                      <a:endParaRPr lang="zh-CN" altLang="en-US" sz="1600" dirty="0">
                        <a:latin typeface="Microsoft YaHei" charset="-122"/>
                        <a:ea typeface="Microsoft YaHei" charset="-122"/>
                        <a:cs typeface="Microsoft YaHei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sz="1600" dirty="0" smtClean="0">
                          <a:latin typeface="Microsoft YaHei" charset="-122"/>
                          <a:ea typeface="Microsoft YaHei" charset="-122"/>
                          <a:cs typeface="Microsoft YaHei" charset="-122"/>
                        </a:rPr>
                        <a:t>高</a:t>
                      </a:r>
                      <a:endParaRPr lang="zh-CN" altLang="en-US" sz="1600" dirty="0">
                        <a:latin typeface="Microsoft YaHei" charset="-122"/>
                        <a:ea typeface="Microsoft YaHei" charset="-122"/>
                        <a:cs typeface="Microsoft YaHei" charset="-122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436743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345142" y="24467"/>
            <a:ext cx="10515600" cy="692710"/>
          </a:xfrm>
        </p:spPr>
        <p:txBody>
          <a:bodyPr>
            <a:normAutofit/>
          </a:bodyPr>
          <a:lstStyle/>
          <a:p>
            <a:pPr lvl="0"/>
            <a:r>
              <a:rPr kumimoji="1" lang="zh-CN" altLang="en-US" sz="3600" dirty="0" smtClean="0">
                <a:latin typeface="Microsoft YaHei" charset="-122"/>
                <a:ea typeface="Microsoft YaHei" charset="-122"/>
                <a:cs typeface="Microsoft YaHei" charset="-122"/>
              </a:rPr>
              <a:t>贡献场景流程图</a:t>
            </a:r>
            <a:endParaRPr kumimoji="1" lang="zh-CN" altLang="en-US" sz="3600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273424" y="2017059"/>
            <a:ext cx="972670" cy="47513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zh-CN" smtClean="0"/>
              <a:t>PR</a:t>
            </a:r>
            <a:endParaRPr kumimoji="1" lang="zh-CN" altLang="en-US" dirty="0"/>
          </a:p>
        </p:txBody>
      </p:sp>
      <p:sp>
        <p:nvSpPr>
          <p:cNvPr id="22" name="矩形 21"/>
          <p:cNvSpPr/>
          <p:nvPr/>
        </p:nvSpPr>
        <p:spPr>
          <a:xfrm>
            <a:off x="1609165" y="1434353"/>
            <a:ext cx="972670" cy="47513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zh-CN" altLang="en-US" dirty="0" smtClean="0"/>
              <a:t>源代码</a:t>
            </a:r>
            <a:endParaRPr kumimoji="1" lang="zh-CN" altLang="en-US" dirty="0"/>
          </a:p>
        </p:txBody>
      </p:sp>
      <p:sp>
        <p:nvSpPr>
          <p:cNvPr id="24" name="矩形 23"/>
          <p:cNvSpPr/>
          <p:nvPr/>
        </p:nvSpPr>
        <p:spPr>
          <a:xfrm>
            <a:off x="1609165" y="2254624"/>
            <a:ext cx="972670" cy="47513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zh-CN" altLang="en-US" dirty="0" smtClean="0"/>
              <a:t>包管理文件</a:t>
            </a:r>
            <a:endParaRPr kumimoji="1" lang="zh-CN" altLang="en-US" dirty="0"/>
          </a:p>
        </p:txBody>
      </p:sp>
      <p:sp>
        <p:nvSpPr>
          <p:cNvPr id="26" name="矩形 25"/>
          <p:cNvSpPr/>
          <p:nvPr/>
        </p:nvSpPr>
        <p:spPr>
          <a:xfrm>
            <a:off x="3204881" y="1434353"/>
            <a:ext cx="1860177" cy="47513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zh-CN" altLang="en-US" dirty="0" smtClean="0"/>
              <a:t>片段引用扫描</a:t>
            </a:r>
            <a:endParaRPr kumimoji="1" lang="zh-CN" altLang="en-US" dirty="0"/>
          </a:p>
        </p:txBody>
      </p:sp>
      <p:sp>
        <p:nvSpPr>
          <p:cNvPr id="27" name="矩形 26"/>
          <p:cNvSpPr/>
          <p:nvPr/>
        </p:nvSpPr>
        <p:spPr>
          <a:xfrm>
            <a:off x="3204881" y="2272554"/>
            <a:ext cx="1860177" cy="47513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zh-CN" altLang="en-US" dirty="0" smtClean="0"/>
              <a:t>依赖分析工具</a:t>
            </a:r>
            <a:endParaRPr kumimoji="1" lang="zh-CN" altLang="en-US" dirty="0"/>
          </a:p>
        </p:txBody>
      </p:sp>
      <p:sp>
        <p:nvSpPr>
          <p:cNvPr id="29" name="矩形 28"/>
          <p:cNvSpPr/>
          <p:nvPr/>
        </p:nvSpPr>
        <p:spPr>
          <a:xfrm>
            <a:off x="5576047" y="1434353"/>
            <a:ext cx="1860177" cy="47513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zh-CN" altLang="en-US" dirty="0" smtClean="0"/>
              <a:t>声明清晰检查</a:t>
            </a:r>
            <a:endParaRPr kumimoji="1" lang="zh-CN" altLang="en-US" dirty="0"/>
          </a:p>
        </p:txBody>
      </p:sp>
      <p:cxnSp>
        <p:nvCxnSpPr>
          <p:cNvPr id="6" name="直线箭头连接符 5"/>
          <p:cNvCxnSpPr>
            <a:stCxn id="3" idx="3"/>
            <a:endCxn id="22" idx="1"/>
          </p:cNvCxnSpPr>
          <p:nvPr/>
        </p:nvCxnSpPr>
        <p:spPr>
          <a:xfrm flipV="1">
            <a:off x="1246094" y="1671918"/>
            <a:ext cx="363071" cy="58270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直线箭头连接符 14"/>
          <p:cNvCxnSpPr>
            <a:stCxn id="3" idx="3"/>
            <a:endCxn id="24" idx="1"/>
          </p:cNvCxnSpPr>
          <p:nvPr/>
        </p:nvCxnSpPr>
        <p:spPr>
          <a:xfrm>
            <a:off x="1246094" y="2254624"/>
            <a:ext cx="363071" cy="23756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直线箭头连接符 17"/>
          <p:cNvCxnSpPr>
            <a:stCxn id="22" idx="3"/>
            <a:endCxn id="26" idx="1"/>
          </p:cNvCxnSpPr>
          <p:nvPr/>
        </p:nvCxnSpPr>
        <p:spPr>
          <a:xfrm>
            <a:off x="2581835" y="1671918"/>
            <a:ext cx="623046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直线箭头连接符 20"/>
          <p:cNvCxnSpPr>
            <a:stCxn id="26" idx="3"/>
            <a:endCxn id="29" idx="1"/>
          </p:cNvCxnSpPr>
          <p:nvPr/>
        </p:nvCxnSpPr>
        <p:spPr>
          <a:xfrm>
            <a:off x="5065058" y="1671918"/>
            <a:ext cx="510989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直线箭头连接符 31"/>
          <p:cNvCxnSpPr>
            <a:stCxn id="24" idx="3"/>
            <a:endCxn id="27" idx="1"/>
          </p:cNvCxnSpPr>
          <p:nvPr/>
        </p:nvCxnSpPr>
        <p:spPr>
          <a:xfrm>
            <a:off x="2581835" y="2492189"/>
            <a:ext cx="623046" cy="1793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矩形 34"/>
          <p:cNvSpPr/>
          <p:nvPr/>
        </p:nvSpPr>
        <p:spPr>
          <a:xfrm>
            <a:off x="7736544" y="1871382"/>
            <a:ext cx="1712258" cy="47513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zh-CN" altLang="en-US" dirty="0" smtClean="0"/>
              <a:t>合并构成的</a:t>
            </a:r>
            <a:r>
              <a:rPr kumimoji="1" lang="en-US" altLang="zh-CN" dirty="0" smtClean="0"/>
              <a:t>PR</a:t>
            </a:r>
            <a:r>
              <a:rPr kumimoji="1" lang="zh-CN" altLang="en-US" dirty="0" smtClean="0"/>
              <a:t>的</a:t>
            </a:r>
            <a:r>
              <a:rPr kumimoji="1" lang="en-US" altLang="zh-CN" dirty="0" smtClean="0"/>
              <a:t>SBOM</a:t>
            </a:r>
            <a:r>
              <a:rPr kumimoji="1" lang="zh-CN" altLang="en-US" dirty="0" smtClean="0"/>
              <a:t>信息</a:t>
            </a:r>
            <a:endParaRPr kumimoji="1" lang="zh-CN" altLang="en-US" dirty="0"/>
          </a:p>
        </p:txBody>
      </p:sp>
      <p:sp>
        <p:nvSpPr>
          <p:cNvPr id="36" name="右大括号 35"/>
          <p:cNvSpPr/>
          <p:nvPr/>
        </p:nvSpPr>
        <p:spPr>
          <a:xfrm>
            <a:off x="7436224" y="1671918"/>
            <a:ext cx="192741" cy="918882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cxnSp>
        <p:nvCxnSpPr>
          <p:cNvPr id="38" name="直线箭头连接符 37"/>
          <p:cNvCxnSpPr>
            <a:stCxn id="35" idx="2"/>
          </p:cNvCxnSpPr>
          <p:nvPr/>
        </p:nvCxnSpPr>
        <p:spPr>
          <a:xfrm>
            <a:off x="8592673" y="2346512"/>
            <a:ext cx="0" cy="62977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罐形 40"/>
          <p:cNvSpPr/>
          <p:nvPr/>
        </p:nvSpPr>
        <p:spPr>
          <a:xfrm>
            <a:off x="5616395" y="2886634"/>
            <a:ext cx="1247211" cy="753036"/>
          </a:xfrm>
          <a:prstGeom prst="can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zh-CN" altLang="en-US" dirty="0" smtClean="0"/>
              <a:t>软件成分数据库</a:t>
            </a:r>
            <a:endParaRPr kumimoji="1" lang="zh-CN" altLang="en-US" dirty="0"/>
          </a:p>
        </p:txBody>
      </p:sp>
      <p:sp>
        <p:nvSpPr>
          <p:cNvPr id="45" name="矩形 44"/>
          <p:cNvSpPr/>
          <p:nvPr/>
        </p:nvSpPr>
        <p:spPr>
          <a:xfrm>
            <a:off x="7799297" y="3025587"/>
            <a:ext cx="1712258" cy="47513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zh-CN" altLang="en-US" dirty="0" smtClean="0"/>
              <a:t>合并</a:t>
            </a:r>
            <a:r>
              <a:rPr kumimoji="1" lang="en-US" altLang="zh-CN" dirty="0" smtClean="0"/>
              <a:t>PR</a:t>
            </a:r>
            <a:r>
              <a:rPr kumimoji="1" lang="zh-CN" altLang="en-US" dirty="0" smtClean="0"/>
              <a:t>前版本的</a:t>
            </a:r>
            <a:r>
              <a:rPr kumimoji="1" lang="en-US" altLang="zh-CN" dirty="0" smtClean="0"/>
              <a:t>SBOM</a:t>
            </a:r>
            <a:r>
              <a:rPr kumimoji="1" lang="zh-CN" altLang="en-US" dirty="0" smtClean="0"/>
              <a:t>信息</a:t>
            </a:r>
            <a:endParaRPr kumimoji="1" lang="zh-CN" altLang="en-US" dirty="0"/>
          </a:p>
        </p:txBody>
      </p:sp>
      <p:cxnSp>
        <p:nvCxnSpPr>
          <p:cNvPr id="47" name="直线箭头连接符 46"/>
          <p:cNvCxnSpPr/>
          <p:nvPr/>
        </p:nvCxnSpPr>
        <p:spPr>
          <a:xfrm rot="10800000" flipV="1">
            <a:off x="6863607" y="2346513"/>
            <a:ext cx="1446676" cy="629769"/>
          </a:xfrm>
          <a:prstGeom prst="bentConnector3">
            <a:avLst>
              <a:gd name="adj1" fmla="val 40085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直线箭头连接符 49"/>
          <p:cNvCxnSpPr>
            <a:stCxn id="45" idx="1"/>
            <a:endCxn id="41" idx="4"/>
          </p:cNvCxnSpPr>
          <p:nvPr/>
        </p:nvCxnSpPr>
        <p:spPr>
          <a:xfrm flipH="1">
            <a:off x="6863606" y="3263152"/>
            <a:ext cx="935691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矩形 51"/>
          <p:cNvSpPr/>
          <p:nvPr/>
        </p:nvSpPr>
        <p:spPr>
          <a:xfrm>
            <a:off x="7799297" y="4054287"/>
            <a:ext cx="1766047" cy="60063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zh-CN" dirty="0" smtClean="0"/>
              <a:t>License</a:t>
            </a:r>
            <a:r>
              <a:rPr kumimoji="1" lang="zh-CN" altLang="en-US" dirty="0" smtClean="0"/>
              <a:t>模型规则检查</a:t>
            </a:r>
            <a:endParaRPr kumimoji="1" lang="zh-CN" altLang="en-US" dirty="0"/>
          </a:p>
        </p:txBody>
      </p:sp>
      <p:cxnSp>
        <p:nvCxnSpPr>
          <p:cNvPr id="54" name="直线箭头连接符 53"/>
          <p:cNvCxnSpPr>
            <a:stCxn id="45" idx="2"/>
            <a:endCxn id="52" idx="0"/>
          </p:cNvCxnSpPr>
          <p:nvPr/>
        </p:nvCxnSpPr>
        <p:spPr>
          <a:xfrm>
            <a:off x="8655426" y="3500717"/>
            <a:ext cx="26895" cy="55357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矩形 55"/>
          <p:cNvSpPr/>
          <p:nvPr/>
        </p:nvSpPr>
        <p:spPr>
          <a:xfrm>
            <a:off x="5217460" y="5253318"/>
            <a:ext cx="1380565" cy="77992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zh-CN" altLang="en-US" dirty="0" smtClean="0"/>
              <a:t>源代码</a:t>
            </a:r>
            <a:r>
              <a:rPr kumimoji="1" lang="en-US" altLang="zh-CN" dirty="0" smtClean="0"/>
              <a:t>License</a:t>
            </a:r>
            <a:r>
              <a:rPr kumimoji="1" lang="zh-CN" altLang="en-US" dirty="0" smtClean="0"/>
              <a:t>兼容性问题</a:t>
            </a:r>
            <a:endParaRPr kumimoji="1" lang="zh-CN" altLang="en-US" dirty="0"/>
          </a:p>
        </p:txBody>
      </p:sp>
      <p:sp>
        <p:nvSpPr>
          <p:cNvPr id="57" name="矩形 56"/>
          <p:cNvSpPr/>
          <p:nvPr/>
        </p:nvSpPr>
        <p:spPr>
          <a:xfrm>
            <a:off x="6929718" y="5262283"/>
            <a:ext cx="1380565" cy="7709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zh-CN" altLang="en-US" dirty="0" smtClean="0"/>
              <a:t>二进制</a:t>
            </a:r>
            <a:r>
              <a:rPr kumimoji="1" lang="en-US" altLang="zh-CN" dirty="0" smtClean="0"/>
              <a:t>License</a:t>
            </a:r>
            <a:r>
              <a:rPr kumimoji="1" lang="zh-CN" altLang="en-US" dirty="0" smtClean="0"/>
              <a:t>兼容性问题</a:t>
            </a:r>
            <a:endParaRPr kumimoji="1" lang="zh-CN" altLang="en-US" dirty="0"/>
          </a:p>
        </p:txBody>
      </p:sp>
      <p:sp>
        <p:nvSpPr>
          <p:cNvPr id="58" name="矩形 57"/>
          <p:cNvSpPr/>
          <p:nvPr/>
        </p:nvSpPr>
        <p:spPr>
          <a:xfrm>
            <a:off x="8767484" y="5253318"/>
            <a:ext cx="1380565" cy="77992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zh-CN" altLang="en-US" dirty="0" smtClean="0"/>
              <a:t>源代码</a:t>
            </a:r>
            <a:r>
              <a:rPr kumimoji="1" lang="en-US" altLang="zh-CN" dirty="0" smtClean="0"/>
              <a:t>License</a:t>
            </a:r>
            <a:r>
              <a:rPr kumimoji="1" lang="zh-CN" altLang="en-US" dirty="0" smtClean="0"/>
              <a:t>遵从清单</a:t>
            </a:r>
            <a:endParaRPr kumimoji="1" lang="zh-CN" altLang="en-US" dirty="0"/>
          </a:p>
        </p:txBody>
      </p:sp>
      <p:sp>
        <p:nvSpPr>
          <p:cNvPr id="59" name="矩形 58"/>
          <p:cNvSpPr/>
          <p:nvPr/>
        </p:nvSpPr>
        <p:spPr>
          <a:xfrm>
            <a:off x="10479742" y="5253317"/>
            <a:ext cx="1380565" cy="77992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zh-CN" altLang="en-US" dirty="0" smtClean="0"/>
              <a:t>二进制</a:t>
            </a:r>
            <a:r>
              <a:rPr kumimoji="1" lang="en-US" altLang="zh-CN" dirty="0" smtClean="0"/>
              <a:t>License</a:t>
            </a:r>
            <a:r>
              <a:rPr kumimoji="1" lang="zh-CN" altLang="en-US" dirty="0" smtClean="0"/>
              <a:t>遵从清单</a:t>
            </a:r>
            <a:endParaRPr kumimoji="1" lang="zh-CN" altLang="en-US" dirty="0"/>
          </a:p>
        </p:txBody>
      </p:sp>
      <p:cxnSp>
        <p:nvCxnSpPr>
          <p:cNvPr id="61" name="直线箭头连接符 60"/>
          <p:cNvCxnSpPr>
            <a:stCxn id="52" idx="1"/>
            <a:endCxn id="56" idx="0"/>
          </p:cNvCxnSpPr>
          <p:nvPr/>
        </p:nvCxnSpPr>
        <p:spPr>
          <a:xfrm flipH="1">
            <a:off x="5907743" y="4354605"/>
            <a:ext cx="1891554" cy="89871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直线箭头连接符 62"/>
          <p:cNvCxnSpPr>
            <a:stCxn id="52" idx="2"/>
            <a:endCxn id="57" idx="0"/>
          </p:cNvCxnSpPr>
          <p:nvPr/>
        </p:nvCxnSpPr>
        <p:spPr>
          <a:xfrm flipH="1">
            <a:off x="7620001" y="4654922"/>
            <a:ext cx="1062320" cy="60736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直线箭头连接符 63"/>
          <p:cNvCxnSpPr>
            <a:stCxn id="52" idx="2"/>
            <a:endCxn id="58" idx="0"/>
          </p:cNvCxnSpPr>
          <p:nvPr/>
        </p:nvCxnSpPr>
        <p:spPr>
          <a:xfrm>
            <a:off x="8682321" y="4654922"/>
            <a:ext cx="775446" cy="59839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直线箭头连接符 66"/>
          <p:cNvCxnSpPr>
            <a:stCxn id="52" idx="3"/>
            <a:endCxn id="59" idx="0"/>
          </p:cNvCxnSpPr>
          <p:nvPr/>
        </p:nvCxnSpPr>
        <p:spPr>
          <a:xfrm>
            <a:off x="9565344" y="4354605"/>
            <a:ext cx="1604681" cy="89871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6" name="矩形 75"/>
          <p:cNvSpPr/>
          <p:nvPr/>
        </p:nvSpPr>
        <p:spPr>
          <a:xfrm>
            <a:off x="9919447" y="1871382"/>
            <a:ext cx="1712258" cy="47513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zh-CN" altLang="en-US" dirty="0" smtClean="0"/>
              <a:t>新增依赖的合规度量</a:t>
            </a:r>
            <a:endParaRPr kumimoji="1" lang="zh-CN" altLang="en-US" dirty="0"/>
          </a:p>
        </p:txBody>
      </p:sp>
      <p:cxnSp>
        <p:nvCxnSpPr>
          <p:cNvPr id="78" name="直线箭头连接符 77"/>
          <p:cNvCxnSpPr>
            <a:stCxn id="35" idx="3"/>
            <a:endCxn id="76" idx="1"/>
          </p:cNvCxnSpPr>
          <p:nvPr/>
        </p:nvCxnSpPr>
        <p:spPr>
          <a:xfrm>
            <a:off x="9448802" y="2108947"/>
            <a:ext cx="470645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9" name="罐形 78"/>
          <p:cNvSpPr/>
          <p:nvPr/>
        </p:nvSpPr>
        <p:spPr>
          <a:xfrm>
            <a:off x="10021980" y="2886634"/>
            <a:ext cx="1507192" cy="941294"/>
          </a:xfrm>
          <a:prstGeom prst="can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zh-CN" altLang="en-US" dirty="0" smtClean="0"/>
              <a:t>合规事件数据库</a:t>
            </a:r>
            <a:endParaRPr kumimoji="1" lang="zh-CN" altLang="en-US" dirty="0"/>
          </a:p>
        </p:txBody>
      </p:sp>
      <p:cxnSp>
        <p:nvCxnSpPr>
          <p:cNvPr id="81" name="直线箭头连接符 80"/>
          <p:cNvCxnSpPr>
            <a:stCxn id="76" idx="2"/>
            <a:endCxn id="79" idx="1"/>
          </p:cNvCxnSpPr>
          <p:nvPr/>
        </p:nvCxnSpPr>
        <p:spPr>
          <a:xfrm>
            <a:off x="10775576" y="2346512"/>
            <a:ext cx="0" cy="54012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83" name="直线箭头连接符 82"/>
          <p:cNvCxnSpPr>
            <a:stCxn id="59" idx="0"/>
            <a:endCxn id="79" idx="3"/>
          </p:cNvCxnSpPr>
          <p:nvPr/>
        </p:nvCxnSpPr>
        <p:spPr>
          <a:xfrm flipH="1" flipV="1">
            <a:off x="10775576" y="3827928"/>
            <a:ext cx="394449" cy="142538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84" name="直线箭头连接符 83"/>
          <p:cNvCxnSpPr>
            <a:stCxn id="58" idx="0"/>
            <a:endCxn id="79" idx="3"/>
          </p:cNvCxnSpPr>
          <p:nvPr/>
        </p:nvCxnSpPr>
        <p:spPr>
          <a:xfrm flipV="1">
            <a:off x="9457767" y="3827928"/>
            <a:ext cx="1317809" cy="142539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89" name="直线箭头连接符 88"/>
          <p:cNvCxnSpPr>
            <a:stCxn id="57" idx="0"/>
            <a:endCxn id="79" idx="3"/>
          </p:cNvCxnSpPr>
          <p:nvPr/>
        </p:nvCxnSpPr>
        <p:spPr>
          <a:xfrm rot="5400000" flipH="1" flipV="1">
            <a:off x="8480611" y="2967319"/>
            <a:ext cx="1434355" cy="3155575"/>
          </a:xfrm>
          <a:prstGeom prst="bentConnector3">
            <a:avLst>
              <a:gd name="adj1" fmla="val 30000"/>
            </a:avLst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93" name="直线箭头连接符 92"/>
          <p:cNvCxnSpPr>
            <a:stCxn id="56" idx="0"/>
            <a:endCxn id="79" idx="3"/>
          </p:cNvCxnSpPr>
          <p:nvPr/>
        </p:nvCxnSpPr>
        <p:spPr>
          <a:xfrm rot="5400000" flipH="1" flipV="1">
            <a:off x="7628964" y="2106707"/>
            <a:ext cx="1425390" cy="4867833"/>
          </a:xfrm>
          <a:prstGeom prst="bentConnector3">
            <a:avLst>
              <a:gd name="adj1" fmla="val 30503"/>
            </a:avLst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02" name="折角形 101"/>
          <p:cNvSpPr/>
          <p:nvPr/>
        </p:nvSpPr>
        <p:spPr>
          <a:xfrm>
            <a:off x="4580969" y="2976282"/>
            <a:ext cx="932325" cy="851646"/>
          </a:xfrm>
          <a:prstGeom prst="foldedCorner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zh-CN" altLang="en-US" dirty="0" smtClean="0"/>
              <a:t>宜采用图数据</a:t>
            </a:r>
            <a:endParaRPr kumimoji="1"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0469358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321265" y="209426"/>
            <a:ext cx="8883624" cy="507831"/>
          </a:xfrm>
        </p:spPr>
        <p:txBody>
          <a:bodyPr>
            <a:normAutofit fontScale="90000"/>
          </a:bodyPr>
          <a:lstStyle/>
          <a:p>
            <a:pPr algn="l" rtl="0"/>
            <a:r>
              <a:rPr lang="zh-CN" altLang="en-US" sz="3600" b="1" noProof="1">
                <a:cs typeface="Roboto"/>
                <a:sym typeface="Roboto"/>
              </a:rPr>
              <a:t>理论研究及技术突破</a:t>
            </a:r>
            <a:endParaRPr lang="zh-CN" altLang="en-US" sz="3600" b="1" dirty="0"/>
          </a:p>
        </p:txBody>
      </p:sp>
      <p:sp>
        <p:nvSpPr>
          <p:cNvPr id="4" name="文本框 3"/>
          <p:cNvSpPr txBox="1"/>
          <p:nvPr/>
        </p:nvSpPr>
        <p:spPr>
          <a:xfrm>
            <a:off x="321265" y="811106"/>
            <a:ext cx="11102196" cy="830997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kumimoji="1" lang="zh-CN" altLang="en-US" sz="2000" dirty="0">
                <a:latin typeface="微软雅黑" panose="020B0503020204020204" pitchFamily="34" charset="-122"/>
                <a:ea typeface="微软雅黑" panose="020B0503020204020204" pitchFamily="34" charset="-122"/>
                <a:cs typeface="+mj-cs"/>
                <a:sym typeface="+mn-ea"/>
              </a:rPr>
              <a:t>合规的研究方向是以前沿理论技术、学术论文等作为支撑，调研大量学术论文，并从中发掘技术研究方向、技术突破点以及通过工具实现其能力。</a:t>
            </a:r>
            <a:endParaRPr lang="zh-CN" altLang="en-US" sz="2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2421747" y="1796641"/>
            <a:ext cx="1523183" cy="369332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ctr"/>
            <a:r>
              <a:rPr lang="zh-CN" altLang="en-US" b="1" dirty="0">
                <a:solidFill>
                  <a:srgbClr val="FFC000"/>
                </a:solidFill>
              </a:rPr>
              <a:t>论文研究</a:t>
            </a:r>
          </a:p>
        </p:txBody>
      </p:sp>
      <p:sp>
        <p:nvSpPr>
          <p:cNvPr id="13" name="文本框 12"/>
          <p:cNvSpPr txBox="1"/>
          <p:nvPr/>
        </p:nvSpPr>
        <p:spPr>
          <a:xfrm>
            <a:off x="8482112" y="1800184"/>
            <a:ext cx="1797128" cy="369332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b="1" dirty="0">
                <a:solidFill>
                  <a:srgbClr val="FFC000"/>
                </a:solidFill>
              </a:rPr>
              <a:t>技术突破</a:t>
            </a:r>
          </a:p>
        </p:txBody>
      </p:sp>
      <p:pic>
        <p:nvPicPr>
          <p:cNvPr id="26" name="图片 2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03807" y="2158666"/>
            <a:ext cx="3959062" cy="1337890"/>
          </a:xfrm>
          <a:prstGeom prst="rect">
            <a:avLst/>
          </a:prstGeom>
        </p:spPr>
      </p:pic>
      <p:pic>
        <p:nvPicPr>
          <p:cNvPr id="27" name="图片 2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4274" y="4013119"/>
            <a:ext cx="4277843" cy="1137806"/>
          </a:xfrm>
          <a:prstGeom prst="rect">
            <a:avLst/>
          </a:prstGeom>
        </p:spPr>
      </p:pic>
      <p:pic>
        <p:nvPicPr>
          <p:cNvPr id="28" name="图片 2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37935" y="2610852"/>
            <a:ext cx="5283677" cy="1551783"/>
          </a:xfrm>
          <a:prstGeom prst="rect">
            <a:avLst/>
          </a:prstGeom>
        </p:spPr>
      </p:pic>
      <p:sp>
        <p:nvSpPr>
          <p:cNvPr id="30" name="文本框 29"/>
          <p:cNvSpPr txBox="1"/>
          <p:nvPr/>
        </p:nvSpPr>
        <p:spPr>
          <a:xfrm>
            <a:off x="452597" y="3643787"/>
            <a:ext cx="5297805" cy="369332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zh-CN" b="1" dirty="0">
                <a:solidFill>
                  <a:srgbClr val="FFC000"/>
                </a:solidFill>
              </a:rPr>
              <a:t>License</a:t>
            </a:r>
            <a:r>
              <a:rPr lang="zh-CN" altLang="en-US" b="1" dirty="0">
                <a:solidFill>
                  <a:srgbClr val="FFC000"/>
                </a:solidFill>
              </a:rPr>
              <a:t>形式化建模理论支撑：许可证集成模式</a:t>
            </a:r>
          </a:p>
        </p:txBody>
      </p:sp>
      <p:sp>
        <p:nvSpPr>
          <p:cNvPr id="31" name="文本框 30"/>
          <p:cNvSpPr txBox="1"/>
          <p:nvPr/>
        </p:nvSpPr>
        <p:spPr>
          <a:xfrm>
            <a:off x="6337935" y="2221132"/>
            <a:ext cx="2236510" cy="338554"/>
          </a:xfrm>
          <a:prstGeom prst="rect">
            <a:avLst/>
          </a:prstGeom>
          <a:solidFill>
            <a:schemeClr val="tx1"/>
          </a:solidFill>
        </p:spPr>
        <p:txBody>
          <a:bodyPr wrap="none" rtlCol="0" anchor="t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zh-CN" altLang="en-US" sz="1600" dirty="0">
                <a:ln w="12700">
                  <a:noFill/>
                </a:ln>
                <a:solidFill>
                  <a:srgbClr val="0C62F7"/>
                </a:solidFill>
                <a:effectLst>
                  <a:glow rad="101600">
                    <a:srgbClr val="FFFFFF"/>
                  </a:glow>
                </a:effectLst>
                <a:ea typeface="Microsoft YaHei" panose="020B0503020204020204" charset="-122"/>
                <a:sym typeface="+mn-ea"/>
              </a:rPr>
              <a:t>文本相似度算法的调研</a:t>
            </a:r>
            <a:endParaRPr lang="zh-CN" altLang="en-US" sz="1600" dirty="0">
              <a:solidFill>
                <a:srgbClr val="466424"/>
              </a:solidFill>
              <a:latin typeface="Arial" panose="020B0604020202020204" pitchFamily="34" charset="0"/>
              <a:ea typeface="Microsoft YaHei" panose="020B0503020204020204" charset="-122"/>
            </a:endParaRPr>
          </a:p>
        </p:txBody>
      </p:sp>
      <p:pic>
        <p:nvPicPr>
          <p:cNvPr id="32" name="图片 3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355166" y="4649687"/>
            <a:ext cx="5251513" cy="1461046"/>
          </a:xfrm>
          <a:prstGeom prst="rect">
            <a:avLst/>
          </a:prstGeom>
        </p:spPr>
      </p:pic>
      <p:sp>
        <p:nvSpPr>
          <p:cNvPr id="33" name="文本框 32"/>
          <p:cNvSpPr txBox="1"/>
          <p:nvPr/>
        </p:nvSpPr>
        <p:spPr>
          <a:xfrm>
            <a:off x="6355166" y="4259967"/>
            <a:ext cx="5266446" cy="338554"/>
          </a:xfrm>
          <a:prstGeom prst="rect">
            <a:avLst/>
          </a:prstGeom>
          <a:solidFill>
            <a:schemeClr val="tx1"/>
          </a:solidFill>
        </p:spPr>
        <p:txBody>
          <a:bodyPr wrap="square" rtlCol="0" anchor="t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zh-CN" altLang="en-US" sz="1600" dirty="0">
                <a:ln w="12700">
                  <a:noFill/>
                </a:ln>
                <a:solidFill>
                  <a:srgbClr val="0C62F7"/>
                </a:solidFill>
                <a:effectLst>
                  <a:glow rad="101600">
                    <a:srgbClr val="FFFFFF"/>
                  </a:glow>
                </a:effectLst>
                <a:ea typeface="Microsoft YaHei" panose="020B0503020204020204" charset="-122"/>
                <a:sym typeface="+mn-ea"/>
              </a:rPr>
              <a:t>吕蒙：基于文本相似度算法实现的</a:t>
            </a:r>
            <a:r>
              <a:rPr lang="en-US" altLang="zh-CN" sz="1600" dirty="0">
                <a:ln w="12700">
                  <a:noFill/>
                </a:ln>
                <a:solidFill>
                  <a:srgbClr val="0C62F7"/>
                </a:solidFill>
                <a:effectLst>
                  <a:glow rad="101600">
                    <a:srgbClr val="FFFFFF"/>
                  </a:glow>
                </a:effectLst>
                <a:ea typeface="Microsoft YaHei" panose="020B0503020204020204" charset="-122"/>
                <a:sym typeface="+mn-ea"/>
              </a:rPr>
              <a:t>license</a:t>
            </a:r>
            <a:r>
              <a:rPr lang="zh-CN" altLang="en-US" sz="1600" dirty="0">
                <a:ln w="12700">
                  <a:noFill/>
                </a:ln>
                <a:solidFill>
                  <a:srgbClr val="0C62F7"/>
                </a:solidFill>
                <a:effectLst>
                  <a:glow rad="101600">
                    <a:srgbClr val="FFFFFF"/>
                  </a:glow>
                </a:effectLst>
                <a:ea typeface="Microsoft YaHei" panose="020B0503020204020204" charset="-122"/>
                <a:sym typeface="+mn-ea"/>
              </a:rPr>
              <a:t>文本识别工具</a:t>
            </a:r>
          </a:p>
        </p:txBody>
      </p:sp>
      <p:sp>
        <p:nvSpPr>
          <p:cNvPr id="14" name="文本框 13"/>
          <p:cNvSpPr txBox="1"/>
          <p:nvPr/>
        </p:nvSpPr>
        <p:spPr>
          <a:xfrm>
            <a:off x="452597" y="5187554"/>
            <a:ext cx="5297805" cy="369332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zh-CN" altLang="en-US" b="1" dirty="0" smtClean="0">
                <a:solidFill>
                  <a:srgbClr val="FFC000"/>
                </a:solidFill>
              </a:rPr>
              <a:t>海量代码引用克隆检测，</a:t>
            </a:r>
            <a:r>
              <a:rPr lang="en-US" altLang="zh-CN" b="1" dirty="0" smtClean="0">
                <a:solidFill>
                  <a:srgbClr val="FFC000"/>
                </a:solidFill>
              </a:rPr>
              <a:t>Winnowing</a:t>
            </a:r>
            <a:endParaRPr lang="zh-CN" altLang="en-US" b="1" dirty="0">
              <a:solidFill>
                <a:srgbClr val="FFC000"/>
              </a:solidFill>
            </a:endParaRPr>
          </a:p>
        </p:txBody>
      </p:sp>
      <p:pic>
        <p:nvPicPr>
          <p:cNvPr id="5" name="图片 4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14274" y="5556886"/>
            <a:ext cx="4480583" cy="10089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562111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345142" y="24467"/>
            <a:ext cx="10515600" cy="692710"/>
          </a:xfrm>
        </p:spPr>
        <p:txBody>
          <a:bodyPr>
            <a:normAutofit/>
          </a:bodyPr>
          <a:lstStyle/>
          <a:p>
            <a:r>
              <a:rPr kumimoji="1" lang="zh-CN" altLang="en-US" sz="3600" dirty="0" smtClean="0">
                <a:latin typeface="Microsoft YaHei" charset="-122"/>
                <a:ea typeface="Microsoft YaHei" charset="-122"/>
                <a:cs typeface="Microsoft YaHei" charset="-122"/>
              </a:rPr>
              <a:t>场景三：开源使用</a:t>
            </a:r>
            <a:endParaRPr kumimoji="1" lang="zh-CN" altLang="en-US" sz="3600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  <p:graphicFrame>
        <p:nvGraphicFramePr>
          <p:cNvPr id="5" name="表格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12102718"/>
              </p:ext>
            </p:extLst>
          </p:nvPr>
        </p:nvGraphicFramePr>
        <p:xfrm>
          <a:off x="434787" y="717177"/>
          <a:ext cx="11183472" cy="2728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95868"/>
                <a:gridCol w="1260905"/>
                <a:gridCol w="4330831"/>
                <a:gridCol w="2795868"/>
              </a:tblGrid>
              <a:tr h="519936">
                <a:tc>
                  <a:txBody>
                    <a:bodyPr/>
                    <a:lstStyle/>
                    <a:p>
                      <a:r>
                        <a:rPr lang="zh-CN" altLang="en-US" dirty="0" smtClean="0"/>
                        <a:t>大需求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dirty="0" smtClean="0"/>
                        <a:t>具体需求序号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dirty="0" smtClean="0"/>
                        <a:t>具体需求需求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dirty="0" smtClean="0"/>
                        <a:t>优先级</a:t>
                      </a:r>
                      <a:endParaRPr lang="zh-CN" altLang="en-US" dirty="0"/>
                    </a:p>
                  </a:txBody>
                  <a:tcPr/>
                </a:tc>
              </a:tr>
              <a:tr h="1044000">
                <a:tc rowSpan="2">
                  <a:txBody>
                    <a:bodyPr/>
                    <a:lstStyle/>
                    <a:p>
                      <a:pPr algn="ctr"/>
                      <a:r>
                        <a:rPr lang="zh-CN" altLang="en-US" dirty="0" smtClean="0"/>
                        <a:t>开源使用</a:t>
                      </a:r>
                      <a:endParaRPr lang="zh-CN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1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PR</a:t>
                      </a:r>
                      <a:r>
                        <a:rPr lang="zh-CN" altLang="en-US" dirty="0" smtClean="0"/>
                        <a:t>级的开源使用检查（见场景二）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dirty="0" smtClean="0"/>
                        <a:t>高</a:t>
                      </a:r>
                      <a:endParaRPr lang="zh-CN" altLang="en-US" dirty="0"/>
                    </a:p>
                  </a:txBody>
                  <a:tcPr/>
                </a:tc>
              </a:tr>
              <a:tr h="1044000">
                <a:tc vMerge="1">
                  <a:txBody>
                    <a:bodyPr/>
                    <a:lstStyle/>
                    <a:p>
                      <a:pPr algn="ctr"/>
                      <a:endParaRPr lang="zh-CN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2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dirty="0" smtClean="0"/>
                        <a:t>版本级的开源使用，片段检查和依赖检查针对整个版本调用同样的程序，而不是针对</a:t>
                      </a:r>
                      <a:r>
                        <a:rPr lang="en-US" altLang="zh-CN" dirty="0" smtClean="0"/>
                        <a:t>PR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dirty="0" smtClean="0"/>
                        <a:t>高</a:t>
                      </a:r>
                      <a:endParaRPr lang="zh-CN" alt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68983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345142" y="24467"/>
            <a:ext cx="10515600" cy="692710"/>
          </a:xfrm>
        </p:spPr>
        <p:txBody>
          <a:bodyPr>
            <a:normAutofit/>
          </a:bodyPr>
          <a:lstStyle/>
          <a:p>
            <a:r>
              <a:rPr kumimoji="1" lang="zh-CN" altLang="en-US" sz="3600" dirty="0" smtClean="0">
                <a:latin typeface="Microsoft YaHei" charset="-122"/>
                <a:ea typeface="Microsoft YaHei" charset="-122"/>
                <a:cs typeface="Microsoft YaHei" charset="-122"/>
              </a:rPr>
              <a:t>场景四：开源发布</a:t>
            </a:r>
            <a:endParaRPr kumimoji="1" lang="zh-CN" altLang="en-US" sz="3600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  <p:graphicFrame>
        <p:nvGraphicFramePr>
          <p:cNvPr id="5" name="表格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44615753"/>
              </p:ext>
            </p:extLst>
          </p:nvPr>
        </p:nvGraphicFramePr>
        <p:xfrm>
          <a:off x="434787" y="717177"/>
          <a:ext cx="11183472" cy="3772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95868"/>
                <a:gridCol w="1260905"/>
                <a:gridCol w="4330831"/>
                <a:gridCol w="2795868"/>
              </a:tblGrid>
              <a:tr h="519936">
                <a:tc>
                  <a:txBody>
                    <a:bodyPr/>
                    <a:lstStyle/>
                    <a:p>
                      <a:r>
                        <a:rPr lang="zh-CN" altLang="en-US" dirty="0" smtClean="0"/>
                        <a:t>大需求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dirty="0" smtClean="0"/>
                        <a:t>具体需求序号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dirty="0" smtClean="0"/>
                        <a:t>具体需求需求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dirty="0" smtClean="0"/>
                        <a:t>优先级</a:t>
                      </a:r>
                      <a:endParaRPr lang="zh-CN" altLang="en-US" dirty="0"/>
                    </a:p>
                  </a:txBody>
                  <a:tcPr/>
                </a:tc>
              </a:tr>
              <a:tr h="1044000">
                <a:tc rowSpan="3">
                  <a:txBody>
                    <a:bodyPr/>
                    <a:lstStyle/>
                    <a:p>
                      <a:pPr algn="ctr"/>
                      <a:r>
                        <a:rPr lang="zh-CN" altLang="en-US" dirty="0" smtClean="0"/>
                        <a:t>开源发布</a:t>
                      </a:r>
                      <a:endParaRPr lang="zh-CN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1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dirty="0" smtClean="0"/>
                        <a:t>通过二进制的开源遵从清单</a:t>
                      </a:r>
                      <a:r>
                        <a:rPr lang="en-US" altLang="zh-CN" dirty="0" smtClean="0"/>
                        <a:t>(</a:t>
                      </a:r>
                      <a:r>
                        <a:rPr lang="zh-CN" altLang="en-US" dirty="0" smtClean="0"/>
                        <a:t>见场景二）和</a:t>
                      </a:r>
                      <a:r>
                        <a:rPr lang="en-US" altLang="zh-CN" dirty="0" smtClean="0"/>
                        <a:t>SBOM</a:t>
                      </a:r>
                      <a:r>
                        <a:rPr lang="zh-CN" altLang="en-US" dirty="0" smtClean="0"/>
                        <a:t>信息生成</a:t>
                      </a:r>
                      <a:r>
                        <a:rPr lang="en-US" altLang="zh-CN" dirty="0" err="1" smtClean="0"/>
                        <a:t>OpenSource</a:t>
                      </a:r>
                      <a:r>
                        <a:rPr lang="en-US" altLang="zh-CN" baseline="0" dirty="0" smtClean="0"/>
                        <a:t> N</a:t>
                      </a:r>
                      <a:r>
                        <a:rPr lang="en-US" altLang="zh-CN" dirty="0" smtClean="0"/>
                        <a:t>otice</a:t>
                      </a:r>
                      <a:r>
                        <a:rPr lang="zh-CN" altLang="en-US" dirty="0" smtClean="0"/>
                        <a:t>文件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dirty="0" smtClean="0"/>
                        <a:t>高</a:t>
                      </a:r>
                      <a:endParaRPr lang="zh-CN" altLang="en-US" dirty="0"/>
                    </a:p>
                  </a:txBody>
                  <a:tcPr/>
                </a:tc>
              </a:tr>
              <a:tr h="1044000">
                <a:tc vMerge="1">
                  <a:txBody>
                    <a:bodyPr/>
                    <a:lstStyle/>
                    <a:p>
                      <a:pPr algn="ctr"/>
                      <a:endParaRPr lang="zh-CN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2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dirty="0" smtClean="0"/>
                        <a:t>调用版本级的二进制开源兼容性检查，对兼容性进行复核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dirty="0" smtClean="0"/>
                        <a:t>高</a:t>
                      </a:r>
                      <a:endParaRPr lang="zh-CN" altLang="en-US" dirty="0"/>
                    </a:p>
                  </a:txBody>
                  <a:tcPr/>
                </a:tc>
              </a:tr>
              <a:tr h="1044000">
                <a:tc vMerge="1">
                  <a:txBody>
                    <a:bodyPr/>
                    <a:lstStyle/>
                    <a:p>
                      <a:pPr algn="ctr"/>
                      <a:endParaRPr lang="zh-CN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3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dirty="0" smtClean="0"/>
                        <a:t>对组合了多个开源软件的发行版，保证对自研项目进行了</a:t>
                      </a:r>
                      <a:r>
                        <a:rPr lang="en-US" altLang="zh-CN" dirty="0" smtClean="0"/>
                        <a:t>1</a:t>
                      </a:r>
                      <a:r>
                        <a:rPr lang="zh-CN" altLang="en-US" dirty="0" smtClean="0"/>
                        <a:t>和</a:t>
                      </a:r>
                      <a:r>
                        <a:rPr lang="en-US" altLang="zh-CN" dirty="0" smtClean="0"/>
                        <a:t>2</a:t>
                      </a:r>
                      <a:r>
                        <a:rPr lang="zh-CN" altLang="en-US" dirty="0" smtClean="0"/>
                        <a:t>检查；对镜像项目经过了合规度量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dirty="0" smtClean="0"/>
                        <a:t>高</a:t>
                      </a:r>
                      <a:endParaRPr lang="zh-CN" alt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339489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DengXian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DengXian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DengXian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DengXian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3008</TotalTime>
  <Words>1282</Words>
  <Application>Microsoft Macintosh PowerPoint</Application>
  <PresentationFormat>宽屏</PresentationFormat>
  <Paragraphs>192</Paragraphs>
  <Slides>12</Slides>
  <Notes>2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12</vt:i4>
      </vt:variant>
    </vt:vector>
  </HeadingPairs>
  <TitlesOfParts>
    <vt:vector size="22" baseType="lpstr">
      <vt:lpstr>Calibri</vt:lpstr>
      <vt:lpstr>DengXian</vt:lpstr>
      <vt:lpstr>DengXian Light</vt:lpstr>
      <vt:lpstr>Microsoft YaHei</vt:lpstr>
      <vt:lpstr>Roboto</vt:lpstr>
      <vt:lpstr>等线</vt:lpstr>
      <vt:lpstr>等线 Light</vt:lpstr>
      <vt:lpstr>微软雅黑</vt:lpstr>
      <vt:lpstr>Arial</vt:lpstr>
      <vt:lpstr>Office 主题</vt:lpstr>
      <vt:lpstr>端到端合规方案和SBOM技术和运营架构设计</vt:lpstr>
      <vt:lpstr>openEuler的合规场景 openEuler, 合规问题场景复杂，合规要求高。包括约200+自研项目，8000+镜像项目， 也会面对大量外部和上下游社区和用户。MindSpore和openGuass都是openEuler的子集。</vt:lpstr>
      <vt:lpstr>场景一：初始引入/捐赠</vt:lpstr>
      <vt:lpstr>设计理念: 半自动化中，备案制 VS 审批制，门禁2.0-带反馈</vt:lpstr>
      <vt:lpstr>场景二：贡献/更新合入</vt:lpstr>
      <vt:lpstr>贡献场景流程图</vt:lpstr>
      <vt:lpstr>理论研究及技术突破</vt:lpstr>
      <vt:lpstr>场景三：开源使用</vt:lpstr>
      <vt:lpstr>场景四：开源发布</vt:lpstr>
      <vt:lpstr>场景五：合规看板</vt:lpstr>
      <vt:lpstr>Road map</vt:lpstr>
      <vt:lpstr>Thanks you</vt:lpstr>
    </vt:vector>
  </TitlesOfParts>
  <Company/>
  <LinksUpToDate>false</LinksUpToDate>
  <SharedDoc>false</SharedDoc>
  <HyperlinksChanged>false</HyperlinksChanged>
  <AppVersion>15.0029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SBOM与端到端合规架构设计</dc:title>
  <dc:creator>Microsoft Office 用户</dc:creator>
  <cp:lastModifiedBy>Microsoft Office 用户</cp:lastModifiedBy>
  <cp:revision>199</cp:revision>
  <dcterms:created xsi:type="dcterms:W3CDTF">2022-04-12T08:34:19Z</dcterms:created>
  <dcterms:modified xsi:type="dcterms:W3CDTF">2022-04-25T02:26:35Z</dcterms:modified>
</cp:coreProperties>
</file>