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42"/>
  </p:notesMasterIdLst>
  <p:handoutMasterIdLst>
    <p:handoutMasterId r:id="rId43"/>
  </p:handoutMasterIdLst>
  <p:sldIdLst>
    <p:sldId id="283" r:id="rId5"/>
    <p:sldId id="338" r:id="rId6"/>
    <p:sldId id="322" r:id="rId7"/>
    <p:sldId id="326" r:id="rId8"/>
    <p:sldId id="350" r:id="rId9"/>
    <p:sldId id="353" r:id="rId10"/>
    <p:sldId id="354" r:id="rId11"/>
    <p:sldId id="355" r:id="rId12"/>
    <p:sldId id="323" r:id="rId13"/>
    <p:sldId id="340" r:id="rId14"/>
    <p:sldId id="349" r:id="rId15"/>
    <p:sldId id="361" r:id="rId16"/>
    <p:sldId id="307" r:id="rId17"/>
    <p:sldId id="334" r:id="rId18"/>
    <p:sldId id="328" r:id="rId19"/>
    <p:sldId id="360" r:id="rId20"/>
    <p:sldId id="329" r:id="rId21"/>
    <p:sldId id="330" r:id="rId22"/>
    <p:sldId id="363" r:id="rId23"/>
    <p:sldId id="331" r:id="rId24"/>
    <p:sldId id="341" r:id="rId25"/>
    <p:sldId id="359" r:id="rId26"/>
    <p:sldId id="362" r:id="rId27"/>
    <p:sldId id="365" r:id="rId28"/>
    <p:sldId id="366" r:id="rId29"/>
    <p:sldId id="367" r:id="rId30"/>
    <p:sldId id="332" r:id="rId31"/>
    <p:sldId id="345" r:id="rId32"/>
    <p:sldId id="364" r:id="rId33"/>
    <p:sldId id="346" r:id="rId34"/>
    <p:sldId id="357" r:id="rId35"/>
    <p:sldId id="368" r:id="rId36"/>
    <p:sldId id="333" r:id="rId37"/>
    <p:sldId id="347" r:id="rId38"/>
    <p:sldId id="358" r:id="rId39"/>
    <p:sldId id="369" r:id="rId40"/>
    <p:sldId id="280" r:id="rId41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>
            <p14:sldId id="338"/>
          </p14:sldIdLst>
        </p14:section>
        <p14:section name="章节页" id="{FD05EE94-C931-8C4B-83A2-004B32AA1207}">
          <p14:sldIdLst>
            <p14:sldId id="322"/>
            <p14:sldId id="326"/>
            <p14:sldId id="350"/>
            <p14:sldId id="353"/>
            <p14:sldId id="354"/>
            <p14:sldId id="355"/>
            <p14:sldId id="323"/>
            <p14:sldId id="340"/>
            <p14:sldId id="349"/>
            <p14:sldId id="361"/>
            <p14:sldId id="307"/>
            <p14:sldId id="334"/>
            <p14:sldId id="328"/>
            <p14:sldId id="360"/>
            <p14:sldId id="329"/>
            <p14:sldId id="330"/>
            <p14:sldId id="363"/>
            <p14:sldId id="331"/>
            <p14:sldId id="341"/>
            <p14:sldId id="359"/>
            <p14:sldId id="362"/>
            <p14:sldId id="365"/>
            <p14:sldId id="366"/>
            <p14:sldId id="367"/>
            <p14:sldId id="332"/>
            <p14:sldId id="345"/>
            <p14:sldId id="364"/>
            <p14:sldId id="346"/>
            <p14:sldId id="357"/>
            <p14:sldId id="368"/>
            <p14:sldId id="333"/>
            <p14:sldId id="347"/>
            <p14:sldId id="358"/>
            <p14:sldId id="369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9002F"/>
    <a:srgbClr val="595757"/>
    <a:srgbClr val="221815"/>
    <a:srgbClr val="888888"/>
    <a:srgbClr val="898989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7902" autoAdjust="0"/>
  </p:normalViewPr>
  <p:slideViewPr>
    <p:cSldViewPr snapToGrid="0" snapToObjects="1">
      <p:cViewPr varScale="1">
        <p:scale>
          <a:sx n="86" d="100"/>
          <a:sy n="86" d="100"/>
        </p:scale>
        <p:origin x="822" y="84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识别活跃对象几乎不可能，采用近似算法，模拟活跃对象。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JVM</a:t>
            </a:r>
            <a:r>
              <a:rPr lang="zh-CN" altLang="en-US" dirty="0" smtClean="0"/>
              <a:t>中并未使用引用计数的方法。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分代的好处？吞吐量高。不足：实现复杂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引用集怎么管理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8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慎用边界调整，在</a:t>
            </a:r>
            <a:r>
              <a:rPr lang="en-US" altLang="zh-CN" dirty="0" smtClean="0"/>
              <a:t>JDK15</a:t>
            </a:r>
            <a:r>
              <a:rPr lang="zh-CN" altLang="en-US" dirty="0" smtClean="0"/>
              <a:t>移除，有</a:t>
            </a:r>
            <a:r>
              <a:rPr lang="en-US" altLang="zh-CN" dirty="0" smtClean="0"/>
              <a:t>crash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2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还可以再进一步吗？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xmlns="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9409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528" y="365126"/>
            <a:ext cx="1051970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1051970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527" y="6356351"/>
            <a:ext cx="2744272" cy="365125"/>
          </a:xfrm>
          <a:prstGeom prst="rect">
            <a:avLst/>
          </a:prstGeom>
        </p:spPr>
        <p:txBody>
          <a:bodyPr/>
          <a:lstStyle/>
          <a:p>
            <a:fld id="{C51601A2-5F41-416B-83B2-18E4FE94770D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0178" y="6356351"/>
            <a:ext cx="4116408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3964" y="6356351"/>
            <a:ext cx="2744272" cy="365125"/>
          </a:xfrm>
          <a:prstGeom prst="rect">
            <a:avLst/>
          </a:prstGeom>
        </p:spPr>
        <p:txBody>
          <a:bodyPr/>
          <a:lstStyle/>
          <a:p>
            <a:fld id="{611F7460-C751-4EC8-A6C4-30928F170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0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80208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</a:rPr>
              <a:t>Hotspot</a:t>
            </a:r>
            <a:r>
              <a:rPr lang="zh-CN" altLang="en-US" dirty="0" smtClean="0">
                <a:latin typeface="+mn-lt"/>
              </a:rPr>
              <a:t>中垃圾</a:t>
            </a:r>
            <a:r>
              <a:rPr lang="zh-CN" altLang="en-US" dirty="0" smtClean="0">
                <a:latin typeface="+mn-lt"/>
              </a:rPr>
              <a:t>回收发展和趋势</a:t>
            </a:r>
            <a:endParaRPr lang="zh-CN" altLang="en-US" dirty="0">
              <a:latin typeface="+mn-lt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7F3DB8AC-5DE9-5548-8697-C9055F7FF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zh-CN" altLang="en-US" dirty="0"/>
              <a:t>部门：语言虚拟机实验室</a:t>
            </a:r>
            <a:endParaRPr lang="en-US" altLang="zh-CN" dirty="0"/>
          </a:p>
          <a:p>
            <a:r>
              <a:rPr lang="zh-CN" altLang="en-US" dirty="0"/>
              <a:t>作者：彭成寒</a:t>
            </a:r>
            <a:endParaRPr lang="en-US" altLang="zh-CN" dirty="0"/>
          </a:p>
          <a:p>
            <a:r>
              <a:rPr lang="zh-CN" altLang="en-US" dirty="0"/>
              <a:t>日期：</a:t>
            </a:r>
            <a:fld id="{05A58F1A-D76E-44E5-95C5-F3875E6FD057}" type="datetime1">
              <a:rPr lang="zh-CN" altLang="en-US"/>
              <a:pPr/>
              <a:t>2021/6/21</a:t>
            </a:fld>
            <a:endParaRPr lang="en-US" alt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根和引用集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在跟踪算法中，为了识别堆中活跃对象，设置了根（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），从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出发，能找到正在使用的对象。</a:t>
            </a:r>
            <a:endParaRPr lang="en-US" altLang="zh-CN" dirty="0" smtClean="0"/>
          </a:p>
          <a:p>
            <a:r>
              <a:rPr lang="zh-CN" altLang="en-US" dirty="0"/>
              <a:t>引用</a:t>
            </a:r>
            <a:r>
              <a:rPr lang="zh-CN" altLang="en-US" dirty="0" smtClean="0"/>
              <a:t>集（</a:t>
            </a:r>
            <a:r>
              <a:rPr lang="en-US" altLang="zh-CN" dirty="0" err="1" smtClean="0"/>
              <a:t>RSet</a:t>
            </a:r>
            <a:r>
              <a:rPr lang="zh-CN" altLang="en-US" dirty="0" smtClean="0"/>
              <a:t>），是根的一种。在分代垃圾回收器在，为了减少对象的标记、加快</a:t>
            </a:r>
            <a:r>
              <a:rPr lang="zh-CN" altLang="en-US" dirty="0"/>
              <a:t>回收的速度</a:t>
            </a:r>
            <a:r>
              <a:rPr lang="zh-CN" altLang="en-US" dirty="0" smtClean="0"/>
              <a:t>，把代际之间的引用专门的管理起来，这个管理机制就是</a:t>
            </a:r>
            <a:r>
              <a:rPr lang="en-US" altLang="zh-CN" dirty="0" err="1" smtClean="0"/>
              <a:t>Rset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屏障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什么屏障：屏障指的是线程或者处理器在对内存进行读、写时一种阻塞机制，通过该机制确保程序运行正确。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GC</a:t>
            </a:r>
            <a:r>
              <a:rPr lang="zh-CN" altLang="en-US" dirty="0" smtClean="0"/>
              <a:t>中屏障特指通过对内存读、写操作增加额外的操作确保</a:t>
            </a:r>
            <a:r>
              <a:rPr lang="en-US" altLang="zh-CN" dirty="0" smtClean="0"/>
              <a:t>GC</a:t>
            </a:r>
            <a:r>
              <a:rPr lang="zh-CN" altLang="en-US" dirty="0" smtClean="0"/>
              <a:t>正确。</a:t>
            </a:r>
            <a:endParaRPr lang="en-US" altLang="zh-CN" dirty="0" smtClean="0"/>
          </a:p>
          <a:p>
            <a:r>
              <a:rPr lang="zh-CN" altLang="en-US" dirty="0" smtClean="0"/>
              <a:t>在非</a:t>
            </a:r>
            <a:r>
              <a:rPr lang="en-US" altLang="zh-CN" dirty="0" smtClean="0"/>
              <a:t>GC</a:t>
            </a:r>
            <a:r>
              <a:rPr lang="zh-CN" altLang="en-US" dirty="0" smtClean="0"/>
              <a:t>算法中，屏障指的是解决内存一致性问题（含指令重排）引入的指令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对象头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由于虚拟机对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对象进行额外的管理，所以需要额外的内存来存储，其中和对象直接相关的信息放在对象头中。</a:t>
            </a:r>
            <a:endParaRPr lang="en-US" altLang="zh-CN" dirty="0" smtClean="0"/>
          </a:p>
          <a:p>
            <a:r>
              <a:rPr lang="en-US" altLang="zh-CN" dirty="0" smtClean="0"/>
              <a:t>GC</a:t>
            </a:r>
            <a:r>
              <a:rPr lang="zh-CN" altLang="en-US" dirty="0" smtClean="0"/>
              <a:t>的实现会借助对象头进行。有两个信息：表示对象是否标记（活跃），存储对象被转移到新的内存空间的地址（解决多个引用指向一个对象）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垃圾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回收器之间的比较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059926"/>
              </p:ext>
            </p:extLst>
          </p:nvPr>
        </p:nvGraphicFramePr>
        <p:xfrm>
          <a:off x="840581" y="1825623"/>
          <a:ext cx="10378440" cy="358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40"/>
                <a:gridCol w="7467600"/>
              </a:tblGrid>
              <a:tr h="39409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特点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串行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内存占用比较少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并行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高吞吐量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吞吐量和停顿时间的平衡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停顿时间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ZGC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停顿时间和扩展性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Shenandoah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停顿时间和扩展性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409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Epsilon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基准测试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3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如何选择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5219372" cy="4255135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没有完美的算法，只有更适合场景的算法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追求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吞吐量高的场景选择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追求停顿时间、吞吐量的场景选择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追求停顿时间的场景选择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ZGC/Shenandoah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18" y="2148840"/>
            <a:ext cx="607224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串行回收简介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4636442" cy="4351338"/>
          </a:xfrm>
        </p:spPr>
        <p:txBody>
          <a:bodyPr/>
          <a:lstStyle/>
          <a:p>
            <a:r>
              <a:rPr lang="zh-CN" altLang="en-US" dirty="0" smtClean="0"/>
              <a:t>单线程工作</a:t>
            </a:r>
            <a:endParaRPr lang="en-US" altLang="zh-CN" dirty="0" smtClean="0"/>
          </a:p>
          <a:p>
            <a:r>
              <a:rPr lang="zh-CN" altLang="en-US" dirty="0"/>
              <a:t>停顿时间长</a:t>
            </a:r>
            <a:endParaRPr lang="en-US" altLang="zh-CN" dirty="0"/>
          </a:p>
          <a:p>
            <a:r>
              <a:rPr lang="zh-CN" altLang="en-US" dirty="0"/>
              <a:t>吞吐量低</a:t>
            </a:r>
          </a:p>
          <a:p>
            <a:r>
              <a:rPr lang="zh-CN" altLang="en-US" dirty="0" smtClean="0"/>
              <a:t>额外内存使用少，如果要达到较高性能，应用程序对数据的访问最好按照广度遍历顺序进行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86" y="1933575"/>
            <a:ext cx="57340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标记在哪里？</a:t>
            </a:r>
            <a:endParaRPr lang="en-US" altLang="zh-CN" dirty="0" smtClean="0"/>
          </a:p>
          <a:p>
            <a:r>
              <a:rPr lang="zh-CN" altLang="en-US" dirty="0" smtClean="0"/>
              <a:t>如何进行引用集管理？</a:t>
            </a:r>
            <a:endParaRPr lang="en-US" altLang="zh-CN" dirty="0"/>
          </a:p>
          <a:p>
            <a:r>
              <a:rPr lang="zh-CN" altLang="en-US" dirty="0" smtClean="0"/>
              <a:t>如何在实现时确保内存占用尽可能的少？对应用开发的启迪在哪里？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并行回收简介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4956482" cy="4351338"/>
          </a:xfrm>
        </p:spPr>
        <p:txBody>
          <a:bodyPr/>
          <a:lstStyle/>
          <a:p>
            <a:r>
              <a:rPr lang="zh-CN" altLang="en-US" dirty="0" smtClean="0"/>
              <a:t>多线程并行工作</a:t>
            </a:r>
            <a:endParaRPr lang="en-US" altLang="zh-CN" dirty="0" smtClean="0"/>
          </a:p>
          <a:p>
            <a:r>
              <a:rPr lang="zh-CN" altLang="en-US" dirty="0" smtClean="0"/>
              <a:t>吞吐量高</a:t>
            </a:r>
            <a:endParaRPr lang="en-US" altLang="zh-CN" dirty="0" smtClean="0"/>
          </a:p>
          <a:p>
            <a:r>
              <a:rPr lang="zh-CN" altLang="en-US" dirty="0" smtClean="0"/>
              <a:t>停</a:t>
            </a:r>
            <a:r>
              <a:rPr lang="zh-CN" altLang="en-US" dirty="0"/>
              <a:t>顿时间长</a:t>
            </a:r>
          </a:p>
          <a:p>
            <a:r>
              <a:rPr lang="zh-CN" altLang="en-US" dirty="0" smtClean="0"/>
              <a:t>老生</a:t>
            </a:r>
            <a:r>
              <a:rPr lang="zh-CN" altLang="en-US" dirty="0"/>
              <a:t>代在低</a:t>
            </a:r>
            <a:r>
              <a:rPr lang="zh-CN" altLang="en-US" dirty="0" smtClean="0"/>
              <a:t>地址，新生代在高地址</a:t>
            </a:r>
            <a:endParaRPr lang="en-US" altLang="zh-CN" dirty="0" smtClean="0"/>
          </a:p>
          <a:p>
            <a:r>
              <a:rPr lang="zh-CN" altLang="en-US" dirty="0" smtClean="0"/>
              <a:t>支持浮动边界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01" y="1495425"/>
            <a:ext cx="5876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并发回收（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）简介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4842182" cy="4351338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新生代采用并行实现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老生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代采用并发实现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整个堆空间采用串行实现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吞吐量中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停顿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时间短，单不可能控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89" y="2127885"/>
            <a:ext cx="5695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这是迄今为止唯一一款</a:t>
            </a:r>
            <a:r>
              <a:rPr lang="zh-CN" altLang="en-US" b="1" dirty="0" smtClean="0"/>
              <a:t>抢占式</a:t>
            </a:r>
            <a:r>
              <a:rPr lang="zh-CN" altLang="en-US" dirty="0" smtClean="0"/>
              <a:t>垃圾回收实现</a:t>
            </a:r>
            <a:endParaRPr lang="en-US" altLang="zh-CN" dirty="0" smtClean="0"/>
          </a:p>
          <a:p>
            <a:r>
              <a:rPr lang="en-US" altLang="zh-CN" dirty="0" smtClean="0"/>
              <a:t>CMS</a:t>
            </a:r>
            <a:r>
              <a:rPr lang="zh-CN" altLang="en-US" dirty="0" smtClean="0"/>
              <a:t>算法步骤：初始标记、并发标记、并发预清理、再标记、并发清除、复位</a:t>
            </a:r>
            <a:endParaRPr lang="en-US" altLang="zh-CN" dirty="0" smtClean="0"/>
          </a:p>
          <a:p>
            <a:r>
              <a:rPr lang="zh-CN" altLang="en-US" dirty="0" smtClean="0"/>
              <a:t>如何解决并发标记的正确性？</a:t>
            </a:r>
            <a:endParaRPr lang="en-US" altLang="zh-CN" dirty="0" smtClean="0"/>
          </a:p>
          <a:p>
            <a:r>
              <a:rPr lang="zh-CN" altLang="en-US" dirty="0" smtClean="0"/>
              <a:t>如何进行引用集管理？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目录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垃圾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回收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器基本知识回顾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算法回顾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垃圾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回收器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的各种实现和注意点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垃圾优先（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）简介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5150792" cy="4186555"/>
          </a:xfrm>
        </p:spPr>
        <p:txBody>
          <a:bodyPr/>
          <a:lstStyle/>
          <a:p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非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连续内存管理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分区，固定大小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以并行标记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复制回收为主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整个堆采用标记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压缩（早期为串行，后实现为并行）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吞吐量高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停顿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时间几乎可控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41" y="2011680"/>
            <a:ext cx="6019800" cy="3543300"/>
          </a:xfrm>
          <a:prstGeom prst="rect">
            <a:avLst/>
          </a:prstGeom>
        </p:spPr>
      </p:pic>
      <p:sp>
        <p:nvSpPr>
          <p:cNvPr id="9" name="爆炸形 1 8"/>
          <p:cNvSpPr/>
          <p:nvPr/>
        </p:nvSpPr>
        <p:spPr>
          <a:xfrm>
            <a:off x="10322229" y="144422"/>
            <a:ext cx="1416382" cy="113784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/>
              <a:t>持续演化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798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898525"/>
            <a:ext cx="10519708" cy="4351338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回收采用两种算法：并行复制、串行</a:t>
            </a:r>
            <a:r>
              <a:rPr lang="en-US" altLang="zh-CN" dirty="0">
                <a:latin typeface="Arial" panose="020B0604020202020204" pitchFamily="34" charset="0"/>
              </a:rPr>
              <a:t>/</a:t>
            </a:r>
            <a:r>
              <a:rPr lang="zh-CN" altLang="en-US" dirty="0">
                <a:latin typeface="Arial" panose="020B0604020202020204" pitchFamily="34" charset="0"/>
              </a:rPr>
              <a:t>并行标记压缩</a:t>
            </a:r>
            <a:endParaRPr lang="en-US" altLang="zh-CN" dirty="0">
              <a:latin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并行复制：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回收新生代，此时发生的垃圾回收称为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Young GC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增量回收机制，回收新生代和部分老生代空间，此时发生的垃圾回收称为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Mixed GC</a:t>
            </a:r>
          </a:p>
          <a:p>
            <a:pPr lvl="1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标记压缩：回收整个堆空间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串行标记压缩：与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的串行标记压缩相同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并行标记压缩：把分区均匀划分到多个并行工作线程，执行和串行标记压缩相同的算法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并发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标记：并发标记老生代的活跃对象，当标记完成后，对象标记的信息将用于并行复制中的增量回收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7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并发</a:t>
            </a:r>
            <a:r>
              <a:rPr lang="zh-CN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标记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11112172" cy="4530726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</a:rPr>
              <a:t>并发标记：首先解决并发的正确性问题，使用了引用集（类似于卡表），作为写屏障记录并发运行时修改的对象。这些对象也将作为活跃对象。</a:t>
            </a:r>
            <a:endParaRPr lang="en-US" altLang="zh-CN" sz="3200" dirty="0"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引入额外的存储空间和并发引用集工作线程，处理写屏障</a:t>
            </a:r>
            <a:endParaRPr lang="en-US" altLang="zh-CN" sz="3200" dirty="0"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使用额外的并发标记线程，并发标记老生代的活跃对象，待标记完成后，进行增量回收。通常并发标记不会回收任何空间，除非整个分区完全无活跃对象。</a:t>
            </a:r>
            <a:endParaRPr lang="en-US" altLang="zh-CN" sz="3200" dirty="0">
              <a:latin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</a:rPr>
              <a:t>并发标记启动的时机影响后续垃圾回收的效率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并发算法概述：初始标记（借道）、并发标记、再标记、清理</a:t>
            </a:r>
            <a:endParaRPr lang="en-US" altLang="zh-CN" dirty="0" smtClean="0"/>
          </a:p>
          <a:p>
            <a:r>
              <a:rPr lang="zh-CN" altLang="en-US" dirty="0" smtClean="0"/>
              <a:t>如何进行引用集管理？</a:t>
            </a:r>
            <a:endParaRPr lang="en-US" altLang="zh-CN" dirty="0" smtClean="0"/>
          </a:p>
          <a:p>
            <a:r>
              <a:rPr lang="zh-CN" altLang="en-US" dirty="0" smtClean="0"/>
              <a:t>和</a:t>
            </a:r>
            <a:r>
              <a:rPr lang="en-US" altLang="zh-CN" dirty="0" smtClean="0"/>
              <a:t>CMS</a:t>
            </a:r>
            <a:r>
              <a:rPr lang="zh-CN" altLang="en-US" dirty="0" smtClean="0"/>
              <a:t>在标记时的区别？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SATB</a:t>
            </a:r>
            <a:r>
              <a:rPr lang="zh-CN" altLang="en-US" dirty="0" smtClean="0"/>
              <a:t>算法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SATB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90" y="257174"/>
            <a:ext cx="8696325" cy="3171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8" y="3627959"/>
            <a:ext cx="9515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43" y="1862616"/>
            <a:ext cx="9058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持续的改进点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JDK9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设置为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，自适应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IHOP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，优化了算法本身（并行化）等众多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优化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JDK10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引入并行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FGC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JDK11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并行引用处理优化、并发引用集处理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优化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JDK12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引入混合回收的优化，堆空间的扩缩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容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JDK14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引入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NUMA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8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ZGC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简介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528" y="1825625"/>
            <a:ext cx="10431452" cy="4243705"/>
          </a:xfrm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单代管理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分区（分页），分为大、中、小类型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采用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Colored pointer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标记，而非直接标记对象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超短停顿时间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适合大内存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并发的标记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复制算法，使用读屏障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10322229" y="144422"/>
            <a:ext cx="1416382" cy="113784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/>
              <a:t>持续演化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67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从串行、并行到并发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4" y="2376487"/>
            <a:ext cx="4219575" cy="172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65" y="2262187"/>
            <a:ext cx="4286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如何保证并发的而正确性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从串行、并行到并发，每个阶段的难点在哪里？</a:t>
            </a:r>
            <a:endParaRPr lang="en-US" altLang="zh-CN" dirty="0"/>
          </a:p>
          <a:p>
            <a:r>
              <a:rPr lang="zh-CN" altLang="en-US" dirty="0"/>
              <a:t>标记：需要确保</a:t>
            </a:r>
            <a:r>
              <a:rPr lang="en-US" altLang="zh-CN" dirty="0" err="1"/>
              <a:t>mutator</a:t>
            </a:r>
            <a:r>
              <a:rPr lang="zh-CN" altLang="en-US" dirty="0"/>
              <a:t>和</a:t>
            </a:r>
            <a:r>
              <a:rPr lang="en-US" altLang="zh-CN" dirty="0"/>
              <a:t>collector</a:t>
            </a:r>
            <a:r>
              <a:rPr lang="zh-CN" altLang="en-US" dirty="0"/>
              <a:t>没有漏标和错标？需要</a:t>
            </a:r>
            <a:r>
              <a:rPr lang="en-US" altLang="zh-CN" dirty="0" err="1"/>
              <a:t>mutator</a:t>
            </a:r>
            <a:r>
              <a:rPr lang="zh-CN" altLang="en-US" dirty="0"/>
              <a:t>在访问对象时先标记对象，再使用</a:t>
            </a:r>
            <a:endParaRPr lang="en-US" altLang="zh-CN" dirty="0"/>
          </a:p>
          <a:p>
            <a:r>
              <a:rPr lang="zh-CN" altLang="en-US" dirty="0"/>
              <a:t>转移：需要</a:t>
            </a:r>
            <a:r>
              <a:rPr lang="en-US" altLang="zh-CN" dirty="0" err="1"/>
              <a:t>mutator</a:t>
            </a:r>
            <a:r>
              <a:rPr lang="zh-CN" altLang="en-US" dirty="0"/>
              <a:t>帮忙转移对象，再使用。问题？转移风暴</a:t>
            </a:r>
            <a:endParaRPr lang="en-US" altLang="zh-CN" dirty="0"/>
          </a:p>
          <a:p>
            <a:r>
              <a:rPr lang="zh-CN" altLang="en-US" dirty="0"/>
              <a:t>重定位：需要</a:t>
            </a:r>
            <a:r>
              <a:rPr lang="en-US" altLang="zh-CN" dirty="0" err="1"/>
              <a:t>mutator</a:t>
            </a:r>
            <a:r>
              <a:rPr lang="zh-CN" altLang="en-US" dirty="0"/>
              <a:t>帮忙重定位，再使用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垃圾回收器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垃圾回收（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Garbage Collection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）是一种自动内存管理技术。包括内存的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分配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使用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和内存的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回收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释放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分配：向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请求内存、何时请求、请求的粒度；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使用：针对应用程序的请求，设计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连续内存、非连续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内存；高速分配、无锁分配；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回收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：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识别活跃对象，对活跃对象保留或者对非活跃对象释放，完成内存的回收；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释放：向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归还内存。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6" y="1071562"/>
            <a:ext cx="93154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828" y="365126"/>
            <a:ext cx="10519708" cy="5811837"/>
          </a:xfrm>
        </p:spPr>
        <p:txBody>
          <a:bodyPr/>
          <a:lstStyle/>
          <a:p>
            <a:r>
              <a:rPr lang="zh-CN" altLang="en-US" dirty="0" smtClean="0"/>
              <a:t>标记在哪里？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14" y="969802"/>
            <a:ext cx="9327457" cy="12272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32" y="2563270"/>
            <a:ext cx="7147468" cy="39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持续的改进点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并发类回收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支持多平台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减少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Time-to-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Safepoint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并发栈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扫描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分代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Shenandoah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简介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单代管理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采用分区、固定大小（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类似于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超短停顿时间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适合大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内存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并发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的标记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复制算法，使用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读、写屏障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10322229" y="144422"/>
            <a:ext cx="1416382" cy="1137842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/>
              <a:t>持续演化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917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>
          <a:xfrm>
            <a:off x="1584665" y="4694664"/>
            <a:ext cx="3188057" cy="1497519"/>
          </a:xfrm>
        </p:spPr>
        <p:txBody>
          <a:bodyPr/>
          <a:lstStyle/>
          <a:p>
            <a:r>
              <a:rPr lang="en-US" altLang="zh-CN" dirty="0" smtClean="0"/>
              <a:t>JDK 12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34" y="598475"/>
            <a:ext cx="4929078" cy="3503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10" y="598474"/>
            <a:ext cx="4596568" cy="3559537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847933" y="4668645"/>
            <a:ext cx="3188057" cy="149751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JDK 13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5385817" y="2220609"/>
            <a:ext cx="1170878" cy="3152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G1</a:t>
            </a:r>
            <a:r>
              <a:rPr lang="zh-CN" altLang="en-US" dirty="0" smtClean="0"/>
              <a:t>相同点：使用</a:t>
            </a:r>
            <a:r>
              <a:rPr lang="en-US" altLang="zh-CN" dirty="0" smtClean="0"/>
              <a:t>SATB</a:t>
            </a:r>
            <a:r>
              <a:rPr lang="zh-CN" altLang="en-US" dirty="0" smtClean="0"/>
              <a:t>标记</a:t>
            </a:r>
            <a:endParaRPr lang="en-US" altLang="zh-CN" dirty="0" smtClean="0"/>
          </a:p>
          <a:p>
            <a:r>
              <a:rPr lang="en-US" altLang="zh-CN" dirty="0" smtClean="0"/>
              <a:t>G1</a:t>
            </a:r>
            <a:r>
              <a:rPr lang="zh-CN" altLang="en-US" dirty="0" smtClean="0"/>
              <a:t>不同点：解决并发转移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6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持续的改进点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并发类回收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支持多版本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持续优化算法，实现了一次扫描处理：标记、转移和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重定位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分代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垃圾回收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器（续）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垃圾回收算法：标记</a:t>
            </a:r>
            <a:r>
              <a:rPr lang="en-US" altLang="zh-CN" dirty="0" smtClean="0"/>
              <a:t>-</a:t>
            </a:r>
            <a:r>
              <a:rPr lang="zh-CN" altLang="en-US" dirty="0" smtClean="0"/>
              <a:t>复制；标记</a:t>
            </a:r>
            <a:r>
              <a:rPr lang="en-US" altLang="zh-CN" dirty="0" smtClean="0"/>
              <a:t>-</a:t>
            </a:r>
            <a:r>
              <a:rPr lang="zh-CN" altLang="en-US" dirty="0" smtClean="0"/>
              <a:t>清除；标记</a:t>
            </a:r>
            <a:r>
              <a:rPr lang="en-US" altLang="zh-CN" dirty="0" smtClean="0"/>
              <a:t>-</a:t>
            </a:r>
            <a:r>
              <a:rPr lang="zh-CN" altLang="en-US" dirty="0" smtClean="0"/>
              <a:t>压缩；分代（弱分代和强分代）；</a:t>
            </a:r>
            <a:endParaRPr lang="en-US" altLang="zh-CN" dirty="0" smtClean="0"/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垃圾回收器（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Garbage Collector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）指根据某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一种或者多种垃圾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回收算法实现内存管理器。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2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分</a:t>
            </a:r>
            <a:r>
              <a:rPr lang="zh-CN" altLang="en-US" dirty="0" smtClean="0"/>
              <a:t>代示意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75" y="1271734"/>
            <a:ext cx="9641109" cy="47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分代中新生代优化</a:t>
            </a:r>
            <a:r>
              <a:rPr lang="en-US" altLang="zh-CN" dirty="0" smtClean="0"/>
              <a:t>-</a:t>
            </a:r>
            <a:r>
              <a:rPr lang="zh-CN" altLang="en-US" dirty="0" smtClean="0"/>
              <a:t>标记复制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05" y="1394179"/>
            <a:ext cx="10187380" cy="49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标记</a:t>
            </a:r>
            <a:r>
              <a:rPr lang="en-US" altLang="zh-CN" dirty="0" smtClean="0"/>
              <a:t>-</a:t>
            </a:r>
            <a:r>
              <a:rPr lang="zh-CN" altLang="en-US" dirty="0" smtClean="0"/>
              <a:t>压缩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56" y="1449534"/>
            <a:ext cx="7830344" cy="24594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6" y="4036001"/>
            <a:ext cx="9585645" cy="2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63" y="329729"/>
            <a:ext cx="10202068" cy="2971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8" y="3567062"/>
            <a:ext cx="10657681" cy="30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垃圾回收器设计要点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吞吐量</a:t>
            </a:r>
            <a:endParaRPr lang="en-US" altLang="zh-CN" dirty="0" smtClean="0"/>
          </a:p>
          <a:p>
            <a:r>
              <a:rPr lang="zh-CN" altLang="en-US" dirty="0" smtClean="0"/>
              <a:t>停顿时间（或时延）</a:t>
            </a:r>
            <a:endParaRPr lang="en-US" altLang="zh-CN" dirty="0" smtClean="0"/>
          </a:p>
          <a:p>
            <a:r>
              <a:rPr lang="zh-CN" altLang="en-US" dirty="0" smtClean="0"/>
              <a:t>内存使用</a:t>
            </a:r>
            <a:endParaRPr lang="en-US" altLang="zh-CN" dirty="0" smtClean="0"/>
          </a:p>
          <a:p>
            <a:r>
              <a:rPr lang="zh-CN" altLang="en-US" dirty="0" smtClean="0"/>
              <a:t>局部性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7460-C751-4EC8-A6C4-30928F170F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EDDCFD7F-1BE1-4B01-AFBE-DDFEA18E57E6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C9D6DEE-0496-43D5-AE46-459572FCB5D6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466A2A5-F21C-401E-B6D0-CA69BF331BD4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模板_白色_16_9" id="{7CD4B91F-273A-4322-964F-6BD7E403B39E}" vid="{7979ACB0-5C34-4EAB-B2E1-3ACF9292674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14585</TotalTime>
  <Words>1366</Words>
  <Application>Microsoft Office PowerPoint</Application>
  <PresentationFormat>自定义</PresentationFormat>
  <Paragraphs>203</Paragraphs>
  <Slides>37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.AppleSystemUIFont</vt:lpstr>
      <vt:lpstr>等线</vt:lpstr>
      <vt:lpstr>等线 Light</vt:lpstr>
      <vt:lpstr>黑体</vt:lpstr>
      <vt:lpstr>Microsoft YaHei</vt:lpstr>
      <vt:lpstr>Arial</vt:lpstr>
      <vt:lpstr>Calibri</vt:lpstr>
      <vt:lpstr>Calibri Light</vt:lpstr>
      <vt:lpstr>Wingdings</vt:lpstr>
      <vt:lpstr>封面页_图片版 </vt:lpstr>
      <vt:lpstr>目录页</vt:lpstr>
      <vt:lpstr>章节页</vt:lpstr>
      <vt:lpstr>结束页</vt:lpstr>
      <vt:lpstr>Hotspot中垃圾回收发展和趋势</vt:lpstr>
      <vt:lpstr>目录</vt:lpstr>
      <vt:lpstr>垃圾回收器</vt:lpstr>
      <vt:lpstr>垃圾回收器（续）</vt:lpstr>
      <vt:lpstr>PowerPoint 演示文稿</vt:lpstr>
      <vt:lpstr>PowerPoint 演示文稿</vt:lpstr>
      <vt:lpstr>PowerPoint 演示文稿</vt:lpstr>
      <vt:lpstr>PowerPoint 演示文稿</vt:lpstr>
      <vt:lpstr>垃圾回收器设计要点</vt:lpstr>
      <vt:lpstr>根和引用集</vt:lpstr>
      <vt:lpstr>屏障</vt:lpstr>
      <vt:lpstr>对象头</vt:lpstr>
      <vt:lpstr>垃圾回收器之间的比较</vt:lpstr>
      <vt:lpstr>如何选择</vt:lpstr>
      <vt:lpstr>串行回收简介</vt:lpstr>
      <vt:lpstr>注意点</vt:lpstr>
      <vt:lpstr>并行回收简介</vt:lpstr>
      <vt:lpstr>并发回收（CMS）简介</vt:lpstr>
      <vt:lpstr>注意点</vt:lpstr>
      <vt:lpstr>垃圾优先（G1）简介</vt:lpstr>
      <vt:lpstr>PowerPoint 演示文稿</vt:lpstr>
      <vt:lpstr>并发标记</vt:lpstr>
      <vt:lpstr>注意点</vt:lpstr>
      <vt:lpstr>PowerPoint 演示文稿</vt:lpstr>
      <vt:lpstr>PowerPoint 演示文稿</vt:lpstr>
      <vt:lpstr>持续的改进点</vt:lpstr>
      <vt:lpstr>ZGC简介</vt:lpstr>
      <vt:lpstr>PowerPoint 演示文稿</vt:lpstr>
      <vt:lpstr>如何保证并发的而正确性？</vt:lpstr>
      <vt:lpstr>PowerPoint 演示文稿</vt:lpstr>
      <vt:lpstr>PowerPoint 演示文稿</vt:lpstr>
      <vt:lpstr>持续的改进点</vt:lpstr>
      <vt:lpstr>Shenandoah简介</vt:lpstr>
      <vt:lpstr>PowerPoint 演示文稿</vt:lpstr>
      <vt:lpstr>注意点</vt:lpstr>
      <vt:lpstr>持续的改进点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GC简介</dc:title>
  <dc:creator>pengchenghan</dc:creator>
  <cp:lastModifiedBy>pengchenghan</cp:lastModifiedBy>
  <cp:revision>192</cp:revision>
  <dcterms:created xsi:type="dcterms:W3CDTF">2020-06-15T02:41:37Z</dcterms:created>
  <dcterms:modified xsi:type="dcterms:W3CDTF">2021-06-29T01:01:29Z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(3)8dlbXz15x4J2/24DwCylw7TbvPM/AgmN5AYAvbXsyg84xHt+Fx9jTYU4GEtP/adaRQwe3G3J
FPq1jx913aUbnP6BPOBHI5I7pgxUuil8M3ujbvi/kLpmVCXryWrDNbBJE6TYiZatvuXUgd0B
8TZvtlxNfG5Op+hMh8Lsk5deXIkilq5GCi1UxIEVcPdnex27I4J+yFQI9DlS+TJyZ+P3SuGD
FMt2PF6bt/4CBpFakz</vt:lpwstr>
  </property>
  <property fmtid="{D5CDD505-2E9C-101B-9397-08002B2CF9AE}" pid="3" name="_2015_ms_pID_7253431">
    <vt:lpwstr>VMfKI4lqa9ifQSd+jz1aHI7ZlnRbhr1BPasX+NJ8tvQMmj84TPHJxR
CQkfa8h0b6r4ti1c4OZFgW7w9VHnkktoDHoxTP00ThKfnk0Xd0yiajfnAQhCU6TpA2qg1HEE
mJhkl4WoUHPSA0BKR6u9+xs1EKBgri70uhDZLv56wEi+PNGlmMjhmnwkFK1C0N8Uxu/m+3hu
TMeO+RmwIh3qettoW44ZuOgEE495I+rnGwh6</vt:lpwstr>
  </property>
  <property fmtid="{D5CDD505-2E9C-101B-9397-08002B2CF9AE}" pid="4" name="_2015_ms_pID_7253432">
    <vt:lpwstr>ufugkZ1SkQYC3yxPOcC5AYE=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1622085044</vt:lpwstr>
  </property>
</Properties>
</file>