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23"/>
  </p:notesMasterIdLst>
  <p:handoutMasterIdLst>
    <p:handoutMasterId r:id="rId24"/>
  </p:handoutMasterIdLst>
  <p:sldIdLst>
    <p:sldId id="366" r:id="rId5"/>
    <p:sldId id="314" r:id="rId6"/>
    <p:sldId id="312" r:id="rId7"/>
    <p:sldId id="313" r:id="rId8"/>
    <p:sldId id="368" r:id="rId9"/>
    <p:sldId id="369" r:id="rId10"/>
    <p:sldId id="370" r:id="rId11"/>
    <p:sldId id="372" r:id="rId12"/>
    <p:sldId id="371" r:id="rId13"/>
    <p:sldId id="363" r:id="rId14"/>
    <p:sldId id="316" r:id="rId15"/>
    <p:sldId id="373" r:id="rId16"/>
    <p:sldId id="374" r:id="rId17"/>
    <p:sldId id="351" r:id="rId18"/>
    <p:sldId id="375" r:id="rId19"/>
    <p:sldId id="365" r:id="rId20"/>
    <p:sldId id="362" r:id="rId21"/>
    <p:sldId id="361" r:id="rId22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366"/>
            <p14:sldId id="314"/>
          </p14:sldIdLst>
        </p14:section>
        <p14:section name="章节页" id="{FD05EE94-C931-8C4B-83A2-004B32AA1207}">
          <p14:sldIdLst>
            <p14:sldId id="312"/>
            <p14:sldId id="313"/>
            <p14:sldId id="368"/>
            <p14:sldId id="369"/>
            <p14:sldId id="370"/>
            <p14:sldId id="372"/>
            <p14:sldId id="371"/>
            <p14:sldId id="363"/>
            <p14:sldId id="316"/>
            <p14:sldId id="373"/>
            <p14:sldId id="374"/>
            <p14:sldId id="351"/>
            <p14:sldId id="375"/>
            <p14:sldId id="365"/>
            <p14:sldId id="362"/>
          </p14:sldIdLst>
        </p14:section>
        <p14:section name="结束页" id="{3F9D54A7-3BE2-2540-BB4C-DFE5509085F3}">
          <p14:sldIdLst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98989"/>
    <a:srgbClr val="FFFFFF"/>
    <a:srgbClr val="E9002F"/>
    <a:srgbClr val="595757"/>
    <a:srgbClr val="221815"/>
    <a:srgbClr val="888888"/>
    <a:srgbClr val="B5B5B5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91"/>
  </p:normalViewPr>
  <p:slideViewPr>
    <p:cSldViewPr snapToGrid="0" snapToObjects="1">
      <p:cViewPr varScale="1">
        <p:scale>
          <a:sx n="110" d="100"/>
          <a:sy n="110" d="100"/>
        </p:scale>
        <p:origin x="78" y="108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8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3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=""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4"/>
          <p:cNvGrpSpPr/>
          <p:nvPr userDrawn="1"/>
        </p:nvGrpSpPr>
        <p:grpSpPr>
          <a:xfrm>
            <a:off x="6024516" y="5903160"/>
            <a:ext cx="226889" cy="720000"/>
            <a:chOff x="6205521" y="5132079"/>
            <a:chExt cx="259851" cy="856655"/>
          </a:xfrm>
          <a:solidFill>
            <a:srgbClr val="002EA7"/>
          </a:solidFill>
        </p:grpSpPr>
        <p:sp>
          <p:nvSpPr>
            <p:cNvPr id="8" name="L 形 7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9" name="L 形 8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0" name="L 形 9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11" name="等腰三角形 7"/>
          <p:cNvSpPr/>
          <p:nvPr userDrawn="1"/>
        </p:nvSpPr>
        <p:spPr>
          <a:xfrm rot="3259845">
            <a:off x="9503866" y="1396450"/>
            <a:ext cx="939800" cy="768650"/>
          </a:xfrm>
          <a:prstGeom prst="triangle">
            <a:avLst/>
          </a:prstGeom>
          <a:solidFill>
            <a:srgbClr val="002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2" name="组合 11"/>
          <p:cNvGrpSpPr>
            <a:grpSpLocks/>
          </p:cNvGrpSpPr>
          <p:nvPr userDrawn="1"/>
        </p:nvGrpSpPr>
        <p:grpSpPr bwMode="auto">
          <a:xfrm>
            <a:off x="3508449" y="1030549"/>
            <a:ext cx="4791788" cy="3536845"/>
            <a:chOff x="3636008" y="1275143"/>
            <a:chExt cx="4790591" cy="3535967"/>
          </a:xfrm>
        </p:grpSpPr>
        <p:sp>
          <p:nvSpPr>
            <p:cNvPr id="13" name="矩形 12"/>
            <p:cNvSpPr/>
            <p:nvPr/>
          </p:nvSpPr>
          <p:spPr>
            <a:xfrm rot="1197552">
              <a:off x="3636008" y="1275143"/>
              <a:ext cx="824516" cy="823708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4" name="矩形 13"/>
            <p:cNvSpPr/>
            <p:nvPr/>
          </p:nvSpPr>
          <p:spPr>
            <a:xfrm rot="8972468">
              <a:off x="7940531" y="4325456"/>
              <a:ext cx="486068" cy="485654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cxnSp>
        <p:nvCxnSpPr>
          <p:cNvPr id="16" name="PA_直接连接符 18"/>
          <p:cNvCxnSpPr>
            <a:cxnSpLocks/>
          </p:cNvCxnSpPr>
          <p:nvPr userDrawn="1">
            <p:custDataLst>
              <p:tags r:id="rId1"/>
            </p:custDataLst>
          </p:nvPr>
        </p:nvCxnSpPr>
        <p:spPr>
          <a:xfrm flipH="1" flipV="1">
            <a:off x="1861689" y="2386535"/>
            <a:ext cx="6826001" cy="47042"/>
          </a:xfrm>
          <a:prstGeom prst="line">
            <a:avLst/>
          </a:prstGeom>
          <a:ln>
            <a:solidFill>
              <a:srgbClr val="002EA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9"/>
          <p:cNvCxnSpPr/>
          <p:nvPr userDrawn="1"/>
        </p:nvCxnSpPr>
        <p:spPr>
          <a:xfrm>
            <a:off x="4449076" y="3621986"/>
            <a:ext cx="5356729" cy="30162"/>
          </a:xfrm>
          <a:prstGeom prst="line">
            <a:avLst/>
          </a:prstGeom>
          <a:ln>
            <a:solidFill>
              <a:srgbClr val="002EA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53"/>
          <p:cNvSpPr/>
          <p:nvPr userDrawn="1"/>
        </p:nvSpPr>
        <p:spPr>
          <a:xfrm rot="3259845">
            <a:off x="9993110" y="3735525"/>
            <a:ext cx="379682" cy="655855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rgbClr val="FFB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9" name="任意多边形 54"/>
          <p:cNvSpPr/>
          <p:nvPr userDrawn="1"/>
        </p:nvSpPr>
        <p:spPr>
          <a:xfrm rot="20313339">
            <a:off x="1377261" y="2964926"/>
            <a:ext cx="649541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rgbClr val="F9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2325008" y="2652259"/>
            <a:ext cx="8868063" cy="8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 i="0">
                <a:solidFill>
                  <a:srgbClr val="002DA8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kumimoji="1" lang="zh-CN" altLang="en-US" dirty="0"/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2704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述职-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875" y="188143"/>
            <a:ext cx="10520363" cy="60152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4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61022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582654" y="6239802"/>
            <a:ext cx="1303793" cy="3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  <p:sldLayoutId id="214748389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510928" y="6307841"/>
            <a:ext cx="1303793" cy="3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  <p:sldLayoutId id="214748389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penjdk.java.net/jeps/345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1AAD4009-108D-3348-9682-922323A61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2400" dirty="0" smtClean="0"/>
              <a:t>             Compiler SIG</a:t>
            </a:r>
            <a:r>
              <a:rPr lang="zh-CN" altLang="en-US" sz="2400" dirty="0"/>
              <a:t>双</a:t>
            </a:r>
            <a:r>
              <a:rPr lang="zh-CN" altLang="en-US" sz="2400" dirty="0" smtClean="0"/>
              <a:t>周例会</a:t>
            </a:r>
            <a:r>
              <a:rPr lang="en-US" altLang="zh-CN" sz="2400" dirty="0" smtClean="0"/>
              <a:t>(2021-06-29)</a:t>
            </a:r>
          </a:p>
          <a:p>
            <a:r>
              <a:rPr lang="zh-CN" altLang="en-US" sz="2400" dirty="0"/>
              <a:t>毕</a:t>
            </a:r>
            <a:r>
              <a:rPr lang="zh-CN" altLang="en-US" sz="2400" dirty="0" smtClean="0"/>
              <a:t>昇</a:t>
            </a:r>
            <a:r>
              <a:rPr lang="en-US" altLang="zh-CN" sz="2400" dirty="0" smtClean="0"/>
              <a:t>JDK6.30</a:t>
            </a:r>
            <a:r>
              <a:rPr lang="zh-CN" altLang="en-US" sz="2400" dirty="0" smtClean="0"/>
              <a:t>版本特性介绍</a:t>
            </a:r>
            <a:r>
              <a:rPr lang="en-US" altLang="zh-CN" sz="2400" dirty="0" smtClean="0"/>
              <a:t>&amp;&amp;Hotspot</a:t>
            </a:r>
            <a:r>
              <a:rPr lang="zh-CN" altLang="en-US" sz="2400" dirty="0" smtClean="0"/>
              <a:t>中垃圾回收现状和趋势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49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特性：</a:t>
            </a:r>
            <a:r>
              <a:rPr lang="en-US" altLang="zh-CN" b="1" dirty="0" smtClean="0"/>
              <a:t>G1 </a:t>
            </a:r>
            <a:r>
              <a:rPr lang="en-US" altLang="zh-CN" b="1" dirty="0"/>
              <a:t>GC</a:t>
            </a:r>
            <a:r>
              <a:rPr lang="zh-CN" altLang="en-US" b="1" dirty="0"/>
              <a:t>实现</a:t>
            </a:r>
            <a:r>
              <a:rPr lang="en-US" altLang="zh-CN" b="1" dirty="0"/>
              <a:t>NUMA-Aware</a:t>
            </a:r>
            <a:r>
              <a:rPr lang="zh-CN" altLang="en-US" b="1" dirty="0"/>
              <a:t>特性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726021" y="1338941"/>
            <a:ext cx="11117636" cy="4983719"/>
          </a:xfrm>
        </p:spPr>
        <p:txBody>
          <a:bodyPr/>
          <a:lstStyle/>
          <a:p>
            <a:r>
              <a:rPr lang="en-US" altLang="zh-CN" dirty="0" smtClean="0"/>
              <a:t>JEP: </a:t>
            </a:r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openjdk.java.net/jeps/345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endParaRPr lang="en-US" altLang="zh-CN" dirty="0" smtClean="0"/>
          </a:p>
          <a:p>
            <a:pPr lvl="1"/>
            <a:r>
              <a:rPr lang="en-US" altLang="zh-CN" dirty="0"/>
              <a:t>-XX:+UseG1GC –XX:+</a:t>
            </a:r>
            <a:r>
              <a:rPr lang="en-US" altLang="zh-CN" dirty="0" err="1"/>
              <a:t>UseNUMA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r>
              <a:rPr lang="zh-CN" altLang="en-US" dirty="0"/>
              <a:t>性能</a:t>
            </a:r>
            <a:r>
              <a:rPr lang="zh-CN" altLang="en-US" dirty="0" smtClean="0"/>
              <a:t>测试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SPECjbb2015</a:t>
            </a:r>
          </a:p>
          <a:p>
            <a:pPr marL="160751" lvl="1" indent="0">
              <a:buNone/>
            </a:pPr>
            <a:endParaRPr lang="en-US" dirty="0" smtClean="0"/>
          </a:p>
          <a:p>
            <a:pPr marL="11113" indent="0">
              <a:buNone/>
            </a:pPr>
            <a:endParaRPr lang="en-US" altLang="zh-CN" dirty="0" smtClean="0"/>
          </a:p>
        </p:txBody>
      </p:sp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5" y="2812869"/>
            <a:ext cx="11028571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0"/>
            <a:ext cx="7487025" cy="830997"/>
            <a:chOff x="1765300" y="3693100"/>
            <a:chExt cx="7488000" cy="831105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0"/>
              <a:ext cx="68040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昇</a:t>
              </a:r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JDK8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特性</a:t>
              </a: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830997"/>
            <a:chOff x="1765300" y="3742267"/>
            <a:chExt cx="7488000" cy="83110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</a:t>
              </a:r>
              <a:r>
                <a:rPr lang="zh-CN" altLang="en-US" sz="2400" b="1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昇</a:t>
              </a:r>
              <a:r>
                <a:rPr lang="en-US" altLang="zh-CN" sz="2400" b="1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JDK11</a:t>
              </a:r>
              <a:r>
                <a:rPr lang="zh-CN" altLang="en-US" sz="2400" b="1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特性</a:t>
              </a:r>
              <a:endParaRPr lang="zh-CN" altLang="en-US" sz="2400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400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9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特性：</a:t>
            </a:r>
            <a:r>
              <a:rPr lang="en-US" altLang="zh-CN" dirty="0" err="1" smtClean="0"/>
              <a:t>Jmap</a:t>
            </a:r>
            <a:r>
              <a:rPr lang="zh-CN" altLang="en-US" dirty="0"/>
              <a:t>并发扫描优化支持</a:t>
            </a:r>
            <a:r>
              <a:rPr lang="en-US" altLang="zh-CN" dirty="0"/>
              <a:t>CMS</a:t>
            </a:r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zh-CN" altLang="en-US" smtClean="0"/>
              <a:t>性能测试</a:t>
            </a:r>
            <a:endParaRPr lang="en-US" altLang="zh-CN" smtClean="0"/>
          </a:p>
          <a:p>
            <a:pPr lvl="1"/>
            <a:r>
              <a:rPr lang="en-US" altLang="zh-CN"/>
              <a:t>CPU: Kunpeng </a:t>
            </a:r>
            <a:r>
              <a:rPr lang="en-US" altLang="zh-CN" smtClean="0"/>
              <a:t>920</a:t>
            </a:r>
          </a:p>
          <a:p>
            <a:pPr lvl="1"/>
            <a:r>
              <a:rPr lang="en-US" altLang="zh-CN" smtClean="0"/>
              <a:t>OS</a:t>
            </a:r>
            <a:r>
              <a:rPr lang="en-US" altLang="zh-CN"/>
              <a:t>: openEuler </a:t>
            </a:r>
            <a:r>
              <a:rPr lang="en-US" altLang="zh-CN" smtClean="0"/>
              <a:t>20.03</a:t>
            </a:r>
          </a:p>
          <a:p>
            <a:pPr lvl="1"/>
            <a:r>
              <a:rPr lang="en-US" altLang="zh-CN" smtClean="0"/>
              <a:t>JDK</a:t>
            </a:r>
            <a:r>
              <a:rPr lang="en-US" altLang="zh-CN"/>
              <a:t>: </a:t>
            </a:r>
            <a:r>
              <a:rPr lang="zh-CN" altLang="en-US" smtClean="0"/>
              <a:t>毕</a:t>
            </a:r>
            <a:r>
              <a:rPr lang="zh-CN" altLang="en-US"/>
              <a:t>昇</a:t>
            </a:r>
            <a:r>
              <a:rPr lang="en-US" altLang="zh-CN"/>
              <a:t>JDK11.0.11 </a:t>
            </a:r>
            <a:endParaRPr lang="en-US" altLang="zh-CN" smtClean="0"/>
          </a:p>
          <a:p>
            <a:pPr lvl="1"/>
            <a:r>
              <a:rPr lang="zh-CN" altLang="en-US" smtClean="0"/>
              <a:t>堆大小：</a:t>
            </a:r>
            <a:r>
              <a:rPr lang="en-US" altLang="zh-CN" smtClean="0"/>
              <a:t>60G</a:t>
            </a:r>
            <a:r>
              <a:rPr lang="en-US" altLang="zh-CN"/>
              <a:t/>
            </a:r>
            <a:br>
              <a:rPr lang="en-US" altLang="zh-CN"/>
            </a:b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0" y="3311956"/>
            <a:ext cx="10914286" cy="18190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68092" y="2969623"/>
            <a:ext cx="17392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堆</a:t>
            </a:r>
            <a:r>
              <a:rPr kumimoji="1" lang="en-US" altLang="zh-CN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60G     </a:t>
            </a:r>
            <a:r>
              <a:rPr kumimoji="1" lang="zh-CN" altLang="en-US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单位</a:t>
            </a:r>
            <a:r>
              <a:rPr kumimoji="1" lang="en-US" altLang="zh-CN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(s)</a:t>
            </a:r>
            <a:endParaRPr kumimoji="1" lang="zh-CN" altLang="en-US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3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特性：</a:t>
            </a:r>
            <a:r>
              <a:rPr lang="en-US" altLang="zh-CN" b="1" dirty="0" smtClean="0"/>
              <a:t>G1 GC </a:t>
            </a:r>
            <a:r>
              <a:rPr lang="en-US" altLang="zh-CN" b="1" dirty="0"/>
              <a:t>NUMA-Aware</a:t>
            </a:r>
            <a:r>
              <a:rPr lang="zh-CN" altLang="en-US" b="1" dirty="0"/>
              <a:t>优化</a:t>
            </a:r>
            <a:r>
              <a:rPr lang="zh-CN" altLang="en-US" dirty="0"/>
              <a:t> </a:t>
            </a:r>
            <a:br>
              <a:rPr lang="zh-CN" alt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726021" y="1338941"/>
            <a:ext cx="11117636" cy="4983719"/>
          </a:xfrm>
        </p:spPr>
        <p:txBody>
          <a:bodyPr/>
          <a:lstStyle/>
          <a:p>
            <a:r>
              <a:rPr lang="zh-CN" altLang="en-US" dirty="0" smtClean="0"/>
              <a:t>背景</a:t>
            </a:r>
            <a:endParaRPr lang="en-US" altLang="zh-CN" dirty="0" smtClean="0"/>
          </a:p>
          <a:p>
            <a:pPr lvl="1"/>
            <a:r>
              <a:rPr lang="zh-CN" altLang="en-US" dirty="0"/>
              <a:t>毕昇</a:t>
            </a:r>
            <a:r>
              <a:rPr lang="en-US" altLang="zh-CN" dirty="0"/>
              <a:t>JDK11</a:t>
            </a:r>
            <a:r>
              <a:rPr lang="zh-CN" altLang="en-US" dirty="0"/>
              <a:t>已在</a:t>
            </a:r>
            <a:r>
              <a:rPr lang="en-US" altLang="zh-CN" dirty="0"/>
              <a:t>11.0.8</a:t>
            </a:r>
            <a:r>
              <a:rPr lang="zh-CN" altLang="en-US" dirty="0"/>
              <a:t>版本支持</a:t>
            </a:r>
            <a:r>
              <a:rPr lang="en-US" altLang="zh-CN" dirty="0"/>
              <a:t>G1 GC </a:t>
            </a:r>
            <a:r>
              <a:rPr lang="en-US" altLang="zh-CN" dirty="0" err="1"/>
              <a:t>Numa</a:t>
            </a:r>
            <a:r>
              <a:rPr lang="en-US" altLang="zh-CN" dirty="0"/>
              <a:t>-Aware</a:t>
            </a:r>
            <a:r>
              <a:rPr lang="zh-CN" altLang="en-US" dirty="0"/>
              <a:t>特性，合入该特性后，</a:t>
            </a:r>
            <a:r>
              <a:rPr lang="en-US" altLang="zh-CN" dirty="0"/>
              <a:t>G1</a:t>
            </a:r>
            <a:r>
              <a:rPr lang="zh-CN" altLang="en-US" dirty="0"/>
              <a:t>都尽量在线程所属的</a:t>
            </a:r>
            <a:br>
              <a:rPr lang="zh-CN" altLang="en-US" dirty="0"/>
            </a:br>
            <a:r>
              <a:rPr lang="en-US" altLang="zh-CN" dirty="0"/>
              <a:t>NUMA node</a:t>
            </a:r>
            <a:r>
              <a:rPr lang="zh-CN" altLang="en-US" dirty="0"/>
              <a:t>上去分配内存，当线程所属</a:t>
            </a:r>
            <a:r>
              <a:rPr lang="en-US" altLang="zh-CN" dirty="0"/>
              <a:t>Node</a:t>
            </a:r>
            <a:r>
              <a:rPr lang="zh-CN" altLang="en-US" dirty="0"/>
              <a:t>上的内存不够分配或者在指定的遍历次数达到后，如果没</a:t>
            </a:r>
            <a:br>
              <a:rPr lang="zh-CN" altLang="en-US" dirty="0"/>
            </a:br>
            <a:r>
              <a:rPr lang="zh-CN" altLang="en-US" dirty="0"/>
              <a:t>有获取到所属</a:t>
            </a:r>
            <a:r>
              <a:rPr lang="en-US" altLang="zh-CN" dirty="0"/>
              <a:t>node</a:t>
            </a:r>
            <a:r>
              <a:rPr lang="zh-CN" altLang="en-US" dirty="0"/>
              <a:t>上的内存时就会随机从空闲的链表上取一个</a:t>
            </a:r>
            <a:r>
              <a:rPr lang="en-US" altLang="zh-CN" dirty="0"/>
              <a:t>region</a:t>
            </a:r>
            <a:r>
              <a:rPr lang="zh-CN" altLang="en-US" dirty="0"/>
              <a:t>，而这种随机选择的不一定是最</a:t>
            </a:r>
            <a:br>
              <a:rPr lang="zh-CN" altLang="en-US" dirty="0"/>
            </a:br>
            <a:r>
              <a:rPr lang="zh-CN" altLang="en-US" dirty="0"/>
              <a:t>优的。 </a:t>
            </a:r>
            <a:endParaRPr lang="en-US" altLang="zh-CN" dirty="0" smtClean="0"/>
          </a:p>
          <a:p>
            <a:r>
              <a:rPr lang="zh-CN" altLang="en-US" dirty="0" smtClean="0"/>
              <a:t>性能测试</a:t>
            </a:r>
            <a:r>
              <a:rPr lang="en-US" altLang="zh-CN" dirty="0" smtClean="0"/>
              <a:t>: SPECjbb2015</a:t>
            </a:r>
          </a:p>
          <a:p>
            <a:pPr marL="160751" lvl="1" indent="0">
              <a:buNone/>
            </a:pPr>
            <a:endParaRPr lang="en-US" dirty="0" smtClean="0"/>
          </a:p>
          <a:p>
            <a:pPr marL="11113" indent="0">
              <a:buNone/>
            </a:pPr>
            <a:endParaRPr lang="en-US" altLang="zh-CN" dirty="0" smtClean="0"/>
          </a:p>
        </p:txBody>
      </p:sp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20" y="3170279"/>
            <a:ext cx="10895238" cy="3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1"/>
            <a:ext cx="7487025" cy="830997"/>
            <a:chOff x="1765300" y="3693101"/>
            <a:chExt cx="7488000" cy="831105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1"/>
              <a:ext cx="68040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昇</a:t>
              </a:r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JDK8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特性</a:t>
              </a: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830997"/>
            <a:chOff x="1765300" y="3742267"/>
            <a:chExt cx="7488000" cy="83110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</a:t>
              </a: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昇</a:t>
              </a:r>
              <a:r>
                <a:rPr lang="en-US" altLang="zh-CN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JDK11</a:t>
              </a:r>
              <a:r>
                <a:rPr lang="zh-CN" altLang="en-US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特性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400" b="1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7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smtClean="0"/>
              <a:t>Bug fixes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en-US" altLang="zh-CN" dirty="0" smtClean="0"/>
              <a:t>JDK8</a:t>
            </a:r>
          </a:p>
          <a:p>
            <a:pPr lvl="1"/>
            <a:r>
              <a:rPr lang="en-US" altLang="zh-CN" dirty="0" smtClean="0"/>
              <a:t>8264640</a:t>
            </a:r>
            <a:r>
              <a:rPr lang="en-US" altLang="zh-CN" dirty="0"/>
              <a:t>: CMS </a:t>
            </a:r>
            <a:r>
              <a:rPr lang="en-US" altLang="zh-CN" dirty="0" err="1"/>
              <a:t>ParScanClosure</a:t>
            </a:r>
            <a:r>
              <a:rPr lang="en-US" altLang="zh-CN" dirty="0"/>
              <a:t> misses a </a:t>
            </a:r>
            <a:r>
              <a:rPr lang="en-US" altLang="zh-CN" dirty="0" smtClean="0"/>
              <a:t>barrier</a:t>
            </a:r>
          </a:p>
          <a:p>
            <a:pPr lvl="1"/>
            <a:r>
              <a:rPr lang="en-US" altLang="zh-CN" dirty="0" smtClean="0"/>
              <a:t>8266191</a:t>
            </a:r>
            <a:r>
              <a:rPr lang="en-US" altLang="zh-CN" dirty="0"/>
              <a:t>: Missing aarch64 parts of JDK-8181872(C1: possible overflow when strength</a:t>
            </a:r>
            <a:br>
              <a:rPr lang="en-US" altLang="zh-CN" dirty="0"/>
            </a:br>
            <a:r>
              <a:rPr lang="en-US" altLang="zh-CN" dirty="0"/>
              <a:t>reducing integer multiply by </a:t>
            </a:r>
            <a:r>
              <a:rPr lang="en-US" altLang="zh-CN" dirty="0" smtClean="0"/>
              <a:t>constant)</a:t>
            </a:r>
          </a:p>
          <a:p>
            <a:pPr lvl="1"/>
            <a:r>
              <a:rPr lang="en-US" altLang="zh-CN" dirty="0" smtClean="0"/>
              <a:t>8266929</a:t>
            </a:r>
            <a:r>
              <a:rPr lang="en-US" altLang="zh-CN" dirty="0"/>
              <a:t>: Unable to use algorithms from 3p </a:t>
            </a:r>
            <a:r>
              <a:rPr lang="en-US" altLang="zh-CN" dirty="0" smtClean="0"/>
              <a:t>providers</a:t>
            </a:r>
          </a:p>
          <a:p>
            <a:pPr lvl="1"/>
            <a:r>
              <a:rPr lang="en-US" altLang="zh-CN" dirty="0" smtClean="0"/>
              <a:t>8268427: Improve </a:t>
            </a:r>
            <a:r>
              <a:rPr lang="en-US" altLang="zh-CN" dirty="0" err="1"/>
              <a:t>AlgorithmConstraints:checkAlgorithm</a:t>
            </a:r>
            <a:r>
              <a:rPr lang="en-US" altLang="zh-CN" dirty="0"/>
              <a:t> performance</a:t>
            </a:r>
          </a:p>
          <a:p>
            <a:pPr marL="160751" lvl="1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JDK11</a:t>
            </a:r>
            <a:endParaRPr lang="en-US" altLang="zh-CN" dirty="0"/>
          </a:p>
          <a:p>
            <a:pPr lvl="1"/>
            <a:r>
              <a:rPr lang="en-US" altLang="zh-CN" dirty="0" smtClean="0"/>
              <a:t>8264640</a:t>
            </a:r>
            <a:r>
              <a:rPr lang="en-US" altLang="zh-CN" dirty="0"/>
              <a:t>: CMS </a:t>
            </a:r>
            <a:r>
              <a:rPr lang="en-US" altLang="zh-CN" dirty="0" err="1"/>
              <a:t>ParScanClosure</a:t>
            </a:r>
            <a:r>
              <a:rPr lang="en-US" altLang="zh-CN" dirty="0"/>
              <a:t> misses a barrier </a:t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/>
              <a:t>参考</a:t>
            </a:r>
            <a:r>
              <a:rPr lang="zh-CN" altLang="en-US" b="1" dirty="0" smtClean="0"/>
              <a:t>：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CN" sz="1600" dirty="0" smtClean="0"/>
              <a:t>[</a:t>
            </a:r>
            <a:r>
              <a:rPr lang="en-US" altLang="zh-CN" sz="1600" dirty="0"/>
              <a:t>1] </a:t>
            </a:r>
            <a:r>
              <a:rPr lang="zh-CN" altLang="en-US" sz="1600" dirty="0"/>
              <a:t>毕昇</a:t>
            </a:r>
            <a:r>
              <a:rPr lang="en-US" altLang="zh-CN" sz="1600" dirty="0"/>
              <a:t>JDK8</a:t>
            </a:r>
            <a:r>
              <a:rPr lang="zh-CN" altLang="en-US" sz="1600" dirty="0"/>
              <a:t>下载</a:t>
            </a:r>
            <a:r>
              <a:rPr lang="en-US" altLang="zh-CN" sz="1600" dirty="0" smtClean="0"/>
              <a:t>: </a:t>
            </a:r>
            <a:r>
              <a:rPr lang="en-US" altLang="zh-CN" sz="1600" dirty="0"/>
              <a:t>https://mirrors.huaweicloud.com/kunpeng/archive/compiler/bisheng_jdk/bisheng-jdk-8u292-linux-aarch64.tar.gz</a:t>
            </a:r>
            <a:endParaRPr lang="en-US" altLang="zh-CN" sz="1600" dirty="0" smtClean="0"/>
          </a:p>
          <a:p>
            <a:r>
              <a:rPr lang="en-US" altLang="zh-CN" sz="1600" dirty="0" smtClean="0"/>
              <a:t>[</a:t>
            </a:r>
            <a:r>
              <a:rPr lang="en-US" altLang="zh-CN" sz="1600" dirty="0"/>
              <a:t>2] </a:t>
            </a:r>
            <a:r>
              <a:rPr lang="zh-CN" altLang="en-US" sz="1600" dirty="0"/>
              <a:t>毕昇</a:t>
            </a:r>
            <a:r>
              <a:rPr lang="en-US" altLang="zh-CN" sz="1600" dirty="0"/>
              <a:t>JDK11</a:t>
            </a:r>
            <a:r>
              <a:rPr lang="zh-CN" altLang="en-US" sz="1600" dirty="0"/>
              <a:t>下载</a:t>
            </a:r>
            <a:r>
              <a:rPr lang="en-US" altLang="zh-CN" sz="1600" dirty="0" smtClean="0"/>
              <a:t>: </a:t>
            </a:r>
            <a:r>
              <a:rPr lang="en-US" altLang="zh-CN" sz="1600" dirty="0"/>
              <a:t>https://mirrors.huaweicloud.com/kunpeng/archive/compiler/bisheng_jdk/bisheng-jdk-11.0.11-linux-aarch64.tar.gz</a:t>
            </a:r>
            <a:endParaRPr lang="en-US" altLang="zh-CN" sz="1600" dirty="0" smtClean="0"/>
          </a:p>
          <a:p>
            <a:r>
              <a:rPr lang="en-US" altLang="zh-CN" sz="1600" dirty="0" smtClean="0"/>
              <a:t>[</a:t>
            </a:r>
            <a:r>
              <a:rPr lang="en-US" altLang="zh-CN" sz="1600" dirty="0"/>
              <a:t>3] </a:t>
            </a:r>
            <a:r>
              <a:rPr lang="en-US" altLang="zh-CN" sz="1600" dirty="0" err="1"/>
              <a:t>KAEProvider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jmh</a:t>
            </a:r>
            <a:r>
              <a:rPr lang="zh-CN" altLang="en-US" sz="1600" dirty="0"/>
              <a:t>用例：</a:t>
            </a:r>
            <a:r>
              <a:rPr lang="en-US" altLang="zh-CN" sz="1600" dirty="0"/>
              <a:t>https://gitee.com/openeuler/bishengjdk-8/tree/master/jdk/test/micro/</a:t>
            </a:r>
            <a:br>
              <a:rPr lang="en-US" altLang="zh-CN" sz="1600" dirty="0"/>
            </a:br>
            <a:r>
              <a:rPr lang="en-US" altLang="zh-CN" sz="1600" dirty="0"/>
              <a:t>org/</a:t>
            </a:r>
            <a:r>
              <a:rPr lang="en-US" altLang="zh-CN" sz="1600" dirty="0" err="1"/>
              <a:t>openeuler</a:t>
            </a:r>
            <a:r>
              <a:rPr lang="en-US" altLang="zh-CN" sz="1600" dirty="0"/>
              <a:t>/bench/security/</a:t>
            </a:r>
            <a:r>
              <a:rPr lang="en-US" altLang="zh-CN" sz="1600" dirty="0" err="1"/>
              <a:t>openssl</a:t>
            </a:r>
            <a:r>
              <a:rPr lang="en-US" altLang="zh-CN" sz="1600" dirty="0"/>
              <a:t> </a:t>
            </a:r>
            <a:br>
              <a:rPr lang="en-US" altLang="zh-CN" sz="1600" dirty="0"/>
            </a:br>
            <a:endParaRPr lang="en-US" altLang="zh-CN" sz="1600" dirty="0" smtClean="0"/>
          </a:p>
          <a:p>
            <a:pPr marL="11113" indent="0">
              <a:buNone/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5555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7992" y="2701255"/>
            <a:ext cx="37834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48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 &amp; A</a:t>
            </a:r>
            <a:endParaRPr kumimoji="1" lang="en-US" sz="4800" b="1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96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10241584" cy="690255"/>
          </a:xfrm>
        </p:spPr>
        <p:txBody>
          <a:bodyPr>
            <a:normAutofit/>
          </a:bodyPr>
          <a:lstStyle/>
          <a:p>
            <a:r>
              <a:rPr lang="zh-CN" altLang="en-US" b="1" dirty="0"/>
              <a:t>毕昇</a:t>
            </a:r>
            <a:r>
              <a:rPr lang="en-US" altLang="zh-CN" b="1" dirty="0" smtClean="0"/>
              <a:t>JDK 6.30</a:t>
            </a:r>
            <a:r>
              <a:rPr lang="zh-CN" altLang="en-US" b="1" dirty="0" smtClean="0"/>
              <a:t>版本特性介绍</a:t>
            </a:r>
            <a:endParaRPr lang="zh-CN" altLang="en-US" b="1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7F3DB8AC-5DE9-5548-8697-C9055F7FF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zh-CN" altLang="en-US" dirty="0" smtClean="0"/>
              <a:t>作</a:t>
            </a:r>
            <a:r>
              <a:rPr lang="zh-CN" altLang="en-US" dirty="0"/>
              <a:t>者</a:t>
            </a:r>
            <a:r>
              <a:rPr lang="zh-CN" altLang="en-US" dirty="0" smtClean="0"/>
              <a:t>：</a:t>
            </a:r>
            <a:r>
              <a:rPr lang="zh-CN" altLang="en-US" dirty="0"/>
              <a:t>贺东博</a:t>
            </a:r>
            <a:endParaRPr lang="en-US" altLang="zh-CN" dirty="0"/>
          </a:p>
          <a:p>
            <a:r>
              <a:rPr lang="zh-CN" altLang="en-US" dirty="0"/>
              <a:t>日期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2021.6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0"/>
            <a:ext cx="7487025" cy="506300"/>
            <a:chOff x="1765300" y="3693101"/>
            <a:chExt cx="7488000" cy="50636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1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</a:t>
              </a:r>
              <a:r>
                <a:rPr lang="zh-CN" altLang="en-US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昇</a:t>
              </a:r>
              <a:r>
                <a:rPr lang="en-US" altLang="zh-CN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JDK8</a:t>
              </a:r>
              <a:r>
                <a:rPr lang="zh-CN" altLang="en-US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特性</a:t>
              </a:r>
              <a:endPara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461605"/>
            <a:chOff x="1765300" y="3742267"/>
            <a:chExt cx="7488000" cy="46166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昇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JDK11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特性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2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特性：</a:t>
            </a:r>
            <a:r>
              <a:rPr lang="en-US" altLang="zh-CN" smtClean="0"/>
              <a:t>KAEProvider</a:t>
            </a:r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zh-CN" altLang="en-US" b="1" smtClean="0"/>
              <a:t>目前为止，</a:t>
            </a:r>
            <a:r>
              <a:rPr lang="zh-CN" altLang="en-US" b="1"/>
              <a:t>已</a:t>
            </a:r>
            <a:r>
              <a:rPr lang="zh-CN" altLang="en-US" b="1" smtClean="0"/>
              <a:t>支持</a:t>
            </a:r>
            <a:r>
              <a:rPr lang="en-US" altLang="zh-CN" b="1" smtClean="0"/>
              <a:t>KAE</a:t>
            </a:r>
            <a:r>
              <a:rPr lang="zh-CN" altLang="en-US" b="1" smtClean="0"/>
              <a:t>硬件加速引擎中的所有算法</a:t>
            </a:r>
            <a:endParaRPr 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69527"/>
              </p:ext>
            </p:extLst>
          </p:nvPr>
        </p:nvGraphicFramePr>
        <p:xfrm>
          <a:off x="1105941" y="1645403"/>
          <a:ext cx="10154194" cy="3484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11420"/>
                <a:gridCol w="714277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smtClean="0">
                          <a:solidFill>
                            <a:schemeClr val="tx1"/>
                          </a:solidFill>
                          <a:effectLst/>
                        </a:rPr>
                        <a:t>算法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</a:rPr>
                        <a:t>说明</a:t>
                      </a: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smtClean="0">
                          <a:effectLst/>
                        </a:rPr>
                        <a:t>摘要算法</a:t>
                      </a:r>
                      <a:endParaRPr lang="en-US" sz="1400" dirty="0">
                        <a:effectLst/>
                      </a:endParaRPr>
                    </a:p>
                  </a:txBody>
                  <a:tcPr marL="123825" marR="1238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包括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MD5、SHA256、SHA384、SM3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对称</a:t>
                      </a:r>
                      <a:r>
                        <a:rPr lang="zh-CN" altLang="en-US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加密算法</a:t>
                      </a:r>
                      <a:r>
                        <a:rPr lang="en-US" altLang="zh-CN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AES</a:t>
                      </a:r>
                      <a:endParaRPr lang="zh-CN" alt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支持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ECB、CBC、CTR、GCM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对称</a:t>
                      </a:r>
                      <a:r>
                        <a:rPr lang="zh-CN" altLang="en-US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加密算法</a:t>
                      </a:r>
                      <a:r>
                        <a:rPr lang="en-US" altLang="zh-CN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SM4</a:t>
                      </a:r>
                      <a:endParaRPr lang="zh-CN" alt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包括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ECB、CBC、CTR、OFB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包括</a:t>
                      </a:r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HmacMD5、HmacSHA1、HmacSHA224、HmacSHA256、HmacSHA384、HmacSHA51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非对称加</a:t>
                      </a:r>
                      <a:r>
                        <a:rPr lang="zh-CN" altLang="en-US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解密算法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RSA</a:t>
                      </a:r>
                      <a:endParaRPr lang="zh-CN" alt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2048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3072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4096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位秘钥大小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包括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DHKeyPairGenerator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DHKeyAgreement，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2048</a:t>
                      </a:r>
                      <a:r>
                        <a:rPr lang="zh-CN" altLang="en-US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3072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4096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位秘钥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ECDH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包括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ECKeyPairGenerator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ECDHKeyAgreement，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支持曲线</a:t>
                      </a:r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secp224r1、prime256v1、secp384r1、secp521r1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RSA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签名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包括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RSASignature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RSAPSSSignature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私钥只支持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RSAPrivateCrtKey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924697" y="599861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1" lang="zh-CN" altLang="en-US" sz="12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</a:t>
            </a:r>
            <a:r>
              <a:rPr kumimoji="1" lang="zh-CN" altLang="en-US" sz="12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kumimoji="1" lang="en-US" altLang="zh-CN" sz="12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JDK</a:t>
            </a:r>
            <a:r>
              <a:rPr kumimoji="1" lang="zh-CN" altLang="en-US" sz="12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默认</a:t>
            </a:r>
            <a:r>
              <a:rPr kumimoji="1" lang="en-US" altLang="zh-CN" sz="12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Provider</a:t>
            </a:r>
            <a:r>
              <a:rPr kumimoji="1" lang="zh-CN" altLang="en-US" sz="12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不支持的加密模式没有支持，例如</a:t>
            </a:r>
            <a:r>
              <a:rPr kumimoji="1" lang="en-US" altLang="zh-CN" sz="12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AES/XTS</a:t>
            </a:r>
            <a:endParaRPr kumimoji="1"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41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特性：</a:t>
            </a:r>
            <a:r>
              <a:rPr lang="en-US" altLang="zh-CN" smtClean="0"/>
              <a:t>KAEProvider</a:t>
            </a:r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zh-CN" altLang="en-US" b="1" smtClean="0"/>
              <a:t>提供默认配置文件</a:t>
            </a:r>
            <a:r>
              <a:rPr lang="en-US" altLang="zh-CN" b="1"/>
              <a:t>$JAVA_HOME/lib/ext/kaeprovider.conf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91" y="1516613"/>
            <a:ext cx="5333333" cy="421904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573338" y="5587297"/>
            <a:ext cx="28964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/>
              <a:t>启动目录下的</a:t>
            </a:r>
            <a:r>
              <a:rPr lang="en-US" altLang="zh-CN" sz="1400"/>
              <a:t>kae.log</a:t>
            </a:r>
            <a:r>
              <a:rPr lang="zh-CN" altLang="en-US" sz="1400"/>
              <a:t> </a:t>
            </a:r>
            <a:r>
              <a:rPr lang="en-US" altLang="zh-CN" sz="1400" smtClean="0"/>
              <a:t>:</a:t>
            </a:r>
            <a:endParaRPr kumimoji="1" lang="en-US" altLang="zh-CN" sz="140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en-US" altLang="zh-CN" sz="140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KAE Engine was found …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000730" y="5582193"/>
            <a:ext cx="4457186" cy="22054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特性：</a:t>
            </a:r>
            <a:r>
              <a:rPr lang="en-US" altLang="zh-CN" smtClean="0"/>
              <a:t>KAEProvider</a:t>
            </a:r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en-US" smtClean="0"/>
              <a:t>JMH</a:t>
            </a:r>
            <a:r>
              <a:rPr lang="zh-CN" altLang="en-US" smtClean="0"/>
              <a:t>测试结果：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52" y="1561645"/>
            <a:ext cx="11514286" cy="19523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52" y="3626137"/>
            <a:ext cx="11514286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特性：</a:t>
            </a:r>
            <a:r>
              <a:rPr lang="en-US" altLang="zh-CN" smtClean="0"/>
              <a:t>KAEProvider</a:t>
            </a:r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en-US" altLang="zh-CN" smtClean="0"/>
              <a:t>HTTPS</a:t>
            </a:r>
            <a:r>
              <a:rPr lang="zh-CN" altLang="en-US" smtClean="0"/>
              <a:t>测试结果</a:t>
            </a:r>
            <a:r>
              <a:rPr lang="en-US" altLang="zh-CN" smtClean="0"/>
              <a:t>(Tomcat+Jmeter)</a:t>
            </a:r>
            <a:r>
              <a:rPr lang="zh-CN" altLang="en-US" smtClean="0"/>
              <a:t>：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7" y="1736074"/>
            <a:ext cx="11457143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特性：</a:t>
            </a:r>
            <a:r>
              <a:rPr lang="en-US" altLang="zh-CN" smtClean="0"/>
              <a:t>Jmap</a:t>
            </a:r>
            <a:r>
              <a:rPr lang="zh-CN" altLang="en-US"/>
              <a:t>并发扫描优化支持</a:t>
            </a:r>
            <a:r>
              <a:rPr lang="en-US" altLang="zh-CN"/>
              <a:t>CMS</a:t>
            </a:r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zh-CN" altLang="en-US" smtClean="0"/>
              <a:t>背景</a:t>
            </a:r>
            <a:endParaRPr lang="en-US" altLang="zh-CN"/>
          </a:p>
          <a:p>
            <a:pPr lvl="1"/>
            <a:r>
              <a:rPr lang="zh-CN" altLang="en-US" smtClean="0"/>
              <a:t>当前</a:t>
            </a:r>
            <a:r>
              <a:rPr lang="en-US" altLang="zh-CN"/>
              <a:t>jmap</a:t>
            </a:r>
            <a:r>
              <a:rPr lang="zh-CN" altLang="en-US"/>
              <a:t>采用单线程对</a:t>
            </a:r>
            <a:r>
              <a:rPr lang="en-US" altLang="zh-CN"/>
              <a:t>java</a:t>
            </a:r>
            <a:r>
              <a:rPr lang="zh-CN" altLang="en-US"/>
              <a:t>堆进行扫描，扫描速度较慢，并且对超大堆进行扫描时（大于</a:t>
            </a:r>
            <a:r>
              <a:rPr lang="en-US" altLang="zh-CN"/>
              <a:t>200G</a:t>
            </a:r>
            <a:r>
              <a:rPr lang="zh-CN" altLang="en-US"/>
              <a:t>），容</a:t>
            </a:r>
            <a:br>
              <a:rPr lang="zh-CN" altLang="en-US"/>
            </a:br>
            <a:r>
              <a:rPr lang="zh-CN" altLang="en-US"/>
              <a:t>易引起系统卡死。因此可以通过多线程来进行扫描，减少卡顿时间。之前发布的版本支持了</a:t>
            </a:r>
            <a:r>
              <a:rPr lang="en-US" altLang="zh-CN"/>
              <a:t>G1GC</a:t>
            </a:r>
            <a:r>
              <a:rPr lang="zh-CN" altLang="en-US"/>
              <a:t>与</a:t>
            </a:r>
            <a:br>
              <a:rPr lang="zh-CN" altLang="en-US"/>
            </a:br>
            <a:r>
              <a:rPr lang="en-US" altLang="zh-CN"/>
              <a:t>ParallelGC</a:t>
            </a:r>
            <a:r>
              <a:rPr lang="zh-CN" altLang="en-US"/>
              <a:t>的并发扫描，本次发布增加对</a:t>
            </a:r>
            <a:r>
              <a:rPr lang="en-US" altLang="zh-CN"/>
              <a:t>CMS GC</a:t>
            </a:r>
            <a:r>
              <a:rPr lang="zh-CN" altLang="en-US"/>
              <a:t>的支持</a:t>
            </a:r>
            <a:r>
              <a:rPr lang="zh-CN" altLang="en-US" smtClean="0"/>
              <a:t>。</a:t>
            </a:r>
            <a:endParaRPr lang="en-US" altLang="zh-CN" smtClean="0"/>
          </a:p>
          <a:p>
            <a:pPr lvl="1"/>
            <a:endParaRPr lang="en-US" altLang="zh-CN" smtClean="0"/>
          </a:p>
          <a:p>
            <a:r>
              <a:rPr lang="zh-CN" altLang="en-US" smtClean="0"/>
              <a:t>实现</a:t>
            </a:r>
            <a:endParaRPr lang="en-US" altLang="zh-CN" smtClean="0"/>
          </a:p>
          <a:p>
            <a:pPr lvl="1"/>
            <a:r>
              <a:rPr lang="zh-CN" altLang="en-US"/>
              <a:t>毕昇</a:t>
            </a:r>
            <a:r>
              <a:rPr lang="en-US" altLang="zh-CN"/>
              <a:t>JDK</a:t>
            </a:r>
            <a:r>
              <a:rPr lang="zh-CN" altLang="en-US"/>
              <a:t>在社区高版本</a:t>
            </a:r>
            <a:r>
              <a:rPr lang="en-US" altLang="zh-CN"/>
              <a:t>jmap</a:t>
            </a:r>
            <a:r>
              <a:rPr lang="zh-CN" altLang="en-US"/>
              <a:t>优化回合的基础上，在</a:t>
            </a:r>
            <a:r>
              <a:rPr lang="en-US" altLang="zh-CN"/>
              <a:t>cms heap</a:t>
            </a:r>
            <a:r>
              <a:rPr lang="zh-CN" altLang="en-US"/>
              <a:t>上部署</a:t>
            </a:r>
            <a:r>
              <a:rPr lang="en-US" altLang="zh-CN"/>
              <a:t>CMSHeapBlockClaimer</a:t>
            </a:r>
            <a:r>
              <a:rPr lang="zh-CN" altLang="en-US"/>
              <a:t>用来为每个</a:t>
            </a:r>
            <a:br>
              <a:rPr lang="zh-CN" altLang="en-US"/>
            </a:br>
            <a:r>
              <a:rPr lang="zh-CN" altLang="en-US"/>
              <a:t>线程分配</a:t>
            </a:r>
            <a:r>
              <a:rPr lang="en-US" altLang="zh-CN"/>
              <a:t>heap block,</a:t>
            </a:r>
            <a:r>
              <a:rPr lang="zh-CN" altLang="en-US"/>
              <a:t>增加了</a:t>
            </a:r>
            <a:r>
              <a:rPr lang="en-US" altLang="zh-CN"/>
              <a:t>object_iterate_block</a:t>
            </a:r>
            <a:r>
              <a:rPr lang="zh-CN" altLang="en-US"/>
              <a:t>接口用来扫描</a:t>
            </a:r>
            <a:r>
              <a:rPr lang="en-US" altLang="zh-CN"/>
              <a:t>block</a:t>
            </a:r>
            <a:r>
              <a:rPr lang="zh-CN" altLang="en-US"/>
              <a:t>中的</a:t>
            </a:r>
            <a:r>
              <a:rPr lang="en-US" altLang="zh-CN"/>
              <a:t>object</a:t>
            </a:r>
            <a:r>
              <a:rPr lang="zh-CN" altLang="en-US"/>
              <a:t>，每个线程的扫描结果</a:t>
            </a:r>
            <a:br>
              <a:rPr lang="zh-CN" altLang="en-US"/>
            </a:br>
            <a:r>
              <a:rPr lang="zh-CN" altLang="en-US"/>
              <a:t>会在已有的</a:t>
            </a:r>
            <a:r>
              <a:rPr lang="en-US" altLang="zh-CN"/>
              <a:t>heap_inspection</a:t>
            </a:r>
            <a:r>
              <a:rPr lang="zh-CN" altLang="en-US"/>
              <a:t>模块中的</a:t>
            </a:r>
            <a:r>
              <a:rPr lang="en-US" altLang="zh-CN"/>
              <a:t>ParHeapInspectTask</a:t>
            </a:r>
            <a:r>
              <a:rPr lang="zh-CN" altLang="en-US"/>
              <a:t>进行合并 </a:t>
            </a:r>
            <a:br>
              <a:rPr lang="zh-CN" altLang="en-US"/>
            </a:br>
            <a:endParaRPr lang="en-US" altLang="zh-CN"/>
          </a:p>
          <a:p>
            <a:r>
              <a:rPr lang="zh-CN" altLang="en-US" smtClean="0"/>
              <a:t>使用方法</a:t>
            </a:r>
            <a:endParaRPr lang="en-US" altLang="zh-CN"/>
          </a:p>
          <a:p>
            <a:pPr lvl="1"/>
            <a:r>
              <a:rPr lang="en-US" altLang="zh-CN" smtClean="0"/>
              <a:t>jmap </a:t>
            </a:r>
            <a:r>
              <a:rPr lang="en-US" altLang="zh-CN"/>
              <a:t>-histo:live,parallel=3 pid : </a:t>
            </a:r>
            <a:r>
              <a:rPr lang="zh-CN" altLang="en-US"/>
              <a:t>指定并发线程数为</a:t>
            </a:r>
            <a:r>
              <a:rPr lang="en-US" altLang="zh-CN" smtClean="0"/>
              <a:t>3</a:t>
            </a:r>
          </a:p>
          <a:p>
            <a:pPr lvl="1"/>
            <a:r>
              <a:rPr lang="en-US" altLang="zh-CN" smtClean="0"/>
              <a:t>jmap </a:t>
            </a:r>
            <a:r>
              <a:rPr lang="en-US" altLang="zh-CN"/>
              <a:t>-histo:live,parallel=0 pid : </a:t>
            </a:r>
            <a:r>
              <a:rPr lang="zh-CN" altLang="en-US"/>
              <a:t>使用当前系统可支持的并发线程数（</a:t>
            </a:r>
            <a:r>
              <a:rPr lang="en-US" altLang="zh-CN"/>
              <a:t>-XX:ParallelGCThreads</a:t>
            </a:r>
            <a:r>
              <a:rPr lang="zh-CN" altLang="en-US" smtClean="0"/>
              <a:t>）</a:t>
            </a:r>
            <a:endParaRPr lang="en-US" altLang="zh-CN" smtClean="0"/>
          </a:p>
          <a:p>
            <a:pPr lvl="1"/>
            <a:r>
              <a:rPr lang="en-US" altLang="zh-CN" smtClean="0"/>
              <a:t>jmap </a:t>
            </a:r>
            <a:r>
              <a:rPr lang="en-US" altLang="zh-CN"/>
              <a:t>-histo:live,parallel=1 pid : </a:t>
            </a:r>
            <a:r>
              <a:rPr lang="zh-CN" altLang="en-US"/>
              <a:t>使用原有的串行扫描 </a:t>
            </a:r>
            <a:br>
              <a:rPr lang="zh-CN" altLang="en-US"/>
            </a:br>
            <a:r>
              <a:rPr lang="zh-CN" altLang="en-US"/>
              <a:t> </a:t>
            </a:r>
            <a:br>
              <a:rPr lang="zh-CN" altLang="en-US"/>
            </a:b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918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725989" y="2812869"/>
            <a:ext cx="1027611" cy="31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特性：</a:t>
            </a:r>
            <a:r>
              <a:rPr lang="en-US" altLang="zh-CN" smtClean="0"/>
              <a:t>Jmap</a:t>
            </a:r>
            <a:r>
              <a:rPr lang="zh-CN" altLang="en-US"/>
              <a:t>并发扫描优化支持</a:t>
            </a:r>
            <a:r>
              <a:rPr lang="en-US" altLang="zh-CN"/>
              <a:t>CMS</a:t>
            </a:r>
            <a:endParaRPr lang="zh-CN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6260" y="1112282"/>
            <a:ext cx="10733557" cy="4690459"/>
          </a:xfrm>
        </p:spPr>
        <p:txBody>
          <a:bodyPr/>
          <a:lstStyle/>
          <a:p>
            <a:r>
              <a:rPr lang="zh-CN" altLang="en-US" smtClean="0"/>
              <a:t>性能测试</a:t>
            </a:r>
            <a:endParaRPr lang="en-US" altLang="zh-CN" smtClean="0"/>
          </a:p>
          <a:p>
            <a:pPr lvl="1"/>
            <a:r>
              <a:rPr lang="en-US" altLang="zh-CN"/>
              <a:t>CPU: Kunpeng </a:t>
            </a:r>
            <a:r>
              <a:rPr lang="en-US" altLang="zh-CN" smtClean="0"/>
              <a:t>920</a:t>
            </a:r>
          </a:p>
          <a:p>
            <a:pPr lvl="1"/>
            <a:r>
              <a:rPr lang="en-US" altLang="zh-CN" smtClean="0"/>
              <a:t>OS</a:t>
            </a:r>
            <a:r>
              <a:rPr lang="en-US" altLang="zh-CN"/>
              <a:t>: openEuler </a:t>
            </a:r>
            <a:r>
              <a:rPr lang="en-US" altLang="zh-CN" smtClean="0"/>
              <a:t>20.03</a:t>
            </a:r>
          </a:p>
          <a:p>
            <a:pPr lvl="1"/>
            <a:r>
              <a:rPr lang="en-US" altLang="zh-CN" smtClean="0"/>
              <a:t>JDK</a:t>
            </a:r>
            <a:r>
              <a:rPr lang="en-US" altLang="zh-CN"/>
              <a:t>: </a:t>
            </a:r>
            <a:r>
              <a:rPr lang="zh-CN" altLang="en-US"/>
              <a:t>毕昇</a:t>
            </a:r>
            <a:r>
              <a:rPr lang="en-US" altLang="zh-CN"/>
              <a:t>JDK1.8.0_292 </a:t>
            </a:r>
            <a:endParaRPr lang="en-US" altLang="zh-CN" smtClean="0"/>
          </a:p>
          <a:p>
            <a:pPr lvl="1"/>
            <a:r>
              <a:rPr lang="zh-CN" altLang="en-US" smtClean="0"/>
              <a:t>堆大小：</a:t>
            </a:r>
            <a:r>
              <a:rPr lang="en-US" altLang="zh-CN" smtClean="0"/>
              <a:t>60G</a:t>
            </a:r>
            <a:r>
              <a:rPr lang="en-US" altLang="zh-CN"/>
              <a:t/>
            </a:r>
            <a:br>
              <a:rPr lang="en-US" altLang="zh-CN"/>
            </a:br>
            <a:endParaRPr 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28" y="2969623"/>
            <a:ext cx="10952381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EA530531-9BC4-4BCB-8295-208B560A15B1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F8D5B8B4-7C5E-4BAA-99F4-C40C5348065B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3AEDFE1B-3FF5-4ED4-AFE1-711B3E19E3E2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9DAAC9AA-AD28-4322-8A66-04DF37A9899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</Template>
  <TotalTime>18248</TotalTime>
  <Words>457</Words>
  <Application>Microsoft Office PowerPoint</Application>
  <PresentationFormat>自定义</PresentationFormat>
  <Paragraphs>98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.AppleSystemUIFont</vt:lpstr>
      <vt:lpstr>等线</vt:lpstr>
      <vt:lpstr>Microsoft YaHei</vt:lpstr>
      <vt:lpstr>Microsoft YaHei</vt:lpstr>
      <vt:lpstr>黑体</vt:lpstr>
      <vt:lpstr>华文琥珀</vt:lpstr>
      <vt:lpstr>Arial</vt:lpstr>
      <vt:lpstr>Calibri</vt:lpstr>
      <vt:lpstr>封面页_图片版 </vt:lpstr>
      <vt:lpstr>目录页</vt:lpstr>
      <vt:lpstr>章节页</vt:lpstr>
      <vt:lpstr>结束页</vt:lpstr>
      <vt:lpstr>PowerPoint 演示文稿</vt:lpstr>
      <vt:lpstr>毕昇JDK 6.30版本特性介绍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工作开展计划</dc:title>
  <dc:creator>guoge(JVM)</dc:creator>
  <cp:lastModifiedBy>hedongbo</cp:lastModifiedBy>
  <cp:revision>662</cp:revision>
  <dcterms:created xsi:type="dcterms:W3CDTF">2021-02-27T06:17:00Z</dcterms:created>
  <dcterms:modified xsi:type="dcterms:W3CDTF">2021-07-01T02:05:56Z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(3)C3oLvX66S49MEsLGGeK6tMlMCRXzg3GKgFLtcxu7QSASn2bgffWIT55sfr0+1ZeSY494s+rF
uXAe8H3B52MGh6I5i/wcHo30rh8C9W1arZ5gaEdl8YiUHaaA/PAwn2VYH3uYWw4qS/VqhsJ+
yY+EsTK4/RH5ecuxg/ZtTnDUxOiOP8Alb8cwZVtq66Pj+OQpVkskEzWx4UpJL+DUDLLWIjC4
HkY7qdmGqyhOusbWbN</vt:lpwstr>
  </property>
  <property fmtid="{D5CDD505-2E9C-101B-9397-08002B2CF9AE}" pid="3" name="_2015_ms_pID_7253431">
    <vt:lpwstr>gTaOaRowdUsFujd+xgkGJtPPKqpRtF66Co7f+WPUp+9Da84fYy2qRT
x5xkTcLrIj2egKpdFuEjeRcbsyvXuPs6BP6LyUMeKFoNVrdmVIcqJ0kkUBr1PPQ8byPCpVnw
dprcjLNFkw8uS82ykoshBjE3dg8B/WFzNtefcgjs1fE0GPRsYvLxqXkeKFBBCHXPSeIvh6E7
bhdQZ5peNe5z8utTpKOLv85/G5cUahtDxAoX</vt:lpwstr>
  </property>
  <property fmtid="{D5CDD505-2E9C-101B-9397-08002B2CF9AE}" pid="4" name="_2015_ms_pID_7253432">
    <vt:lpwstr>sPo0aNrEv15N2EhHzP0Qd3I=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1624329065</vt:lpwstr>
  </property>
</Properties>
</file>