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256" r:id="rId2"/>
    <p:sldId id="295" r:id="rId3"/>
    <p:sldId id="296" r:id="rId4"/>
    <p:sldId id="257" r:id="rId5"/>
    <p:sldId id="258" r:id="rId6"/>
    <p:sldId id="259" r:id="rId7"/>
    <p:sldId id="261" r:id="rId8"/>
    <p:sldId id="262" r:id="rId9"/>
    <p:sldId id="264" r:id="rId10"/>
    <p:sldId id="278" r:id="rId11"/>
    <p:sldId id="280" r:id="rId12"/>
    <p:sldId id="271" r:id="rId13"/>
    <p:sldId id="270" r:id="rId14"/>
    <p:sldId id="281" r:id="rId15"/>
    <p:sldId id="277" r:id="rId16"/>
    <p:sldId id="272" r:id="rId17"/>
    <p:sldId id="265" r:id="rId18"/>
    <p:sldId id="263" r:id="rId19"/>
    <p:sldId id="282" r:id="rId20"/>
    <p:sldId id="283" r:id="rId21"/>
    <p:sldId id="266" r:id="rId22"/>
    <p:sldId id="268" r:id="rId23"/>
    <p:sldId id="287" r:id="rId24"/>
    <p:sldId id="290" r:id="rId25"/>
    <p:sldId id="291" r:id="rId26"/>
    <p:sldId id="267" r:id="rId27"/>
    <p:sldId id="269" r:id="rId28"/>
    <p:sldId id="284" r:id="rId29"/>
    <p:sldId id="292" r:id="rId30"/>
    <p:sldId id="285" r:id="rId31"/>
    <p:sldId id="294" r:id="rId32"/>
    <p:sldId id="293" r:id="rId33"/>
    <p:sldId id="273" r:id="rId34"/>
    <p:sldId id="274" r:id="rId35"/>
    <p:sldId id="275" r:id="rId36"/>
    <p:sldId id="286" r:id="rId37"/>
    <p:sldId id="297" r:id="rId38"/>
    <p:sldId id="298" r:id="rId39"/>
    <p:sldId id="299" r:id="rId40"/>
    <p:sldId id="300"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FF6A3D54-F525-4A61-A102-C8A874760A56}">
          <p14:sldIdLst>
            <p14:sldId id="256"/>
            <p14:sldId id="295"/>
            <p14:sldId id="296"/>
            <p14:sldId id="257"/>
            <p14:sldId id="258"/>
            <p14:sldId id="259"/>
            <p14:sldId id="261"/>
            <p14:sldId id="262"/>
            <p14:sldId id="264"/>
            <p14:sldId id="278"/>
            <p14:sldId id="280"/>
            <p14:sldId id="271"/>
            <p14:sldId id="270"/>
            <p14:sldId id="281"/>
            <p14:sldId id="277"/>
            <p14:sldId id="272"/>
            <p14:sldId id="265"/>
            <p14:sldId id="263"/>
            <p14:sldId id="282"/>
            <p14:sldId id="283"/>
            <p14:sldId id="266"/>
            <p14:sldId id="268"/>
            <p14:sldId id="287"/>
            <p14:sldId id="290"/>
            <p14:sldId id="291"/>
            <p14:sldId id="267"/>
            <p14:sldId id="269"/>
            <p14:sldId id="284"/>
            <p14:sldId id="292"/>
            <p14:sldId id="285"/>
            <p14:sldId id="294"/>
            <p14:sldId id="293"/>
            <p14:sldId id="273"/>
            <p14:sldId id="274"/>
            <p14:sldId id="275"/>
            <p14:sldId id="286"/>
            <p14:sldId id="297"/>
            <p14:sldId id="298"/>
            <p14:sldId id="299"/>
            <p14:sldId id="3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65167" autoAdjust="0"/>
  </p:normalViewPr>
  <p:slideViewPr>
    <p:cSldViewPr snapToGrid="0">
      <p:cViewPr varScale="1">
        <p:scale>
          <a:sx n="103" d="100"/>
          <a:sy n="103" d="100"/>
        </p:scale>
        <p:origin x="138" y="5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__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SPECjbb</a:t>
            </a:r>
            <a:r>
              <a:rPr lang="en-US" altLang="zh-CN" baseline="30000"/>
              <a:t>@</a:t>
            </a:r>
            <a:r>
              <a:rPr lang="en-US" altLang="zh-CN"/>
              <a:t>2015</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v>bishengjdk11 riscv64</c:v>
          </c:tx>
          <c:spPr>
            <a:solidFill>
              <a:schemeClr val="accent2"/>
            </a:solidFill>
            <a:ln>
              <a:solidFill>
                <a:schemeClr val="accent2"/>
              </a:solidFill>
            </a:ln>
            <a:effectLst/>
          </c:spPr>
          <c:invertIfNegative val="0"/>
          <c:cat>
            <c:strLit>
              <c:ptCount val="2"/>
              <c:pt idx="0">
                <c:v>max-jOPS</c:v>
              </c:pt>
              <c:pt idx="1">
                <c:v>critical-jOPS</c:v>
              </c:pt>
            </c:strLit>
          </c:cat>
          <c:val>
            <c:numRef>
              <c:f>Sheet1!$C$16:$C$17</c:f>
              <c:numCache>
                <c:formatCode>General</c:formatCode>
                <c:ptCount val="2"/>
                <c:pt idx="0">
                  <c:v>347</c:v>
                </c:pt>
                <c:pt idx="1">
                  <c:v>32</c:v>
                </c:pt>
              </c:numCache>
            </c:numRef>
          </c:val>
        </c:ser>
        <c:dLbls>
          <c:showLegendKey val="0"/>
          <c:showVal val="0"/>
          <c:showCatName val="0"/>
          <c:showSerName val="0"/>
          <c:showPercent val="0"/>
          <c:showBubbleSize val="0"/>
        </c:dLbls>
        <c:gapWidth val="219"/>
        <c:overlap val="-27"/>
        <c:axId val="-2096165696"/>
        <c:axId val="-2096165152"/>
      </c:barChart>
      <c:catAx>
        <c:axId val="-2096165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96165152"/>
        <c:crosses val="autoZero"/>
        <c:auto val="1"/>
        <c:lblAlgn val="ctr"/>
        <c:lblOffset val="100"/>
        <c:noMultiLvlLbl val="0"/>
      </c:catAx>
      <c:valAx>
        <c:axId val="-2096165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9616569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SPECjvm</a:t>
            </a:r>
            <a:r>
              <a:rPr lang="en-US" altLang="zh-CN" baseline="30000"/>
              <a:t>@</a:t>
            </a:r>
            <a:r>
              <a:rPr lang="en-US" altLang="zh-CN"/>
              <a:t>2008</a:t>
            </a:r>
            <a:endParaRPr lang="zh-CN" alt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v>openj9(interpreter only)</c:v>
          </c:tx>
          <c:spPr>
            <a:solidFill>
              <a:schemeClr val="accent1"/>
            </a:solidFill>
            <a:ln>
              <a:noFill/>
            </a:ln>
            <a:effectLst/>
          </c:spPr>
          <c:invertIfNegative val="0"/>
          <c:cat>
            <c:strRef>
              <c:f>Sheet1!$A$4:$A$13</c:f>
              <c:strCache>
                <c:ptCount val="10"/>
                <c:pt idx="0">
                  <c:v>compress</c:v>
                </c:pt>
                <c:pt idx="1">
                  <c:v>crypto</c:v>
                </c:pt>
                <c:pt idx="2">
                  <c:v>derby</c:v>
                </c:pt>
                <c:pt idx="3">
                  <c:v>mpegaudio</c:v>
                </c:pt>
                <c:pt idx="4">
                  <c:v>scimark.large</c:v>
                </c:pt>
                <c:pt idx="5">
                  <c:v>scimark.small</c:v>
                </c:pt>
                <c:pt idx="6">
                  <c:v>serial</c:v>
                </c:pt>
                <c:pt idx="7">
                  <c:v>startup</c:v>
                </c:pt>
                <c:pt idx="8">
                  <c:v>sunflow</c:v>
                </c:pt>
                <c:pt idx="9">
                  <c:v>xml</c:v>
                </c:pt>
              </c:strCache>
            </c:strRef>
          </c:cat>
          <c:val>
            <c:numRef>
              <c:f>Sheet1!$B$4:$B$13</c:f>
              <c:numCache>
                <c:formatCode>General</c:formatCode>
                <c:ptCount val="10"/>
                <c:pt idx="0">
                  <c:v>0.25</c:v>
                </c:pt>
                <c:pt idx="1">
                  <c:v>0.24</c:v>
                </c:pt>
                <c:pt idx="2">
                  <c:v>0.74</c:v>
                </c:pt>
                <c:pt idx="3">
                  <c:v>0.24</c:v>
                </c:pt>
                <c:pt idx="4">
                  <c:v>0.16</c:v>
                </c:pt>
                <c:pt idx="5">
                  <c:v>0.44</c:v>
                </c:pt>
                <c:pt idx="6">
                  <c:v>0.13</c:v>
                </c:pt>
                <c:pt idx="7">
                  <c:v>0.14000000000000001</c:v>
                </c:pt>
                <c:pt idx="8">
                  <c:v>0.14000000000000001</c:v>
                </c:pt>
                <c:pt idx="9">
                  <c:v>0.43</c:v>
                </c:pt>
              </c:numCache>
            </c:numRef>
          </c:val>
        </c:ser>
        <c:ser>
          <c:idx val="1"/>
          <c:order val="1"/>
          <c:tx>
            <c:v>bishengjdk11</c:v>
          </c:tx>
          <c:spPr>
            <a:solidFill>
              <a:schemeClr val="accent2"/>
            </a:solidFill>
            <a:ln>
              <a:noFill/>
            </a:ln>
            <a:effectLst/>
          </c:spPr>
          <c:invertIfNegative val="0"/>
          <c:cat>
            <c:strRef>
              <c:f>Sheet1!$A$4:$A$13</c:f>
              <c:strCache>
                <c:ptCount val="10"/>
                <c:pt idx="0">
                  <c:v>compress</c:v>
                </c:pt>
                <c:pt idx="1">
                  <c:v>crypto</c:v>
                </c:pt>
                <c:pt idx="2">
                  <c:v>derby</c:v>
                </c:pt>
                <c:pt idx="3">
                  <c:v>mpegaudio</c:v>
                </c:pt>
                <c:pt idx="4">
                  <c:v>scimark.large</c:v>
                </c:pt>
                <c:pt idx="5">
                  <c:v>scimark.small</c:v>
                </c:pt>
                <c:pt idx="6">
                  <c:v>serial</c:v>
                </c:pt>
                <c:pt idx="7">
                  <c:v>startup</c:v>
                </c:pt>
                <c:pt idx="8">
                  <c:v>sunflow</c:v>
                </c:pt>
                <c:pt idx="9">
                  <c:v>xml</c:v>
                </c:pt>
              </c:strCache>
            </c:strRef>
          </c:cat>
          <c:val>
            <c:numRef>
              <c:f>Sheet1!$C$4:$C$13</c:f>
              <c:numCache>
                <c:formatCode>General</c:formatCode>
                <c:ptCount val="10"/>
                <c:pt idx="0">
                  <c:v>19.829999999999998</c:v>
                </c:pt>
                <c:pt idx="1">
                  <c:v>24.01</c:v>
                </c:pt>
                <c:pt idx="2">
                  <c:v>27.22</c:v>
                </c:pt>
                <c:pt idx="3">
                  <c:v>12.21</c:v>
                </c:pt>
                <c:pt idx="4">
                  <c:v>3.91</c:v>
                </c:pt>
                <c:pt idx="5">
                  <c:v>14.73</c:v>
                </c:pt>
                <c:pt idx="6">
                  <c:v>10.84</c:v>
                </c:pt>
                <c:pt idx="7">
                  <c:v>2.71</c:v>
                </c:pt>
                <c:pt idx="8">
                  <c:v>7</c:v>
                </c:pt>
                <c:pt idx="9">
                  <c:v>25.38</c:v>
                </c:pt>
              </c:numCache>
            </c:numRef>
          </c:val>
        </c:ser>
        <c:dLbls>
          <c:showLegendKey val="0"/>
          <c:showVal val="0"/>
          <c:showCatName val="0"/>
          <c:showSerName val="0"/>
          <c:showPercent val="0"/>
          <c:showBubbleSize val="0"/>
        </c:dLbls>
        <c:gapWidth val="219"/>
        <c:overlap val="-27"/>
        <c:axId val="-333880144"/>
        <c:axId val="-333878512"/>
      </c:barChart>
      <c:catAx>
        <c:axId val="-333880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33878512"/>
        <c:crosses val="autoZero"/>
        <c:auto val="1"/>
        <c:lblAlgn val="ctr"/>
        <c:lblOffset val="100"/>
        <c:noMultiLvlLbl val="0"/>
      </c:catAx>
      <c:valAx>
        <c:axId val="-333878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ops/m</a:t>
                </a:r>
                <a:endParaRPr lang="zh-CN" alt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3388014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SPECjvm</a:t>
            </a:r>
            <a:r>
              <a:rPr lang="en-US" altLang="zh-CN" baseline="30000"/>
              <a:t>@</a:t>
            </a:r>
            <a:r>
              <a:rPr lang="en-US" altLang="zh-CN"/>
              <a:t>2008</a:t>
            </a:r>
            <a:endParaRPr lang="zh-CN" alt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riscv64</c:v>
                </c:pt>
              </c:strCache>
            </c:strRef>
          </c:tx>
          <c:spPr>
            <a:solidFill>
              <a:schemeClr val="accent2"/>
            </a:solidFill>
            <a:ln>
              <a:solidFill>
                <a:schemeClr val="accent2"/>
              </a:solidFill>
            </a:ln>
            <a:effectLst/>
          </c:spPr>
          <c:invertIfNegative val="0"/>
          <c:cat>
            <c:strRef>
              <c:f>Sheet1!$A$2:$A$9</c:f>
              <c:strCache>
                <c:ptCount val="8"/>
                <c:pt idx="0">
                  <c:v>crypto</c:v>
                </c:pt>
                <c:pt idx="1">
                  <c:v>compress</c:v>
                </c:pt>
                <c:pt idx="2">
                  <c:v>derby</c:v>
                </c:pt>
                <c:pt idx="3">
                  <c:v>mpegaudio</c:v>
                </c:pt>
                <c:pt idx="4">
                  <c:v>serial</c:v>
                </c:pt>
                <c:pt idx="5">
                  <c:v>sunflow</c:v>
                </c:pt>
                <c:pt idx="6">
                  <c:v>scimark</c:v>
                </c:pt>
                <c:pt idx="7">
                  <c:v>xml</c:v>
                </c:pt>
              </c:strCache>
            </c:strRef>
          </c:cat>
          <c:val>
            <c:numRef>
              <c:f>Sheet1!$B$2:$B$9</c:f>
              <c:numCache>
                <c:formatCode>#,##0_ </c:formatCode>
                <c:ptCount val="8"/>
                <c:pt idx="0">
                  <c:v>80748151387</c:v>
                </c:pt>
                <c:pt idx="1">
                  <c:v>14723313723</c:v>
                </c:pt>
                <c:pt idx="2">
                  <c:v>157067464824</c:v>
                </c:pt>
                <c:pt idx="3">
                  <c:v>41733805028</c:v>
                </c:pt>
                <c:pt idx="4">
                  <c:v>36786446340</c:v>
                </c:pt>
                <c:pt idx="5">
                  <c:v>33058596610</c:v>
                </c:pt>
                <c:pt idx="6">
                  <c:v>141354556311</c:v>
                </c:pt>
                <c:pt idx="7">
                  <c:v>108143148493</c:v>
                </c:pt>
              </c:numCache>
            </c:numRef>
          </c:val>
        </c:ser>
        <c:ser>
          <c:idx val="1"/>
          <c:order val="1"/>
          <c:tx>
            <c:strRef>
              <c:f>Sheet1!$E$1</c:f>
              <c:strCache>
                <c:ptCount val="1"/>
                <c:pt idx="0">
                  <c:v>aarch64</c:v>
                </c:pt>
              </c:strCache>
            </c:strRef>
          </c:tx>
          <c:spPr>
            <a:solidFill>
              <a:schemeClr val="accent1"/>
            </a:solidFill>
            <a:ln>
              <a:solidFill>
                <a:schemeClr val="accent1"/>
              </a:solidFill>
            </a:ln>
            <a:effectLst/>
          </c:spPr>
          <c:invertIfNegative val="0"/>
          <c:val>
            <c:numRef>
              <c:f>Sheet1!$E$2:$E$9</c:f>
              <c:numCache>
                <c:formatCode>#,##0_ </c:formatCode>
                <c:ptCount val="8"/>
                <c:pt idx="0">
                  <c:v>49231964466</c:v>
                </c:pt>
                <c:pt idx="1">
                  <c:v>12229790130</c:v>
                </c:pt>
                <c:pt idx="2">
                  <c:v>94510760628</c:v>
                </c:pt>
                <c:pt idx="3">
                  <c:v>27436181412</c:v>
                </c:pt>
                <c:pt idx="4">
                  <c:v>24065566425</c:v>
                </c:pt>
                <c:pt idx="5">
                  <c:v>29396876507</c:v>
                </c:pt>
                <c:pt idx="6">
                  <c:v>138460968903</c:v>
                </c:pt>
                <c:pt idx="7">
                  <c:v>84014144637</c:v>
                </c:pt>
              </c:numCache>
            </c:numRef>
          </c:val>
        </c:ser>
        <c:dLbls>
          <c:showLegendKey val="0"/>
          <c:showVal val="0"/>
          <c:showCatName val="0"/>
          <c:showSerName val="0"/>
          <c:showPercent val="0"/>
          <c:showBubbleSize val="0"/>
        </c:dLbls>
        <c:gapWidth val="219"/>
        <c:overlap val="-27"/>
        <c:axId val="-333879600"/>
        <c:axId val="-333881232"/>
      </c:barChart>
      <c:catAx>
        <c:axId val="-333879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33881232"/>
        <c:crosses val="autoZero"/>
        <c:auto val="1"/>
        <c:lblAlgn val="ctr"/>
        <c:lblOffset val="100"/>
        <c:noMultiLvlLbl val="0"/>
      </c:catAx>
      <c:valAx>
        <c:axId val="-333881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instruction number</a:t>
                </a:r>
                <a:endParaRPr lang="zh-CN" alt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3387960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E982F7-5209-428C-9F17-1B6EDB7A655E}" type="datetimeFigureOut">
              <a:rPr lang="zh-CN" altLang="en-US" smtClean="0"/>
              <a:t>2021/7/13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39824D-7A01-4CF1-A156-7A48A89BBD16}" type="slidenum">
              <a:rPr lang="zh-CN" altLang="en-US" smtClean="0"/>
              <a:t>‹#›</a:t>
            </a:fld>
            <a:endParaRPr lang="zh-CN" altLang="en-US"/>
          </a:p>
        </p:txBody>
      </p:sp>
    </p:spTree>
    <p:extLst>
      <p:ext uri="{BB962C8B-B14F-4D97-AF65-F5344CB8AC3E}">
        <p14:creationId xmlns:p14="http://schemas.microsoft.com/office/powerpoint/2010/main" val="1748598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39824D-7A01-4CF1-A156-7A48A89BBD16}" type="slidenum">
              <a:rPr lang="zh-CN" altLang="en-US" smtClean="0"/>
              <a:t>2</a:t>
            </a:fld>
            <a:endParaRPr lang="zh-CN" altLang="en-US"/>
          </a:p>
        </p:txBody>
      </p:sp>
    </p:spTree>
    <p:extLst>
      <p:ext uri="{BB962C8B-B14F-4D97-AF65-F5344CB8AC3E}">
        <p14:creationId xmlns:p14="http://schemas.microsoft.com/office/powerpoint/2010/main" val="1549758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639824D-7A01-4CF1-A156-7A48A89BBD16}" type="slidenum">
              <a:rPr lang="zh-CN" altLang="en-US" smtClean="0"/>
              <a:t>3</a:t>
            </a:fld>
            <a:endParaRPr lang="zh-CN" altLang="en-US"/>
          </a:p>
        </p:txBody>
      </p:sp>
    </p:spTree>
    <p:extLst>
      <p:ext uri="{BB962C8B-B14F-4D97-AF65-F5344CB8AC3E}">
        <p14:creationId xmlns:p14="http://schemas.microsoft.com/office/powerpoint/2010/main" val="314362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639824D-7A01-4CF1-A156-7A48A89BBD16}" type="slidenum">
              <a:rPr lang="zh-CN" altLang="en-US" smtClean="0"/>
              <a:t>30</a:t>
            </a:fld>
            <a:endParaRPr lang="zh-CN" altLang="en-US"/>
          </a:p>
        </p:txBody>
      </p:sp>
    </p:spTree>
    <p:extLst>
      <p:ext uri="{BB962C8B-B14F-4D97-AF65-F5344CB8AC3E}">
        <p14:creationId xmlns:p14="http://schemas.microsoft.com/office/powerpoint/2010/main" val="2873914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639824D-7A01-4CF1-A156-7A48A89BBD16}" type="slidenum">
              <a:rPr lang="zh-CN" altLang="en-US" smtClean="0"/>
              <a:t>33</a:t>
            </a:fld>
            <a:endParaRPr lang="zh-CN" altLang="en-US"/>
          </a:p>
        </p:txBody>
      </p:sp>
    </p:spTree>
    <p:extLst>
      <p:ext uri="{BB962C8B-B14F-4D97-AF65-F5344CB8AC3E}">
        <p14:creationId xmlns:p14="http://schemas.microsoft.com/office/powerpoint/2010/main" val="1523344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639824D-7A01-4CF1-A156-7A48A89BBD16}" type="slidenum">
              <a:rPr lang="zh-CN" altLang="en-US" smtClean="0"/>
              <a:t>37</a:t>
            </a:fld>
            <a:endParaRPr lang="zh-CN" altLang="en-US"/>
          </a:p>
        </p:txBody>
      </p:sp>
    </p:spTree>
    <p:extLst>
      <p:ext uri="{BB962C8B-B14F-4D97-AF65-F5344CB8AC3E}">
        <p14:creationId xmlns:p14="http://schemas.microsoft.com/office/powerpoint/2010/main" val="3760938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4EB1D86-DA53-4448-8FAF-40EAF139068C}" type="datetime1">
              <a:rPr lang="zh-CN" altLang="en-US" smtClean="0"/>
              <a:t>2021/7/13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99DD6D-C2B1-492E-A189-B42FB92F47DD}" type="slidenum">
              <a:rPr lang="zh-CN" altLang="en-US" smtClean="0"/>
              <a:t>‹#›</a:t>
            </a:fld>
            <a:endParaRPr lang="zh-CN" altLang="en-US"/>
          </a:p>
        </p:txBody>
      </p:sp>
    </p:spTree>
    <p:extLst>
      <p:ext uri="{BB962C8B-B14F-4D97-AF65-F5344CB8AC3E}">
        <p14:creationId xmlns:p14="http://schemas.microsoft.com/office/powerpoint/2010/main" val="1150491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1F51D7C-86C0-405F-98AD-12B6731024BA}" type="datetime1">
              <a:rPr lang="zh-CN" altLang="en-US" smtClean="0"/>
              <a:t>2021/7/13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99DD6D-C2B1-492E-A189-B42FB92F47DD}" type="slidenum">
              <a:rPr lang="zh-CN" altLang="en-US" smtClean="0"/>
              <a:t>‹#›</a:t>
            </a:fld>
            <a:endParaRPr lang="zh-CN" altLang="en-US"/>
          </a:p>
        </p:txBody>
      </p:sp>
    </p:spTree>
    <p:extLst>
      <p:ext uri="{BB962C8B-B14F-4D97-AF65-F5344CB8AC3E}">
        <p14:creationId xmlns:p14="http://schemas.microsoft.com/office/powerpoint/2010/main" val="1387391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581F71D-0F1E-4B6A-BA40-AA27BEB42EF5}" type="datetime1">
              <a:rPr lang="zh-CN" altLang="en-US" smtClean="0"/>
              <a:t>2021/7/13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99DD6D-C2B1-492E-A189-B42FB92F47DD}" type="slidenum">
              <a:rPr lang="zh-CN" altLang="en-US" smtClean="0"/>
              <a:t>‹#›</a:t>
            </a:fld>
            <a:endParaRPr lang="zh-CN" altLang="en-US"/>
          </a:p>
        </p:txBody>
      </p:sp>
    </p:spTree>
    <p:extLst>
      <p:ext uri="{BB962C8B-B14F-4D97-AF65-F5344CB8AC3E}">
        <p14:creationId xmlns:p14="http://schemas.microsoft.com/office/powerpoint/2010/main" val="3261727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8F47D4B-0225-4934-AB68-AE3C0BAB97A0}" type="datetime1">
              <a:rPr lang="zh-CN" altLang="en-US" smtClean="0"/>
              <a:t>2021/7/13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99DD6D-C2B1-492E-A189-B42FB92F47DD}" type="slidenum">
              <a:rPr lang="zh-CN" altLang="en-US" smtClean="0"/>
              <a:t>‹#›</a:t>
            </a:fld>
            <a:endParaRPr lang="zh-CN" altLang="en-US"/>
          </a:p>
        </p:txBody>
      </p:sp>
    </p:spTree>
    <p:extLst>
      <p:ext uri="{BB962C8B-B14F-4D97-AF65-F5344CB8AC3E}">
        <p14:creationId xmlns:p14="http://schemas.microsoft.com/office/powerpoint/2010/main" val="97244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2AE1381-6404-4092-A891-652479DFF056}" type="datetime1">
              <a:rPr lang="zh-CN" altLang="en-US" smtClean="0"/>
              <a:t>2021/7/13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99DD6D-C2B1-492E-A189-B42FB92F47DD}" type="slidenum">
              <a:rPr lang="zh-CN" altLang="en-US" smtClean="0"/>
              <a:t>‹#›</a:t>
            </a:fld>
            <a:endParaRPr lang="zh-CN" altLang="en-US"/>
          </a:p>
        </p:txBody>
      </p:sp>
    </p:spTree>
    <p:extLst>
      <p:ext uri="{BB962C8B-B14F-4D97-AF65-F5344CB8AC3E}">
        <p14:creationId xmlns:p14="http://schemas.microsoft.com/office/powerpoint/2010/main" val="446530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4823946-938E-452B-89A5-7171B3C12D52}" type="datetime1">
              <a:rPr lang="zh-CN" altLang="en-US" smtClean="0"/>
              <a:t>2021/7/13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99DD6D-C2B1-492E-A189-B42FB92F47DD}" type="slidenum">
              <a:rPr lang="zh-CN" altLang="en-US" smtClean="0"/>
              <a:t>‹#›</a:t>
            </a:fld>
            <a:endParaRPr lang="zh-CN" altLang="en-US"/>
          </a:p>
        </p:txBody>
      </p:sp>
    </p:spTree>
    <p:extLst>
      <p:ext uri="{BB962C8B-B14F-4D97-AF65-F5344CB8AC3E}">
        <p14:creationId xmlns:p14="http://schemas.microsoft.com/office/powerpoint/2010/main" val="412451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15AA078-F8A5-4863-8F78-88172D23FE0A}" type="datetime1">
              <a:rPr lang="zh-CN" altLang="en-US" smtClean="0"/>
              <a:t>2021/7/13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B99DD6D-C2B1-492E-A189-B42FB92F47DD}" type="slidenum">
              <a:rPr lang="zh-CN" altLang="en-US" smtClean="0"/>
              <a:t>‹#›</a:t>
            </a:fld>
            <a:endParaRPr lang="zh-CN" altLang="en-US"/>
          </a:p>
        </p:txBody>
      </p:sp>
    </p:spTree>
    <p:extLst>
      <p:ext uri="{BB962C8B-B14F-4D97-AF65-F5344CB8AC3E}">
        <p14:creationId xmlns:p14="http://schemas.microsoft.com/office/powerpoint/2010/main" val="363156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90CFBA3-D9C1-4BCC-B544-A88375B6FF00}" type="datetime1">
              <a:rPr lang="zh-CN" altLang="en-US" smtClean="0"/>
              <a:t>2021/7/13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B99DD6D-C2B1-492E-A189-B42FB92F47DD}" type="slidenum">
              <a:rPr lang="zh-CN" altLang="en-US" smtClean="0"/>
              <a:t>‹#›</a:t>
            </a:fld>
            <a:endParaRPr lang="zh-CN" altLang="en-US"/>
          </a:p>
        </p:txBody>
      </p:sp>
    </p:spTree>
    <p:extLst>
      <p:ext uri="{BB962C8B-B14F-4D97-AF65-F5344CB8AC3E}">
        <p14:creationId xmlns:p14="http://schemas.microsoft.com/office/powerpoint/2010/main" val="2126349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309E3FF-373A-4F12-9527-F338059FD0C8}" type="datetime1">
              <a:rPr lang="zh-CN" altLang="en-US" smtClean="0"/>
              <a:t>2021/7/13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B99DD6D-C2B1-492E-A189-B42FB92F47DD}" type="slidenum">
              <a:rPr lang="zh-CN" altLang="en-US" smtClean="0"/>
              <a:t>‹#›</a:t>
            </a:fld>
            <a:endParaRPr lang="zh-CN" altLang="en-US"/>
          </a:p>
        </p:txBody>
      </p:sp>
    </p:spTree>
    <p:extLst>
      <p:ext uri="{BB962C8B-B14F-4D97-AF65-F5344CB8AC3E}">
        <p14:creationId xmlns:p14="http://schemas.microsoft.com/office/powerpoint/2010/main" val="234447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40FBD31-C194-44B0-AF7A-E3F8B047A4FE}" type="datetime1">
              <a:rPr lang="zh-CN" altLang="en-US" smtClean="0"/>
              <a:t>2021/7/13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99DD6D-C2B1-492E-A189-B42FB92F47DD}" type="slidenum">
              <a:rPr lang="zh-CN" altLang="en-US" smtClean="0"/>
              <a:t>‹#›</a:t>
            </a:fld>
            <a:endParaRPr lang="zh-CN" altLang="en-US"/>
          </a:p>
        </p:txBody>
      </p:sp>
    </p:spTree>
    <p:extLst>
      <p:ext uri="{BB962C8B-B14F-4D97-AF65-F5344CB8AC3E}">
        <p14:creationId xmlns:p14="http://schemas.microsoft.com/office/powerpoint/2010/main" val="173314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1F90F8B-23B2-498C-A4EB-9E443D53527E}" type="datetime1">
              <a:rPr lang="zh-CN" altLang="en-US" smtClean="0"/>
              <a:t>2021/7/13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99DD6D-C2B1-492E-A189-B42FB92F47DD}" type="slidenum">
              <a:rPr lang="zh-CN" altLang="en-US" smtClean="0"/>
              <a:t>‹#›</a:t>
            </a:fld>
            <a:endParaRPr lang="zh-CN" altLang="en-US"/>
          </a:p>
        </p:txBody>
      </p:sp>
    </p:spTree>
    <p:extLst>
      <p:ext uri="{BB962C8B-B14F-4D97-AF65-F5344CB8AC3E}">
        <p14:creationId xmlns:p14="http://schemas.microsoft.com/office/powerpoint/2010/main" val="1579544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F76AEB-F70B-4AB8-AC6D-2E99C95E48E7}" type="datetime1">
              <a:rPr lang="zh-CN" altLang="en-US" smtClean="0"/>
              <a:t>2021/7/13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99DD6D-C2B1-492E-A189-B42FB92F47DD}" type="slidenum">
              <a:rPr lang="zh-CN" altLang="en-US" smtClean="0"/>
              <a:t>‹#›</a:t>
            </a:fld>
            <a:endParaRPr lang="zh-CN" altLang="en-US"/>
          </a:p>
        </p:txBody>
      </p:sp>
    </p:spTree>
    <p:extLst>
      <p:ext uri="{BB962C8B-B14F-4D97-AF65-F5344CB8AC3E}">
        <p14:creationId xmlns:p14="http://schemas.microsoft.com/office/powerpoint/2010/main" val="2683593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github.com/riscv/riscv-openjdk" TargetMode="External"/><Relationship Id="rId2" Type="http://schemas.openxmlformats.org/officeDocument/2006/relationships/hyperlink" Target="https://gitee.com/openeuler/bishengjdk-11/tree/risc-v/" TargetMode="External"/><Relationship Id="rId1" Type="http://schemas.openxmlformats.org/officeDocument/2006/relationships/slideLayout" Target="../slideLayouts/slideLayout2.xml"/><Relationship Id="rId6" Type="http://schemas.openxmlformats.org/officeDocument/2006/relationships/hyperlink" Target="https://ci.adoptopenjdk.net/job/build-scripts/job/jobs/job/jdk11u/job/jdk11u-linux-riscv64-bisheng/" TargetMode="External"/><Relationship Id="rId5" Type="http://schemas.openxmlformats.org/officeDocument/2006/relationships/hyperlink" Target="https://github.com/openjdk/jdk-sandbox/tree/riscv-port-branch" TargetMode="External"/><Relationship Id="rId4" Type="http://schemas.openxmlformats.org/officeDocument/2006/relationships/hyperlink" Target="https://gitee.com/openeuler/bishengjdk-riscv"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bugs.openjdk.java.net/browse/JDK-8199138"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235676" y="1122363"/>
            <a:ext cx="9720649" cy="2387600"/>
          </a:xfrm>
        </p:spPr>
        <p:txBody>
          <a:bodyPr/>
          <a:lstStyle/>
          <a:p>
            <a:r>
              <a:rPr lang="en-US" altLang="zh-CN" dirty="0" err="1" smtClean="0"/>
              <a:t>OpenJDK</a:t>
            </a:r>
            <a:r>
              <a:rPr lang="en-US" altLang="zh-CN" dirty="0" smtClean="0"/>
              <a:t> on RISC-V</a:t>
            </a:r>
            <a:endParaRPr lang="zh-CN" altLang="en-US" dirty="0"/>
          </a:p>
        </p:txBody>
      </p:sp>
      <p:sp>
        <p:nvSpPr>
          <p:cNvPr id="3" name="副标题 2"/>
          <p:cNvSpPr>
            <a:spLocks noGrp="1"/>
          </p:cNvSpPr>
          <p:nvPr>
            <p:ph type="subTitle" idx="1"/>
          </p:nvPr>
        </p:nvSpPr>
        <p:spPr>
          <a:xfrm>
            <a:off x="4674636" y="4115221"/>
            <a:ext cx="2842727" cy="746028"/>
          </a:xfrm>
        </p:spPr>
        <p:txBody>
          <a:bodyPr>
            <a:normAutofit/>
          </a:bodyPr>
          <a:lstStyle/>
          <a:p>
            <a:r>
              <a:rPr lang="en-US" altLang="zh-CN" sz="1800" dirty="0" err="1" smtClean="0"/>
              <a:t>Feilong</a:t>
            </a:r>
            <a:r>
              <a:rPr lang="en-US" altLang="zh-CN" sz="1800" dirty="0" smtClean="0"/>
              <a:t> Jiang</a:t>
            </a:r>
          </a:p>
          <a:p>
            <a:r>
              <a:rPr lang="en-US" altLang="zh-CN" sz="1800" dirty="0" smtClean="0"/>
              <a:t>jiangfeilong@huawei.com</a:t>
            </a:r>
            <a:endParaRPr lang="zh-CN" altLang="en-US" sz="1800" dirty="0"/>
          </a:p>
        </p:txBody>
      </p:sp>
    </p:spTree>
    <p:extLst>
      <p:ext uri="{BB962C8B-B14F-4D97-AF65-F5344CB8AC3E}">
        <p14:creationId xmlns:p14="http://schemas.microsoft.com/office/powerpoint/2010/main" val="3137313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RV64G </a:t>
            </a:r>
            <a:r>
              <a:rPr lang="zh-CN" altLang="en-US" dirty="0" smtClean="0"/>
              <a:t>后端</a:t>
            </a:r>
            <a:r>
              <a:rPr lang="en-US" altLang="zh-CN" dirty="0" smtClean="0"/>
              <a:t>——</a:t>
            </a:r>
            <a:r>
              <a:rPr lang="zh-CN" altLang="en-US" dirty="0" smtClean="0"/>
              <a:t>指令定义</a:t>
            </a:r>
            <a:endParaRPr lang="zh-CN" altLang="en-US" dirty="0"/>
          </a:p>
        </p:txBody>
      </p:sp>
      <p:sp>
        <p:nvSpPr>
          <p:cNvPr id="13" name="内容占位符 12"/>
          <p:cNvSpPr>
            <a:spLocks noGrp="1"/>
          </p:cNvSpPr>
          <p:nvPr>
            <p:ph idx="1"/>
          </p:nvPr>
        </p:nvSpPr>
        <p:spPr/>
        <p:txBody>
          <a:bodyPr/>
          <a:lstStyle/>
          <a:p>
            <a:pPr marL="0" indent="0">
              <a:buNone/>
            </a:pPr>
            <a:r>
              <a:rPr lang="en-US" altLang="zh-CN" dirty="0" smtClean="0"/>
              <a:t>RISC-V </a:t>
            </a:r>
            <a:r>
              <a:rPr lang="zh-CN" altLang="en-US" dirty="0" smtClean="0"/>
              <a:t>特点：</a:t>
            </a:r>
            <a:endParaRPr lang="en-US" altLang="zh-CN" dirty="0" smtClean="0"/>
          </a:p>
          <a:p>
            <a:pPr>
              <a:buFontTx/>
              <a:buChar char="-"/>
            </a:pPr>
            <a:r>
              <a:rPr lang="zh-CN" altLang="en-US" dirty="0" smtClean="0"/>
              <a:t>指令数较简洁，基本指令只有</a:t>
            </a:r>
            <a:r>
              <a:rPr lang="en-US" altLang="zh-CN" dirty="0" smtClean="0"/>
              <a:t>40</a:t>
            </a:r>
            <a:r>
              <a:rPr lang="zh-CN" altLang="en-US" dirty="0" smtClean="0"/>
              <a:t>多条</a:t>
            </a:r>
            <a:endParaRPr lang="en-US" altLang="zh-CN" dirty="0" smtClean="0"/>
          </a:p>
          <a:p>
            <a:pPr>
              <a:buFontTx/>
              <a:buChar char="-"/>
            </a:pPr>
            <a:r>
              <a:rPr lang="zh-CN" altLang="en-US" dirty="0"/>
              <a:t>模块化（</a:t>
            </a:r>
            <a:r>
              <a:rPr lang="en-US" altLang="zh-CN" dirty="0" smtClean="0"/>
              <a:t>M/A/F/D/C/V/B</a:t>
            </a:r>
            <a:r>
              <a:rPr lang="zh-CN" altLang="en-US" dirty="0" smtClean="0"/>
              <a:t>），</a:t>
            </a:r>
            <a:r>
              <a:rPr lang="zh-CN" altLang="en-US" dirty="0"/>
              <a:t>可根据需要进行</a:t>
            </a:r>
            <a:r>
              <a:rPr lang="zh-CN" altLang="en-US" dirty="0" smtClean="0"/>
              <a:t>扩展</a:t>
            </a:r>
            <a:endParaRPr lang="en-US" altLang="zh-CN" dirty="0" smtClean="0"/>
          </a:p>
          <a:p>
            <a:pPr>
              <a:buFontTx/>
              <a:buChar char="-"/>
            </a:pPr>
            <a:r>
              <a:rPr lang="en-US" altLang="zh-CN" dirty="0" smtClean="0"/>
              <a:t>32</a:t>
            </a:r>
            <a:r>
              <a:rPr lang="zh-CN" altLang="en-US" dirty="0" smtClean="0"/>
              <a:t>位定长指令</a:t>
            </a:r>
            <a:endParaRPr lang="en-US" altLang="zh-CN" dirty="0" smtClean="0"/>
          </a:p>
          <a:p>
            <a:pPr>
              <a:buFontTx/>
              <a:buChar char="-"/>
            </a:pPr>
            <a:r>
              <a:rPr lang="zh-CN" altLang="en-US" b="1" dirty="0">
                <a:solidFill>
                  <a:srgbClr val="FF0000"/>
                </a:solidFill>
              </a:rPr>
              <a:t>开</a:t>
            </a:r>
            <a:r>
              <a:rPr lang="zh-CN" altLang="en-US" b="1" dirty="0" smtClean="0">
                <a:solidFill>
                  <a:srgbClr val="FF0000"/>
                </a:solidFill>
              </a:rPr>
              <a:t>源指令集架构</a:t>
            </a:r>
            <a:endParaRPr lang="en-US" altLang="zh-CN" b="1" dirty="0" smtClean="0">
              <a:solidFill>
                <a:srgbClr val="FF0000"/>
              </a:solidFill>
            </a:endParaRPr>
          </a:p>
          <a:p>
            <a:pPr>
              <a:buFontTx/>
              <a:buChar char="-"/>
            </a:pPr>
            <a:endParaRPr lang="en-US" altLang="zh-CN" dirty="0" smtClean="0"/>
          </a:p>
          <a:p>
            <a:pPr marL="0" indent="0">
              <a:buNone/>
            </a:pPr>
            <a:endParaRPr lang="en-US" altLang="zh-CN" dirty="0" smtClean="0"/>
          </a:p>
          <a:p>
            <a:pPr>
              <a:buFontTx/>
              <a:buChar char="-"/>
            </a:pPr>
            <a:endParaRPr lang="en-US" altLang="zh-CN" dirty="0" smtClean="0"/>
          </a:p>
          <a:p>
            <a:pPr>
              <a:buFontTx/>
              <a:buChar char="-"/>
            </a:pPr>
            <a:endParaRPr lang="zh-CN" altLang="en-US" dirty="0"/>
          </a:p>
        </p:txBody>
      </p:sp>
      <p:sp>
        <p:nvSpPr>
          <p:cNvPr id="3" name="灯片编号占位符 2"/>
          <p:cNvSpPr>
            <a:spLocks noGrp="1"/>
          </p:cNvSpPr>
          <p:nvPr>
            <p:ph type="sldNum" sz="quarter" idx="12"/>
          </p:nvPr>
        </p:nvSpPr>
        <p:spPr/>
        <p:txBody>
          <a:bodyPr/>
          <a:lstStyle/>
          <a:p>
            <a:fld id="{DB99DD6D-C2B1-492E-A189-B42FB92F47DD}" type="slidenum">
              <a:rPr lang="zh-CN" altLang="en-US" smtClean="0"/>
              <a:t>10</a:t>
            </a:fld>
            <a:endParaRPr lang="zh-CN" altLang="en-US"/>
          </a:p>
        </p:txBody>
      </p:sp>
    </p:spTree>
    <p:extLst>
      <p:ext uri="{BB962C8B-B14F-4D97-AF65-F5344CB8AC3E}">
        <p14:creationId xmlns:p14="http://schemas.microsoft.com/office/powerpoint/2010/main" val="3152993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RV64G </a:t>
            </a:r>
            <a:r>
              <a:rPr lang="zh-CN" altLang="en-US" dirty="0" smtClean="0"/>
              <a:t>后端</a:t>
            </a:r>
            <a:r>
              <a:rPr lang="en-US" altLang="zh-CN" dirty="0" smtClean="0"/>
              <a:t>——</a:t>
            </a:r>
            <a:r>
              <a:rPr lang="zh-CN" altLang="en-US" dirty="0" smtClean="0"/>
              <a:t>指令定义</a:t>
            </a:r>
            <a:endParaRPr lang="zh-CN" altLang="en-US" dirty="0"/>
          </a:p>
        </p:txBody>
      </p:sp>
      <p:sp>
        <p:nvSpPr>
          <p:cNvPr id="13" name="内容占位符 12"/>
          <p:cNvSpPr>
            <a:spLocks noGrp="1"/>
          </p:cNvSpPr>
          <p:nvPr>
            <p:ph idx="1"/>
          </p:nvPr>
        </p:nvSpPr>
        <p:spPr/>
        <p:txBody>
          <a:bodyPr/>
          <a:lstStyle/>
          <a:p>
            <a:pPr marL="0" indent="0">
              <a:buNone/>
            </a:pPr>
            <a:r>
              <a:rPr lang="en-US" altLang="zh-CN" dirty="0" smtClean="0"/>
              <a:t>RISC-V</a:t>
            </a:r>
            <a:r>
              <a:rPr lang="zh-CN" altLang="en-US" dirty="0" smtClean="0"/>
              <a:t>一共有</a:t>
            </a:r>
            <a:r>
              <a:rPr lang="en-US" altLang="zh-CN" dirty="0" smtClean="0"/>
              <a:t>6</a:t>
            </a:r>
            <a:r>
              <a:rPr lang="zh-CN" altLang="en-US" dirty="0"/>
              <a:t>种</a:t>
            </a:r>
            <a:r>
              <a:rPr lang="zh-CN" altLang="en-US" dirty="0" smtClean="0"/>
              <a:t>指令格式：</a:t>
            </a:r>
            <a:endParaRPr lang="en-US" altLang="zh-CN" dirty="0" smtClean="0"/>
          </a:p>
          <a:p>
            <a:pPr>
              <a:buFontTx/>
              <a:buChar char="-"/>
            </a:pPr>
            <a:r>
              <a:rPr lang="en-US" altLang="zh-CN" sz="1800" dirty="0" smtClean="0"/>
              <a:t>R-type</a:t>
            </a:r>
            <a:r>
              <a:rPr lang="zh-CN" altLang="en-US" sz="1800" dirty="0" smtClean="0"/>
              <a:t>：寄存器</a:t>
            </a:r>
            <a:r>
              <a:rPr lang="en-US" altLang="zh-CN" sz="1800" dirty="0" smtClean="0"/>
              <a:t>-</a:t>
            </a:r>
            <a:r>
              <a:rPr lang="zh-CN" altLang="en-US" sz="1800" dirty="0" smtClean="0"/>
              <a:t>寄存器操作</a:t>
            </a:r>
            <a:endParaRPr lang="en-US" altLang="zh-CN" sz="1800" dirty="0" smtClean="0"/>
          </a:p>
          <a:p>
            <a:pPr>
              <a:buFontTx/>
              <a:buChar char="-"/>
            </a:pPr>
            <a:r>
              <a:rPr lang="en-US" altLang="zh-CN" sz="1800" dirty="0" smtClean="0"/>
              <a:t>I-type</a:t>
            </a:r>
            <a:r>
              <a:rPr lang="zh-CN" altLang="en-US" sz="1800" dirty="0" smtClean="0"/>
              <a:t>：短立即数操作</a:t>
            </a:r>
            <a:endParaRPr lang="en-US" altLang="zh-CN" sz="1800" dirty="0" smtClean="0"/>
          </a:p>
          <a:p>
            <a:pPr>
              <a:buFontTx/>
              <a:buChar char="-"/>
            </a:pPr>
            <a:r>
              <a:rPr lang="en-US" altLang="zh-CN" sz="1800" dirty="0" smtClean="0"/>
              <a:t>S-type</a:t>
            </a:r>
            <a:r>
              <a:rPr lang="zh-CN" altLang="en-US" sz="1800" dirty="0" smtClean="0"/>
              <a:t>：</a:t>
            </a:r>
            <a:r>
              <a:rPr lang="en-US" altLang="zh-CN" sz="1800" dirty="0" smtClean="0"/>
              <a:t>store</a:t>
            </a:r>
            <a:r>
              <a:rPr lang="zh-CN" altLang="en-US" sz="1800" dirty="0" smtClean="0"/>
              <a:t>操作</a:t>
            </a:r>
            <a:endParaRPr lang="en-US" altLang="zh-CN" sz="1800" dirty="0" smtClean="0"/>
          </a:p>
          <a:p>
            <a:pPr>
              <a:buFontTx/>
              <a:buChar char="-"/>
            </a:pPr>
            <a:r>
              <a:rPr lang="en-US" altLang="zh-CN" sz="1800" dirty="0" smtClean="0"/>
              <a:t>B-type</a:t>
            </a:r>
            <a:r>
              <a:rPr lang="zh-CN" altLang="en-US" sz="1800" dirty="0" smtClean="0"/>
              <a:t>：条件跳转</a:t>
            </a:r>
            <a:endParaRPr lang="en-US" altLang="zh-CN" sz="1800" dirty="0" smtClean="0"/>
          </a:p>
          <a:p>
            <a:pPr>
              <a:buFontTx/>
              <a:buChar char="-"/>
            </a:pPr>
            <a:r>
              <a:rPr lang="en-US" altLang="zh-CN" sz="1800" dirty="0" smtClean="0"/>
              <a:t>U-type</a:t>
            </a:r>
            <a:r>
              <a:rPr lang="zh-CN" altLang="en-US" sz="1800" dirty="0" smtClean="0"/>
              <a:t>：长立即数操作</a:t>
            </a:r>
            <a:endParaRPr lang="en-US" altLang="zh-CN" sz="1800" dirty="0" smtClean="0"/>
          </a:p>
          <a:p>
            <a:pPr>
              <a:buFontTx/>
              <a:buChar char="-"/>
            </a:pPr>
            <a:r>
              <a:rPr lang="en-US" altLang="zh-CN" sz="1800" dirty="0" smtClean="0"/>
              <a:t>J-type</a:t>
            </a:r>
            <a:r>
              <a:rPr lang="zh-CN" altLang="en-US" sz="1800" dirty="0" smtClean="0"/>
              <a:t>：无条件跳转</a:t>
            </a:r>
            <a:endParaRPr lang="en-US" altLang="zh-CN" sz="1800" dirty="0" smtClean="0"/>
          </a:p>
          <a:p>
            <a:pPr marL="0" indent="0">
              <a:buNone/>
            </a:pPr>
            <a:endParaRPr lang="en-US" altLang="zh-CN" dirty="0" smtClean="0"/>
          </a:p>
          <a:p>
            <a:pPr>
              <a:buFontTx/>
              <a:buChar char="-"/>
            </a:pPr>
            <a:endParaRPr lang="en-US" altLang="zh-CN" dirty="0" smtClean="0"/>
          </a:p>
          <a:p>
            <a:pPr>
              <a:buFontTx/>
              <a:buChar char="-"/>
            </a:pPr>
            <a:endParaRPr lang="zh-CN" altLang="en-US" dirty="0"/>
          </a:p>
        </p:txBody>
      </p:sp>
      <p:pic>
        <p:nvPicPr>
          <p:cNvPr id="3" name="图片 2"/>
          <p:cNvPicPr>
            <a:picLocks noChangeAspect="1"/>
          </p:cNvPicPr>
          <p:nvPr/>
        </p:nvPicPr>
        <p:blipFill>
          <a:blip r:embed="rId2"/>
          <a:stretch>
            <a:fillRect/>
          </a:stretch>
        </p:blipFill>
        <p:spPr>
          <a:xfrm>
            <a:off x="838200" y="4609628"/>
            <a:ext cx="8057418" cy="1702272"/>
          </a:xfrm>
          <a:prstGeom prst="rect">
            <a:avLst/>
          </a:prstGeom>
        </p:spPr>
      </p:pic>
      <p:sp>
        <p:nvSpPr>
          <p:cNvPr id="4" name="灯片编号占位符 3"/>
          <p:cNvSpPr>
            <a:spLocks noGrp="1"/>
          </p:cNvSpPr>
          <p:nvPr>
            <p:ph type="sldNum" sz="quarter" idx="12"/>
          </p:nvPr>
        </p:nvSpPr>
        <p:spPr/>
        <p:txBody>
          <a:bodyPr/>
          <a:lstStyle/>
          <a:p>
            <a:fld id="{DB99DD6D-C2B1-492E-A189-B42FB92F47DD}" type="slidenum">
              <a:rPr lang="zh-CN" altLang="en-US" smtClean="0"/>
              <a:t>11</a:t>
            </a:fld>
            <a:endParaRPr lang="zh-CN" altLang="en-US"/>
          </a:p>
        </p:txBody>
      </p:sp>
    </p:spTree>
    <p:extLst>
      <p:ext uri="{BB962C8B-B14F-4D97-AF65-F5344CB8AC3E}">
        <p14:creationId xmlns:p14="http://schemas.microsoft.com/office/powerpoint/2010/main" val="3441921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RV64G </a:t>
            </a:r>
            <a:r>
              <a:rPr lang="zh-CN" altLang="en-US" dirty="0" smtClean="0"/>
              <a:t>后端</a:t>
            </a:r>
            <a:r>
              <a:rPr lang="en-US" altLang="zh-CN" dirty="0" smtClean="0"/>
              <a:t>——</a:t>
            </a:r>
            <a:r>
              <a:rPr lang="zh-CN" altLang="en-US" dirty="0" smtClean="0"/>
              <a:t>指令定义</a:t>
            </a:r>
            <a:endParaRPr lang="zh-CN" altLang="en-US" dirty="0"/>
          </a:p>
        </p:txBody>
      </p:sp>
      <p:sp>
        <p:nvSpPr>
          <p:cNvPr id="13" name="内容占位符 12"/>
          <p:cNvSpPr>
            <a:spLocks noGrp="1"/>
          </p:cNvSpPr>
          <p:nvPr>
            <p:ph idx="1"/>
          </p:nvPr>
        </p:nvSpPr>
        <p:spPr/>
        <p:txBody>
          <a:bodyPr/>
          <a:lstStyle/>
          <a:p>
            <a:pPr marL="0" indent="0">
              <a:buNone/>
            </a:pPr>
            <a:r>
              <a:rPr lang="en-US" altLang="zh-CN" dirty="0" smtClean="0"/>
              <a:t>ADDI</a:t>
            </a:r>
            <a:r>
              <a:rPr lang="zh-CN" altLang="en-US" dirty="0" smtClean="0"/>
              <a:t>：</a:t>
            </a:r>
            <a:endParaRPr lang="en-US" altLang="zh-CN" dirty="0" smtClean="0"/>
          </a:p>
          <a:p>
            <a:pPr marL="0" indent="0">
              <a:buNone/>
            </a:pPr>
            <a:endParaRPr lang="zh-CN" altLang="en-US" dirty="0"/>
          </a:p>
        </p:txBody>
      </p:sp>
      <p:pic>
        <p:nvPicPr>
          <p:cNvPr id="15" name="图片 14"/>
          <p:cNvPicPr>
            <a:picLocks noChangeAspect="1"/>
          </p:cNvPicPr>
          <p:nvPr/>
        </p:nvPicPr>
        <p:blipFill>
          <a:blip r:embed="rId2"/>
          <a:stretch>
            <a:fillRect/>
          </a:stretch>
        </p:blipFill>
        <p:spPr>
          <a:xfrm>
            <a:off x="838200" y="3119820"/>
            <a:ext cx="7771428" cy="3057143"/>
          </a:xfrm>
          <a:prstGeom prst="rect">
            <a:avLst/>
          </a:prstGeom>
        </p:spPr>
      </p:pic>
      <p:pic>
        <p:nvPicPr>
          <p:cNvPr id="17" name="图片 16"/>
          <p:cNvPicPr>
            <a:picLocks noChangeAspect="1"/>
          </p:cNvPicPr>
          <p:nvPr/>
        </p:nvPicPr>
        <p:blipFill>
          <a:blip r:embed="rId3"/>
          <a:stretch>
            <a:fillRect/>
          </a:stretch>
        </p:blipFill>
        <p:spPr>
          <a:xfrm>
            <a:off x="838200" y="2449091"/>
            <a:ext cx="8523809" cy="257143"/>
          </a:xfrm>
          <a:prstGeom prst="rect">
            <a:avLst/>
          </a:prstGeom>
        </p:spPr>
      </p:pic>
      <p:sp>
        <p:nvSpPr>
          <p:cNvPr id="3" name="灯片编号占位符 2"/>
          <p:cNvSpPr>
            <a:spLocks noGrp="1"/>
          </p:cNvSpPr>
          <p:nvPr>
            <p:ph type="sldNum" sz="quarter" idx="12"/>
          </p:nvPr>
        </p:nvSpPr>
        <p:spPr/>
        <p:txBody>
          <a:bodyPr/>
          <a:lstStyle/>
          <a:p>
            <a:fld id="{DB99DD6D-C2B1-492E-A189-B42FB92F47DD}" type="slidenum">
              <a:rPr lang="zh-CN" altLang="en-US" smtClean="0"/>
              <a:t>12</a:t>
            </a:fld>
            <a:endParaRPr lang="zh-CN" altLang="en-US"/>
          </a:p>
        </p:txBody>
      </p:sp>
    </p:spTree>
    <p:extLst>
      <p:ext uri="{BB962C8B-B14F-4D97-AF65-F5344CB8AC3E}">
        <p14:creationId xmlns:p14="http://schemas.microsoft.com/office/powerpoint/2010/main" val="1532643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RV64G </a:t>
            </a:r>
            <a:r>
              <a:rPr lang="zh-CN" altLang="en-US" dirty="0" smtClean="0"/>
              <a:t>后端</a:t>
            </a:r>
            <a:r>
              <a:rPr lang="en-US" altLang="zh-CN" dirty="0" smtClean="0"/>
              <a:t>——</a:t>
            </a:r>
            <a:r>
              <a:rPr lang="zh-CN" altLang="en-US" dirty="0" smtClean="0"/>
              <a:t>寄存器</a:t>
            </a:r>
            <a:endParaRPr lang="zh-CN" altLang="en-US" dirty="0"/>
          </a:p>
        </p:txBody>
      </p:sp>
      <p:sp>
        <p:nvSpPr>
          <p:cNvPr id="5" name="内容占位符 4"/>
          <p:cNvSpPr>
            <a:spLocks noGrp="1"/>
          </p:cNvSpPr>
          <p:nvPr>
            <p:ph idx="1"/>
          </p:nvPr>
        </p:nvSpPr>
        <p:spPr/>
        <p:txBody>
          <a:bodyPr>
            <a:normAutofit/>
          </a:bodyPr>
          <a:lstStyle/>
          <a:p>
            <a:pPr marL="0" indent="0">
              <a:buNone/>
            </a:pPr>
            <a:r>
              <a:rPr lang="en-US" altLang="zh-CN" sz="2600" dirty="0" smtClean="0"/>
              <a:t>RISC-V </a:t>
            </a:r>
            <a:r>
              <a:rPr lang="zh-CN" altLang="en-US" sz="2600" dirty="0" smtClean="0"/>
              <a:t>整型</a:t>
            </a:r>
            <a:r>
              <a:rPr lang="en-US" altLang="zh-CN" sz="2600" dirty="0" smtClean="0"/>
              <a:t>/</a:t>
            </a:r>
            <a:r>
              <a:rPr lang="zh-CN" altLang="en-US" sz="2600" dirty="0" smtClean="0"/>
              <a:t>浮点寄存器表</a:t>
            </a:r>
            <a:endParaRPr lang="zh-CN" altLang="en-US" sz="2600" dirty="0"/>
          </a:p>
        </p:txBody>
      </p:sp>
      <p:pic>
        <p:nvPicPr>
          <p:cNvPr id="3" name="图片 2"/>
          <p:cNvPicPr>
            <a:picLocks noChangeAspect="1"/>
          </p:cNvPicPr>
          <p:nvPr/>
        </p:nvPicPr>
        <p:blipFill>
          <a:blip r:embed="rId2"/>
          <a:stretch>
            <a:fillRect/>
          </a:stretch>
        </p:blipFill>
        <p:spPr>
          <a:xfrm>
            <a:off x="3144511" y="2385888"/>
            <a:ext cx="4769779" cy="3988800"/>
          </a:xfrm>
          <a:prstGeom prst="rect">
            <a:avLst/>
          </a:prstGeom>
        </p:spPr>
      </p:pic>
      <p:sp>
        <p:nvSpPr>
          <p:cNvPr id="4" name="灯片编号占位符 3"/>
          <p:cNvSpPr>
            <a:spLocks noGrp="1"/>
          </p:cNvSpPr>
          <p:nvPr>
            <p:ph type="sldNum" sz="quarter" idx="12"/>
          </p:nvPr>
        </p:nvSpPr>
        <p:spPr/>
        <p:txBody>
          <a:bodyPr/>
          <a:lstStyle/>
          <a:p>
            <a:fld id="{DB99DD6D-C2B1-492E-A189-B42FB92F47DD}" type="slidenum">
              <a:rPr lang="zh-CN" altLang="en-US" smtClean="0"/>
              <a:t>13</a:t>
            </a:fld>
            <a:endParaRPr lang="zh-CN" altLang="en-US"/>
          </a:p>
        </p:txBody>
      </p:sp>
    </p:spTree>
    <p:extLst>
      <p:ext uri="{BB962C8B-B14F-4D97-AF65-F5344CB8AC3E}">
        <p14:creationId xmlns:p14="http://schemas.microsoft.com/office/powerpoint/2010/main" val="1307476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RV64G </a:t>
            </a:r>
            <a:r>
              <a:rPr lang="zh-CN" altLang="en-US" dirty="0" smtClean="0"/>
              <a:t>后端</a:t>
            </a:r>
            <a:r>
              <a:rPr lang="en-US" altLang="zh-CN" dirty="0" smtClean="0"/>
              <a:t>——</a:t>
            </a:r>
            <a:r>
              <a:rPr lang="zh-CN" altLang="en-US" dirty="0" smtClean="0"/>
              <a:t>寄存器</a:t>
            </a:r>
            <a:endParaRPr lang="zh-CN" altLang="en-US" dirty="0"/>
          </a:p>
        </p:txBody>
      </p:sp>
      <p:sp>
        <p:nvSpPr>
          <p:cNvPr id="5" name="内容占位符 4"/>
          <p:cNvSpPr>
            <a:spLocks noGrp="1"/>
          </p:cNvSpPr>
          <p:nvPr>
            <p:ph idx="1"/>
          </p:nvPr>
        </p:nvSpPr>
        <p:spPr/>
        <p:txBody>
          <a:bodyPr>
            <a:normAutofit/>
          </a:bodyPr>
          <a:lstStyle/>
          <a:p>
            <a:pPr marL="0" indent="0">
              <a:buNone/>
            </a:pPr>
            <a:r>
              <a:rPr lang="zh-CN" altLang="en-US" sz="2600" dirty="0" smtClean="0"/>
              <a:t>根据</a:t>
            </a:r>
            <a:r>
              <a:rPr lang="en-US" altLang="zh-CN" sz="2600" dirty="0" smtClean="0"/>
              <a:t>Spec</a:t>
            </a:r>
            <a:r>
              <a:rPr lang="zh-CN" altLang="en-US" sz="2600" dirty="0" smtClean="0"/>
              <a:t>定义寄存器的抽象层</a:t>
            </a:r>
            <a:endParaRPr lang="en-US" altLang="zh-CN" sz="2600" dirty="0" smtClean="0"/>
          </a:p>
          <a:p>
            <a:pPr marL="0" indent="0">
              <a:buNone/>
            </a:pPr>
            <a:endParaRPr lang="en-US" altLang="zh-CN" sz="2600" dirty="0"/>
          </a:p>
          <a:p>
            <a:pPr marL="0" indent="0">
              <a:buNone/>
            </a:pPr>
            <a:endParaRPr lang="zh-CN" altLang="en-US" sz="2600" dirty="0"/>
          </a:p>
        </p:txBody>
      </p:sp>
      <p:pic>
        <p:nvPicPr>
          <p:cNvPr id="6" name="图片 5"/>
          <p:cNvPicPr>
            <a:picLocks noChangeAspect="1"/>
          </p:cNvPicPr>
          <p:nvPr/>
        </p:nvPicPr>
        <p:blipFill>
          <a:blip r:embed="rId2"/>
          <a:stretch>
            <a:fillRect/>
          </a:stretch>
        </p:blipFill>
        <p:spPr>
          <a:xfrm>
            <a:off x="6389390" y="2996011"/>
            <a:ext cx="4866667" cy="3180952"/>
          </a:xfrm>
          <a:prstGeom prst="rect">
            <a:avLst/>
          </a:prstGeom>
        </p:spPr>
      </p:pic>
      <p:pic>
        <p:nvPicPr>
          <p:cNvPr id="7" name="图片 6"/>
          <p:cNvPicPr>
            <a:picLocks noChangeAspect="1"/>
          </p:cNvPicPr>
          <p:nvPr/>
        </p:nvPicPr>
        <p:blipFill>
          <a:blip r:embed="rId3"/>
          <a:stretch>
            <a:fillRect/>
          </a:stretch>
        </p:blipFill>
        <p:spPr>
          <a:xfrm>
            <a:off x="912341" y="2996011"/>
            <a:ext cx="4542857" cy="3209524"/>
          </a:xfrm>
          <a:prstGeom prst="rect">
            <a:avLst/>
          </a:prstGeom>
        </p:spPr>
      </p:pic>
      <p:sp>
        <p:nvSpPr>
          <p:cNvPr id="3" name="灯片编号占位符 2"/>
          <p:cNvSpPr>
            <a:spLocks noGrp="1"/>
          </p:cNvSpPr>
          <p:nvPr>
            <p:ph type="sldNum" sz="quarter" idx="12"/>
          </p:nvPr>
        </p:nvSpPr>
        <p:spPr/>
        <p:txBody>
          <a:bodyPr/>
          <a:lstStyle/>
          <a:p>
            <a:fld id="{DB99DD6D-C2B1-492E-A189-B42FB92F47DD}" type="slidenum">
              <a:rPr lang="zh-CN" altLang="en-US" smtClean="0"/>
              <a:t>14</a:t>
            </a:fld>
            <a:endParaRPr lang="zh-CN" altLang="en-US"/>
          </a:p>
        </p:txBody>
      </p:sp>
    </p:spTree>
    <p:extLst>
      <p:ext uri="{BB962C8B-B14F-4D97-AF65-F5344CB8AC3E}">
        <p14:creationId xmlns:p14="http://schemas.microsoft.com/office/powerpoint/2010/main" val="628597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RV64G </a:t>
            </a:r>
            <a:r>
              <a:rPr lang="zh-CN" altLang="en-US" dirty="0" smtClean="0"/>
              <a:t>后端</a:t>
            </a:r>
            <a:r>
              <a:rPr lang="en-US" altLang="zh-CN" dirty="0" smtClean="0"/>
              <a:t>——</a:t>
            </a:r>
            <a:r>
              <a:rPr lang="zh-CN" altLang="en-US" dirty="0" smtClean="0"/>
              <a:t>地址模型</a:t>
            </a:r>
            <a:endParaRPr lang="zh-CN" altLang="en-US" dirty="0"/>
          </a:p>
        </p:txBody>
      </p:sp>
      <p:sp>
        <p:nvSpPr>
          <p:cNvPr id="13" name="内容占位符 12"/>
          <p:cNvSpPr>
            <a:spLocks noGrp="1"/>
          </p:cNvSpPr>
          <p:nvPr>
            <p:ph idx="1"/>
          </p:nvPr>
        </p:nvSpPr>
        <p:spPr/>
        <p:txBody>
          <a:bodyPr/>
          <a:lstStyle/>
          <a:p>
            <a:pPr marL="0" indent="0">
              <a:buNone/>
            </a:pPr>
            <a:r>
              <a:rPr lang="zh-CN" altLang="en-US" dirty="0" smtClean="0"/>
              <a:t>根据</a:t>
            </a:r>
            <a:r>
              <a:rPr lang="zh-CN" altLang="en-US" dirty="0"/>
              <a:t>指令集特性，提供三种寻址模式：</a:t>
            </a:r>
            <a:r>
              <a:rPr lang="en-US" altLang="zh-CN" dirty="0"/>
              <a:t>literal</a:t>
            </a:r>
            <a:r>
              <a:rPr lang="zh-CN" altLang="en-US" dirty="0"/>
              <a:t>、</a:t>
            </a:r>
            <a:r>
              <a:rPr lang="en-US" altLang="zh-CN" dirty="0"/>
              <a:t>pc-relative</a:t>
            </a:r>
            <a:r>
              <a:rPr lang="zh-CN" altLang="en-US" dirty="0"/>
              <a:t>、</a:t>
            </a:r>
            <a:r>
              <a:rPr lang="en-US" altLang="zh-CN" dirty="0"/>
              <a:t>base register and immediate offset </a:t>
            </a:r>
            <a:r>
              <a:rPr lang="zh-CN" altLang="en-US" dirty="0"/>
              <a:t>。</a:t>
            </a:r>
            <a:endParaRPr lang="en-US" altLang="zh-CN" dirty="0"/>
          </a:p>
          <a:p>
            <a:pPr marL="0" indent="0">
              <a:buNone/>
            </a:pPr>
            <a:endParaRPr lang="zh-CN" altLang="en-US" dirty="0"/>
          </a:p>
        </p:txBody>
      </p:sp>
      <p:pic>
        <p:nvPicPr>
          <p:cNvPr id="3" name="图片 2"/>
          <p:cNvPicPr>
            <a:picLocks noChangeAspect="1"/>
          </p:cNvPicPr>
          <p:nvPr/>
        </p:nvPicPr>
        <p:blipFill>
          <a:blip r:embed="rId2"/>
          <a:stretch>
            <a:fillRect/>
          </a:stretch>
        </p:blipFill>
        <p:spPr>
          <a:xfrm>
            <a:off x="2858147" y="2745132"/>
            <a:ext cx="4986787" cy="3919279"/>
          </a:xfrm>
          <a:prstGeom prst="rect">
            <a:avLst/>
          </a:prstGeom>
        </p:spPr>
      </p:pic>
      <p:sp>
        <p:nvSpPr>
          <p:cNvPr id="4" name="灯片编号占位符 3"/>
          <p:cNvSpPr>
            <a:spLocks noGrp="1"/>
          </p:cNvSpPr>
          <p:nvPr>
            <p:ph type="sldNum" sz="quarter" idx="12"/>
          </p:nvPr>
        </p:nvSpPr>
        <p:spPr/>
        <p:txBody>
          <a:bodyPr/>
          <a:lstStyle/>
          <a:p>
            <a:fld id="{DB99DD6D-C2B1-492E-A189-B42FB92F47DD}" type="slidenum">
              <a:rPr lang="zh-CN" altLang="en-US" smtClean="0"/>
              <a:t>15</a:t>
            </a:fld>
            <a:endParaRPr lang="zh-CN" altLang="en-US"/>
          </a:p>
        </p:txBody>
      </p:sp>
    </p:spTree>
    <p:extLst>
      <p:ext uri="{BB962C8B-B14F-4D97-AF65-F5344CB8AC3E}">
        <p14:creationId xmlns:p14="http://schemas.microsoft.com/office/powerpoint/2010/main" val="2408459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RV64G </a:t>
            </a:r>
            <a:r>
              <a:rPr lang="zh-CN" altLang="en-US" dirty="0" smtClean="0"/>
              <a:t>后端</a:t>
            </a:r>
            <a:r>
              <a:rPr lang="en-US" altLang="zh-CN" dirty="0" smtClean="0"/>
              <a:t>——</a:t>
            </a:r>
            <a:r>
              <a:rPr lang="zh-CN" altLang="en-US" dirty="0" smtClean="0"/>
              <a:t>栈帧</a:t>
            </a:r>
            <a:endParaRPr lang="zh-CN" altLang="en-US" dirty="0"/>
          </a:p>
        </p:txBody>
      </p:sp>
      <p:sp>
        <p:nvSpPr>
          <p:cNvPr id="13" name="内容占位符 12"/>
          <p:cNvSpPr>
            <a:spLocks noGrp="1"/>
          </p:cNvSpPr>
          <p:nvPr>
            <p:ph idx="1"/>
          </p:nvPr>
        </p:nvSpPr>
        <p:spPr>
          <a:xfrm>
            <a:off x="838200" y="1825625"/>
            <a:ext cx="5710882" cy="4351338"/>
          </a:xfrm>
        </p:spPr>
        <p:txBody>
          <a:bodyPr>
            <a:normAutofit/>
          </a:bodyPr>
          <a:lstStyle/>
          <a:p>
            <a:pPr marL="0" indent="0">
              <a:buNone/>
            </a:pPr>
            <a:r>
              <a:rPr lang="zh-CN" altLang="en-US" dirty="0" smtClean="0"/>
              <a:t>栈帧是用于支持虚拟机进行方法调用和方法执行的数据结构。</a:t>
            </a:r>
            <a:endParaRPr lang="en-US" altLang="zh-CN" dirty="0" smtClean="0"/>
          </a:p>
          <a:p>
            <a:pPr marL="0" indent="0">
              <a:buNone/>
            </a:pPr>
            <a:endParaRPr lang="en-US" altLang="zh-CN" dirty="0" smtClean="0"/>
          </a:p>
          <a:p>
            <a:pPr marL="0" indent="0">
              <a:buNone/>
            </a:pPr>
            <a:r>
              <a:rPr lang="en-US" altLang="zh-CN" dirty="0" smtClean="0"/>
              <a:t>#include CPU_HEADER</a:t>
            </a:r>
            <a:r>
              <a:rPr lang="zh-CN" altLang="en-US" dirty="0" smtClean="0"/>
              <a:t>来指定</a:t>
            </a:r>
            <a:endParaRPr lang="en-US" altLang="zh-CN" dirty="0" smtClean="0"/>
          </a:p>
          <a:p>
            <a:pPr marL="0" indent="0">
              <a:buNone/>
            </a:pPr>
            <a:r>
              <a:rPr lang="en-US" altLang="zh-CN" dirty="0" smtClean="0"/>
              <a:t>CPU</a:t>
            </a:r>
            <a:r>
              <a:rPr lang="zh-CN" altLang="en-US" dirty="0" smtClean="0"/>
              <a:t>相关的</a:t>
            </a:r>
            <a:r>
              <a:rPr lang="en-US" altLang="zh-CN" dirty="0" smtClean="0"/>
              <a:t>frame</a:t>
            </a:r>
            <a:r>
              <a:rPr lang="zh-CN" altLang="en-US" dirty="0" smtClean="0"/>
              <a:t>定义（</a:t>
            </a:r>
            <a:r>
              <a:rPr lang="en-US" altLang="zh-CN" dirty="0" err="1" smtClean="0"/>
              <a:t>fp</a:t>
            </a:r>
            <a:r>
              <a:rPr lang="zh-CN" altLang="en-US" dirty="0" smtClean="0"/>
              <a:t>等）。</a:t>
            </a:r>
            <a:endParaRPr lang="en-US" altLang="zh-CN" dirty="0" smtClean="0"/>
          </a:p>
          <a:p>
            <a:pPr marL="0" indent="0">
              <a:buNone/>
            </a:pPr>
            <a:r>
              <a:rPr lang="zh-CN" altLang="en-US" dirty="0" smtClean="0"/>
              <a:t>处理</a:t>
            </a:r>
            <a:r>
              <a:rPr lang="en-US" altLang="zh-CN" dirty="0" smtClean="0"/>
              <a:t>Java frame </a:t>
            </a:r>
            <a:r>
              <a:rPr lang="zh-CN" altLang="en-US" dirty="0" smtClean="0"/>
              <a:t>和 </a:t>
            </a:r>
            <a:r>
              <a:rPr lang="en-US" altLang="zh-CN" dirty="0" smtClean="0"/>
              <a:t>C frame </a:t>
            </a:r>
            <a:r>
              <a:rPr lang="zh-CN" altLang="en-US" dirty="0" smtClean="0"/>
              <a:t>中</a:t>
            </a:r>
            <a:endParaRPr lang="en-US" altLang="zh-CN" dirty="0" smtClean="0"/>
          </a:p>
          <a:p>
            <a:pPr marL="0" indent="0">
              <a:buNone/>
            </a:pPr>
            <a:r>
              <a:rPr lang="en-US" altLang="zh-CN" dirty="0" err="1" smtClean="0"/>
              <a:t>sp</a:t>
            </a:r>
            <a:r>
              <a:rPr lang="en-US" altLang="zh-CN" dirty="0" smtClean="0"/>
              <a:t>/</a:t>
            </a:r>
            <a:r>
              <a:rPr lang="en-US" altLang="zh-CN" dirty="0" err="1" smtClean="0"/>
              <a:t>fp</a:t>
            </a:r>
            <a:r>
              <a:rPr lang="en-US" altLang="zh-CN" dirty="0" smtClean="0"/>
              <a:t> </a:t>
            </a:r>
            <a:r>
              <a:rPr lang="zh-CN" altLang="en-US" dirty="0" smtClean="0"/>
              <a:t>的存取来正确回栈。</a:t>
            </a:r>
            <a:endParaRPr lang="en-US" altLang="zh-CN" dirty="0" smtClean="0"/>
          </a:p>
        </p:txBody>
      </p:sp>
      <p:pic>
        <p:nvPicPr>
          <p:cNvPr id="9" name="图片 8"/>
          <p:cNvPicPr>
            <a:picLocks noChangeAspect="1"/>
          </p:cNvPicPr>
          <p:nvPr/>
        </p:nvPicPr>
        <p:blipFill>
          <a:blip r:embed="rId2"/>
          <a:stretch>
            <a:fillRect/>
          </a:stretch>
        </p:blipFill>
        <p:spPr>
          <a:xfrm>
            <a:off x="5824151" y="2805534"/>
            <a:ext cx="6171429" cy="3371429"/>
          </a:xfrm>
          <a:prstGeom prst="rect">
            <a:avLst/>
          </a:prstGeom>
        </p:spPr>
      </p:pic>
      <p:sp>
        <p:nvSpPr>
          <p:cNvPr id="3" name="灯片编号占位符 2"/>
          <p:cNvSpPr>
            <a:spLocks noGrp="1"/>
          </p:cNvSpPr>
          <p:nvPr>
            <p:ph type="sldNum" sz="quarter" idx="12"/>
          </p:nvPr>
        </p:nvSpPr>
        <p:spPr/>
        <p:txBody>
          <a:bodyPr/>
          <a:lstStyle/>
          <a:p>
            <a:fld id="{DB99DD6D-C2B1-492E-A189-B42FB92F47DD}" type="slidenum">
              <a:rPr lang="zh-CN" altLang="en-US" smtClean="0"/>
              <a:t>16</a:t>
            </a:fld>
            <a:endParaRPr lang="zh-CN" altLang="en-US"/>
          </a:p>
        </p:txBody>
      </p:sp>
    </p:spTree>
    <p:extLst>
      <p:ext uri="{BB962C8B-B14F-4D97-AF65-F5344CB8AC3E}">
        <p14:creationId xmlns:p14="http://schemas.microsoft.com/office/powerpoint/2010/main" val="2950834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RV64G </a:t>
            </a:r>
            <a:r>
              <a:rPr lang="zh-CN" altLang="en-US" dirty="0" smtClean="0"/>
              <a:t>后端</a:t>
            </a:r>
            <a:r>
              <a:rPr lang="en-US" altLang="zh-CN" dirty="0" smtClean="0"/>
              <a:t>——</a:t>
            </a:r>
            <a:r>
              <a:rPr lang="zh-CN" altLang="en-US" dirty="0" smtClean="0"/>
              <a:t>模板解释器</a:t>
            </a:r>
            <a:endParaRPr lang="zh-CN" altLang="en-US" dirty="0"/>
          </a:p>
        </p:txBody>
      </p:sp>
      <p:sp>
        <p:nvSpPr>
          <p:cNvPr id="5" name="内容占位符 4"/>
          <p:cNvSpPr>
            <a:spLocks noGrp="1"/>
          </p:cNvSpPr>
          <p:nvPr>
            <p:ph idx="1"/>
          </p:nvPr>
        </p:nvSpPr>
        <p:spPr>
          <a:xfrm>
            <a:off x="838200" y="1825625"/>
            <a:ext cx="4916214" cy="4351338"/>
          </a:xfrm>
        </p:spPr>
        <p:txBody>
          <a:bodyPr>
            <a:normAutofit/>
          </a:bodyPr>
          <a:lstStyle/>
          <a:p>
            <a:pPr marL="0" indent="0">
              <a:buNone/>
            </a:pPr>
            <a:r>
              <a:rPr lang="zh-CN" altLang="en-US" sz="2000" dirty="0" smtClean="0"/>
              <a:t>模板解释器：</a:t>
            </a:r>
            <a:endParaRPr lang="en-US" altLang="zh-CN" sz="2000" dirty="0" smtClean="0"/>
          </a:p>
          <a:p>
            <a:pPr marL="0" indent="0">
              <a:buNone/>
            </a:pPr>
            <a:endParaRPr lang="en-US" altLang="zh-CN" sz="2000" dirty="0"/>
          </a:p>
          <a:p>
            <a:pPr>
              <a:buFontTx/>
              <a:buChar char="-"/>
            </a:pPr>
            <a:r>
              <a:rPr lang="zh-CN" altLang="en-US" sz="2000" dirty="0" smtClean="0"/>
              <a:t>基于汇编器实现，使用机器栈和寄存器，速度比</a:t>
            </a:r>
            <a:r>
              <a:rPr lang="en-US" altLang="zh-CN" sz="2000" dirty="0" smtClean="0"/>
              <a:t>C++</a:t>
            </a:r>
            <a:r>
              <a:rPr lang="zh-CN" altLang="en-US" sz="2000" dirty="0" smtClean="0"/>
              <a:t>解释器更快</a:t>
            </a:r>
            <a:endParaRPr lang="en-US" altLang="zh-CN" sz="2000" dirty="0" smtClean="0"/>
          </a:p>
          <a:p>
            <a:pPr>
              <a:buFontTx/>
              <a:buChar char="-"/>
            </a:pPr>
            <a:r>
              <a:rPr lang="zh-CN" altLang="en-US" sz="2000" dirty="0" smtClean="0"/>
              <a:t>为每一个</a:t>
            </a:r>
            <a:r>
              <a:rPr lang="en-US" altLang="zh-CN" sz="2000" dirty="0" smtClean="0"/>
              <a:t>Java</a:t>
            </a:r>
            <a:r>
              <a:rPr lang="zh-CN" altLang="en-US" sz="2000" dirty="0" smtClean="0"/>
              <a:t>字节码生成汇编指令序列，通过查表实现控制流跳转</a:t>
            </a:r>
            <a:endParaRPr lang="en-US" altLang="zh-CN" sz="2000" dirty="0" smtClean="0"/>
          </a:p>
          <a:p>
            <a:pPr>
              <a:buFontTx/>
              <a:buChar char="-"/>
            </a:pPr>
            <a:r>
              <a:rPr lang="zh-CN" altLang="en-US" sz="2000" dirty="0" smtClean="0"/>
              <a:t>收集字节码运行信息（</a:t>
            </a:r>
            <a:r>
              <a:rPr lang="en-US" altLang="zh-CN" sz="2000" dirty="0" smtClean="0"/>
              <a:t>profiling information</a:t>
            </a:r>
            <a:r>
              <a:rPr lang="zh-CN" altLang="en-US" sz="2000" dirty="0" smtClean="0"/>
              <a:t>），为字节码重写和</a:t>
            </a:r>
            <a:r>
              <a:rPr lang="en-US" altLang="zh-CN" sz="2000" dirty="0" smtClean="0"/>
              <a:t>JIT</a:t>
            </a:r>
            <a:r>
              <a:rPr lang="zh-CN" altLang="en-US" sz="2000" dirty="0" smtClean="0"/>
              <a:t>编译做准备</a:t>
            </a:r>
            <a:endParaRPr lang="en-US" altLang="zh-CN" sz="2000" dirty="0" smtClean="0"/>
          </a:p>
          <a:p>
            <a:pPr>
              <a:buFontTx/>
              <a:buChar char="-"/>
            </a:pPr>
            <a:r>
              <a:rPr lang="zh-CN" altLang="en-US" sz="2000" dirty="0" smtClean="0"/>
              <a:t>初始化另一张模板跳转表，在每个字节码结束时插入</a:t>
            </a:r>
            <a:r>
              <a:rPr lang="en-US" altLang="zh-CN" sz="2000" dirty="0" err="1" smtClean="0"/>
              <a:t>safepoint</a:t>
            </a:r>
            <a:r>
              <a:rPr lang="zh-CN" altLang="en-US" sz="2000" dirty="0" smtClean="0"/>
              <a:t>。减少</a:t>
            </a:r>
            <a:r>
              <a:rPr lang="en-US" altLang="zh-CN" sz="2000" dirty="0" smtClean="0"/>
              <a:t>Java</a:t>
            </a:r>
            <a:r>
              <a:rPr lang="zh-CN" altLang="en-US" sz="2000" dirty="0" smtClean="0"/>
              <a:t>线程进入安全检查点的性能损耗</a:t>
            </a:r>
            <a:endParaRPr lang="en-US" altLang="zh-CN" sz="2000" dirty="0" smtClean="0"/>
          </a:p>
          <a:p>
            <a:pPr>
              <a:buFontTx/>
              <a:buChar char="-"/>
            </a:pPr>
            <a:endParaRPr lang="en-US" altLang="zh-CN" sz="2600" dirty="0" smtClean="0"/>
          </a:p>
        </p:txBody>
      </p:sp>
      <p:pic>
        <p:nvPicPr>
          <p:cNvPr id="4" name="图片 3" descr="C:\Users\w00385926\Downloads\templateInterpreter.png"/>
          <p:cNvPicPr/>
          <p:nvPr/>
        </p:nvPicPr>
        <p:blipFill>
          <a:blip r:embed="rId2">
            <a:extLst>
              <a:ext uri="{28A0092B-C50C-407E-A947-70E740481C1C}">
                <a14:useLocalDpi xmlns:a14="http://schemas.microsoft.com/office/drawing/2010/main" val="0"/>
              </a:ext>
            </a:extLst>
          </a:blip>
          <a:srcRect/>
          <a:stretch>
            <a:fillRect/>
          </a:stretch>
        </p:blipFill>
        <p:spPr bwMode="auto">
          <a:xfrm>
            <a:off x="5754414" y="2038989"/>
            <a:ext cx="5830614" cy="4272911"/>
          </a:xfrm>
          <a:prstGeom prst="rect">
            <a:avLst/>
          </a:prstGeom>
          <a:noFill/>
          <a:ln>
            <a:noFill/>
          </a:ln>
        </p:spPr>
      </p:pic>
      <p:sp>
        <p:nvSpPr>
          <p:cNvPr id="3" name="灯片编号占位符 2"/>
          <p:cNvSpPr>
            <a:spLocks noGrp="1"/>
          </p:cNvSpPr>
          <p:nvPr>
            <p:ph type="sldNum" sz="quarter" idx="12"/>
          </p:nvPr>
        </p:nvSpPr>
        <p:spPr/>
        <p:txBody>
          <a:bodyPr/>
          <a:lstStyle/>
          <a:p>
            <a:fld id="{DB99DD6D-C2B1-492E-A189-B42FB92F47DD}" type="slidenum">
              <a:rPr lang="zh-CN" altLang="en-US" smtClean="0"/>
              <a:t>17</a:t>
            </a:fld>
            <a:endParaRPr lang="zh-CN" altLang="en-US"/>
          </a:p>
        </p:txBody>
      </p:sp>
    </p:spTree>
    <p:extLst>
      <p:ext uri="{BB962C8B-B14F-4D97-AF65-F5344CB8AC3E}">
        <p14:creationId xmlns:p14="http://schemas.microsoft.com/office/powerpoint/2010/main" val="3892672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RV64G </a:t>
            </a:r>
            <a:r>
              <a:rPr lang="zh-CN" altLang="en-US" dirty="0" smtClean="0"/>
              <a:t>后端</a:t>
            </a:r>
            <a:r>
              <a:rPr lang="en-US" altLang="zh-CN" dirty="0" smtClean="0"/>
              <a:t>——</a:t>
            </a:r>
            <a:r>
              <a:rPr lang="zh-CN" altLang="en-US" dirty="0" smtClean="0"/>
              <a:t>模板解释器</a:t>
            </a:r>
            <a:endParaRPr lang="zh-CN" altLang="en-US" dirty="0"/>
          </a:p>
        </p:txBody>
      </p:sp>
      <p:sp>
        <p:nvSpPr>
          <p:cNvPr id="5" name="内容占位符 4"/>
          <p:cNvSpPr>
            <a:spLocks noGrp="1"/>
          </p:cNvSpPr>
          <p:nvPr>
            <p:ph idx="1"/>
          </p:nvPr>
        </p:nvSpPr>
        <p:spPr/>
        <p:txBody>
          <a:bodyPr>
            <a:normAutofit/>
          </a:bodyPr>
          <a:lstStyle/>
          <a:p>
            <a:pPr marL="0" indent="0">
              <a:buNone/>
            </a:pPr>
            <a:r>
              <a:rPr lang="zh-CN" altLang="en-US" sz="2600" dirty="0" smtClean="0"/>
              <a:t>模板解释器主要分为几个部分：</a:t>
            </a:r>
            <a:endParaRPr lang="en-US" altLang="zh-CN" sz="2600" dirty="0" smtClean="0"/>
          </a:p>
          <a:p>
            <a:pPr marL="0" indent="0">
              <a:buNone/>
            </a:pPr>
            <a:endParaRPr lang="en-US" altLang="zh-CN" sz="2600" dirty="0"/>
          </a:p>
          <a:p>
            <a:pPr>
              <a:buFontTx/>
              <a:buChar char="-"/>
            </a:pPr>
            <a:r>
              <a:rPr lang="zh-CN" altLang="en-US" sz="2600" dirty="0" smtClean="0"/>
              <a:t>为每个字节码提供汇编指令实现（</a:t>
            </a:r>
            <a:r>
              <a:rPr lang="en-US" altLang="zh-CN" sz="2600" dirty="0" smtClean="0"/>
              <a:t>templateTable_riscv64</a:t>
            </a:r>
            <a:r>
              <a:rPr lang="zh-CN" altLang="en-US" sz="2600" dirty="0" smtClean="0"/>
              <a:t>，用汇编器定义的指令和方法实现字节码具体逻辑）</a:t>
            </a:r>
            <a:endParaRPr lang="en-US" altLang="zh-CN" sz="2600" dirty="0" smtClean="0"/>
          </a:p>
          <a:p>
            <a:pPr>
              <a:buFontTx/>
              <a:buChar char="-"/>
            </a:pPr>
            <a:r>
              <a:rPr lang="zh-CN" altLang="en-US" sz="2600" dirty="0" smtClean="0"/>
              <a:t>利用模板为每个字节码生成对应的机器指令（</a:t>
            </a:r>
            <a:r>
              <a:rPr lang="en-US" altLang="zh-CN" sz="2400" dirty="0" smtClean="0"/>
              <a:t> </a:t>
            </a:r>
            <a:r>
              <a:rPr lang="en-US" altLang="zh-CN" sz="2600" dirty="0" err="1"/>
              <a:t>TemplateInterpreterGenerator</a:t>
            </a:r>
            <a:r>
              <a:rPr lang="en-US" altLang="zh-CN" sz="2600" dirty="0"/>
              <a:t>::</a:t>
            </a:r>
            <a:r>
              <a:rPr lang="en-US" altLang="zh-CN" sz="2600" b="1" dirty="0" err="1" smtClean="0"/>
              <a:t>generate_and_dispatch</a:t>
            </a:r>
            <a:r>
              <a:rPr lang="zh-CN" altLang="en-US" sz="2600" dirty="0" smtClean="0"/>
              <a:t>）</a:t>
            </a:r>
            <a:endParaRPr lang="en-US" altLang="zh-CN" sz="2600" dirty="0" smtClean="0"/>
          </a:p>
          <a:p>
            <a:pPr>
              <a:buFontTx/>
              <a:buChar char="-"/>
            </a:pPr>
            <a:r>
              <a:rPr lang="zh-CN" altLang="en-US" sz="2600" dirty="0" smtClean="0"/>
              <a:t>将每个字节码生成的机器指令地址存储在派发表中（</a:t>
            </a:r>
            <a:r>
              <a:rPr lang="en-US" altLang="zh-CN" sz="2400" dirty="0"/>
              <a:t> </a:t>
            </a:r>
            <a:r>
              <a:rPr lang="en-US" altLang="zh-CN" sz="2600" dirty="0" err="1"/>
              <a:t>TemplateInterpreterGenerator</a:t>
            </a:r>
            <a:r>
              <a:rPr lang="en-US" altLang="zh-CN" sz="2600" dirty="0"/>
              <a:t>::</a:t>
            </a:r>
            <a:r>
              <a:rPr lang="en-US" altLang="zh-CN" sz="2600" b="1" dirty="0" err="1" smtClean="0"/>
              <a:t>set_entry_points</a:t>
            </a:r>
            <a:r>
              <a:rPr lang="zh-CN" altLang="en-US" sz="2600" dirty="0" smtClean="0"/>
              <a:t>）</a:t>
            </a:r>
            <a:endParaRPr lang="en-US" altLang="zh-CN" sz="2600" dirty="0" smtClean="0"/>
          </a:p>
          <a:p>
            <a:pPr>
              <a:buFontTx/>
              <a:buChar char="-"/>
            </a:pPr>
            <a:r>
              <a:rPr lang="zh-CN" altLang="en-US" sz="2600" dirty="0" smtClean="0"/>
              <a:t>在每个字节码生成的机器指令末尾，插入自动跳转下一条指令逻辑</a:t>
            </a:r>
            <a:endParaRPr lang="en-US" altLang="zh-CN" sz="2600" dirty="0" smtClean="0"/>
          </a:p>
        </p:txBody>
      </p:sp>
      <p:sp>
        <p:nvSpPr>
          <p:cNvPr id="3" name="灯片编号占位符 2"/>
          <p:cNvSpPr>
            <a:spLocks noGrp="1"/>
          </p:cNvSpPr>
          <p:nvPr>
            <p:ph type="sldNum" sz="quarter" idx="12"/>
          </p:nvPr>
        </p:nvSpPr>
        <p:spPr/>
        <p:txBody>
          <a:bodyPr/>
          <a:lstStyle/>
          <a:p>
            <a:fld id="{DB99DD6D-C2B1-492E-A189-B42FB92F47DD}" type="slidenum">
              <a:rPr lang="zh-CN" altLang="en-US" smtClean="0"/>
              <a:t>18</a:t>
            </a:fld>
            <a:endParaRPr lang="zh-CN" altLang="en-US"/>
          </a:p>
        </p:txBody>
      </p:sp>
    </p:spTree>
    <p:extLst>
      <p:ext uri="{BB962C8B-B14F-4D97-AF65-F5344CB8AC3E}">
        <p14:creationId xmlns:p14="http://schemas.microsoft.com/office/powerpoint/2010/main" val="3878039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RV64G </a:t>
            </a:r>
            <a:r>
              <a:rPr lang="zh-CN" altLang="en-US" dirty="0" smtClean="0"/>
              <a:t>后端</a:t>
            </a:r>
            <a:r>
              <a:rPr lang="en-US" altLang="zh-CN" dirty="0" smtClean="0"/>
              <a:t>——</a:t>
            </a:r>
            <a:r>
              <a:rPr lang="zh-CN" altLang="en-US" dirty="0" smtClean="0"/>
              <a:t>模板解释器</a:t>
            </a:r>
            <a:endParaRPr lang="zh-CN" altLang="en-US" dirty="0"/>
          </a:p>
        </p:txBody>
      </p:sp>
      <p:sp>
        <p:nvSpPr>
          <p:cNvPr id="5" name="内容占位符 4"/>
          <p:cNvSpPr>
            <a:spLocks noGrp="1"/>
          </p:cNvSpPr>
          <p:nvPr>
            <p:ph idx="1"/>
          </p:nvPr>
        </p:nvSpPr>
        <p:spPr>
          <a:xfrm>
            <a:off x="838200" y="1825625"/>
            <a:ext cx="11172568" cy="4739932"/>
          </a:xfrm>
        </p:spPr>
        <p:txBody>
          <a:bodyPr>
            <a:normAutofit/>
          </a:bodyPr>
          <a:lstStyle/>
          <a:p>
            <a:pPr marL="0" indent="0">
              <a:buNone/>
            </a:pPr>
            <a:r>
              <a:rPr lang="zh-CN" altLang="en-US" sz="2600" dirty="0" smtClean="0"/>
              <a:t>以 </a:t>
            </a:r>
            <a:r>
              <a:rPr lang="en-US" altLang="zh-CN" sz="2600" dirty="0" smtClean="0"/>
              <a:t>HelloWorld </a:t>
            </a:r>
            <a:r>
              <a:rPr lang="zh-CN" altLang="en-US" sz="2600" dirty="0" smtClean="0"/>
              <a:t>为例，使用</a:t>
            </a:r>
            <a:r>
              <a:rPr lang="en-US" altLang="zh-CN" sz="2600" dirty="0" err="1" smtClean="0"/>
              <a:t>javap</a:t>
            </a:r>
            <a:r>
              <a:rPr lang="zh-CN" altLang="en-US" sz="2600" dirty="0" smtClean="0"/>
              <a:t>来查看字节码信息：</a:t>
            </a:r>
            <a:endParaRPr lang="en-US" altLang="zh-CN" sz="2600" dirty="0" smtClean="0"/>
          </a:p>
          <a:p>
            <a:pPr marL="0" indent="0">
              <a:buNone/>
            </a:pPr>
            <a:endParaRPr lang="en-US" altLang="zh-CN" sz="2600" dirty="0" smtClean="0"/>
          </a:p>
        </p:txBody>
      </p:sp>
      <p:pic>
        <p:nvPicPr>
          <p:cNvPr id="8" name="图片 7"/>
          <p:cNvPicPr>
            <a:picLocks noChangeAspect="1"/>
          </p:cNvPicPr>
          <p:nvPr/>
        </p:nvPicPr>
        <p:blipFill>
          <a:blip r:embed="rId2"/>
          <a:stretch>
            <a:fillRect/>
          </a:stretch>
        </p:blipFill>
        <p:spPr>
          <a:xfrm>
            <a:off x="1110069" y="2924633"/>
            <a:ext cx="8571428" cy="3200000"/>
          </a:xfrm>
          <a:prstGeom prst="rect">
            <a:avLst/>
          </a:prstGeom>
        </p:spPr>
      </p:pic>
      <p:sp>
        <p:nvSpPr>
          <p:cNvPr id="3" name="灯片编号占位符 2"/>
          <p:cNvSpPr>
            <a:spLocks noGrp="1"/>
          </p:cNvSpPr>
          <p:nvPr>
            <p:ph type="sldNum" sz="quarter" idx="12"/>
          </p:nvPr>
        </p:nvSpPr>
        <p:spPr/>
        <p:txBody>
          <a:bodyPr/>
          <a:lstStyle/>
          <a:p>
            <a:fld id="{DB99DD6D-C2B1-492E-A189-B42FB92F47DD}" type="slidenum">
              <a:rPr lang="zh-CN" altLang="en-US" smtClean="0"/>
              <a:t>19</a:t>
            </a:fld>
            <a:endParaRPr lang="zh-CN" altLang="en-US"/>
          </a:p>
        </p:txBody>
      </p:sp>
    </p:spTree>
    <p:extLst>
      <p:ext uri="{BB962C8B-B14F-4D97-AF65-F5344CB8AC3E}">
        <p14:creationId xmlns:p14="http://schemas.microsoft.com/office/powerpoint/2010/main" val="1260670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当前主流</a:t>
            </a:r>
            <a:r>
              <a:rPr lang="en-US" altLang="zh-CN" dirty="0" smtClean="0"/>
              <a:t>JVM</a:t>
            </a:r>
            <a:r>
              <a:rPr lang="zh-CN" altLang="en-US" dirty="0" smtClean="0"/>
              <a:t>对</a:t>
            </a:r>
            <a:r>
              <a:rPr lang="en-US" altLang="zh-CN" dirty="0" smtClean="0"/>
              <a:t>RISC-V</a:t>
            </a:r>
            <a:r>
              <a:rPr lang="zh-CN" altLang="en-US" dirty="0" smtClean="0"/>
              <a:t>的支持状态</a:t>
            </a:r>
            <a:endParaRPr lang="zh-CN" altLang="en-US" dirty="0"/>
          </a:p>
        </p:txBody>
      </p:sp>
      <p:sp>
        <p:nvSpPr>
          <p:cNvPr id="3" name="内容占位符 2"/>
          <p:cNvSpPr>
            <a:spLocks noGrp="1"/>
          </p:cNvSpPr>
          <p:nvPr>
            <p:ph idx="1"/>
          </p:nvPr>
        </p:nvSpPr>
        <p:spPr/>
        <p:txBody>
          <a:bodyPr>
            <a:normAutofit lnSpcReduction="10000"/>
          </a:bodyPr>
          <a:lstStyle/>
          <a:p>
            <a:r>
              <a:rPr lang="zh-CN" altLang="en-US" dirty="0" smtClean="0"/>
              <a:t>研究型 </a:t>
            </a:r>
            <a:r>
              <a:rPr lang="en-US" altLang="zh-CN" dirty="0" smtClean="0"/>
              <a:t>JVM</a:t>
            </a:r>
          </a:p>
          <a:p>
            <a:pPr lvl="1"/>
            <a:r>
              <a:rPr lang="en-US" altLang="zh-CN" dirty="0" err="1" smtClean="0"/>
              <a:t>JikesRVM</a:t>
            </a:r>
            <a:endParaRPr lang="en-US" altLang="zh-CN" dirty="0" smtClean="0"/>
          </a:p>
          <a:p>
            <a:pPr lvl="1"/>
            <a:endParaRPr lang="en-US" altLang="zh-CN" dirty="0" smtClean="0"/>
          </a:p>
          <a:p>
            <a:pPr lvl="1"/>
            <a:r>
              <a:rPr lang="en-US" altLang="zh-CN" dirty="0" err="1" smtClean="0"/>
              <a:t>MaxineVM</a:t>
            </a:r>
            <a:endParaRPr lang="en-US" altLang="zh-CN" dirty="0" smtClean="0"/>
          </a:p>
          <a:p>
            <a:endParaRPr lang="en-US" altLang="zh-CN" dirty="0" smtClean="0"/>
          </a:p>
          <a:p>
            <a:r>
              <a:rPr lang="zh-CN" altLang="en-US" dirty="0" smtClean="0"/>
              <a:t>产品</a:t>
            </a:r>
            <a:r>
              <a:rPr lang="en-US" altLang="zh-CN" dirty="0" smtClean="0"/>
              <a:t>JVM</a:t>
            </a:r>
          </a:p>
          <a:p>
            <a:pPr lvl="1"/>
            <a:r>
              <a:rPr lang="en-US" altLang="zh-CN" dirty="0" smtClean="0"/>
              <a:t>OpenJ9</a:t>
            </a:r>
          </a:p>
          <a:p>
            <a:pPr lvl="1"/>
            <a:endParaRPr lang="en-US" altLang="zh-CN" dirty="0" smtClean="0"/>
          </a:p>
          <a:p>
            <a:pPr lvl="1"/>
            <a:r>
              <a:rPr lang="en-US" altLang="zh-CN" dirty="0" err="1" smtClean="0"/>
              <a:t>OpenJDK</a:t>
            </a:r>
            <a:endParaRPr lang="en-US" altLang="zh-CN" dirty="0" smtClean="0"/>
          </a:p>
          <a:p>
            <a:pPr lvl="1"/>
            <a:endParaRPr lang="en-US" altLang="zh-CN" dirty="0" smtClean="0"/>
          </a:p>
          <a:p>
            <a:pPr lvl="1"/>
            <a:r>
              <a:rPr lang="en-US" altLang="zh-CN" dirty="0" err="1" smtClean="0"/>
              <a:t>BishengJDK</a:t>
            </a:r>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2097767618"/>
              </p:ext>
            </p:extLst>
          </p:nvPr>
        </p:nvGraphicFramePr>
        <p:xfrm>
          <a:off x="3957321" y="2263119"/>
          <a:ext cx="4869688" cy="370840"/>
        </p:xfrm>
        <a:graphic>
          <a:graphicData uri="http://schemas.openxmlformats.org/drawingml/2006/table">
            <a:tbl>
              <a:tblPr firstRow="1" bandRow="1">
                <a:tableStyleId>{5C22544A-7EE6-4342-B048-85BDC9FD1C3A}</a:tableStyleId>
              </a:tblPr>
              <a:tblGrid>
                <a:gridCol w="2434844"/>
                <a:gridCol w="2434844"/>
              </a:tblGrid>
              <a:tr h="370840">
                <a:tc>
                  <a:txBody>
                    <a:bodyPr/>
                    <a:lstStyle/>
                    <a:p>
                      <a:pPr algn="ctr"/>
                      <a:r>
                        <a:rPr lang="en-US" altLang="zh-CN" dirty="0" smtClean="0">
                          <a:solidFill>
                            <a:schemeClr val="tx1"/>
                          </a:solidFill>
                        </a:rPr>
                        <a:t>baseline compiler</a:t>
                      </a:r>
                      <a:endParaRPr lang="zh-CN" altLang="en-US" dirty="0">
                        <a:solidFill>
                          <a:schemeClr val="tx1"/>
                        </a:solidFill>
                      </a:endParaRPr>
                    </a:p>
                  </a:txBody>
                  <a:tcPr>
                    <a:solidFill>
                      <a:schemeClr val="accent6">
                        <a:lumMod val="20000"/>
                        <a:lumOff val="80000"/>
                      </a:schemeClr>
                    </a:solidFill>
                  </a:tcPr>
                </a:tc>
                <a:tc>
                  <a:txBody>
                    <a:bodyPr/>
                    <a:lstStyle/>
                    <a:p>
                      <a:pPr algn="ctr"/>
                      <a:r>
                        <a:rPr lang="en-US" altLang="zh-CN" u="none" strike="sngStrike" dirty="0" smtClean="0">
                          <a:solidFill>
                            <a:schemeClr val="tx1"/>
                          </a:solidFill>
                        </a:rPr>
                        <a:t>optimizing compiler</a:t>
                      </a:r>
                      <a:endParaRPr lang="zh-CN" altLang="en-US" u="none" strike="sngStrike" dirty="0">
                        <a:solidFill>
                          <a:schemeClr val="tx1"/>
                        </a:solidFill>
                      </a:endParaRPr>
                    </a:p>
                  </a:txBody>
                  <a:tcPr>
                    <a:solidFill>
                      <a:schemeClr val="bg1">
                        <a:lumMod val="85000"/>
                      </a:schemeClr>
                    </a:solidFill>
                  </a:tcPr>
                </a:tc>
              </a:tr>
            </a:tbl>
          </a:graphicData>
        </a:graphic>
      </p:graphicFrame>
      <p:graphicFrame>
        <p:nvGraphicFramePr>
          <p:cNvPr id="12" name="表格 11"/>
          <p:cNvGraphicFramePr>
            <a:graphicFrameLocks noGrp="1"/>
          </p:cNvGraphicFramePr>
          <p:nvPr>
            <p:extLst>
              <p:ext uri="{D42A27DB-BD31-4B8C-83A1-F6EECF244321}">
                <p14:modId xmlns:p14="http://schemas.microsoft.com/office/powerpoint/2010/main" val="46425689"/>
              </p:ext>
            </p:extLst>
          </p:nvPr>
        </p:nvGraphicFramePr>
        <p:xfrm>
          <a:off x="3957321" y="3070903"/>
          <a:ext cx="4869688" cy="370840"/>
        </p:xfrm>
        <a:graphic>
          <a:graphicData uri="http://schemas.openxmlformats.org/drawingml/2006/table">
            <a:tbl>
              <a:tblPr firstRow="1" bandRow="1">
                <a:tableStyleId>{5C22544A-7EE6-4342-B048-85BDC9FD1C3A}</a:tableStyleId>
              </a:tblPr>
              <a:tblGrid>
                <a:gridCol w="2434844"/>
                <a:gridCol w="2434844"/>
              </a:tblGrid>
              <a:tr h="370840">
                <a:tc>
                  <a:txBody>
                    <a:bodyPr/>
                    <a:lstStyle/>
                    <a:p>
                      <a:pPr algn="ctr"/>
                      <a:r>
                        <a:rPr lang="en-US" altLang="zh-CN" dirty="0" smtClean="0">
                          <a:solidFill>
                            <a:schemeClr val="tx1"/>
                          </a:solidFill>
                        </a:rPr>
                        <a:t>c1x compiler</a:t>
                      </a:r>
                      <a:endParaRPr lang="zh-CN" altLang="en-US" dirty="0">
                        <a:solidFill>
                          <a:schemeClr val="tx1"/>
                        </a:solidFill>
                      </a:endParaRPr>
                    </a:p>
                  </a:txBody>
                  <a:tcPr>
                    <a:solidFill>
                      <a:schemeClr val="accent6">
                        <a:lumMod val="20000"/>
                        <a:lumOff val="80000"/>
                      </a:schemeClr>
                    </a:solidFill>
                  </a:tcPr>
                </a:tc>
                <a:tc>
                  <a:txBody>
                    <a:bodyPr/>
                    <a:lstStyle/>
                    <a:p>
                      <a:pPr algn="ctr"/>
                      <a:r>
                        <a:rPr lang="en-US" altLang="zh-CN" u="none" strike="sngStrike" dirty="0" err="1" smtClean="0">
                          <a:solidFill>
                            <a:schemeClr val="tx1"/>
                          </a:solidFill>
                        </a:rPr>
                        <a:t>graal</a:t>
                      </a:r>
                      <a:r>
                        <a:rPr lang="en-US" altLang="zh-CN" u="none" strike="sngStrike" dirty="0" smtClean="0">
                          <a:solidFill>
                            <a:schemeClr val="tx1"/>
                          </a:solidFill>
                        </a:rPr>
                        <a:t> compiler</a:t>
                      </a:r>
                      <a:endParaRPr lang="zh-CN" altLang="en-US" u="none" strike="sngStrike" dirty="0">
                        <a:solidFill>
                          <a:schemeClr val="tx1"/>
                        </a:solidFill>
                      </a:endParaRPr>
                    </a:p>
                  </a:txBody>
                  <a:tcPr>
                    <a:solidFill>
                      <a:schemeClr val="bg1">
                        <a:lumMod val="85000"/>
                      </a:schemeClr>
                    </a:solidFill>
                  </a:tcPr>
                </a:tc>
              </a:tr>
            </a:tbl>
          </a:graphicData>
        </a:graphic>
      </p:graphicFrame>
      <p:graphicFrame>
        <p:nvGraphicFramePr>
          <p:cNvPr id="14" name="表格 13"/>
          <p:cNvGraphicFramePr>
            <a:graphicFrameLocks noGrp="1"/>
          </p:cNvGraphicFramePr>
          <p:nvPr>
            <p:extLst>
              <p:ext uri="{D42A27DB-BD31-4B8C-83A1-F6EECF244321}">
                <p14:modId xmlns:p14="http://schemas.microsoft.com/office/powerpoint/2010/main" val="2529258780"/>
              </p:ext>
            </p:extLst>
          </p:nvPr>
        </p:nvGraphicFramePr>
        <p:xfrm>
          <a:off x="3957321" y="4179531"/>
          <a:ext cx="4939200" cy="370840"/>
        </p:xfrm>
        <a:graphic>
          <a:graphicData uri="http://schemas.openxmlformats.org/drawingml/2006/table">
            <a:tbl>
              <a:tblPr firstRow="1" bandRow="1">
                <a:tableStyleId>{5C22544A-7EE6-4342-B048-85BDC9FD1C3A}</a:tableStyleId>
              </a:tblPr>
              <a:tblGrid>
                <a:gridCol w="2505600"/>
                <a:gridCol w="2433600"/>
              </a:tblGrid>
              <a:tr h="370840">
                <a:tc>
                  <a:txBody>
                    <a:bodyPr/>
                    <a:lstStyle/>
                    <a:p>
                      <a:pPr algn="ctr"/>
                      <a:r>
                        <a:rPr lang="en-US" altLang="zh-CN" dirty="0" smtClean="0">
                          <a:solidFill>
                            <a:schemeClr val="tx1"/>
                          </a:solidFill>
                        </a:rPr>
                        <a:t>baseline compiler</a:t>
                      </a:r>
                      <a:endParaRPr lang="zh-CN" altLang="en-US" dirty="0">
                        <a:solidFill>
                          <a:schemeClr val="tx1"/>
                        </a:solidFill>
                      </a:endParaRPr>
                    </a:p>
                  </a:txBody>
                  <a:tcPr>
                    <a:solidFill>
                      <a:schemeClr val="accent6">
                        <a:lumMod val="20000"/>
                        <a:lumOff val="80000"/>
                      </a:schemeClr>
                    </a:solidFill>
                  </a:tcPr>
                </a:tc>
                <a:tc>
                  <a:txBody>
                    <a:bodyPr/>
                    <a:lstStyle/>
                    <a:p>
                      <a:pPr algn="ctr"/>
                      <a:r>
                        <a:rPr lang="en-US" altLang="zh-CN" u="none" strike="sngStrike" dirty="0" smtClean="0">
                          <a:solidFill>
                            <a:schemeClr val="tx1"/>
                          </a:solidFill>
                        </a:rPr>
                        <a:t>optimizing compiler</a:t>
                      </a:r>
                      <a:endParaRPr lang="zh-CN" altLang="en-US" u="none" strike="sngStrike" dirty="0">
                        <a:solidFill>
                          <a:schemeClr val="tx1"/>
                        </a:solidFill>
                      </a:endParaRPr>
                    </a:p>
                  </a:txBody>
                  <a:tcPr>
                    <a:solidFill>
                      <a:schemeClr val="bg1">
                        <a:lumMod val="85000"/>
                      </a:schemeClr>
                    </a:solidFill>
                  </a:tcPr>
                </a:tc>
              </a:tr>
            </a:tbl>
          </a:graphicData>
        </a:graphic>
      </p:graphicFrame>
      <p:graphicFrame>
        <p:nvGraphicFramePr>
          <p:cNvPr id="17" name="表格 16"/>
          <p:cNvGraphicFramePr>
            <a:graphicFrameLocks noGrp="1"/>
          </p:cNvGraphicFramePr>
          <p:nvPr>
            <p:extLst>
              <p:ext uri="{D42A27DB-BD31-4B8C-83A1-F6EECF244321}">
                <p14:modId xmlns:p14="http://schemas.microsoft.com/office/powerpoint/2010/main" val="2571086434"/>
              </p:ext>
            </p:extLst>
          </p:nvPr>
        </p:nvGraphicFramePr>
        <p:xfrm>
          <a:off x="3957321" y="4901787"/>
          <a:ext cx="7372800" cy="370840"/>
        </p:xfrm>
        <a:graphic>
          <a:graphicData uri="http://schemas.openxmlformats.org/drawingml/2006/table">
            <a:tbl>
              <a:tblPr firstRow="1" bandRow="1">
                <a:tableStyleId>{5C22544A-7EE6-4342-B048-85BDC9FD1C3A}</a:tableStyleId>
              </a:tblPr>
              <a:tblGrid>
                <a:gridCol w="2505600"/>
                <a:gridCol w="2433600"/>
                <a:gridCol w="2433600"/>
              </a:tblGrid>
              <a:tr h="370840">
                <a:tc>
                  <a:txBody>
                    <a:bodyPr/>
                    <a:lstStyle/>
                    <a:p>
                      <a:pPr algn="ctr"/>
                      <a:r>
                        <a:rPr lang="en-US" altLang="zh-CN" dirty="0" smtClean="0">
                          <a:solidFill>
                            <a:schemeClr val="tx1"/>
                          </a:solidFill>
                        </a:rPr>
                        <a:t>zero</a:t>
                      </a:r>
                      <a:r>
                        <a:rPr lang="en-US" altLang="zh-CN" baseline="0" dirty="0" smtClean="0">
                          <a:solidFill>
                            <a:schemeClr val="tx1"/>
                          </a:solidFill>
                        </a:rPr>
                        <a:t> interpreter</a:t>
                      </a:r>
                      <a:endParaRPr lang="zh-CN" altLang="en-US" dirty="0">
                        <a:solidFill>
                          <a:schemeClr val="tx1"/>
                        </a:solidFill>
                      </a:endParaRPr>
                    </a:p>
                  </a:txBody>
                  <a:tcPr>
                    <a:solidFill>
                      <a:schemeClr val="accent6">
                        <a:lumMod val="20000"/>
                        <a:lumOff val="80000"/>
                      </a:schemeClr>
                    </a:solidFill>
                  </a:tcPr>
                </a:tc>
                <a:tc>
                  <a:txBody>
                    <a:bodyPr/>
                    <a:lstStyle/>
                    <a:p>
                      <a:pPr algn="ctr"/>
                      <a:r>
                        <a:rPr lang="en-US" altLang="zh-CN" u="none" strike="sngStrike" dirty="0" smtClean="0">
                          <a:solidFill>
                            <a:schemeClr val="tx1"/>
                          </a:solidFill>
                        </a:rPr>
                        <a:t>C1 compiler</a:t>
                      </a:r>
                      <a:endParaRPr lang="zh-CN" altLang="en-US" u="none" strike="sngStrike" dirty="0">
                        <a:solidFill>
                          <a:schemeClr val="tx1"/>
                        </a:solidFill>
                      </a:endParaRP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u="none" strike="sngStrike" dirty="0" smtClean="0">
                          <a:solidFill>
                            <a:schemeClr val="tx1"/>
                          </a:solidFill>
                        </a:rPr>
                        <a:t>C2 compiler</a:t>
                      </a:r>
                      <a:endParaRPr lang="zh-CN" altLang="en-US" u="none" strike="sngStrike" dirty="0" smtClean="0">
                        <a:solidFill>
                          <a:schemeClr val="tx1"/>
                        </a:solidFill>
                      </a:endParaRPr>
                    </a:p>
                  </a:txBody>
                  <a:tcPr>
                    <a:solidFill>
                      <a:schemeClr val="bg1">
                        <a:lumMod val="85000"/>
                      </a:schemeClr>
                    </a:solidFill>
                  </a:tcPr>
                </a:tc>
              </a:tr>
            </a:tbl>
          </a:graphicData>
        </a:graphic>
      </p:graphicFrame>
      <p:graphicFrame>
        <p:nvGraphicFramePr>
          <p:cNvPr id="18" name="表格 17"/>
          <p:cNvGraphicFramePr>
            <a:graphicFrameLocks noGrp="1"/>
          </p:cNvGraphicFramePr>
          <p:nvPr>
            <p:extLst>
              <p:ext uri="{D42A27DB-BD31-4B8C-83A1-F6EECF244321}">
                <p14:modId xmlns:p14="http://schemas.microsoft.com/office/powerpoint/2010/main" val="969764769"/>
              </p:ext>
            </p:extLst>
          </p:nvPr>
        </p:nvGraphicFramePr>
        <p:xfrm>
          <a:off x="3957321" y="5624043"/>
          <a:ext cx="7372800" cy="370840"/>
        </p:xfrm>
        <a:graphic>
          <a:graphicData uri="http://schemas.openxmlformats.org/drawingml/2006/table">
            <a:tbl>
              <a:tblPr firstRow="1" bandRow="1">
                <a:tableStyleId>{5C22544A-7EE6-4342-B048-85BDC9FD1C3A}</a:tableStyleId>
              </a:tblPr>
              <a:tblGrid>
                <a:gridCol w="2505600"/>
                <a:gridCol w="2433600"/>
                <a:gridCol w="2433600"/>
              </a:tblGrid>
              <a:tr h="370840">
                <a:tc>
                  <a:txBody>
                    <a:bodyPr/>
                    <a:lstStyle/>
                    <a:p>
                      <a:pPr algn="ctr"/>
                      <a:r>
                        <a:rPr lang="en-US" altLang="zh-CN" dirty="0" smtClean="0">
                          <a:solidFill>
                            <a:schemeClr val="tx1"/>
                          </a:solidFill>
                        </a:rPr>
                        <a:t>baseline compiler</a:t>
                      </a:r>
                      <a:endParaRPr lang="zh-CN" altLang="en-US" dirty="0">
                        <a:solidFill>
                          <a:schemeClr val="tx1"/>
                        </a:solidFill>
                      </a:endParaRPr>
                    </a:p>
                  </a:txBody>
                  <a:tcPr>
                    <a:solidFill>
                      <a:schemeClr val="accent6">
                        <a:lumMod val="20000"/>
                        <a:lumOff val="80000"/>
                      </a:schemeClr>
                    </a:solidFill>
                  </a:tcPr>
                </a:tc>
                <a:tc>
                  <a:txBody>
                    <a:bodyPr/>
                    <a:lstStyle/>
                    <a:p>
                      <a:pPr algn="ctr"/>
                      <a:r>
                        <a:rPr lang="en-US" altLang="zh-CN" u="none" strike="noStrike" dirty="0" smtClean="0">
                          <a:solidFill>
                            <a:schemeClr val="tx1"/>
                          </a:solidFill>
                        </a:rPr>
                        <a:t>C1 compiler</a:t>
                      </a:r>
                      <a:endParaRPr lang="zh-CN" altLang="en-US" u="none" strike="noStrike" dirty="0">
                        <a:solidFill>
                          <a:schemeClr val="tx1"/>
                        </a:solidFill>
                      </a:endParaRP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u="none" strike="noStrike" dirty="0" smtClean="0">
                          <a:solidFill>
                            <a:schemeClr val="tx1"/>
                          </a:solidFill>
                        </a:rPr>
                        <a:t>C2 compiler</a:t>
                      </a:r>
                      <a:endParaRPr lang="zh-CN" altLang="en-US" u="none" strike="noStrike" dirty="0" smtClean="0">
                        <a:solidFill>
                          <a:schemeClr val="tx1"/>
                        </a:solidFill>
                      </a:endParaRPr>
                    </a:p>
                  </a:txBody>
                  <a:tcPr>
                    <a:solidFill>
                      <a:schemeClr val="accent6">
                        <a:lumMod val="60000"/>
                        <a:lumOff val="40000"/>
                      </a:schemeClr>
                    </a:solidFill>
                  </a:tcPr>
                </a:tc>
              </a:tr>
            </a:tbl>
          </a:graphicData>
        </a:graphic>
      </p:graphicFrame>
      <p:sp>
        <p:nvSpPr>
          <p:cNvPr id="6" name="灯片编号占位符 5"/>
          <p:cNvSpPr>
            <a:spLocks noGrp="1"/>
          </p:cNvSpPr>
          <p:nvPr>
            <p:ph type="sldNum" sz="quarter" idx="12"/>
          </p:nvPr>
        </p:nvSpPr>
        <p:spPr/>
        <p:txBody>
          <a:bodyPr/>
          <a:lstStyle/>
          <a:p>
            <a:fld id="{DB99DD6D-C2B1-492E-A189-B42FB92F47DD}" type="slidenum">
              <a:rPr lang="zh-CN" altLang="en-US" smtClean="0"/>
              <a:t>2</a:t>
            </a:fld>
            <a:endParaRPr lang="zh-CN" altLang="en-US"/>
          </a:p>
        </p:txBody>
      </p:sp>
    </p:spTree>
    <p:extLst>
      <p:ext uri="{BB962C8B-B14F-4D97-AF65-F5344CB8AC3E}">
        <p14:creationId xmlns:p14="http://schemas.microsoft.com/office/powerpoint/2010/main" val="575394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RV64G </a:t>
            </a:r>
            <a:r>
              <a:rPr lang="zh-CN" altLang="en-US" dirty="0" smtClean="0"/>
              <a:t>后端</a:t>
            </a:r>
            <a:r>
              <a:rPr lang="en-US" altLang="zh-CN" dirty="0" smtClean="0"/>
              <a:t>——</a:t>
            </a:r>
            <a:r>
              <a:rPr lang="zh-CN" altLang="en-US" dirty="0" smtClean="0"/>
              <a:t>模板解释器</a:t>
            </a:r>
            <a:endParaRPr lang="zh-CN" altLang="en-US" dirty="0"/>
          </a:p>
        </p:txBody>
      </p:sp>
      <p:sp>
        <p:nvSpPr>
          <p:cNvPr id="5" name="内容占位符 4"/>
          <p:cNvSpPr>
            <a:spLocks noGrp="1"/>
          </p:cNvSpPr>
          <p:nvPr>
            <p:ph idx="1"/>
          </p:nvPr>
        </p:nvSpPr>
        <p:spPr>
          <a:xfrm>
            <a:off x="838200" y="1825625"/>
            <a:ext cx="11172568" cy="4739932"/>
          </a:xfrm>
        </p:spPr>
        <p:txBody>
          <a:bodyPr>
            <a:normAutofit/>
          </a:bodyPr>
          <a:lstStyle/>
          <a:p>
            <a:pPr marL="0" indent="0">
              <a:buNone/>
            </a:pPr>
            <a:r>
              <a:rPr lang="zh-CN" altLang="en-US" sz="2600" dirty="0"/>
              <a:t>为每个字节码提供汇编指令实现（</a:t>
            </a:r>
            <a:r>
              <a:rPr lang="en-US" altLang="zh-CN" sz="2600" dirty="0"/>
              <a:t>templateTable_riscv64</a:t>
            </a:r>
            <a:r>
              <a:rPr lang="zh-CN" altLang="en-US" sz="2600" dirty="0"/>
              <a:t>，用汇编器定义的指令和方法实现字节码具体</a:t>
            </a:r>
            <a:r>
              <a:rPr lang="zh-CN" altLang="en-US" sz="2600" dirty="0" smtClean="0"/>
              <a:t>逻辑），例如</a:t>
            </a:r>
            <a:r>
              <a:rPr lang="en-US" altLang="zh-CN" sz="2600" dirty="0" err="1" smtClean="0"/>
              <a:t>invokespecial</a:t>
            </a:r>
            <a:r>
              <a:rPr lang="zh-CN" altLang="en-US" sz="2600" dirty="0" smtClean="0"/>
              <a:t>：</a:t>
            </a:r>
            <a:endParaRPr lang="en-US" altLang="zh-CN" sz="2600" dirty="0" smtClean="0"/>
          </a:p>
          <a:p>
            <a:pPr marL="0" indent="0">
              <a:buNone/>
            </a:pPr>
            <a:endParaRPr lang="en-US" altLang="zh-CN" sz="2600" dirty="0" smtClean="0"/>
          </a:p>
        </p:txBody>
      </p:sp>
      <p:pic>
        <p:nvPicPr>
          <p:cNvPr id="3" name="图片 2"/>
          <p:cNvPicPr>
            <a:picLocks noChangeAspect="1"/>
          </p:cNvPicPr>
          <p:nvPr/>
        </p:nvPicPr>
        <p:blipFill>
          <a:blip r:embed="rId2"/>
          <a:stretch>
            <a:fillRect/>
          </a:stretch>
        </p:blipFill>
        <p:spPr>
          <a:xfrm>
            <a:off x="3553143" y="3039007"/>
            <a:ext cx="5085714" cy="3038095"/>
          </a:xfrm>
          <a:prstGeom prst="rect">
            <a:avLst/>
          </a:prstGeom>
        </p:spPr>
      </p:pic>
      <p:sp>
        <p:nvSpPr>
          <p:cNvPr id="4" name="灯片编号占位符 3"/>
          <p:cNvSpPr>
            <a:spLocks noGrp="1"/>
          </p:cNvSpPr>
          <p:nvPr>
            <p:ph type="sldNum" sz="quarter" idx="12"/>
          </p:nvPr>
        </p:nvSpPr>
        <p:spPr/>
        <p:txBody>
          <a:bodyPr/>
          <a:lstStyle/>
          <a:p>
            <a:fld id="{DB99DD6D-C2B1-492E-A189-B42FB92F47DD}" type="slidenum">
              <a:rPr lang="zh-CN" altLang="en-US" smtClean="0"/>
              <a:t>20</a:t>
            </a:fld>
            <a:endParaRPr lang="zh-CN" altLang="en-US"/>
          </a:p>
        </p:txBody>
      </p:sp>
    </p:spTree>
    <p:extLst>
      <p:ext uri="{BB962C8B-B14F-4D97-AF65-F5344CB8AC3E}">
        <p14:creationId xmlns:p14="http://schemas.microsoft.com/office/powerpoint/2010/main" val="22122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RV64G </a:t>
            </a:r>
            <a:r>
              <a:rPr lang="zh-CN" altLang="en-US" dirty="0" smtClean="0"/>
              <a:t>后端</a:t>
            </a:r>
            <a:r>
              <a:rPr lang="en-US" altLang="zh-CN" dirty="0" smtClean="0"/>
              <a:t>——JIT</a:t>
            </a:r>
            <a:r>
              <a:rPr lang="zh-CN" altLang="en-US" dirty="0" smtClean="0"/>
              <a:t>（</a:t>
            </a:r>
            <a:r>
              <a:rPr lang="en-US" altLang="zh-CN" dirty="0" smtClean="0"/>
              <a:t>C1</a:t>
            </a:r>
            <a:r>
              <a:rPr lang="zh-CN" altLang="en-US" dirty="0" smtClean="0"/>
              <a:t>）</a:t>
            </a:r>
            <a:endParaRPr lang="zh-CN" altLang="en-US" dirty="0"/>
          </a:p>
        </p:txBody>
      </p:sp>
      <p:sp>
        <p:nvSpPr>
          <p:cNvPr id="5" name="内容占位符 4"/>
          <p:cNvSpPr>
            <a:spLocks noGrp="1"/>
          </p:cNvSpPr>
          <p:nvPr>
            <p:ph idx="1"/>
          </p:nvPr>
        </p:nvSpPr>
        <p:spPr>
          <a:xfrm>
            <a:off x="838200" y="1825625"/>
            <a:ext cx="10515600" cy="4080905"/>
          </a:xfrm>
        </p:spPr>
        <p:txBody>
          <a:bodyPr>
            <a:normAutofit/>
          </a:bodyPr>
          <a:lstStyle/>
          <a:p>
            <a:pPr marL="0" indent="0">
              <a:buNone/>
            </a:pPr>
            <a:r>
              <a:rPr lang="en-US" altLang="zh-CN" sz="2600" dirty="0" smtClean="0"/>
              <a:t>C1</a:t>
            </a:r>
            <a:r>
              <a:rPr lang="zh-CN" altLang="en-US" sz="2600" dirty="0" smtClean="0"/>
              <a:t>（</a:t>
            </a:r>
            <a:r>
              <a:rPr lang="en-US" altLang="zh-CN" sz="2600" dirty="0" smtClean="0"/>
              <a:t>Client Compiler</a:t>
            </a:r>
            <a:r>
              <a:rPr lang="zh-CN" altLang="en-US" sz="2600" dirty="0" smtClean="0"/>
              <a:t>）主要工作：</a:t>
            </a:r>
            <a:endParaRPr lang="en-US" altLang="zh-CN" sz="2600" dirty="0" smtClean="0"/>
          </a:p>
          <a:p>
            <a:pPr>
              <a:buFontTx/>
              <a:buChar char="-"/>
            </a:pPr>
            <a:r>
              <a:rPr lang="zh-CN" altLang="en-US" sz="2600" dirty="0" smtClean="0"/>
              <a:t>根据模板解释器执行过程中的 </a:t>
            </a:r>
            <a:r>
              <a:rPr lang="en-US" altLang="zh-CN" sz="2600" dirty="0" smtClean="0"/>
              <a:t>profiling </a:t>
            </a:r>
            <a:r>
              <a:rPr lang="zh-CN" altLang="en-US" sz="2600" dirty="0" smtClean="0"/>
              <a:t>信息进行局部优化，如方法内联、常量传播等</a:t>
            </a:r>
            <a:endParaRPr lang="en-US" altLang="zh-CN" sz="2600" dirty="0" smtClean="0"/>
          </a:p>
          <a:p>
            <a:pPr>
              <a:buFontTx/>
              <a:buChar char="-"/>
            </a:pPr>
            <a:r>
              <a:rPr lang="zh-CN" altLang="en-US" sz="2600" dirty="0"/>
              <a:t>将字节</a:t>
            </a:r>
            <a:r>
              <a:rPr lang="zh-CN" altLang="en-US" sz="2600" dirty="0" smtClean="0"/>
              <a:t>码构造成高级中间表示（</a:t>
            </a:r>
            <a:r>
              <a:rPr lang="en-US" altLang="zh-CN" sz="2600" dirty="0" smtClean="0"/>
              <a:t>High-level Intermediate Representation</a:t>
            </a:r>
            <a:r>
              <a:rPr lang="zh-CN" altLang="en-US" sz="2600" dirty="0" smtClean="0"/>
              <a:t>，</a:t>
            </a:r>
            <a:r>
              <a:rPr lang="en-US" altLang="zh-CN" sz="2600" dirty="0" smtClean="0"/>
              <a:t>HIR</a:t>
            </a:r>
            <a:r>
              <a:rPr lang="zh-CN" altLang="en-US" sz="2600" dirty="0" smtClean="0"/>
              <a:t>）</a:t>
            </a:r>
            <a:endParaRPr lang="en-US" altLang="zh-CN" sz="2600" dirty="0" smtClean="0"/>
          </a:p>
          <a:p>
            <a:pPr>
              <a:buFontTx/>
              <a:buChar char="-"/>
            </a:pPr>
            <a:r>
              <a:rPr lang="zh-CN" altLang="en-US" sz="2600" dirty="0" smtClean="0"/>
              <a:t>将</a:t>
            </a:r>
            <a:r>
              <a:rPr lang="en-US" altLang="zh-CN" sz="2600" dirty="0" smtClean="0"/>
              <a:t>HIR</a:t>
            </a:r>
            <a:r>
              <a:rPr lang="zh-CN" altLang="en-US" sz="2600" dirty="0" smtClean="0"/>
              <a:t>转换成低级中间表示（</a:t>
            </a:r>
            <a:r>
              <a:rPr lang="en-US" altLang="zh-CN" sz="2600" dirty="0" smtClean="0"/>
              <a:t>Low-level Intermediate Representation</a:t>
            </a:r>
            <a:r>
              <a:rPr lang="zh-CN" altLang="en-US" sz="2600" dirty="0" smtClean="0"/>
              <a:t>，</a:t>
            </a:r>
            <a:r>
              <a:rPr lang="en-US" altLang="zh-CN" sz="2600" dirty="0" smtClean="0"/>
              <a:t>LIR</a:t>
            </a:r>
            <a:r>
              <a:rPr lang="zh-CN" altLang="en-US" sz="2600" dirty="0" smtClean="0"/>
              <a:t>）。</a:t>
            </a:r>
            <a:r>
              <a:rPr lang="en-US" altLang="zh-CN" sz="2600" dirty="0" smtClean="0"/>
              <a:t>LIR</a:t>
            </a:r>
            <a:r>
              <a:rPr lang="zh-CN" altLang="en-US" sz="2600" dirty="0" smtClean="0"/>
              <a:t>更接近于机器码。</a:t>
            </a:r>
            <a:endParaRPr lang="en-US" altLang="zh-CN" sz="2600" dirty="0" smtClean="0"/>
          </a:p>
        </p:txBody>
      </p:sp>
      <p:grpSp>
        <p:nvGrpSpPr>
          <p:cNvPr id="19" name="组合 18"/>
          <p:cNvGrpSpPr/>
          <p:nvPr/>
        </p:nvGrpSpPr>
        <p:grpSpPr>
          <a:xfrm>
            <a:off x="1584434" y="5178284"/>
            <a:ext cx="8852338" cy="863183"/>
            <a:chOff x="756745" y="5043346"/>
            <a:chExt cx="8852338" cy="863183"/>
          </a:xfrm>
        </p:grpSpPr>
        <p:sp>
          <p:nvSpPr>
            <p:cNvPr id="4" name="圆角矩形 3"/>
            <p:cNvSpPr/>
            <p:nvPr/>
          </p:nvSpPr>
          <p:spPr>
            <a:xfrm>
              <a:off x="756745" y="5494282"/>
              <a:ext cx="1221827" cy="4122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bytecodes</a:t>
              </a:r>
              <a:endParaRPr lang="zh-CN" altLang="en-US" dirty="0"/>
            </a:p>
          </p:txBody>
        </p:sp>
        <p:sp>
          <p:nvSpPr>
            <p:cNvPr id="6" name="圆角矩形 5"/>
            <p:cNvSpPr/>
            <p:nvPr/>
          </p:nvSpPr>
          <p:spPr>
            <a:xfrm>
              <a:off x="3135149" y="5494282"/>
              <a:ext cx="1221827" cy="4122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HIR</a:t>
              </a:r>
              <a:endParaRPr lang="zh-CN" altLang="en-US" dirty="0"/>
            </a:p>
          </p:txBody>
        </p:sp>
        <p:sp>
          <p:nvSpPr>
            <p:cNvPr id="7" name="圆角矩形 6"/>
            <p:cNvSpPr/>
            <p:nvPr/>
          </p:nvSpPr>
          <p:spPr>
            <a:xfrm>
              <a:off x="5513553" y="5494282"/>
              <a:ext cx="1221827" cy="4122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L</a:t>
              </a:r>
              <a:r>
                <a:rPr lang="en-US" altLang="zh-CN" dirty="0" smtClean="0"/>
                <a:t>IR</a:t>
              </a:r>
              <a:endParaRPr lang="zh-CN" altLang="en-US" dirty="0"/>
            </a:p>
          </p:txBody>
        </p:sp>
        <p:sp>
          <p:nvSpPr>
            <p:cNvPr id="8" name="圆角矩形 7"/>
            <p:cNvSpPr/>
            <p:nvPr/>
          </p:nvSpPr>
          <p:spPr>
            <a:xfrm>
              <a:off x="7891956" y="5494282"/>
              <a:ext cx="1717127" cy="4122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Machine Code</a:t>
              </a:r>
              <a:endParaRPr lang="zh-CN" altLang="en-US" dirty="0"/>
            </a:p>
          </p:txBody>
        </p:sp>
        <p:cxnSp>
          <p:nvCxnSpPr>
            <p:cNvPr id="10" name="直接箭头连接符 9"/>
            <p:cNvCxnSpPr>
              <a:stCxn id="4" idx="3"/>
              <a:endCxn id="6" idx="1"/>
            </p:cNvCxnSpPr>
            <p:nvPr/>
          </p:nvCxnSpPr>
          <p:spPr>
            <a:xfrm>
              <a:off x="1978572" y="5700406"/>
              <a:ext cx="115657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直接箭头连接符 11"/>
            <p:cNvCxnSpPr>
              <a:stCxn id="6" idx="3"/>
              <a:endCxn id="7" idx="1"/>
            </p:cNvCxnSpPr>
            <p:nvPr/>
          </p:nvCxnSpPr>
          <p:spPr>
            <a:xfrm>
              <a:off x="4356976" y="5700406"/>
              <a:ext cx="115657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直接箭头连接符 13"/>
            <p:cNvCxnSpPr>
              <a:stCxn id="7" idx="3"/>
              <a:endCxn id="8" idx="1"/>
            </p:cNvCxnSpPr>
            <p:nvPr/>
          </p:nvCxnSpPr>
          <p:spPr>
            <a:xfrm>
              <a:off x="6735380" y="5700406"/>
              <a:ext cx="115657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文本框 14"/>
            <p:cNvSpPr txBox="1"/>
            <p:nvPr/>
          </p:nvSpPr>
          <p:spPr>
            <a:xfrm>
              <a:off x="2083012" y="5043346"/>
              <a:ext cx="947695" cy="369332"/>
            </a:xfrm>
            <a:prstGeom prst="rect">
              <a:avLst/>
            </a:prstGeom>
            <a:noFill/>
          </p:spPr>
          <p:txBody>
            <a:bodyPr wrap="none" rtlCol="0">
              <a:spAutoFit/>
            </a:bodyPr>
            <a:lstStyle/>
            <a:p>
              <a:r>
                <a:rPr lang="en-US" altLang="zh-CN" dirty="0" smtClean="0"/>
                <a:t>HIR Gen</a:t>
              </a:r>
              <a:endParaRPr lang="zh-CN" altLang="en-US" dirty="0"/>
            </a:p>
          </p:txBody>
        </p:sp>
        <p:sp>
          <p:nvSpPr>
            <p:cNvPr id="17" name="文本框 16"/>
            <p:cNvSpPr txBox="1"/>
            <p:nvPr/>
          </p:nvSpPr>
          <p:spPr>
            <a:xfrm>
              <a:off x="4461416" y="5043346"/>
              <a:ext cx="901209" cy="369332"/>
            </a:xfrm>
            <a:prstGeom prst="rect">
              <a:avLst/>
            </a:prstGeom>
            <a:noFill/>
          </p:spPr>
          <p:txBody>
            <a:bodyPr wrap="none" rtlCol="0">
              <a:spAutoFit/>
            </a:bodyPr>
            <a:lstStyle/>
            <a:p>
              <a:r>
                <a:rPr lang="en-US" altLang="zh-CN" dirty="0"/>
                <a:t>L</a:t>
              </a:r>
              <a:r>
                <a:rPr lang="en-US" altLang="zh-CN" dirty="0" smtClean="0"/>
                <a:t>IR Gen</a:t>
              </a:r>
              <a:endParaRPr lang="zh-CN" altLang="en-US" dirty="0"/>
            </a:p>
          </p:txBody>
        </p:sp>
        <p:sp>
          <p:nvSpPr>
            <p:cNvPr id="18" name="文本框 17"/>
            <p:cNvSpPr txBox="1"/>
            <p:nvPr/>
          </p:nvSpPr>
          <p:spPr>
            <a:xfrm>
              <a:off x="6762074" y="5043346"/>
              <a:ext cx="1103187" cy="369332"/>
            </a:xfrm>
            <a:prstGeom prst="rect">
              <a:avLst/>
            </a:prstGeom>
            <a:noFill/>
          </p:spPr>
          <p:txBody>
            <a:bodyPr wrap="none" rtlCol="0">
              <a:spAutoFit/>
            </a:bodyPr>
            <a:lstStyle/>
            <a:p>
              <a:r>
                <a:rPr lang="en-US" altLang="zh-CN" dirty="0" smtClean="0"/>
                <a:t>Code Gen</a:t>
              </a:r>
              <a:endParaRPr lang="zh-CN" altLang="en-US" dirty="0"/>
            </a:p>
          </p:txBody>
        </p:sp>
      </p:grpSp>
      <p:sp>
        <p:nvSpPr>
          <p:cNvPr id="3" name="灯片编号占位符 2"/>
          <p:cNvSpPr>
            <a:spLocks noGrp="1"/>
          </p:cNvSpPr>
          <p:nvPr>
            <p:ph type="sldNum" sz="quarter" idx="12"/>
          </p:nvPr>
        </p:nvSpPr>
        <p:spPr/>
        <p:txBody>
          <a:bodyPr/>
          <a:lstStyle/>
          <a:p>
            <a:fld id="{DB99DD6D-C2B1-492E-A189-B42FB92F47DD}" type="slidenum">
              <a:rPr lang="zh-CN" altLang="en-US" smtClean="0"/>
              <a:t>21</a:t>
            </a:fld>
            <a:endParaRPr lang="zh-CN" altLang="en-US"/>
          </a:p>
        </p:txBody>
      </p:sp>
    </p:spTree>
    <p:extLst>
      <p:ext uri="{BB962C8B-B14F-4D97-AF65-F5344CB8AC3E}">
        <p14:creationId xmlns:p14="http://schemas.microsoft.com/office/powerpoint/2010/main" val="4231636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RV64G </a:t>
            </a:r>
            <a:r>
              <a:rPr lang="zh-CN" altLang="en-US" dirty="0" smtClean="0"/>
              <a:t>后端</a:t>
            </a:r>
            <a:r>
              <a:rPr lang="en-US" altLang="zh-CN" dirty="0" smtClean="0"/>
              <a:t>——JIT</a:t>
            </a:r>
            <a:r>
              <a:rPr lang="zh-CN" altLang="en-US" dirty="0" smtClean="0"/>
              <a:t>（</a:t>
            </a:r>
            <a:r>
              <a:rPr lang="en-US" altLang="zh-CN" dirty="0" smtClean="0"/>
              <a:t>C1</a:t>
            </a:r>
            <a:r>
              <a:rPr lang="zh-CN" altLang="en-US" dirty="0" smtClean="0"/>
              <a:t>）</a:t>
            </a:r>
            <a:endParaRPr lang="zh-CN" altLang="en-US" dirty="0"/>
          </a:p>
        </p:txBody>
      </p:sp>
      <p:sp>
        <p:nvSpPr>
          <p:cNvPr id="5" name="内容占位符 4"/>
          <p:cNvSpPr>
            <a:spLocks noGrp="1"/>
          </p:cNvSpPr>
          <p:nvPr>
            <p:ph idx="1"/>
          </p:nvPr>
        </p:nvSpPr>
        <p:spPr>
          <a:xfrm>
            <a:off x="838200" y="1825625"/>
            <a:ext cx="10515600" cy="4080905"/>
          </a:xfrm>
        </p:spPr>
        <p:txBody>
          <a:bodyPr>
            <a:normAutofit/>
          </a:bodyPr>
          <a:lstStyle/>
          <a:p>
            <a:pPr marL="0" indent="0">
              <a:buNone/>
            </a:pPr>
            <a:r>
              <a:rPr lang="en-US" altLang="zh-CN" sz="2600" dirty="0" smtClean="0"/>
              <a:t>RV64G C1</a:t>
            </a:r>
            <a:r>
              <a:rPr lang="zh-CN" altLang="en-US" sz="2600" dirty="0" smtClean="0"/>
              <a:t>后端实现主要集中于</a:t>
            </a:r>
            <a:r>
              <a:rPr lang="en-US" altLang="zh-CN" sz="2600" dirty="0" smtClean="0"/>
              <a:t>LIR-&gt;</a:t>
            </a:r>
            <a:r>
              <a:rPr lang="en-US" altLang="zh-CN" sz="2600" dirty="0" err="1" smtClean="0"/>
              <a:t>CodeGen</a:t>
            </a:r>
            <a:r>
              <a:rPr lang="zh-CN" altLang="en-US" sz="2600" dirty="0" smtClean="0"/>
              <a:t>部分。主要工作有：</a:t>
            </a:r>
            <a:endParaRPr lang="en-US" altLang="zh-CN" sz="2600" dirty="0" smtClean="0"/>
          </a:p>
          <a:p>
            <a:pPr>
              <a:buFontTx/>
              <a:buChar char="-"/>
            </a:pPr>
            <a:r>
              <a:rPr lang="zh-CN" altLang="en-US" sz="2600" dirty="0" smtClean="0"/>
              <a:t>寄存器分配，</a:t>
            </a:r>
            <a:r>
              <a:rPr lang="en-US" altLang="zh-CN" sz="2600" dirty="0" err="1" smtClean="0"/>
              <a:t>FramMap</a:t>
            </a:r>
            <a:r>
              <a:rPr lang="zh-CN" altLang="en-US" sz="2600" dirty="0" smtClean="0"/>
              <a:t>定义，</a:t>
            </a:r>
            <a:r>
              <a:rPr lang="en-US" altLang="zh-CN" sz="2600" dirty="0" err="1" smtClean="0"/>
              <a:t>LIR_Opr</a:t>
            </a:r>
            <a:r>
              <a:rPr lang="en-US" altLang="zh-CN" sz="2600" dirty="0" smtClean="0"/>
              <a:t> </a:t>
            </a:r>
            <a:r>
              <a:rPr lang="zh-CN" altLang="en-US" sz="2600" dirty="0" smtClean="0"/>
              <a:t>定义</a:t>
            </a:r>
            <a:endParaRPr lang="en-US" altLang="zh-CN" sz="2600" dirty="0" smtClean="0"/>
          </a:p>
          <a:p>
            <a:pPr>
              <a:buFontTx/>
              <a:buChar char="-"/>
            </a:pPr>
            <a:r>
              <a:rPr lang="en-US" altLang="zh-CN" sz="2600" dirty="0" err="1" smtClean="0"/>
              <a:t>CodeStub</a:t>
            </a:r>
            <a:r>
              <a:rPr lang="zh-CN" altLang="en-US" sz="2600" dirty="0" smtClean="0"/>
              <a:t>实现，</a:t>
            </a:r>
            <a:r>
              <a:rPr lang="en-US" altLang="zh-CN" sz="2600" dirty="0" smtClean="0"/>
              <a:t>Patching stub</a:t>
            </a:r>
            <a:r>
              <a:rPr lang="zh-CN" altLang="en-US" sz="2600" dirty="0" smtClean="0"/>
              <a:t>、</a:t>
            </a:r>
            <a:r>
              <a:rPr lang="en-US" altLang="zh-CN" sz="2600" dirty="0" smtClean="0"/>
              <a:t>Exception stub</a:t>
            </a:r>
            <a:r>
              <a:rPr lang="zh-CN" altLang="en-US" sz="2600" dirty="0" smtClean="0"/>
              <a:t>、</a:t>
            </a:r>
            <a:r>
              <a:rPr lang="en-US" altLang="zh-CN" sz="2600" dirty="0" err="1" smtClean="0"/>
              <a:t>ArrayCopy</a:t>
            </a:r>
            <a:r>
              <a:rPr lang="en-US" altLang="zh-CN" sz="2600" dirty="0" smtClean="0"/>
              <a:t> stub</a:t>
            </a:r>
            <a:r>
              <a:rPr lang="zh-CN" altLang="en-US" sz="2600" dirty="0" smtClean="0"/>
              <a:t>等</a:t>
            </a:r>
            <a:endParaRPr lang="en-US" altLang="zh-CN" sz="2600" dirty="0" smtClean="0"/>
          </a:p>
          <a:p>
            <a:pPr>
              <a:buFontTx/>
              <a:buChar char="-"/>
            </a:pPr>
            <a:r>
              <a:rPr lang="en-US" altLang="zh-CN" sz="2600" dirty="0" smtClean="0"/>
              <a:t>LIR Assembler/LIR </a:t>
            </a:r>
            <a:r>
              <a:rPr lang="en-US" altLang="zh-CN" sz="2600" dirty="0" err="1" smtClean="0"/>
              <a:t>MacroAssembler</a:t>
            </a:r>
            <a:r>
              <a:rPr lang="zh-CN" altLang="en-US" sz="2600" dirty="0" smtClean="0"/>
              <a:t>，</a:t>
            </a:r>
            <a:r>
              <a:rPr lang="zh-CN" altLang="en-US" sz="2600" dirty="0" smtClean="0"/>
              <a:t>汇编器实现</a:t>
            </a:r>
            <a:endParaRPr lang="en-US" altLang="zh-CN" sz="2600" dirty="0"/>
          </a:p>
          <a:p>
            <a:pPr>
              <a:buFontTx/>
              <a:buChar char="-"/>
            </a:pPr>
            <a:r>
              <a:rPr lang="en-US" altLang="zh-CN" sz="2600" dirty="0" err="1" smtClean="0"/>
              <a:t>LIRGenerator</a:t>
            </a:r>
            <a:r>
              <a:rPr lang="zh-CN" altLang="en-US" sz="2600" dirty="0" smtClean="0"/>
              <a:t>，生成 </a:t>
            </a:r>
            <a:r>
              <a:rPr lang="en-US" altLang="zh-CN" sz="2600" dirty="0" smtClean="0"/>
              <a:t>LIR</a:t>
            </a:r>
          </a:p>
          <a:p>
            <a:pPr>
              <a:buFontTx/>
              <a:buChar char="-"/>
            </a:pPr>
            <a:r>
              <a:rPr lang="en-US" altLang="zh-CN" sz="2600" dirty="0" smtClean="0"/>
              <a:t>Runtime</a:t>
            </a:r>
            <a:r>
              <a:rPr lang="zh-CN" altLang="en-US" sz="2600" dirty="0" smtClean="0"/>
              <a:t>，</a:t>
            </a:r>
            <a:r>
              <a:rPr lang="en-US" altLang="zh-CN" sz="2600" dirty="0" smtClean="0"/>
              <a:t>exception/GC/</a:t>
            </a:r>
            <a:r>
              <a:rPr lang="en-US" altLang="zh-CN" sz="2600" dirty="0" err="1" smtClean="0"/>
              <a:t>deoptimization</a:t>
            </a:r>
            <a:endParaRPr lang="en-US" altLang="zh-CN" sz="2600" dirty="0" smtClean="0"/>
          </a:p>
        </p:txBody>
      </p:sp>
      <p:sp>
        <p:nvSpPr>
          <p:cNvPr id="3" name="灯片编号占位符 2"/>
          <p:cNvSpPr>
            <a:spLocks noGrp="1"/>
          </p:cNvSpPr>
          <p:nvPr>
            <p:ph type="sldNum" sz="quarter" idx="12"/>
          </p:nvPr>
        </p:nvSpPr>
        <p:spPr/>
        <p:txBody>
          <a:bodyPr/>
          <a:lstStyle/>
          <a:p>
            <a:fld id="{DB99DD6D-C2B1-492E-A189-B42FB92F47DD}" type="slidenum">
              <a:rPr lang="zh-CN" altLang="en-US" smtClean="0"/>
              <a:t>22</a:t>
            </a:fld>
            <a:endParaRPr lang="zh-CN" altLang="en-US"/>
          </a:p>
        </p:txBody>
      </p:sp>
    </p:spTree>
    <p:extLst>
      <p:ext uri="{BB962C8B-B14F-4D97-AF65-F5344CB8AC3E}">
        <p14:creationId xmlns:p14="http://schemas.microsoft.com/office/powerpoint/2010/main" val="37968652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RV64G </a:t>
            </a:r>
            <a:r>
              <a:rPr lang="zh-CN" altLang="en-US" dirty="0" smtClean="0"/>
              <a:t>后端</a:t>
            </a:r>
            <a:r>
              <a:rPr lang="en-US" altLang="zh-CN" dirty="0" smtClean="0"/>
              <a:t>——C1 </a:t>
            </a:r>
            <a:r>
              <a:rPr lang="en-US" altLang="zh-CN" dirty="0" err="1" smtClean="0"/>
              <a:t>FrameMap</a:t>
            </a:r>
            <a:endParaRPr lang="zh-CN" altLang="en-US" dirty="0"/>
          </a:p>
        </p:txBody>
      </p:sp>
      <p:sp>
        <p:nvSpPr>
          <p:cNvPr id="5" name="内容占位符 4"/>
          <p:cNvSpPr>
            <a:spLocks noGrp="1"/>
          </p:cNvSpPr>
          <p:nvPr>
            <p:ph idx="1"/>
          </p:nvPr>
        </p:nvSpPr>
        <p:spPr>
          <a:xfrm>
            <a:off x="838200" y="1825625"/>
            <a:ext cx="10515600" cy="4080905"/>
          </a:xfrm>
        </p:spPr>
        <p:txBody>
          <a:bodyPr>
            <a:normAutofit/>
          </a:bodyPr>
          <a:lstStyle/>
          <a:p>
            <a:pPr marL="0" indent="0">
              <a:buNone/>
            </a:pPr>
            <a:r>
              <a:rPr lang="zh-CN" altLang="en-US" sz="2600" dirty="0" smtClean="0"/>
              <a:t>定义</a:t>
            </a:r>
            <a:r>
              <a:rPr lang="en-US" altLang="zh-CN" sz="2600" dirty="0" err="1" smtClean="0"/>
              <a:t>LIR_Opr</a:t>
            </a:r>
            <a:r>
              <a:rPr lang="zh-CN" altLang="en-US" sz="2600" dirty="0" smtClean="0"/>
              <a:t>寄存器</a:t>
            </a:r>
            <a:endParaRPr lang="en-US" altLang="zh-CN" sz="2600" dirty="0" smtClean="0"/>
          </a:p>
          <a:p>
            <a:pPr>
              <a:buFontTx/>
              <a:buChar char="-"/>
            </a:pPr>
            <a:r>
              <a:rPr lang="en-US" altLang="zh-CN" sz="2600" dirty="0" smtClean="0"/>
              <a:t>caller save register</a:t>
            </a:r>
            <a:r>
              <a:rPr lang="zh-CN" altLang="en-US" sz="2600" dirty="0" smtClean="0"/>
              <a:t>：</a:t>
            </a:r>
            <a:r>
              <a:rPr lang="en-US" altLang="zh-CN" sz="2600" dirty="0" smtClean="0"/>
              <a:t>x7,x10-x17,x28-x31</a:t>
            </a:r>
          </a:p>
          <a:p>
            <a:pPr>
              <a:buFontTx/>
              <a:buChar char="-"/>
            </a:pPr>
            <a:r>
              <a:rPr lang="en-US" altLang="zh-CN" sz="2600" dirty="0" err="1"/>
              <a:t>c</a:t>
            </a:r>
            <a:r>
              <a:rPr lang="en-US" altLang="zh-CN" sz="2600" dirty="0" err="1" smtClean="0"/>
              <a:t>allee</a:t>
            </a:r>
            <a:r>
              <a:rPr lang="en-US" altLang="zh-CN" sz="2600" dirty="0" smtClean="0"/>
              <a:t> save register</a:t>
            </a:r>
            <a:r>
              <a:rPr lang="zh-CN" altLang="en-US" sz="2600" dirty="0" smtClean="0"/>
              <a:t>：</a:t>
            </a:r>
            <a:r>
              <a:rPr lang="en-US" altLang="zh-CN" sz="2600" dirty="0" smtClean="0"/>
              <a:t>x9,x18-x22,x24-x26</a:t>
            </a:r>
          </a:p>
          <a:p>
            <a:pPr>
              <a:buFontTx/>
              <a:buChar char="-"/>
            </a:pPr>
            <a:r>
              <a:rPr lang="en-US" altLang="zh-CN" sz="2400" dirty="0" err="1"/>
              <a:t>tmp</a:t>
            </a:r>
            <a:r>
              <a:rPr lang="en-US" altLang="zh-CN" sz="2400" dirty="0"/>
              <a:t> register</a:t>
            </a:r>
            <a:r>
              <a:rPr lang="zh-CN" altLang="en-US" sz="2400" dirty="0"/>
              <a:t>：</a:t>
            </a:r>
            <a:r>
              <a:rPr lang="en-US" altLang="zh-CN" sz="2400" dirty="0" smtClean="0"/>
              <a:t>x5-x6</a:t>
            </a:r>
            <a:endParaRPr lang="en-US" altLang="zh-CN" sz="2600" dirty="0" smtClean="0"/>
          </a:p>
          <a:p>
            <a:pPr>
              <a:buFontTx/>
              <a:buChar char="-"/>
            </a:pPr>
            <a:r>
              <a:rPr lang="en-US" altLang="zh-CN" sz="2600" dirty="0"/>
              <a:t>s</a:t>
            </a:r>
            <a:r>
              <a:rPr lang="en-US" altLang="zh-CN" sz="2600" dirty="0" smtClean="0"/>
              <a:t>pecial register</a:t>
            </a:r>
            <a:r>
              <a:rPr lang="zh-CN" altLang="en-US" sz="2600" dirty="0" smtClean="0"/>
              <a:t>：</a:t>
            </a:r>
            <a:endParaRPr lang="en-US" altLang="zh-CN" sz="2600" dirty="0" smtClean="0"/>
          </a:p>
          <a:p>
            <a:pPr lvl="1">
              <a:buFontTx/>
              <a:buChar char="-"/>
            </a:pPr>
            <a:r>
              <a:rPr lang="en-US" altLang="zh-CN" sz="2200" dirty="0" smtClean="0"/>
              <a:t>x0-x4(</a:t>
            </a:r>
            <a:r>
              <a:rPr lang="en-US" altLang="zh-CN" sz="2200" dirty="0" err="1" smtClean="0"/>
              <a:t>zr</a:t>
            </a:r>
            <a:r>
              <a:rPr lang="en-US" altLang="zh-CN" sz="2200" dirty="0" smtClean="0"/>
              <a:t>/</a:t>
            </a:r>
            <a:r>
              <a:rPr lang="en-US" altLang="zh-CN" sz="2200" dirty="0" err="1" smtClean="0"/>
              <a:t>lr</a:t>
            </a:r>
            <a:r>
              <a:rPr lang="en-US" altLang="zh-CN" sz="2200" dirty="0" smtClean="0"/>
              <a:t>/</a:t>
            </a:r>
            <a:r>
              <a:rPr lang="en-US" altLang="zh-CN" sz="2200" dirty="0" err="1" smtClean="0"/>
              <a:t>sp</a:t>
            </a:r>
            <a:r>
              <a:rPr lang="en-US" altLang="zh-CN" sz="2200" dirty="0" smtClean="0"/>
              <a:t>/</a:t>
            </a:r>
            <a:r>
              <a:rPr lang="en-US" altLang="zh-CN" sz="2200" dirty="0" err="1" smtClean="0"/>
              <a:t>gp</a:t>
            </a:r>
            <a:r>
              <a:rPr lang="en-US" altLang="zh-CN" sz="2200" dirty="0" smtClean="0"/>
              <a:t>/thread)</a:t>
            </a:r>
          </a:p>
          <a:p>
            <a:pPr lvl="1">
              <a:buFontTx/>
              <a:buChar char="-"/>
            </a:pPr>
            <a:r>
              <a:rPr lang="en-US" altLang="zh-CN" sz="2200" dirty="0" smtClean="0"/>
              <a:t>x8(</a:t>
            </a:r>
            <a:r>
              <a:rPr lang="en-US" altLang="zh-CN" sz="2200" dirty="0" err="1" smtClean="0"/>
              <a:t>fp</a:t>
            </a:r>
            <a:r>
              <a:rPr lang="en-US" altLang="zh-CN" sz="2200" dirty="0" smtClean="0"/>
              <a:t>)</a:t>
            </a:r>
          </a:p>
          <a:p>
            <a:pPr lvl="1">
              <a:buFontTx/>
              <a:buChar char="-"/>
            </a:pPr>
            <a:r>
              <a:rPr lang="en-US" altLang="zh-CN" sz="2200" dirty="0" smtClean="0"/>
              <a:t>x23(java thread)</a:t>
            </a:r>
          </a:p>
          <a:p>
            <a:pPr lvl="1">
              <a:buFontTx/>
              <a:buChar char="-"/>
            </a:pPr>
            <a:r>
              <a:rPr lang="en-US" altLang="zh-CN" sz="2200" dirty="0" smtClean="0"/>
              <a:t>x27(</a:t>
            </a:r>
            <a:r>
              <a:rPr lang="en-US" altLang="zh-CN" sz="2200" dirty="0" err="1" smtClean="0"/>
              <a:t>heapbase</a:t>
            </a:r>
            <a:r>
              <a:rPr lang="en-US" altLang="zh-CN" sz="2200" dirty="0" smtClean="0"/>
              <a:t>)</a:t>
            </a:r>
          </a:p>
        </p:txBody>
      </p:sp>
      <p:sp>
        <p:nvSpPr>
          <p:cNvPr id="3" name="灯片编号占位符 2"/>
          <p:cNvSpPr>
            <a:spLocks noGrp="1"/>
          </p:cNvSpPr>
          <p:nvPr>
            <p:ph type="sldNum" sz="quarter" idx="12"/>
          </p:nvPr>
        </p:nvSpPr>
        <p:spPr/>
        <p:txBody>
          <a:bodyPr/>
          <a:lstStyle/>
          <a:p>
            <a:fld id="{DB99DD6D-C2B1-492E-A189-B42FB92F47DD}" type="slidenum">
              <a:rPr lang="zh-CN" altLang="en-US" smtClean="0"/>
              <a:t>23</a:t>
            </a:fld>
            <a:endParaRPr lang="zh-CN" altLang="en-US"/>
          </a:p>
        </p:txBody>
      </p:sp>
    </p:spTree>
    <p:extLst>
      <p:ext uri="{BB962C8B-B14F-4D97-AF65-F5344CB8AC3E}">
        <p14:creationId xmlns:p14="http://schemas.microsoft.com/office/powerpoint/2010/main" val="4029239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RV64G </a:t>
            </a:r>
            <a:r>
              <a:rPr lang="zh-CN" altLang="en-US" dirty="0" smtClean="0"/>
              <a:t>后端</a:t>
            </a:r>
            <a:r>
              <a:rPr lang="en-US" altLang="zh-CN" dirty="0" smtClean="0"/>
              <a:t>——C1 </a:t>
            </a:r>
            <a:r>
              <a:rPr lang="en-US" altLang="zh-CN" dirty="0" err="1" smtClean="0"/>
              <a:t>LIR_Code</a:t>
            </a:r>
            <a:endParaRPr lang="zh-CN" altLang="en-US" dirty="0"/>
          </a:p>
        </p:txBody>
      </p:sp>
      <p:sp>
        <p:nvSpPr>
          <p:cNvPr id="5" name="内容占位符 4"/>
          <p:cNvSpPr>
            <a:spLocks noGrp="1"/>
          </p:cNvSpPr>
          <p:nvPr>
            <p:ph idx="1"/>
          </p:nvPr>
        </p:nvSpPr>
        <p:spPr>
          <a:xfrm>
            <a:off x="838200" y="1825625"/>
            <a:ext cx="10515600" cy="4080905"/>
          </a:xfrm>
        </p:spPr>
        <p:txBody>
          <a:bodyPr>
            <a:normAutofit/>
          </a:bodyPr>
          <a:lstStyle/>
          <a:p>
            <a:pPr marL="0" indent="0">
              <a:buNone/>
            </a:pPr>
            <a:r>
              <a:rPr lang="zh-CN" altLang="en-US" sz="2200" dirty="0" smtClean="0"/>
              <a:t>由于</a:t>
            </a:r>
            <a:r>
              <a:rPr lang="en-US" altLang="zh-CN" sz="2200" dirty="0" smtClean="0"/>
              <a:t>RISC-V</a:t>
            </a:r>
            <a:r>
              <a:rPr lang="zh-CN" altLang="en-US" sz="2200" dirty="0" smtClean="0"/>
              <a:t>指令集没有</a:t>
            </a:r>
            <a:r>
              <a:rPr lang="en-US" altLang="zh-CN" sz="2200" dirty="0"/>
              <a:t>f</a:t>
            </a:r>
            <a:r>
              <a:rPr lang="en-US" altLang="zh-CN" sz="2200" dirty="0" smtClean="0"/>
              <a:t>lag</a:t>
            </a:r>
            <a:r>
              <a:rPr lang="zh-CN" altLang="en-US" sz="2200" dirty="0" smtClean="0"/>
              <a:t>寄存器用来保存比较结果，因此相较于</a:t>
            </a:r>
            <a:r>
              <a:rPr lang="en-US" altLang="zh-CN" sz="2200" dirty="0" smtClean="0"/>
              <a:t>ARM</a:t>
            </a:r>
            <a:r>
              <a:rPr lang="zh-CN" altLang="en-US" sz="2200" dirty="0" smtClean="0"/>
              <a:t>，对于</a:t>
            </a:r>
            <a:r>
              <a:rPr lang="en-US" altLang="zh-CN" sz="2200" dirty="0" smtClean="0"/>
              <a:t>Condition Move </a:t>
            </a:r>
            <a:r>
              <a:rPr lang="zh-CN" altLang="en-US" sz="2200" dirty="0" smtClean="0"/>
              <a:t>需要另作适配：</a:t>
            </a:r>
            <a:endParaRPr lang="en-US" altLang="zh-CN" sz="2200" dirty="0" smtClean="0"/>
          </a:p>
          <a:p>
            <a:pPr marL="0" indent="0">
              <a:buNone/>
            </a:pPr>
            <a:endParaRPr lang="en-US" altLang="zh-CN" sz="2200" dirty="0" smtClean="0"/>
          </a:p>
          <a:p>
            <a:pPr marL="0" indent="0">
              <a:buNone/>
            </a:pPr>
            <a:endParaRPr lang="en-US" altLang="zh-CN" sz="2200" dirty="0" smtClean="0"/>
          </a:p>
        </p:txBody>
      </p:sp>
      <p:sp>
        <p:nvSpPr>
          <p:cNvPr id="4" name="矩形 3"/>
          <p:cNvSpPr/>
          <p:nvPr/>
        </p:nvSpPr>
        <p:spPr>
          <a:xfrm>
            <a:off x="838200" y="2739320"/>
            <a:ext cx="6096000" cy="369332"/>
          </a:xfrm>
          <a:prstGeom prst="rect">
            <a:avLst/>
          </a:prstGeom>
        </p:spPr>
        <p:txBody>
          <a:bodyPr>
            <a:spAutoFit/>
          </a:bodyPr>
          <a:lstStyle/>
          <a:p>
            <a:endParaRPr lang="zh-CN" altLang="en-US" dirty="0"/>
          </a:p>
        </p:txBody>
      </p:sp>
      <p:pic>
        <p:nvPicPr>
          <p:cNvPr id="8" name="图片 7"/>
          <p:cNvPicPr>
            <a:picLocks noChangeAspect="1"/>
          </p:cNvPicPr>
          <p:nvPr/>
        </p:nvPicPr>
        <p:blipFill>
          <a:blip r:embed="rId2"/>
          <a:stretch>
            <a:fillRect/>
          </a:stretch>
        </p:blipFill>
        <p:spPr>
          <a:xfrm>
            <a:off x="2902354" y="2701118"/>
            <a:ext cx="5085714" cy="3571429"/>
          </a:xfrm>
          <a:prstGeom prst="rect">
            <a:avLst/>
          </a:prstGeom>
        </p:spPr>
      </p:pic>
      <p:sp>
        <p:nvSpPr>
          <p:cNvPr id="3" name="灯片编号占位符 2"/>
          <p:cNvSpPr>
            <a:spLocks noGrp="1"/>
          </p:cNvSpPr>
          <p:nvPr>
            <p:ph type="sldNum" sz="quarter" idx="12"/>
          </p:nvPr>
        </p:nvSpPr>
        <p:spPr/>
        <p:txBody>
          <a:bodyPr/>
          <a:lstStyle/>
          <a:p>
            <a:fld id="{DB99DD6D-C2B1-492E-A189-B42FB92F47DD}" type="slidenum">
              <a:rPr lang="zh-CN" altLang="en-US" smtClean="0"/>
              <a:t>24</a:t>
            </a:fld>
            <a:endParaRPr lang="zh-CN" altLang="en-US"/>
          </a:p>
        </p:txBody>
      </p:sp>
    </p:spTree>
    <p:extLst>
      <p:ext uri="{BB962C8B-B14F-4D97-AF65-F5344CB8AC3E}">
        <p14:creationId xmlns:p14="http://schemas.microsoft.com/office/powerpoint/2010/main" val="32228295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RV64G </a:t>
            </a:r>
            <a:r>
              <a:rPr lang="zh-CN" altLang="en-US" dirty="0" smtClean="0"/>
              <a:t>后端</a:t>
            </a:r>
            <a:r>
              <a:rPr lang="en-US" altLang="zh-CN" dirty="0" smtClean="0"/>
              <a:t>——C1 </a:t>
            </a:r>
            <a:r>
              <a:rPr lang="en-US" altLang="zh-CN" dirty="0" err="1" smtClean="0"/>
              <a:t>LIR_Code</a:t>
            </a:r>
            <a:endParaRPr lang="zh-CN" altLang="en-US" dirty="0"/>
          </a:p>
        </p:txBody>
      </p:sp>
      <p:sp>
        <p:nvSpPr>
          <p:cNvPr id="5" name="内容占位符 4"/>
          <p:cNvSpPr>
            <a:spLocks noGrp="1"/>
          </p:cNvSpPr>
          <p:nvPr>
            <p:ph idx="1"/>
          </p:nvPr>
        </p:nvSpPr>
        <p:spPr>
          <a:xfrm>
            <a:off x="838200" y="1825625"/>
            <a:ext cx="10515600" cy="4080905"/>
          </a:xfrm>
        </p:spPr>
        <p:txBody>
          <a:bodyPr>
            <a:normAutofit/>
          </a:bodyPr>
          <a:lstStyle/>
          <a:p>
            <a:pPr marL="0" indent="0">
              <a:buNone/>
            </a:pPr>
            <a:r>
              <a:rPr lang="zh-CN" altLang="en-US" sz="2200" dirty="0" smtClean="0"/>
              <a:t>通过</a:t>
            </a:r>
            <a:r>
              <a:rPr lang="en-US" altLang="zh-CN" sz="2200" dirty="0" smtClean="0"/>
              <a:t>branch and move</a:t>
            </a:r>
            <a:r>
              <a:rPr lang="zh-CN" altLang="en-US" sz="2200" dirty="0" smtClean="0"/>
              <a:t>两步来实现 </a:t>
            </a:r>
            <a:r>
              <a:rPr lang="en-US" altLang="zh-CN" sz="2200" dirty="0" smtClean="0"/>
              <a:t>condition move</a:t>
            </a:r>
          </a:p>
        </p:txBody>
      </p:sp>
      <p:sp>
        <p:nvSpPr>
          <p:cNvPr id="4" name="矩形 3"/>
          <p:cNvSpPr/>
          <p:nvPr/>
        </p:nvSpPr>
        <p:spPr>
          <a:xfrm>
            <a:off x="838200" y="2739320"/>
            <a:ext cx="6096000" cy="369332"/>
          </a:xfrm>
          <a:prstGeom prst="rect">
            <a:avLst/>
          </a:prstGeom>
        </p:spPr>
        <p:txBody>
          <a:bodyPr>
            <a:spAutoFit/>
          </a:bodyPr>
          <a:lstStyle/>
          <a:p>
            <a:endParaRPr lang="zh-CN" altLang="en-US" dirty="0"/>
          </a:p>
        </p:txBody>
      </p:sp>
      <p:pic>
        <p:nvPicPr>
          <p:cNvPr id="6" name="图片 5"/>
          <p:cNvPicPr>
            <a:picLocks noChangeAspect="1"/>
          </p:cNvPicPr>
          <p:nvPr/>
        </p:nvPicPr>
        <p:blipFill>
          <a:blip r:embed="rId2"/>
          <a:stretch>
            <a:fillRect/>
          </a:stretch>
        </p:blipFill>
        <p:spPr>
          <a:xfrm>
            <a:off x="2184083" y="2483947"/>
            <a:ext cx="6737497" cy="3969781"/>
          </a:xfrm>
          <a:prstGeom prst="rect">
            <a:avLst/>
          </a:prstGeom>
        </p:spPr>
      </p:pic>
      <p:sp>
        <p:nvSpPr>
          <p:cNvPr id="3" name="灯片编号占位符 2"/>
          <p:cNvSpPr>
            <a:spLocks noGrp="1"/>
          </p:cNvSpPr>
          <p:nvPr>
            <p:ph type="sldNum" sz="quarter" idx="12"/>
          </p:nvPr>
        </p:nvSpPr>
        <p:spPr/>
        <p:txBody>
          <a:bodyPr/>
          <a:lstStyle/>
          <a:p>
            <a:fld id="{DB99DD6D-C2B1-492E-A189-B42FB92F47DD}" type="slidenum">
              <a:rPr lang="zh-CN" altLang="en-US" smtClean="0"/>
              <a:t>25</a:t>
            </a:fld>
            <a:endParaRPr lang="zh-CN" altLang="en-US"/>
          </a:p>
        </p:txBody>
      </p:sp>
    </p:spTree>
    <p:extLst>
      <p:ext uri="{BB962C8B-B14F-4D97-AF65-F5344CB8AC3E}">
        <p14:creationId xmlns:p14="http://schemas.microsoft.com/office/powerpoint/2010/main" val="27833267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RV64G </a:t>
            </a:r>
            <a:r>
              <a:rPr lang="zh-CN" altLang="en-US" dirty="0" smtClean="0"/>
              <a:t>后端</a:t>
            </a:r>
            <a:r>
              <a:rPr lang="en-US" altLang="zh-CN" dirty="0" smtClean="0"/>
              <a:t>——JIT</a:t>
            </a:r>
            <a:r>
              <a:rPr lang="zh-CN" altLang="en-US" dirty="0" smtClean="0"/>
              <a:t>（</a:t>
            </a:r>
            <a:r>
              <a:rPr lang="en-US" altLang="zh-CN" dirty="0" smtClean="0"/>
              <a:t>C2</a:t>
            </a:r>
            <a:r>
              <a:rPr lang="zh-CN" altLang="en-US" dirty="0" smtClean="0"/>
              <a:t>）</a:t>
            </a:r>
            <a:endParaRPr lang="zh-CN" altLang="en-US" dirty="0"/>
          </a:p>
        </p:txBody>
      </p:sp>
      <p:sp>
        <p:nvSpPr>
          <p:cNvPr id="5" name="内容占位符 4"/>
          <p:cNvSpPr>
            <a:spLocks noGrp="1"/>
          </p:cNvSpPr>
          <p:nvPr>
            <p:ph idx="1"/>
          </p:nvPr>
        </p:nvSpPr>
        <p:spPr>
          <a:xfrm>
            <a:off x="838199" y="1825625"/>
            <a:ext cx="5776785" cy="4015002"/>
          </a:xfrm>
        </p:spPr>
        <p:txBody>
          <a:bodyPr>
            <a:normAutofit lnSpcReduction="10000"/>
          </a:bodyPr>
          <a:lstStyle/>
          <a:p>
            <a:pPr marL="0" indent="0">
              <a:buNone/>
            </a:pPr>
            <a:r>
              <a:rPr lang="en-US" altLang="zh-CN" sz="2600" dirty="0" smtClean="0"/>
              <a:t>C2</a:t>
            </a:r>
            <a:r>
              <a:rPr lang="zh-CN" altLang="en-US" sz="2600" dirty="0" smtClean="0"/>
              <a:t>（</a:t>
            </a:r>
            <a:r>
              <a:rPr lang="en-US" altLang="zh-CN" sz="2600" dirty="0" smtClean="0"/>
              <a:t>Server Compiler</a:t>
            </a:r>
            <a:r>
              <a:rPr lang="zh-CN" altLang="en-US" sz="2600" dirty="0" smtClean="0"/>
              <a:t>）相对于 </a:t>
            </a:r>
            <a:r>
              <a:rPr lang="en-US" altLang="zh-CN" sz="2600" dirty="0" smtClean="0"/>
              <a:t>C1 </a:t>
            </a:r>
            <a:r>
              <a:rPr lang="zh-CN" altLang="en-US" sz="2600" dirty="0" smtClean="0"/>
              <a:t>主要关注一些编译耗时较长的全局优化，甚至还会根据程序运行的信息进行一些不可靠的激进优化。因此其性能相较于</a:t>
            </a:r>
            <a:r>
              <a:rPr lang="en-US" altLang="zh-CN" sz="2600" dirty="0" smtClean="0"/>
              <a:t>C1</a:t>
            </a:r>
            <a:r>
              <a:rPr lang="zh-CN" altLang="en-US" sz="2600" dirty="0" smtClean="0"/>
              <a:t>更好。</a:t>
            </a:r>
            <a:endParaRPr lang="en-US" altLang="zh-CN" sz="2600" dirty="0" smtClean="0"/>
          </a:p>
          <a:p>
            <a:pPr marL="0" indent="0">
              <a:buNone/>
            </a:pPr>
            <a:endParaRPr lang="en-US" altLang="zh-CN" sz="2600" dirty="0"/>
          </a:p>
          <a:p>
            <a:pPr marL="0" indent="0">
              <a:buNone/>
            </a:pPr>
            <a:r>
              <a:rPr lang="en-US" altLang="zh-CN" sz="2600" dirty="0" err="1" smtClean="0"/>
              <a:t>HotSpot</a:t>
            </a:r>
            <a:r>
              <a:rPr lang="zh-CN" altLang="en-US" sz="2600" dirty="0" smtClean="0"/>
              <a:t>提供了结构性描述语言（</a:t>
            </a:r>
            <a:r>
              <a:rPr lang="en-US" altLang="zh-CN" sz="2600" dirty="0" smtClean="0"/>
              <a:t>Architecture Description Language</a:t>
            </a:r>
            <a:r>
              <a:rPr lang="zh-CN" altLang="en-US" sz="2600" dirty="0" smtClean="0"/>
              <a:t>，</a:t>
            </a:r>
            <a:r>
              <a:rPr lang="en-US" altLang="zh-CN" sz="2600" dirty="0" smtClean="0"/>
              <a:t>ADL</a:t>
            </a:r>
            <a:r>
              <a:rPr lang="zh-CN" altLang="en-US" sz="2600" dirty="0" smtClean="0"/>
              <a:t>）以及其编译器（</a:t>
            </a:r>
            <a:r>
              <a:rPr lang="en-US" altLang="zh-CN" sz="2600" dirty="0" smtClean="0"/>
              <a:t>ADL Compiler</a:t>
            </a:r>
            <a:r>
              <a:rPr lang="zh-CN" altLang="en-US" sz="2600" dirty="0" smtClean="0"/>
              <a:t>，</a:t>
            </a:r>
            <a:r>
              <a:rPr lang="en-US" altLang="zh-CN" sz="2600" dirty="0" smtClean="0"/>
              <a:t>ADL</a:t>
            </a:r>
            <a:r>
              <a:rPr lang="en-US" altLang="zh-CN" sz="2600" dirty="0"/>
              <a:t>C</a:t>
            </a:r>
            <a:r>
              <a:rPr lang="zh-CN" altLang="en-US" sz="2600" dirty="0" smtClean="0"/>
              <a:t>）用来生成 </a:t>
            </a:r>
            <a:r>
              <a:rPr lang="en-US" altLang="zh-CN" sz="2600" dirty="0" smtClean="0"/>
              <a:t>Low Level IR </a:t>
            </a:r>
            <a:r>
              <a:rPr lang="zh-CN" altLang="en-US" sz="2600" dirty="0" smtClean="0"/>
              <a:t>的平台相关实现。</a:t>
            </a:r>
            <a:endParaRPr lang="en-US" altLang="zh-CN" sz="2600" dirty="0" smtClean="0"/>
          </a:p>
          <a:p>
            <a:pPr marL="0" indent="0">
              <a:buNone/>
            </a:pPr>
            <a:endParaRPr lang="en-US" altLang="zh-CN" sz="2600" dirty="0" smtClean="0"/>
          </a:p>
        </p:txBody>
      </p:sp>
      <p:pic>
        <p:nvPicPr>
          <p:cNvPr id="6" name="图片 5"/>
          <p:cNvPicPr>
            <a:picLocks noChangeAspect="1"/>
          </p:cNvPicPr>
          <p:nvPr/>
        </p:nvPicPr>
        <p:blipFill>
          <a:blip r:embed="rId2"/>
          <a:stretch>
            <a:fillRect/>
          </a:stretch>
        </p:blipFill>
        <p:spPr>
          <a:xfrm>
            <a:off x="6413518" y="1773276"/>
            <a:ext cx="5091010" cy="4119699"/>
          </a:xfrm>
          <a:prstGeom prst="rect">
            <a:avLst/>
          </a:prstGeom>
        </p:spPr>
      </p:pic>
      <p:sp>
        <p:nvSpPr>
          <p:cNvPr id="3" name="灯片编号占位符 2"/>
          <p:cNvSpPr>
            <a:spLocks noGrp="1"/>
          </p:cNvSpPr>
          <p:nvPr>
            <p:ph type="sldNum" sz="quarter" idx="12"/>
          </p:nvPr>
        </p:nvSpPr>
        <p:spPr/>
        <p:txBody>
          <a:bodyPr/>
          <a:lstStyle/>
          <a:p>
            <a:fld id="{DB99DD6D-C2B1-492E-A189-B42FB92F47DD}" type="slidenum">
              <a:rPr lang="zh-CN" altLang="en-US" smtClean="0"/>
              <a:t>26</a:t>
            </a:fld>
            <a:endParaRPr lang="zh-CN" altLang="en-US"/>
          </a:p>
        </p:txBody>
      </p:sp>
    </p:spTree>
    <p:extLst>
      <p:ext uri="{BB962C8B-B14F-4D97-AF65-F5344CB8AC3E}">
        <p14:creationId xmlns:p14="http://schemas.microsoft.com/office/powerpoint/2010/main" val="21051326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RV64G </a:t>
            </a:r>
            <a:r>
              <a:rPr lang="zh-CN" altLang="en-US" dirty="0" smtClean="0"/>
              <a:t>后端</a:t>
            </a:r>
            <a:r>
              <a:rPr lang="en-US" altLang="zh-CN" dirty="0" smtClean="0"/>
              <a:t>——JIT</a:t>
            </a:r>
            <a:r>
              <a:rPr lang="zh-CN" altLang="en-US" dirty="0" smtClean="0"/>
              <a:t>（</a:t>
            </a:r>
            <a:r>
              <a:rPr lang="en-US" altLang="zh-CN" dirty="0" smtClean="0"/>
              <a:t>C2</a:t>
            </a:r>
            <a:r>
              <a:rPr lang="zh-CN" altLang="en-US" dirty="0" smtClean="0"/>
              <a:t>）</a:t>
            </a:r>
            <a:endParaRPr lang="zh-CN" altLang="en-US" dirty="0"/>
          </a:p>
        </p:txBody>
      </p:sp>
      <p:sp>
        <p:nvSpPr>
          <p:cNvPr id="5" name="内容占位符 4"/>
          <p:cNvSpPr>
            <a:spLocks noGrp="1"/>
          </p:cNvSpPr>
          <p:nvPr>
            <p:ph idx="1"/>
          </p:nvPr>
        </p:nvSpPr>
        <p:spPr>
          <a:xfrm>
            <a:off x="838199" y="1825625"/>
            <a:ext cx="9945415" cy="4015002"/>
          </a:xfrm>
        </p:spPr>
        <p:txBody>
          <a:bodyPr>
            <a:normAutofit/>
          </a:bodyPr>
          <a:lstStyle/>
          <a:p>
            <a:pPr marL="0" indent="0">
              <a:buNone/>
            </a:pPr>
            <a:r>
              <a:rPr lang="en-US" altLang="zh-CN" sz="2600" dirty="0" smtClean="0"/>
              <a:t>RV64G C2</a:t>
            </a:r>
            <a:r>
              <a:rPr lang="zh-CN" altLang="en-US" sz="2600" dirty="0" smtClean="0"/>
              <a:t>后端实现主要是对</a:t>
            </a:r>
            <a:r>
              <a:rPr lang="en-US" altLang="zh-CN" sz="2600" dirty="0" smtClean="0"/>
              <a:t>AD</a:t>
            </a:r>
            <a:r>
              <a:rPr lang="zh-CN" altLang="en-US" sz="2600" dirty="0" smtClean="0"/>
              <a:t>文件的定义：</a:t>
            </a:r>
            <a:endParaRPr lang="en-US" altLang="zh-CN" sz="2600" dirty="0" smtClean="0"/>
          </a:p>
          <a:p>
            <a:pPr>
              <a:buFontTx/>
              <a:buChar char="-"/>
            </a:pPr>
            <a:r>
              <a:rPr lang="zh-CN" altLang="en-US" sz="2600" dirty="0" smtClean="0"/>
              <a:t>寄存器集合定义以及寄存器分配信息：</a:t>
            </a:r>
            <a:r>
              <a:rPr lang="en-US" altLang="zh-CN" sz="2600" dirty="0" err="1" smtClean="0"/>
              <a:t>alloc_class</a:t>
            </a:r>
            <a:r>
              <a:rPr lang="zh-CN" altLang="en-US" sz="2600" dirty="0" smtClean="0"/>
              <a:t>、</a:t>
            </a:r>
            <a:r>
              <a:rPr lang="en-US" altLang="zh-CN" sz="2600" dirty="0" err="1" smtClean="0"/>
              <a:t>reg_class</a:t>
            </a:r>
            <a:r>
              <a:rPr lang="zh-CN" altLang="en-US" sz="2600" dirty="0" smtClean="0"/>
              <a:t>等</a:t>
            </a:r>
            <a:endParaRPr lang="en-US" altLang="zh-CN" sz="2600" dirty="0" smtClean="0"/>
          </a:p>
          <a:p>
            <a:pPr>
              <a:buFontTx/>
              <a:buChar char="-"/>
            </a:pPr>
            <a:r>
              <a:rPr lang="zh-CN" altLang="en-US" sz="2600" dirty="0"/>
              <a:t>目标</a:t>
            </a:r>
            <a:r>
              <a:rPr lang="zh-CN" altLang="en-US" sz="2600" dirty="0" smtClean="0"/>
              <a:t>平台指令集和操作数定义：</a:t>
            </a:r>
            <a:r>
              <a:rPr lang="en-US" altLang="zh-CN" sz="2600" dirty="0" smtClean="0"/>
              <a:t>encoding class</a:t>
            </a:r>
            <a:r>
              <a:rPr lang="zh-CN" altLang="en-US" sz="2600" dirty="0" smtClean="0"/>
              <a:t>、</a:t>
            </a:r>
            <a:r>
              <a:rPr lang="en-US" altLang="zh-CN" sz="2600" dirty="0" smtClean="0"/>
              <a:t>frame</a:t>
            </a:r>
            <a:r>
              <a:rPr lang="zh-CN" altLang="en-US" sz="2600" dirty="0" smtClean="0"/>
              <a:t>、</a:t>
            </a:r>
            <a:r>
              <a:rPr lang="en-US" altLang="zh-CN" sz="2600" dirty="0" smtClean="0"/>
              <a:t>operand</a:t>
            </a:r>
            <a:r>
              <a:rPr lang="zh-CN" altLang="en-US" sz="2600" dirty="0" smtClean="0"/>
              <a:t>、</a:t>
            </a:r>
            <a:r>
              <a:rPr lang="en-US" altLang="zh-CN" sz="2600" dirty="0" smtClean="0"/>
              <a:t>instruct</a:t>
            </a:r>
            <a:r>
              <a:rPr lang="zh-CN" altLang="en-US" sz="2600" dirty="0" smtClean="0"/>
              <a:t>、</a:t>
            </a:r>
            <a:r>
              <a:rPr lang="en-US" altLang="zh-CN" sz="2600" dirty="0" smtClean="0"/>
              <a:t>match rule</a:t>
            </a:r>
            <a:r>
              <a:rPr lang="zh-CN" altLang="en-US" sz="2600" dirty="0" smtClean="0"/>
              <a:t>等</a:t>
            </a:r>
            <a:endParaRPr lang="en-US" altLang="zh-CN" sz="2600" dirty="0" smtClean="0"/>
          </a:p>
          <a:p>
            <a:pPr>
              <a:buFontTx/>
              <a:buChar char="-"/>
            </a:pPr>
            <a:r>
              <a:rPr lang="zh-CN" altLang="en-US" sz="2600" dirty="0" smtClean="0"/>
              <a:t>控制指定调用的指令流水定义：</a:t>
            </a:r>
            <a:r>
              <a:rPr lang="en-US" altLang="zh-CN" sz="2600" dirty="0" smtClean="0"/>
              <a:t>pipeline stages</a:t>
            </a:r>
            <a:r>
              <a:rPr lang="zh-CN" altLang="en-US" sz="2600" dirty="0" smtClean="0"/>
              <a:t>、</a:t>
            </a:r>
            <a:r>
              <a:rPr lang="en-US" altLang="zh-CN" sz="2600" dirty="0" smtClean="0"/>
              <a:t>pipeline class</a:t>
            </a:r>
            <a:r>
              <a:rPr lang="zh-CN" altLang="en-US" sz="2600" dirty="0" smtClean="0"/>
              <a:t>、</a:t>
            </a:r>
            <a:r>
              <a:rPr lang="en-US" altLang="zh-CN" sz="2600" dirty="0" smtClean="0"/>
              <a:t>instruction cost</a:t>
            </a:r>
          </a:p>
          <a:p>
            <a:pPr>
              <a:buFontTx/>
              <a:buChar char="-"/>
            </a:pPr>
            <a:r>
              <a:rPr lang="en-US" altLang="zh-CN" sz="2600" dirty="0" smtClean="0"/>
              <a:t>Runtime</a:t>
            </a:r>
            <a:r>
              <a:rPr lang="zh-CN" altLang="en-US" sz="2600" dirty="0" smtClean="0"/>
              <a:t>：生成代码直接的相互调用、</a:t>
            </a:r>
            <a:r>
              <a:rPr lang="en-US" altLang="zh-CN" sz="2600" dirty="0" smtClean="0"/>
              <a:t>GC</a:t>
            </a:r>
            <a:r>
              <a:rPr lang="zh-CN" altLang="en-US" sz="2600" dirty="0" smtClean="0"/>
              <a:t>等</a:t>
            </a:r>
            <a:endParaRPr lang="en-US" altLang="zh-CN" sz="2600" dirty="0" smtClean="0"/>
          </a:p>
        </p:txBody>
      </p:sp>
      <p:sp>
        <p:nvSpPr>
          <p:cNvPr id="3" name="灯片编号占位符 2"/>
          <p:cNvSpPr>
            <a:spLocks noGrp="1"/>
          </p:cNvSpPr>
          <p:nvPr>
            <p:ph type="sldNum" sz="quarter" idx="12"/>
          </p:nvPr>
        </p:nvSpPr>
        <p:spPr/>
        <p:txBody>
          <a:bodyPr/>
          <a:lstStyle/>
          <a:p>
            <a:fld id="{DB99DD6D-C2B1-492E-A189-B42FB92F47DD}" type="slidenum">
              <a:rPr lang="zh-CN" altLang="en-US" smtClean="0"/>
              <a:t>27</a:t>
            </a:fld>
            <a:endParaRPr lang="zh-CN" altLang="en-US"/>
          </a:p>
        </p:txBody>
      </p:sp>
    </p:spTree>
    <p:extLst>
      <p:ext uri="{BB962C8B-B14F-4D97-AF65-F5344CB8AC3E}">
        <p14:creationId xmlns:p14="http://schemas.microsoft.com/office/powerpoint/2010/main" val="7921439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RV64G </a:t>
            </a:r>
            <a:r>
              <a:rPr lang="zh-CN" altLang="en-US" dirty="0" smtClean="0"/>
              <a:t>后端</a:t>
            </a:r>
            <a:r>
              <a:rPr lang="en-US" altLang="zh-CN" dirty="0" smtClean="0"/>
              <a:t>——C2</a:t>
            </a:r>
            <a:r>
              <a:rPr lang="zh-CN" altLang="en-US" dirty="0" smtClean="0"/>
              <a:t>寄存器定义</a:t>
            </a:r>
            <a:endParaRPr lang="zh-CN" altLang="en-US" dirty="0"/>
          </a:p>
        </p:txBody>
      </p:sp>
      <p:sp>
        <p:nvSpPr>
          <p:cNvPr id="5" name="内容占位符 4"/>
          <p:cNvSpPr>
            <a:spLocks noGrp="1"/>
          </p:cNvSpPr>
          <p:nvPr>
            <p:ph idx="1"/>
          </p:nvPr>
        </p:nvSpPr>
        <p:spPr>
          <a:xfrm>
            <a:off x="838199" y="1825625"/>
            <a:ext cx="9945415" cy="4015002"/>
          </a:xfrm>
        </p:spPr>
        <p:txBody>
          <a:bodyPr>
            <a:normAutofit/>
          </a:bodyPr>
          <a:lstStyle/>
          <a:p>
            <a:pPr marL="0" indent="0">
              <a:buNone/>
            </a:pPr>
            <a:r>
              <a:rPr lang="zh-CN" altLang="en-US" sz="2600" dirty="0" smtClean="0"/>
              <a:t>寄存器定义：根据汇编器以及</a:t>
            </a:r>
            <a:r>
              <a:rPr lang="en-US" altLang="zh-CN" sz="2600" dirty="0" smtClean="0"/>
              <a:t>C1</a:t>
            </a:r>
            <a:r>
              <a:rPr lang="zh-CN" altLang="en-US" sz="2600" dirty="0" smtClean="0"/>
              <a:t>中的寄存器使用约定，定义</a:t>
            </a:r>
            <a:r>
              <a:rPr lang="en-US" altLang="zh-CN" sz="2600" dirty="0" smtClean="0"/>
              <a:t>C2</a:t>
            </a:r>
            <a:r>
              <a:rPr lang="zh-CN" altLang="en-US" sz="2600" dirty="0" smtClean="0"/>
              <a:t>中各个寄存器的</a:t>
            </a:r>
            <a:r>
              <a:rPr lang="en-US" altLang="zh-CN" sz="2600" dirty="0" smtClean="0"/>
              <a:t>Save type</a:t>
            </a:r>
            <a:r>
              <a:rPr lang="zh-CN" altLang="en-US" sz="2600" dirty="0" smtClean="0"/>
              <a:t>：</a:t>
            </a:r>
            <a:endParaRPr lang="en-US" altLang="zh-CN" sz="2600" dirty="0" smtClean="0"/>
          </a:p>
          <a:p>
            <a:pPr>
              <a:buFontTx/>
              <a:buChar char="-"/>
            </a:pPr>
            <a:r>
              <a:rPr lang="en-US" altLang="zh-CN" sz="2600" dirty="0" smtClean="0"/>
              <a:t>NS: No Save</a:t>
            </a:r>
          </a:p>
          <a:p>
            <a:pPr>
              <a:buFontTx/>
              <a:buChar char="-"/>
            </a:pPr>
            <a:r>
              <a:rPr lang="en-US" altLang="zh-CN" sz="2600" dirty="0" smtClean="0"/>
              <a:t>SOC: Save-On-Call</a:t>
            </a:r>
          </a:p>
          <a:p>
            <a:pPr>
              <a:buFontTx/>
              <a:buChar char="-"/>
            </a:pPr>
            <a:r>
              <a:rPr lang="en-US" altLang="zh-CN" sz="2600" dirty="0" smtClean="0"/>
              <a:t>SOE: Save-On-Entry</a:t>
            </a:r>
          </a:p>
          <a:p>
            <a:pPr>
              <a:buFontTx/>
              <a:buChar char="-"/>
            </a:pPr>
            <a:r>
              <a:rPr lang="en-US" altLang="zh-CN" sz="2600" dirty="0" smtClean="0"/>
              <a:t>AS: </a:t>
            </a:r>
            <a:r>
              <a:rPr lang="en-US" altLang="zh-CN" sz="2600" dirty="0" err="1" smtClean="0"/>
              <a:t>Alyways</a:t>
            </a:r>
            <a:r>
              <a:rPr lang="en-US" altLang="zh-CN" sz="2600" dirty="0" smtClean="0"/>
              <a:t>-Save</a:t>
            </a:r>
          </a:p>
          <a:p>
            <a:pPr marL="0" indent="0">
              <a:buNone/>
            </a:pPr>
            <a:endParaRPr lang="en-US" altLang="zh-CN" sz="2600" dirty="0" smtClean="0"/>
          </a:p>
        </p:txBody>
      </p:sp>
      <p:pic>
        <p:nvPicPr>
          <p:cNvPr id="3" name="图片 2"/>
          <p:cNvPicPr>
            <a:picLocks noChangeAspect="1"/>
          </p:cNvPicPr>
          <p:nvPr/>
        </p:nvPicPr>
        <p:blipFill>
          <a:blip r:embed="rId2"/>
          <a:stretch>
            <a:fillRect/>
          </a:stretch>
        </p:blipFill>
        <p:spPr>
          <a:xfrm>
            <a:off x="4418303" y="2413659"/>
            <a:ext cx="6095238" cy="3561905"/>
          </a:xfrm>
          <a:prstGeom prst="rect">
            <a:avLst/>
          </a:prstGeom>
        </p:spPr>
      </p:pic>
      <p:sp>
        <p:nvSpPr>
          <p:cNvPr id="4" name="灯片编号占位符 3"/>
          <p:cNvSpPr>
            <a:spLocks noGrp="1"/>
          </p:cNvSpPr>
          <p:nvPr>
            <p:ph type="sldNum" sz="quarter" idx="12"/>
          </p:nvPr>
        </p:nvSpPr>
        <p:spPr/>
        <p:txBody>
          <a:bodyPr/>
          <a:lstStyle/>
          <a:p>
            <a:fld id="{DB99DD6D-C2B1-492E-A189-B42FB92F47DD}" type="slidenum">
              <a:rPr lang="zh-CN" altLang="en-US" smtClean="0"/>
              <a:t>28</a:t>
            </a:fld>
            <a:endParaRPr lang="zh-CN" altLang="en-US"/>
          </a:p>
        </p:txBody>
      </p:sp>
    </p:spTree>
    <p:extLst>
      <p:ext uri="{BB962C8B-B14F-4D97-AF65-F5344CB8AC3E}">
        <p14:creationId xmlns:p14="http://schemas.microsoft.com/office/powerpoint/2010/main" val="693306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RV64G </a:t>
            </a:r>
            <a:r>
              <a:rPr lang="zh-CN" altLang="en-US" dirty="0" smtClean="0"/>
              <a:t>后端</a:t>
            </a:r>
            <a:r>
              <a:rPr lang="en-US" altLang="zh-CN" dirty="0" smtClean="0"/>
              <a:t>——C2 </a:t>
            </a:r>
            <a:r>
              <a:rPr lang="en-US" altLang="zh-CN" dirty="0" err="1"/>
              <a:t>reg_class</a:t>
            </a:r>
            <a:r>
              <a:rPr lang="en-US" altLang="zh-CN" dirty="0" err="1" smtClean="0"/>
              <a:t>&amp;operand</a:t>
            </a:r>
            <a:endParaRPr lang="zh-CN" altLang="en-US" dirty="0"/>
          </a:p>
        </p:txBody>
      </p:sp>
      <p:sp>
        <p:nvSpPr>
          <p:cNvPr id="5" name="内容占位符 4"/>
          <p:cNvSpPr>
            <a:spLocks noGrp="1"/>
          </p:cNvSpPr>
          <p:nvPr>
            <p:ph idx="1"/>
          </p:nvPr>
        </p:nvSpPr>
        <p:spPr>
          <a:xfrm>
            <a:off x="838199" y="1825625"/>
            <a:ext cx="9945415" cy="4015002"/>
          </a:xfrm>
        </p:spPr>
        <p:txBody>
          <a:bodyPr>
            <a:normAutofit/>
          </a:bodyPr>
          <a:lstStyle/>
          <a:p>
            <a:pPr marL="0" indent="0">
              <a:buNone/>
            </a:pPr>
            <a:r>
              <a:rPr lang="en-US" altLang="zh-CN" sz="2600" dirty="0" err="1"/>
              <a:t>r</a:t>
            </a:r>
            <a:r>
              <a:rPr lang="en-US" altLang="zh-CN" sz="2600" dirty="0" err="1" smtClean="0"/>
              <a:t>eg_class</a:t>
            </a:r>
            <a:r>
              <a:rPr lang="en-US" altLang="zh-CN" sz="2600" dirty="0" smtClean="0"/>
              <a:t>  </a:t>
            </a:r>
            <a:r>
              <a:rPr lang="zh-CN" altLang="en-US" sz="2600" dirty="0" smtClean="0"/>
              <a:t>用于定义</a:t>
            </a:r>
            <a:r>
              <a:rPr lang="en-US" altLang="zh-CN" sz="2600" dirty="0" smtClean="0"/>
              <a:t>operand </a:t>
            </a:r>
            <a:r>
              <a:rPr lang="zh-CN" altLang="en-US" sz="2600" dirty="0" smtClean="0"/>
              <a:t>可以使用的寄存器集合：</a:t>
            </a:r>
            <a:endParaRPr lang="en-US" altLang="zh-CN" sz="2600" dirty="0" smtClean="0"/>
          </a:p>
          <a:p>
            <a:pPr marL="0" indent="0">
              <a:buNone/>
            </a:pPr>
            <a:endParaRPr lang="en-US" altLang="zh-CN" sz="1600" dirty="0"/>
          </a:p>
        </p:txBody>
      </p:sp>
      <p:pic>
        <p:nvPicPr>
          <p:cNvPr id="7" name="图片 6"/>
          <p:cNvPicPr>
            <a:picLocks noChangeAspect="1"/>
          </p:cNvPicPr>
          <p:nvPr/>
        </p:nvPicPr>
        <p:blipFill>
          <a:blip r:embed="rId2"/>
          <a:stretch>
            <a:fillRect/>
          </a:stretch>
        </p:blipFill>
        <p:spPr>
          <a:xfrm>
            <a:off x="3833809" y="2256616"/>
            <a:ext cx="4524383" cy="4169251"/>
          </a:xfrm>
          <a:prstGeom prst="rect">
            <a:avLst/>
          </a:prstGeom>
        </p:spPr>
      </p:pic>
      <p:sp>
        <p:nvSpPr>
          <p:cNvPr id="3" name="灯片编号占位符 2"/>
          <p:cNvSpPr>
            <a:spLocks noGrp="1"/>
          </p:cNvSpPr>
          <p:nvPr>
            <p:ph type="sldNum" sz="quarter" idx="12"/>
          </p:nvPr>
        </p:nvSpPr>
        <p:spPr/>
        <p:txBody>
          <a:bodyPr/>
          <a:lstStyle/>
          <a:p>
            <a:fld id="{DB99DD6D-C2B1-492E-A189-B42FB92F47DD}" type="slidenum">
              <a:rPr lang="zh-CN" altLang="en-US" smtClean="0"/>
              <a:t>29</a:t>
            </a:fld>
            <a:endParaRPr lang="zh-CN" altLang="en-US"/>
          </a:p>
        </p:txBody>
      </p:sp>
    </p:spTree>
    <p:extLst>
      <p:ext uri="{BB962C8B-B14F-4D97-AF65-F5344CB8AC3E}">
        <p14:creationId xmlns:p14="http://schemas.microsoft.com/office/powerpoint/2010/main" val="3748819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BishengJDK</a:t>
            </a:r>
            <a:r>
              <a:rPr lang="en-US" altLang="zh-CN" dirty="0" smtClean="0"/>
              <a:t> RISC-V</a:t>
            </a:r>
            <a:endParaRPr lang="zh-CN" altLang="en-US" dirty="0"/>
          </a:p>
        </p:txBody>
      </p:sp>
      <p:sp>
        <p:nvSpPr>
          <p:cNvPr id="5" name="矩形 4"/>
          <p:cNvSpPr/>
          <p:nvPr/>
        </p:nvSpPr>
        <p:spPr>
          <a:xfrm>
            <a:off x="950976" y="1690688"/>
            <a:ext cx="7144512" cy="4551616"/>
          </a:xfrm>
          <a:prstGeom prst="rect">
            <a:avLst/>
          </a:pr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dirty="0"/>
          </a:p>
        </p:txBody>
      </p:sp>
      <p:sp>
        <p:nvSpPr>
          <p:cNvPr id="10" name="矩形 9"/>
          <p:cNvSpPr/>
          <p:nvPr/>
        </p:nvSpPr>
        <p:spPr>
          <a:xfrm>
            <a:off x="8918448" y="1690688"/>
            <a:ext cx="2435352" cy="4551616"/>
          </a:xfrm>
          <a:prstGeom prst="rect">
            <a:avLst/>
          </a:pr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cxnSp>
        <p:nvCxnSpPr>
          <p:cNvPr id="7" name="直接连接符 6"/>
          <p:cNvCxnSpPr/>
          <p:nvPr/>
        </p:nvCxnSpPr>
        <p:spPr>
          <a:xfrm>
            <a:off x="1146048" y="2535936"/>
            <a:ext cx="6754368"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9087612" y="2535936"/>
            <a:ext cx="2097024"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9" name="表格 8"/>
          <p:cNvGraphicFramePr>
            <a:graphicFrameLocks noGrp="1"/>
          </p:cNvGraphicFramePr>
          <p:nvPr>
            <p:extLst>
              <p:ext uri="{D42A27DB-BD31-4B8C-83A1-F6EECF244321}">
                <p14:modId xmlns:p14="http://schemas.microsoft.com/office/powerpoint/2010/main" val="3603639289"/>
              </p:ext>
            </p:extLst>
          </p:nvPr>
        </p:nvGraphicFramePr>
        <p:xfrm>
          <a:off x="2363232" y="1886928"/>
          <a:ext cx="4320000" cy="396000"/>
        </p:xfrm>
        <a:graphic>
          <a:graphicData uri="http://schemas.openxmlformats.org/drawingml/2006/table">
            <a:tbl>
              <a:tblPr firstRow="1" bandRow="1">
                <a:tableStyleId>{5C22544A-7EE6-4342-B048-85BDC9FD1C3A}</a:tableStyleId>
              </a:tblPr>
              <a:tblGrid>
                <a:gridCol w="720000"/>
                <a:gridCol w="720000"/>
                <a:gridCol w="720000"/>
                <a:gridCol w="720000"/>
                <a:gridCol w="720000"/>
                <a:gridCol w="720000"/>
              </a:tblGrid>
              <a:tr h="396000">
                <a:tc>
                  <a:txBody>
                    <a:bodyPr/>
                    <a:lstStyle/>
                    <a:p>
                      <a:pPr algn="ctr"/>
                      <a:r>
                        <a:rPr lang="en-US" altLang="zh-CN" dirty="0" smtClean="0">
                          <a:solidFill>
                            <a:schemeClr val="tx1"/>
                          </a:solidFill>
                        </a:rPr>
                        <a:t>I</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altLang="zh-CN" dirty="0" smtClean="0">
                          <a:solidFill>
                            <a:schemeClr val="tx1"/>
                          </a:solidFill>
                        </a:rPr>
                        <a:t>M</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altLang="zh-CN" dirty="0" smtClean="0">
                          <a:solidFill>
                            <a:schemeClr val="tx1"/>
                          </a:solidFill>
                        </a:rPr>
                        <a:t>A</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altLang="zh-CN" dirty="0" smtClean="0">
                          <a:solidFill>
                            <a:schemeClr val="tx1"/>
                          </a:solidFill>
                        </a:rPr>
                        <a:t>F</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altLang="zh-CN" dirty="0" smtClean="0">
                          <a:solidFill>
                            <a:schemeClr val="tx1"/>
                          </a:solidFill>
                        </a:rPr>
                        <a:t>D</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altLang="zh-CN" dirty="0" smtClean="0">
                          <a:solidFill>
                            <a:schemeClr val="tx1"/>
                          </a:solidFill>
                        </a:rPr>
                        <a:t>V</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bl>
          </a:graphicData>
        </a:graphic>
      </p:graphicFrame>
      <p:graphicFrame>
        <p:nvGraphicFramePr>
          <p:cNvPr id="19" name="表格 18"/>
          <p:cNvGraphicFramePr>
            <a:graphicFrameLocks noGrp="1"/>
          </p:cNvGraphicFramePr>
          <p:nvPr>
            <p:extLst>
              <p:ext uri="{D42A27DB-BD31-4B8C-83A1-F6EECF244321}">
                <p14:modId xmlns:p14="http://schemas.microsoft.com/office/powerpoint/2010/main" val="518551927"/>
              </p:ext>
            </p:extLst>
          </p:nvPr>
        </p:nvGraphicFramePr>
        <p:xfrm>
          <a:off x="9416124" y="1886928"/>
          <a:ext cx="1440000" cy="396000"/>
        </p:xfrm>
        <a:graphic>
          <a:graphicData uri="http://schemas.openxmlformats.org/drawingml/2006/table">
            <a:tbl>
              <a:tblPr firstRow="1" bandRow="1">
                <a:tableStyleId>{5C22544A-7EE6-4342-B048-85BDC9FD1C3A}</a:tableStyleId>
              </a:tblPr>
              <a:tblGrid>
                <a:gridCol w="720000"/>
                <a:gridCol w="720000"/>
              </a:tblGrid>
              <a:tr h="396000">
                <a:tc>
                  <a:txBody>
                    <a:bodyPr/>
                    <a:lstStyle/>
                    <a:p>
                      <a:pPr algn="ctr"/>
                      <a:r>
                        <a:rPr lang="en-US" altLang="zh-CN" dirty="0" smtClean="0">
                          <a:solidFill>
                            <a:schemeClr val="tx1"/>
                          </a:solidFill>
                        </a:rPr>
                        <a:t>C</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altLang="zh-CN" dirty="0" smtClean="0">
                          <a:solidFill>
                            <a:schemeClr val="tx1"/>
                          </a:solidFill>
                        </a:rPr>
                        <a:t>B</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2822514614"/>
              </p:ext>
            </p:extLst>
          </p:nvPr>
        </p:nvGraphicFramePr>
        <p:xfrm>
          <a:off x="1243584" y="3052231"/>
          <a:ext cx="1901952" cy="1112520"/>
        </p:xfrm>
        <a:graphic>
          <a:graphicData uri="http://schemas.openxmlformats.org/drawingml/2006/table">
            <a:tbl>
              <a:tblPr firstRow="1" bandRow="1">
                <a:tableStyleId>{5C22544A-7EE6-4342-B048-85BDC9FD1C3A}</a:tableStyleId>
              </a:tblPr>
              <a:tblGrid>
                <a:gridCol w="1901952"/>
              </a:tblGrid>
              <a:tr h="370840">
                <a:tc>
                  <a:txBody>
                    <a:bodyPr/>
                    <a:lstStyle/>
                    <a:p>
                      <a:pPr algn="ctr"/>
                      <a:r>
                        <a:rPr lang="en-US" altLang="zh-CN" dirty="0" smtClean="0">
                          <a:solidFill>
                            <a:schemeClr val="tx1"/>
                          </a:solidFill>
                        </a:rPr>
                        <a:t>interpreter</a:t>
                      </a:r>
                      <a:endParaRPr lang="zh-CN" altLang="en-US"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20000"/>
                        <a:lumOff val="80000"/>
                      </a:schemeClr>
                    </a:solidFill>
                  </a:tcPr>
                </a:tc>
              </a:tr>
              <a:tr h="370840">
                <a:tc>
                  <a:txBody>
                    <a:bodyPr/>
                    <a:lstStyle/>
                    <a:p>
                      <a:pPr algn="ctr"/>
                      <a:r>
                        <a:rPr lang="en-US" altLang="zh-CN" b="1" dirty="0" smtClean="0"/>
                        <a:t>C1</a:t>
                      </a:r>
                      <a:endParaRPr lang="zh-CN" altLang="en-US" b="1"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r>
              <a:tr h="370840">
                <a:tc>
                  <a:txBody>
                    <a:bodyPr/>
                    <a:lstStyle/>
                    <a:p>
                      <a:pPr algn="ctr"/>
                      <a:r>
                        <a:rPr lang="en-US" altLang="zh-CN" b="1" dirty="0" smtClean="0"/>
                        <a:t>C2</a:t>
                      </a:r>
                      <a:endParaRPr lang="zh-CN" altLang="en-US"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r>
            </a:tbl>
          </a:graphicData>
        </a:graphic>
      </p:graphicFrame>
      <p:sp>
        <p:nvSpPr>
          <p:cNvPr id="16" name="文本框 15"/>
          <p:cNvSpPr txBox="1"/>
          <p:nvPr/>
        </p:nvSpPr>
        <p:spPr>
          <a:xfrm>
            <a:off x="1719072" y="4204454"/>
            <a:ext cx="950976" cy="369332"/>
          </a:xfrm>
          <a:prstGeom prst="rect">
            <a:avLst/>
          </a:prstGeom>
          <a:noFill/>
        </p:spPr>
        <p:txBody>
          <a:bodyPr wrap="square" rtlCol="0">
            <a:spAutoFit/>
          </a:bodyPr>
          <a:lstStyle/>
          <a:p>
            <a:pPr algn="ctr"/>
            <a:r>
              <a:rPr lang="en-US" altLang="zh-CN" dirty="0" smtClean="0"/>
              <a:t>Engines</a:t>
            </a:r>
          </a:p>
        </p:txBody>
      </p:sp>
      <p:graphicFrame>
        <p:nvGraphicFramePr>
          <p:cNvPr id="20" name="表格 19"/>
          <p:cNvGraphicFramePr>
            <a:graphicFrameLocks noGrp="1"/>
          </p:cNvGraphicFramePr>
          <p:nvPr>
            <p:extLst>
              <p:ext uri="{D42A27DB-BD31-4B8C-83A1-F6EECF244321}">
                <p14:modId xmlns:p14="http://schemas.microsoft.com/office/powerpoint/2010/main" val="3539835773"/>
              </p:ext>
            </p:extLst>
          </p:nvPr>
        </p:nvGraphicFramePr>
        <p:xfrm>
          <a:off x="3968496" y="3045367"/>
          <a:ext cx="3801600" cy="1119384"/>
        </p:xfrm>
        <a:graphic>
          <a:graphicData uri="http://schemas.openxmlformats.org/drawingml/2006/table">
            <a:tbl>
              <a:tblPr firstRow="1" bandRow="1">
                <a:tableStyleId>{5C22544A-7EE6-4342-B048-85BDC9FD1C3A}</a:tableStyleId>
              </a:tblPr>
              <a:tblGrid>
                <a:gridCol w="1900800"/>
                <a:gridCol w="1900800"/>
              </a:tblGrid>
              <a:tr h="559692">
                <a:tc>
                  <a:txBody>
                    <a:bodyPr/>
                    <a:lstStyle/>
                    <a:p>
                      <a:pPr algn="ctr"/>
                      <a:r>
                        <a:rPr lang="en-US" altLang="zh-CN" dirty="0" smtClean="0">
                          <a:solidFill>
                            <a:schemeClr val="tx1"/>
                          </a:solidFill>
                        </a:rPr>
                        <a:t>G1GC</a:t>
                      </a:r>
                      <a:endParaRPr lang="zh-CN" altLang="en-US"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dirty="0" smtClean="0">
                          <a:solidFill>
                            <a:schemeClr val="tx1"/>
                          </a:solidFill>
                        </a:rPr>
                        <a:t>ZGC</a:t>
                      </a:r>
                      <a:endParaRPr lang="zh-CN" altLang="en-US"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60000"/>
                        <a:lumOff val="40000"/>
                      </a:schemeClr>
                    </a:solidFill>
                  </a:tcPr>
                </a:tc>
              </a:tr>
              <a:tr h="559692">
                <a:tc>
                  <a:txBody>
                    <a:bodyPr/>
                    <a:lstStyle/>
                    <a:p>
                      <a:pPr algn="ctr"/>
                      <a:r>
                        <a:rPr lang="en-US" altLang="zh-CN" b="1" dirty="0" err="1" smtClean="0">
                          <a:solidFill>
                            <a:schemeClr val="tx1"/>
                          </a:solidFill>
                        </a:rPr>
                        <a:t>ParallelGC</a:t>
                      </a:r>
                      <a:endParaRPr lang="zh-CN" altLang="en-US"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altLang="zh-CN" b="1" dirty="0" err="1" smtClean="0">
                          <a:solidFill>
                            <a:schemeClr val="tx1"/>
                          </a:solidFill>
                        </a:rPr>
                        <a:t>ShenandoahGC</a:t>
                      </a:r>
                      <a:endParaRPr lang="zh-CN" altLang="en-US"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bl>
          </a:graphicData>
        </a:graphic>
      </p:graphicFrame>
      <p:sp>
        <p:nvSpPr>
          <p:cNvPr id="22" name="文本框 21"/>
          <p:cNvSpPr txBox="1"/>
          <p:nvPr/>
        </p:nvSpPr>
        <p:spPr>
          <a:xfrm>
            <a:off x="5224584" y="4196274"/>
            <a:ext cx="1289424" cy="369332"/>
          </a:xfrm>
          <a:prstGeom prst="rect">
            <a:avLst/>
          </a:prstGeom>
          <a:noFill/>
        </p:spPr>
        <p:txBody>
          <a:bodyPr wrap="square" rtlCol="0">
            <a:spAutoFit/>
          </a:bodyPr>
          <a:lstStyle/>
          <a:p>
            <a:pPr algn="ctr"/>
            <a:r>
              <a:rPr lang="en-US" altLang="zh-CN" dirty="0" smtClean="0"/>
              <a:t>GC Barriers</a:t>
            </a:r>
          </a:p>
        </p:txBody>
      </p:sp>
      <p:graphicFrame>
        <p:nvGraphicFramePr>
          <p:cNvPr id="23" name="表格 22"/>
          <p:cNvGraphicFramePr>
            <a:graphicFrameLocks noGrp="1"/>
          </p:cNvGraphicFramePr>
          <p:nvPr>
            <p:extLst>
              <p:ext uri="{D42A27DB-BD31-4B8C-83A1-F6EECF244321}">
                <p14:modId xmlns:p14="http://schemas.microsoft.com/office/powerpoint/2010/main" val="2620100573"/>
              </p:ext>
            </p:extLst>
          </p:nvPr>
        </p:nvGraphicFramePr>
        <p:xfrm>
          <a:off x="1553232" y="4843246"/>
          <a:ext cx="5940000" cy="741680"/>
        </p:xfrm>
        <a:graphic>
          <a:graphicData uri="http://schemas.openxmlformats.org/drawingml/2006/table">
            <a:tbl>
              <a:tblPr firstRow="1" bandRow="1">
                <a:tableStyleId>{5C22544A-7EE6-4342-B048-85BDC9FD1C3A}</a:tableStyleId>
              </a:tblPr>
              <a:tblGrid>
                <a:gridCol w="1980000"/>
                <a:gridCol w="1980000"/>
                <a:gridCol w="1980000"/>
              </a:tblGrid>
              <a:tr h="370840">
                <a:tc>
                  <a:txBody>
                    <a:bodyPr/>
                    <a:lstStyle/>
                    <a:p>
                      <a:pPr algn="ctr"/>
                      <a:r>
                        <a:rPr lang="en-US" altLang="zh-CN" b="1" dirty="0" smtClean="0">
                          <a:solidFill>
                            <a:schemeClr val="tx1"/>
                          </a:solidFill>
                        </a:rPr>
                        <a:t>Stack Frames</a:t>
                      </a:r>
                      <a:endParaRPr lang="zh-CN" altLang="en-US"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altLang="zh-CN" b="1" dirty="0" smtClean="0">
                          <a:solidFill>
                            <a:schemeClr val="tx1"/>
                          </a:solidFill>
                        </a:rPr>
                        <a:t>Relocation</a:t>
                      </a:r>
                      <a:endParaRPr lang="zh-CN" altLang="en-US"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b="1" dirty="0" smtClean="0">
                          <a:solidFill>
                            <a:schemeClr val="tx1"/>
                          </a:solidFill>
                        </a:rPr>
                        <a:t>Runtime Stubs</a:t>
                      </a:r>
                      <a:endParaRPr lang="zh-CN" altLang="en-US"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60000"/>
                        <a:lumOff val="40000"/>
                      </a:schemeClr>
                    </a:solidFill>
                  </a:tcPr>
                </a:tc>
              </a:tr>
              <a:tr h="370840">
                <a:tc>
                  <a:txBody>
                    <a:bodyPr/>
                    <a:lstStyle/>
                    <a:p>
                      <a:pPr algn="ctr"/>
                      <a:r>
                        <a:rPr lang="en-US" altLang="zh-CN" b="1" dirty="0" smtClean="0">
                          <a:solidFill>
                            <a:schemeClr val="tx1"/>
                          </a:solidFill>
                        </a:rPr>
                        <a:t>Calling Convention</a:t>
                      </a:r>
                      <a:endParaRPr lang="zh-CN" altLang="en-US"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b="1" dirty="0" smtClean="0">
                          <a:solidFill>
                            <a:schemeClr val="tx1"/>
                          </a:solidFill>
                        </a:rPr>
                        <a:t>Inline Cache</a:t>
                      </a:r>
                      <a:endParaRPr lang="zh-CN" altLang="en-US"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altLang="zh-CN" b="1" dirty="0" err="1" smtClean="0">
                          <a:solidFill>
                            <a:schemeClr val="tx1"/>
                          </a:solidFill>
                        </a:rPr>
                        <a:t>CodeBuffer</a:t>
                      </a:r>
                      <a:endParaRPr lang="zh-CN" altLang="en-US"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bl>
          </a:graphicData>
        </a:graphic>
      </p:graphicFrame>
      <p:sp>
        <p:nvSpPr>
          <p:cNvPr id="25" name="文本框 24"/>
          <p:cNvSpPr txBox="1"/>
          <p:nvPr/>
        </p:nvSpPr>
        <p:spPr>
          <a:xfrm>
            <a:off x="4036284" y="5603511"/>
            <a:ext cx="973896" cy="369332"/>
          </a:xfrm>
          <a:prstGeom prst="rect">
            <a:avLst/>
          </a:prstGeom>
          <a:noFill/>
        </p:spPr>
        <p:txBody>
          <a:bodyPr wrap="square" rtlCol="0">
            <a:spAutoFit/>
          </a:bodyPr>
          <a:lstStyle/>
          <a:p>
            <a:pPr algn="ctr"/>
            <a:r>
              <a:rPr lang="en-US" altLang="zh-CN" dirty="0" smtClean="0"/>
              <a:t>Runtime</a:t>
            </a:r>
          </a:p>
        </p:txBody>
      </p:sp>
      <p:graphicFrame>
        <p:nvGraphicFramePr>
          <p:cNvPr id="26" name="表格 25"/>
          <p:cNvGraphicFramePr>
            <a:graphicFrameLocks noGrp="1"/>
          </p:cNvGraphicFramePr>
          <p:nvPr>
            <p:extLst>
              <p:ext uri="{D42A27DB-BD31-4B8C-83A1-F6EECF244321}">
                <p14:modId xmlns:p14="http://schemas.microsoft.com/office/powerpoint/2010/main" val="3370137890"/>
              </p:ext>
            </p:extLst>
          </p:nvPr>
        </p:nvGraphicFramePr>
        <p:xfrm>
          <a:off x="9185148" y="3410236"/>
          <a:ext cx="1901952" cy="1112520"/>
        </p:xfrm>
        <a:graphic>
          <a:graphicData uri="http://schemas.openxmlformats.org/drawingml/2006/table">
            <a:tbl>
              <a:tblPr firstRow="1" bandRow="1">
                <a:tableStyleId>{5C22544A-7EE6-4342-B048-85BDC9FD1C3A}</a:tableStyleId>
              </a:tblPr>
              <a:tblGrid>
                <a:gridCol w="1901952"/>
              </a:tblGrid>
              <a:tr h="370840">
                <a:tc>
                  <a:txBody>
                    <a:bodyPr/>
                    <a:lstStyle/>
                    <a:p>
                      <a:pPr algn="ctr"/>
                      <a:r>
                        <a:rPr lang="en-US" altLang="zh-CN" dirty="0" err="1" smtClean="0">
                          <a:solidFill>
                            <a:schemeClr val="tx1"/>
                          </a:solidFill>
                        </a:rPr>
                        <a:t>Grall</a:t>
                      </a:r>
                      <a:r>
                        <a:rPr lang="en-US" altLang="zh-CN" dirty="0" smtClean="0">
                          <a:solidFill>
                            <a:schemeClr val="tx1"/>
                          </a:solidFill>
                        </a:rPr>
                        <a:t> JIT/AOT</a:t>
                      </a:r>
                      <a:endParaRPr lang="zh-CN" altLang="en-US"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40000"/>
                        <a:lumOff val="60000"/>
                      </a:schemeClr>
                    </a:solidFill>
                  </a:tcPr>
                </a:tc>
              </a:tr>
              <a:tr h="370840">
                <a:tc>
                  <a:txBody>
                    <a:bodyPr/>
                    <a:lstStyle/>
                    <a:p>
                      <a:pPr algn="ctr"/>
                      <a:r>
                        <a:rPr lang="en-US" altLang="zh-CN" b="1" dirty="0" err="1" smtClean="0"/>
                        <a:t>VectorAPI</a:t>
                      </a:r>
                      <a:endParaRPr lang="zh-CN" altLang="en-US" b="1"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r>
              <a:tr h="370840">
                <a:tc>
                  <a:txBody>
                    <a:bodyPr/>
                    <a:lstStyle/>
                    <a:p>
                      <a:pPr algn="ctr"/>
                      <a:r>
                        <a:rPr lang="en-US" altLang="zh-CN" b="1" dirty="0" err="1" smtClean="0"/>
                        <a:t>Foreign</a:t>
                      </a:r>
                      <a:r>
                        <a:rPr lang="en-US" altLang="zh-CN" b="1" baseline="0" dirty="0" err="1" smtClean="0"/>
                        <a:t>API</a:t>
                      </a:r>
                      <a:endParaRPr lang="zh-CN" altLang="en-US"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r>
            </a:tbl>
          </a:graphicData>
        </a:graphic>
      </p:graphicFrame>
      <p:sp>
        <p:nvSpPr>
          <p:cNvPr id="27" name="文本框 26"/>
          <p:cNvSpPr txBox="1"/>
          <p:nvPr/>
        </p:nvSpPr>
        <p:spPr>
          <a:xfrm>
            <a:off x="6514008" y="5788177"/>
            <a:ext cx="1386408" cy="461665"/>
          </a:xfrm>
          <a:prstGeom prst="rect">
            <a:avLst/>
          </a:prstGeom>
          <a:noFill/>
        </p:spPr>
        <p:txBody>
          <a:bodyPr wrap="square" rtlCol="0">
            <a:spAutoFit/>
          </a:bodyPr>
          <a:lstStyle/>
          <a:p>
            <a:pPr algn="ctr"/>
            <a:r>
              <a:rPr lang="en-US" altLang="zh-CN" sz="2400" b="1" dirty="0" smtClean="0">
                <a:effectLst>
                  <a:outerShdw blurRad="38100" dist="38100" dir="2700000" algn="tl">
                    <a:srgbClr val="000000">
                      <a:alpha val="43137"/>
                    </a:srgbClr>
                  </a:outerShdw>
                </a:effectLst>
              </a:rPr>
              <a:t>featured</a:t>
            </a:r>
            <a:endParaRPr lang="zh-CN" altLang="en-US" sz="2400" b="1" dirty="0">
              <a:effectLst>
                <a:outerShdw blurRad="38100" dist="38100" dir="2700000" algn="tl">
                  <a:srgbClr val="000000">
                    <a:alpha val="43137"/>
                  </a:srgbClr>
                </a:outerShdw>
              </a:effectLst>
            </a:endParaRPr>
          </a:p>
        </p:txBody>
      </p:sp>
      <p:sp>
        <p:nvSpPr>
          <p:cNvPr id="28" name="文本框 27"/>
          <p:cNvSpPr txBox="1"/>
          <p:nvPr/>
        </p:nvSpPr>
        <p:spPr>
          <a:xfrm>
            <a:off x="9153516" y="5780639"/>
            <a:ext cx="1965215" cy="461665"/>
          </a:xfrm>
          <a:prstGeom prst="rect">
            <a:avLst/>
          </a:prstGeom>
          <a:noFill/>
        </p:spPr>
        <p:txBody>
          <a:bodyPr wrap="square" rtlCol="0">
            <a:spAutoFit/>
          </a:bodyPr>
          <a:lstStyle/>
          <a:p>
            <a:pPr algn="ctr"/>
            <a:r>
              <a:rPr lang="en-US" altLang="zh-CN" sz="2400" b="1" dirty="0">
                <a:effectLst>
                  <a:outerShdw blurRad="38100" dist="38100" dir="2700000" algn="tl">
                    <a:srgbClr val="000000">
                      <a:alpha val="43137"/>
                    </a:srgbClr>
                  </a:outerShdw>
                </a:effectLst>
              </a:rPr>
              <a:t>n</a:t>
            </a:r>
            <a:r>
              <a:rPr lang="en-US" altLang="zh-CN" sz="2400" b="1" dirty="0" smtClean="0">
                <a:effectLst>
                  <a:outerShdw blurRad="38100" dist="38100" dir="2700000" algn="tl">
                    <a:srgbClr val="000000">
                      <a:alpha val="43137"/>
                    </a:srgbClr>
                  </a:outerShdw>
                </a:effectLst>
              </a:rPr>
              <a:t>ot-featured</a:t>
            </a:r>
            <a:endParaRPr lang="zh-CN" altLang="en-US" sz="2400" b="1" dirty="0">
              <a:effectLst>
                <a:outerShdw blurRad="38100" dist="38100" dir="2700000" algn="tl">
                  <a:srgbClr val="000000">
                    <a:alpha val="43137"/>
                  </a:srgbClr>
                </a:outerShdw>
              </a:effectLst>
            </a:endParaRPr>
          </a:p>
        </p:txBody>
      </p:sp>
      <p:sp>
        <p:nvSpPr>
          <p:cNvPr id="3" name="灯片编号占位符 2"/>
          <p:cNvSpPr>
            <a:spLocks noGrp="1"/>
          </p:cNvSpPr>
          <p:nvPr>
            <p:ph type="sldNum" sz="quarter" idx="12"/>
          </p:nvPr>
        </p:nvSpPr>
        <p:spPr/>
        <p:txBody>
          <a:bodyPr/>
          <a:lstStyle/>
          <a:p>
            <a:fld id="{DB99DD6D-C2B1-492E-A189-B42FB92F47DD}" type="slidenum">
              <a:rPr lang="zh-CN" altLang="en-US" smtClean="0"/>
              <a:t>3</a:t>
            </a:fld>
            <a:endParaRPr lang="zh-CN" altLang="en-US"/>
          </a:p>
        </p:txBody>
      </p:sp>
    </p:spTree>
    <p:extLst>
      <p:ext uri="{BB962C8B-B14F-4D97-AF65-F5344CB8AC3E}">
        <p14:creationId xmlns:p14="http://schemas.microsoft.com/office/powerpoint/2010/main" val="3938315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RV64G </a:t>
            </a:r>
            <a:r>
              <a:rPr lang="zh-CN" altLang="en-US" dirty="0" smtClean="0"/>
              <a:t>后端</a:t>
            </a:r>
            <a:r>
              <a:rPr lang="en-US" altLang="zh-CN" dirty="0" smtClean="0"/>
              <a:t>——C2 instruction</a:t>
            </a:r>
            <a:endParaRPr lang="zh-CN" altLang="en-US" dirty="0"/>
          </a:p>
        </p:txBody>
      </p:sp>
      <p:sp>
        <p:nvSpPr>
          <p:cNvPr id="5" name="内容占位符 4"/>
          <p:cNvSpPr>
            <a:spLocks noGrp="1"/>
          </p:cNvSpPr>
          <p:nvPr>
            <p:ph idx="1"/>
          </p:nvPr>
        </p:nvSpPr>
        <p:spPr>
          <a:xfrm>
            <a:off x="838199" y="1825625"/>
            <a:ext cx="9945415" cy="4015002"/>
          </a:xfrm>
        </p:spPr>
        <p:txBody>
          <a:bodyPr>
            <a:normAutofit/>
          </a:bodyPr>
          <a:lstStyle/>
          <a:p>
            <a:pPr marL="0" indent="0">
              <a:buNone/>
            </a:pPr>
            <a:r>
              <a:rPr lang="en-US" altLang="zh-CN" sz="2600" dirty="0" smtClean="0"/>
              <a:t>Instruction</a:t>
            </a:r>
            <a:r>
              <a:rPr lang="zh-CN" altLang="en-US" sz="2600" dirty="0" smtClean="0"/>
              <a:t>的组成：</a:t>
            </a:r>
            <a:endParaRPr lang="en-US" altLang="zh-CN" sz="2600" dirty="0" smtClean="0"/>
          </a:p>
          <a:p>
            <a:pPr>
              <a:buFontTx/>
              <a:buChar char="-"/>
            </a:pPr>
            <a:r>
              <a:rPr lang="en-US" altLang="zh-CN" sz="2600" dirty="0"/>
              <a:t>m</a:t>
            </a:r>
            <a:r>
              <a:rPr lang="en-US" altLang="zh-CN" sz="2600" dirty="0" smtClean="0"/>
              <a:t>atch</a:t>
            </a:r>
            <a:r>
              <a:rPr lang="zh-CN" altLang="en-US" sz="2600" dirty="0" smtClean="0"/>
              <a:t>：匹配规则，指定</a:t>
            </a:r>
            <a:r>
              <a:rPr lang="en-US" altLang="zh-CN" sz="2600" dirty="0" smtClean="0"/>
              <a:t>instruction</a:t>
            </a:r>
            <a:r>
              <a:rPr lang="zh-CN" altLang="en-US" sz="2600" dirty="0" smtClean="0"/>
              <a:t>可以转换的</a:t>
            </a:r>
            <a:r>
              <a:rPr lang="en-US" altLang="zh-CN" sz="2600" dirty="0"/>
              <a:t>node</a:t>
            </a:r>
            <a:endParaRPr lang="en-US" altLang="zh-CN" sz="2600" dirty="0" smtClean="0"/>
          </a:p>
          <a:p>
            <a:pPr>
              <a:buFontTx/>
              <a:buChar char="-"/>
            </a:pPr>
            <a:r>
              <a:rPr lang="en-US" altLang="zh-CN" sz="2600" dirty="0" err="1" smtClean="0"/>
              <a:t>ins_cost</a:t>
            </a:r>
            <a:r>
              <a:rPr lang="zh-CN" altLang="en-US" sz="2600" dirty="0" smtClean="0"/>
              <a:t>：选择该指令所需要的</a:t>
            </a:r>
            <a:r>
              <a:rPr lang="en-US" altLang="zh-CN" sz="2600" dirty="0" smtClean="0"/>
              <a:t>cost</a:t>
            </a:r>
          </a:p>
          <a:p>
            <a:pPr>
              <a:buFontTx/>
              <a:buChar char="-"/>
            </a:pPr>
            <a:r>
              <a:rPr lang="en-US" altLang="zh-CN" sz="2600" dirty="0"/>
              <a:t>f</a:t>
            </a:r>
            <a:r>
              <a:rPr lang="en-US" altLang="zh-CN" sz="2600" dirty="0" smtClean="0"/>
              <a:t>ormat</a:t>
            </a:r>
            <a:r>
              <a:rPr lang="zh-CN" altLang="en-US" sz="2600" dirty="0" smtClean="0"/>
              <a:t>：提供反汇编注释，方便反汇编代码的阅读</a:t>
            </a:r>
            <a:endParaRPr lang="en-US" altLang="zh-CN" sz="2600" dirty="0" smtClean="0"/>
          </a:p>
          <a:p>
            <a:pPr>
              <a:buFontTx/>
              <a:buChar char="-"/>
            </a:pPr>
            <a:r>
              <a:rPr lang="en-US" altLang="zh-CN" sz="2600" dirty="0" err="1"/>
              <a:t>i</a:t>
            </a:r>
            <a:r>
              <a:rPr lang="en-US" altLang="zh-CN" sz="2600" dirty="0" err="1" smtClean="0"/>
              <a:t>ns_encode</a:t>
            </a:r>
            <a:r>
              <a:rPr lang="zh-CN" altLang="en-US" sz="2600" dirty="0" smtClean="0"/>
              <a:t>：</a:t>
            </a:r>
            <a:r>
              <a:rPr lang="en-US" altLang="zh-CN" sz="2600" dirty="0" smtClean="0"/>
              <a:t>instruction</a:t>
            </a:r>
            <a:r>
              <a:rPr lang="zh-CN" altLang="en-US" sz="2600" dirty="0" smtClean="0"/>
              <a:t>对应的汇编指令</a:t>
            </a:r>
            <a:endParaRPr lang="en-US" altLang="zh-CN" sz="2600" dirty="0" smtClean="0"/>
          </a:p>
          <a:p>
            <a:pPr>
              <a:buFontTx/>
              <a:buChar char="-"/>
            </a:pPr>
            <a:r>
              <a:rPr lang="en-US" altLang="zh-CN" sz="2600" dirty="0" err="1"/>
              <a:t>i</a:t>
            </a:r>
            <a:r>
              <a:rPr lang="en-US" altLang="zh-CN" sz="2600" dirty="0" err="1" smtClean="0"/>
              <a:t>ns_pipe</a:t>
            </a:r>
            <a:r>
              <a:rPr lang="zh-CN" altLang="en-US" sz="2600" dirty="0" smtClean="0"/>
              <a:t>：指定</a:t>
            </a:r>
            <a:r>
              <a:rPr lang="en-US" altLang="zh-CN" sz="2600" dirty="0" err="1" smtClean="0"/>
              <a:t>pipeclass</a:t>
            </a:r>
            <a:endParaRPr lang="en-US" altLang="zh-CN" sz="2600" dirty="0" smtClean="0"/>
          </a:p>
          <a:p>
            <a:pPr>
              <a:buFontTx/>
              <a:buChar char="-"/>
            </a:pPr>
            <a:endParaRPr lang="en-US" altLang="zh-CN" sz="2600" dirty="0"/>
          </a:p>
        </p:txBody>
      </p:sp>
      <p:sp>
        <p:nvSpPr>
          <p:cNvPr id="3" name="灯片编号占位符 2"/>
          <p:cNvSpPr>
            <a:spLocks noGrp="1"/>
          </p:cNvSpPr>
          <p:nvPr>
            <p:ph type="sldNum" sz="quarter" idx="12"/>
          </p:nvPr>
        </p:nvSpPr>
        <p:spPr/>
        <p:txBody>
          <a:bodyPr/>
          <a:lstStyle/>
          <a:p>
            <a:fld id="{DB99DD6D-C2B1-492E-A189-B42FB92F47DD}" type="slidenum">
              <a:rPr lang="zh-CN" altLang="en-US" smtClean="0"/>
              <a:t>30</a:t>
            </a:fld>
            <a:endParaRPr lang="zh-CN" altLang="en-US"/>
          </a:p>
        </p:txBody>
      </p:sp>
    </p:spTree>
    <p:extLst>
      <p:ext uri="{BB962C8B-B14F-4D97-AF65-F5344CB8AC3E}">
        <p14:creationId xmlns:p14="http://schemas.microsoft.com/office/powerpoint/2010/main" val="35787179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RV64G </a:t>
            </a:r>
            <a:r>
              <a:rPr lang="zh-CN" altLang="en-US" dirty="0" smtClean="0"/>
              <a:t>后端</a:t>
            </a:r>
            <a:r>
              <a:rPr lang="en-US" altLang="zh-CN" dirty="0" smtClean="0"/>
              <a:t>——C2 predicate/effect</a:t>
            </a:r>
            <a:endParaRPr lang="zh-CN" altLang="en-US" dirty="0"/>
          </a:p>
        </p:txBody>
      </p:sp>
      <p:sp>
        <p:nvSpPr>
          <p:cNvPr id="5" name="内容占位符 4"/>
          <p:cNvSpPr>
            <a:spLocks noGrp="1"/>
          </p:cNvSpPr>
          <p:nvPr>
            <p:ph idx="1"/>
          </p:nvPr>
        </p:nvSpPr>
        <p:spPr>
          <a:xfrm>
            <a:off x="838199" y="1825625"/>
            <a:ext cx="5603790" cy="4015002"/>
          </a:xfrm>
        </p:spPr>
        <p:txBody>
          <a:bodyPr>
            <a:noAutofit/>
          </a:bodyPr>
          <a:lstStyle/>
          <a:p>
            <a:pPr marL="0" indent="0">
              <a:buNone/>
            </a:pPr>
            <a:r>
              <a:rPr lang="en-US" altLang="zh-CN" sz="2000" dirty="0" smtClean="0"/>
              <a:t>predicate</a:t>
            </a:r>
            <a:r>
              <a:rPr lang="zh-CN" altLang="en-US" sz="2000" dirty="0" smtClean="0"/>
              <a:t>：</a:t>
            </a:r>
            <a:endParaRPr lang="en-US" altLang="zh-CN" sz="2000" dirty="0" smtClean="0"/>
          </a:p>
          <a:p>
            <a:pPr marL="0" indent="0">
              <a:buNone/>
            </a:pPr>
            <a:r>
              <a:rPr lang="en-US" altLang="zh-CN" sz="2000" dirty="0" smtClean="0"/>
              <a:t>- operand/instruct</a:t>
            </a:r>
            <a:r>
              <a:rPr lang="zh-CN" altLang="en-US" sz="2000" dirty="0" smtClean="0"/>
              <a:t>匹配条件</a:t>
            </a:r>
            <a:endParaRPr lang="en-US" altLang="zh-CN" sz="2000" dirty="0"/>
          </a:p>
          <a:p>
            <a:pPr marL="0" indent="0">
              <a:buNone/>
            </a:pPr>
            <a:r>
              <a:rPr lang="en-US" altLang="zh-CN" sz="2000" dirty="0"/>
              <a:t>e</a:t>
            </a:r>
            <a:r>
              <a:rPr lang="en-US" altLang="zh-CN" sz="2000" dirty="0" smtClean="0"/>
              <a:t>ffect</a:t>
            </a:r>
            <a:r>
              <a:rPr lang="zh-CN" altLang="en-US" sz="2000" dirty="0" smtClean="0"/>
              <a:t>：</a:t>
            </a:r>
            <a:endParaRPr lang="en-US" altLang="zh-CN" sz="2000" dirty="0" smtClean="0"/>
          </a:p>
          <a:p>
            <a:pPr marL="0" indent="0">
              <a:buNone/>
            </a:pPr>
            <a:r>
              <a:rPr lang="en-US" altLang="zh-CN" sz="2000" dirty="0" smtClean="0"/>
              <a:t>- </a:t>
            </a:r>
            <a:r>
              <a:rPr lang="zh-CN" altLang="en-US" sz="2000" dirty="0" smtClean="0"/>
              <a:t>描述了匹配规则中未涉及的</a:t>
            </a:r>
            <a:r>
              <a:rPr lang="en-US" altLang="zh-CN" sz="2000" dirty="0" smtClean="0"/>
              <a:t>operand</a:t>
            </a:r>
            <a:r>
              <a:rPr lang="zh-CN" altLang="en-US" sz="2000" dirty="0" smtClean="0"/>
              <a:t>对数据流的影响。将会影响指令调度、寄存器分配。</a:t>
            </a:r>
            <a:endParaRPr lang="en-US" altLang="zh-CN" sz="2000" dirty="0" smtClean="0"/>
          </a:p>
        </p:txBody>
      </p:sp>
      <p:pic>
        <p:nvPicPr>
          <p:cNvPr id="4" name="图片 3"/>
          <p:cNvPicPr>
            <a:picLocks noChangeAspect="1"/>
          </p:cNvPicPr>
          <p:nvPr/>
        </p:nvPicPr>
        <p:blipFill>
          <a:blip r:embed="rId2"/>
          <a:stretch>
            <a:fillRect/>
          </a:stretch>
        </p:blipFill>
        <p:spPr>
          <a:xfrm>
            <a:off x="6524367" y="1502906"/>
            <a:ext cx="5099567" cy="2940419"/>
          </a:xfrm>
          <a:prstGeom prst="rect">
            <a:avLst/>
          </a:prstGeom>
        </p:spPr>
      </p:pic>
      <p:pic>
        <p:nvPicPr>
          <p:cNvPr id="7" name="图片 6"/>
          <p:cNvPicPr>
            <a:picLocks noChangeAspect="1"/>
          </p:cNvPicPr>
          <p:nvPr/>
        </p:nvPicPr>
        <p:blipFill>
          <a:blip r:embed="rId3"/>
          <a:stretch>
            <a:fillRect/>
          </a:stretch>
        </p:blipFill>
        <p:spPr>
          <a:xfrm>
            <a:off x="953374" y="3682784"/>
            <a:ext cx="2876190" cy="2723809"/>
          </a:xfrm>
          <a:prstGeom prst="rect">
            <a:avLst/>
          </a:prstGeom>
        </p:spPr>
      </p:pic>
      <p:sp>
        <p:nvSpPr>
          <p:cNvPr id="3" name="灯片编号占位符 2"/>
          <p:cNvSpPr>
            <a:spLocks noGrp="1"/>
          </p:cNvSpPr>
          <p:nvPr>
            <p:ph type="sldNum" sz="quarter" idx="12"/>
          </p:nvPr>
        </p:nvSpPr>
        <p:spPr/>
        <p:txBody>
          <a:bodyPr/>
          <a:lstStyle/>
          <a:p>
            <a:fld id="{DB99DD6D-C2B1-492E-A189-B42FB92F47DD}" type="slidenum">
              <a:rPr lang="zh-CN" altLang="en-US" smtClean="0"/>
              <a:t>31</a:t>
            </a:fld>
            <a:endParaRPr lang="zh-CN" altLang="en-US"/>
          </a:p>
        </p:txBody>
      </p:sp>
    </p:spTree>
    <p:extLst>
      <p:ext uri="{BB962C8B-B14F-4D97-AF65-F5344CB8AC3E}">
        <p14:creationId xmlns:p14="http://schemas.microsoft.com/office/powerpoint/2010/main" val="24827756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RV64G </a:t>
            </a:r>
            <a:r>
              <a:rPr lang="zh-CN" altLang="en-US" dirty="0" smtClean="0"/>
              <a:t>后端</a:t>
            </a:r>
            <a:r>
              <a:rPr lang="en-US" altLang="zh-CN" dirty="0" smtClean="0"/>
              <a:t>——C2 Match</a:t>
            </a:r>
            <a:endParaRPr lang="zh-CN" altLang="en-US" dirty="0"/>
          </a:p>
        </p:txBody>
      </p:sp>
      <p:sp>
        <p:nvSpPr>
          <p:cNvPr id="5" name="内容占位符 4"/>
          <p:cNvSpPr>
            <a:spLocks noGrp="1"/>
          </p:cNvSpPr>
          <p:nvPr>
            <p:ph idx="1"/>
          </p:nvPr>
        </p:nvSpPr>
        <p:spPr>
          <a:xfrm>
            <a:off x="838199" y="1825625"/>
            <a:ext cx="9945415" cy="4015002"/>
          </a:xfrm>
        </p:spPr>
        <p:txBody>
          <a:bodyPr>
            <a:normAutofit/>
          </a:bodyPr>
          <a:lstStyle/>
          <a:p>
            <a:pPr marL="0" indent="0">
              <a:buNone/>
            </a:pPr>
            <a:r>
              <a:rPr lang="en-US" altLang="zh-CN" sz="2400" dirty="0" smtClean="0"/>
              <a:t>C2</a:t>
            </a:r>
            <a:r>
              <a:rPr lang="zh-CN" altLang="en-US" sz="2400" dirty="0"/>
              <a:t>通过</a:t>
            </a:r>
            <a:r>
              <a:rPr lang="en-US" altLang="zh-CN" sz="2400" dirty="0" smtClean="0"/>
              <a:t>BURS</a:t>
            </a:r>
            <a:r>
              <a:rPr lang="zh-CN" altLang="en-US" sz="2400" dirty="0" smtClean="0"/>
              <a:t>（</a:t>
            </a:r>
            <a:r>
              <a:rPr lang="en-US" altLang="zh-CN" sz="2400" dirty="0" smtClean="0"/>
              <a:t>Bottom-up </a:t>
            </a:r>
            <a:r>
              <a:rPr lang="en-US" altLang="zh-CN" sz="2400" dirty="0"/>
              <a:t>rewrite </a:t>
            </a:r>
            <a:r>
              <a:rPr lang="en-US" altLang="zh-CN" sz="2400" dirty="0" smtClean="0"/>
              <a:t>systems</a:t>
            </a:r>
            <a:r>
              <a:rPr lang="zh-CN" altLang="en-US" sz="2400" dirty="0" smtClean="0"/>
              <a:t>）将</a:t>
            </a:r>
            <a:r>
              <a:rPr lang="en-US" altLang="zh-CN" sz="2400" dirty="0" smtClean="0"/>
              <a:t>Ideal graph</a:t>
            </a:r>
            <a:r>
              <a:rPr lang="zh-CN" altLang="en-US" sz="2400" dirty="0" smtClean="0"/>
              <a:t>转换为</a:t>
            </a:r>
            <a:r>
              <a:rPr lang="en-US" altLang="zh-CN" sz="2400" dirty="0" err="1" smtClean="0"/>
              <a:t>MachNode</a:t>
            </a:r>
            <a:r>
              <a:rPr lang="en-US" altLang="zh-CN" sz="2400" dirty="0" smtClean="0"/>
              <a:t> Graph</a:t>
            </a:r>
            <a:r>
              <a:rPr lang="zh-CN" altLang="en-US" sz="2400" dirty="0" smtClean="0"/>
              <a:t>。</a:t>
            </a:r>
            <a:endParaRPr lang="en-US" altLang="zh-CN" sz="2400" dirty="0" smtClean="0"/>
          </a:p>
          <a:p>
            <a:pPr marL="0" indent="0">
              <a:buNone/>
            </a:pPr>
            <a:r>
              <a:rPr lang="en-US" altLang="zh-CN" sz="2400" dirty="0" smtClean="0"/>
              <a:t>Matcher</a:t>
            </a:r>
            <a:r>
              <a:rPr lang="zh-CN" altLang="en-US" sz="2400" dirty="0" smtClean="0"/>
              <a:t>将会</a:t>
            </a:r>
            <a:r>
              <a:rPr lang="zh-CN" altLang="en-US" sz="2400" dirty="0"/>
              <a:t>根据 </a:t>
            </a:r>
            <a:r>
              <a:rPr lang="en-US" altLang="zh-CN" sz="2400" dirty="0"/>
              <a:t>match rule </a:t>
            </a:r>
            <a:r>
              <a:rPr lang="zh-CN" altLang="en-US" sz="2400" dirty="0"/>
              <a:t>对 </a:t>
            </a:r>
            <a:r>
              <a:rPr lang="en-US" altLang="zh-CN" sz="2400" dirty="0"/>
              <a:t>Ideal  Graph</a:t>
            </a:r>
            <a:r>
              <a:rPr lang="zh-CN" altLang="en-US" sz="2400" dirty="0"/>
              <a:t> 中的 </a:t>
            </a:r>
            <a:r>
              <a:rPr lang="en-US" altLang="zh-CN" sz="2400" dirty="0"/>
              <a:t>sub-tree node </a:t>
            </a:r>
            <a:r>
              <a:rPr lang="zh-CN" altLang="en-US" sz="2400" dirty="0"/>
              <a:t>进行匹配，替换成更加接近机器语言的</a:t>
            </a:r>
            <a:r>
              <a:rPr lang="en-US" altLang="zh-CN" sz="2400" dirty="0" smtClean="0"/>
              <a:t>Machine </a:t>
            </a:r>
            <a:r>
              <a:rPr lang="en-US" altLang="zh-CN" sz="2400" dirty="0"/>
              <a:t>Node</a:t>
            </a:r>
            <a:r>
              <a:rPr lang="zh-CN" altLang="en-US" sz="2400" dirty="0" smtClean="0"/>
              <a:t>。</a:t>
            </a:r>
            <a:endParaRPr lang="en-US" altLang="zh-CN" sz="2400" dirty="0" smtClean="0"/>
          </a:p>
          <a:p>
            <a:pPr marL="0" indent="0">
              <a:buNone/>
            </a:pPr>
            <a:endParaRPr lang="en-US" altLang="zh-CN" sz="2400" dirty="0" smtClean="0"/>
          </a:p>
          <a:p>
            <a:pPr marL="0" indent="0">
              <a:buNone/>
            </a:pPr>
            <a:r>
              <a:rPr lang="zh-CN" altLang="en-US" sz="2400" dirty="0" smtClean="0"/>
              <a:t>例如 </a:t>
            </a:r>
            <a:r>
              <a:rPr lang="en-US" altLang="zh-CN" sz="2400" dirty="0" smtClean="0"/>
              <a:t>riscv64 </a:t>
            </a:r>
            <a:r>
              <a:rPr lang="zh-CN" altLang="en-US" sz="2400" dirty="0" smtClean="0"/>
              <a:t>中的</a:t>
            </a:r>
            <a:r>
              <a:rPr lang="en-US" altLang="zh-CN" sz="2400" dirty="0" err="1" smtClean="0"/>
              <a:t>cmovI_cmpI</a:t>
            </a:r>
            <a:r>
              <a:rPr lang="en-US" altLang="zh-CN" sz="2400" dirty="0"/>
              <a:t> </a:t>
            </a:r>
            <a:r>
              <a:rPr lang="en-US" altLang="zh-CN" sz="2400" dirty="0" smtClean="0"/>
              <a:t>instruct</a:t>
            </a:r>
            <a:r>
              <a:rPr lang="zh-CN" altLang="en-US" sz="2400" dirty="0" smtClean="0"/>
              <a:t>的</a:t>
            </a:r>
            <a:r>
              <a:rPr lang="en-US" altLang="zh-CN" sz="2400" dirty="0" smtClean="0"/>
              <a:t>match rule</a:t>
            </a:r>
            <a:r>
              <a:rPr lang="zh-CN" altLang="en-US" sz="2400" dirty="0" smtClean="0"/>
              <a:t>：</a:t>
            </a:r>
            <a:endParaRPr lang="en-US" altLang="zh-CN" sz="2400" dirty="0" smtClean="0"/>
          </a:p>
          <a:p>
            <a:pPr marL="0" indent="0">
              <a:buNone/>
            </a:pPr>
            <a:r>
              <a:rPr lang="en-US" altLang="zh-CN" sz="2400" dirty="0" smtClean="0"/>
              <a:t>match(Set</a:t>
            </a:r>
            <a:r>
              <a:rPr lang="en-US" altLang="zh-CN" sz="2400" dirty="0"/>
              <a:t> </a:t>
            </a:r>
            <a:r>
              <a:rPr lang="en-US" altLang="zh-CN" sz="2400" dirty="0" err="1"/>
              <a:t>dst</a:t>
            </a:r>
            <a:r>
              <a:rPr lang="en-US" altLang="zh-CN" sz="2400" dirty="0"/>
              <a:t> (</a:t>
            </a:r>
            <a:r>
              <a:rPr lang="en-US" altLang="zh-CN" sz="2400" dirty="0" err="1"/>
              <a:t>CMoveI</a:t>
            </a:r>
            <a:r>
              <a:rPr lang="en-US" altLang="zh-CN" sz="2400" dirty="0"/>
              <a:t> (Binary cop (</a:t>
            </a:r>
            <a:r>
              <a:rPr lang="en-US" altLang="zh-CN" sz="2400" dirty="0" err="1"/>
              <a:t>CmpI</a:t>
            </a:r>
            <a:r>
              <a:rPr lang="en-US" altLang="zh-CN" sz="2400" dirty="0"/>
              <a:t> op1 op2)) (Binary </a:t>
            </a:r>
            <a:r>
              <a:rPr lang="en-US" altLang="zh-CN" sz="2400" dirty="0" err="1"/>
              <a:t>dst</a:t>
            </a:r>
            <a:r>
              <a:rPr lang="en-US" altLang="zh-CN" sz="2400" dirty="0"/>
              <a:t> </a:t>
            </a:r>
            <a:r>
              <a:rPr lang="en-US" altLang="zh-CN" sz="2400" dirty="0" err="1"/>
              <a:t>src</a:t>
            </a:r>
            <a:r>
              <a:rPr lang="en-US" altLang="zh-CN" sz="2400" dirty="0" smtClean="0"/>
              <a:t>)));</a:t>
            </a:r>
          </a:p>
          <a:p>
            <a:pPr marL="0" indent="0">
              <a:buNone/>
            </a:pPr>
            <a:r>
              <a:rPr lang="zh-CN" altLang="en-US" sz="2400" dirty="0" smtClean="0"/>
              <a:t>对比 </a:t>
            </a:r>
            <a:r>
              <a:rPr lang="en-US" altLang="zh-CN" sz="2400" dirty="0" smtClean="0"/>
              <a:t>aarch64 </a:t>
            </a:r>
            <a:r>
              <a:rPr lang="zh-CN" altLang="en-US" sz="2400" dirty="0" smtClean="0"/>
              <a:t>的 </a:t>
            </a:r>
            <a:r>
              <a:rPr lang="en-US" altLang="zh-CN" sz="2400" dirty="0" err="1" smtClean="0"/>
              <a:t>cmovI_reg_reg</a:t>
            </a:r>
            <a:r>
              <a:rPr lang="zh-CN" altLang="en-US" sz="2400" dirty="0" smtClean="0"/>
              <a:t>的</a:t>
            </a:r>
            <a:r>
              <a:rPr lang="en-US" altLang="zh-CN" sz="2400" dirty="0" smtClean="0"/>
              <a:t>match rule</a:t>
            </a:r>
            <a:r>
              <a:rPr lang="zh-CN" altLang="en-US" sz="2400" dirty="0" smtClean="0"/>
              <a:t>：</a:t>
            </a:r>
            <a:endParaRPr lang="en-US" altLang="zh-CN" sz="2400" dirty="0" smtClean="0"/>
          </a:p>
          <a:p>
            <a:pPr marL="0" indent="0">
              <a:buNone/>
            </a:pPr>
            <a:r>
              <a:rPr lang="en-US" altLang="zh-CN" sz="2400" dirty="0"/>
              <a:t>match(Set </a:t>
            </a:r>
            <a:r>
              <a:rPr lang="en-US" altLang="zh-CN" sz="2400" dirty="0" err="1"/>
              <a:t>dst</a:t>
            </a:r>
            <a:r>
              <a:rPr lang="en-US" altLang="zh-CN" sz="2400" dirty="0"/>
              <a:t> (</a:t>
            </a:r>
            <a:r>
              <a:rPr lang="en-US" altLang="zh-CN" sz="2400" dirty="0" err="1"/>
              <a:t>CMoveI</a:t>
            </a:r>
            <a:r>
              <a:rPr lang="en-US" altLang="zh-CN" sz="2400" dirty="0"/>
              <a:t> (Binary </a:t>
            </a:r>
            <a:r>
              <a:rPr lang="en-US" altLang="zh-CN" sz="2400" dirty="0" err="1"/>
              <a:t>cmp</a:t>
            </a:r>
            <a:r>
              <a:rPr lang="en-US" altLang="zh-CN" sz="2400" dirty="0"/>
              <a:t> </a:t>
            </a:r>
            <a:r>
              <a:rPr lang="en-US" altLang="zh-CN" sz="2400" dirty="0" err="1"/>
              <a:t>cr</a:t>
            </a:r>
            <a:r>
              <a:rPr lang="en-US" altLang="zh-CN" sz="2400" dirty="0"/>
              <a:t>) (Binary src1 src2)));</a:t>
            </a:r>
          </a:p>
        </p:txBody>
      </p:sp>
      <p:sp>
        <p:nvSpPr>
          <p:cNvPr id="3" name="灯片编号占位符 2"/>
          <p:cNvSpPr>
            <a:spLocks noGrp="1"/>
          </p:cNvSpPr>
          <p:nvPr>
            <p:ph type="sldNum" sz="quarter" idx="12"/>
          </p:nvPr>
        </p:nvSpPr>
        <p:spPr/>
        <p:txBody>
          <a:bodyPr/>
          <a:lstStyle/>
          <a:p>
            <a:fld id="{DB99DD6D-C2B1-492E-A189-B42FB92F47DD}" type="slidenum">
              <a:rPr lang="zh-CN" altLang="en-US" smtClean="0"/>
              <a:t>32</a:t>
            </a:fld>
            <a:endParaRPr lang="zh-CN" altLang="en-US"/>
          </a:p>
        </p:txBody>
      </p:sp>
    </p:spTree>
    <p:extLst>
      <p:ext uri="{BB962C8B-B14F-4D97-AF65-F5344CB8AC3E}">
        <p14:creationId xmlns:p14="http://schemas.microsoft.com/office/powerpoint/2010/main" val="29269334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RV64G </a:t>
            </a:r>
            <a:r>
              <a:rPr lang="zh-CN" altLang="en-US" dirty="0" smtClean="0"/>
              <a:t>后端</a:t>
            </a:r>
            <a:r>
              <a:rPr lang="en-US" altLang="zh-CN" dirty="0" smtClean="0"/>
              <a:t>——C2 pipeline </a:t>
            </a:r>
            <a:r>
              <a:rPr lang="zh-CN" altLang="en-US" dirty="0"/>
              <a:t>定义</a:t>
            </a:r>
          </a:p>
        </p:txBody>
      </p:sp>
      <p:sp>
        <p:nvSpPr>
          <p:cNvPr id="5" name="内容占位符 4"/>
          <p:cNvSpPr>
            <a:spLocks noGrp="1"/>
          </p:cNvSpPr>
          <p:nvPr>
            <p:ph idx="1"/>
          </p:nvPr>
        </p:nvSpPr>
        <p:spPr>
          <a:xfrm>
            <a:off x="838199" y="1825625"/>
            <a:ext cx="9945415" cy="4015002"/>
          </a:xfrm>
        </p:spPr>
        <p:txBody>
          <a:bodyPr>
            <a:normAutofit/>
          </a:bodyPr>
          <a:lstStyle/>
          <a:p>
            <a:pPr marL="0" indent="0">
              <a:buNone/>
            </a:pPr>
            <a:r>
              <a:rPr lang="en-US" altLang="zh-CN" sz="2600" dirty="0" smtClean="0"/>
              <a:t>C2</a:t>
            </a:r>
            <a:r>
              <a:rPr lang="zh-CN" altLang="en-US" sz="2600" dirty="0" smtClean="0"/>
              <a:t>中定义了软流水，用于指令调度。</a:t>
            </a:r>
            <a:endParaRPr lang="en-US" altLang="zh-CN" sz="2600" dirty="0" smtClean="0"/>
          </a:p>
          <a:p>
            <a:pPr marL="0" indent="0">
              <a:buNone/>
            </a:pPr>
            <a:r>
              <a:rPr lang="en-US" altLang="zh-CN" sz="2600" dirty="0" smtClean="0"/>
              <a:t>attributes</a:t>
            </a:r>
            <a:r>
              <a:rPr lang="zh-CN" altLang="en-US" sz="2600" dirty="0" smtClean="0"/>
              <a:t>：定义</a:t>
            </a:r>
            <a:r>
              <a:rPr lang="en-US" altLang="zh-CN" sz="2600" dirty="0" smtClean="0"/>
              <a:t>RISC-V</a:t>
            </a:r>
            <a:r>
              <a:rPr lang="zh-CN" altLang="en-US" sz="2600" dirty="0" smtClean="0"/>
              <a:t> </a:t>
            </a:r>
            <a:r>
              <a:rPr lang="en-US" altLang="zh-CN" sz="2600" dirty="0" smtClean="0"/>
              <a:t>pipeline </a:t>
            </a:r>
            <a:r>
              <a:rPr lang="zh-CN" altLang="en-US" sz="2600" dirty="0" smtClean="0"/>
              <a:t>的特性</a:t>
            </a:r>
            <a:endParaRPr lang="en-US" altLang="zh-CN" sz="2600" dirty="0" smtClean="0"/>
          </a:p>
          <a:p>
            <a:pPr marL="0" indent="0">
              <a:buNone/>
            </a:pPr>
            <a:endParaRPr lang="en-US" altLang="zh-CN" sz="2600" dirty="0" smtClean="0"/>
          </a:p>
        </p:txBody>
      </p:sp>
      <p:pic>
        <p:nvPicPr>
          <p:cNvPr id="4" name="图片 3"/>
          <p:cNvPicPr>
            <a:picLocks noChangeAspect="1"/>
          </p:cNvPicPr>
          <p:nvPr/>
        </p:nvPicPr>
        <p:blipFill>
          <a:blip r:embed="rId3"/>
          <a:stretch>
            <a:fillRect/>
          </a:stretch>
        </p:blipFill>
        <p:spPr>
          <a:xfrm>
            <a:off x="946204" y="3010971"/>
            <a:ext cx="6361905" cy="2714286"/>
          </a:xfrm>
          <a:prstGeom prst="rect">
            <a:avLst/>
          </a:prstGeom>
        </p:spPr>
      </p:pic>
      <p:sp>
        <p:nvSpPr>
          <p:cNvPr id="3" name="灯片编号占位符 2"/>
          <p:cNvSpPr>
            <a:spLocks noGrp="1"/>
          </p:cNvSpPr>
          <p:nvPr>
            <p:ph type="sldNum" sz="quarter" idx="12"/>
          </p:nvPr>
        </p:nvSpPr>
        <p:spPr/>
        <p:txBody>
          <a:bodyPr/>
          <a:lstStyle/>
          <a:p>
            <a:fld id="{DB99DD6D-C2B1-492E-A189-B42FB92F47DD}" type="slidenum">
              <a:rPr lang="zh-CN" altLang="en-US" smtClean="0"/>
              <a:t>33</a:t>
            </a:fld>
            <a:endParaRPr lang="zh-CN" altLang="en-US"/>
          </a:p>
        </p:txBody>
      </p:sp>
    </p:spTree>
    <p:extLst>
      <p:ext uri="{BB962C8B-B14F-4D97-AF65-F5344CB8AC3E}">
        <p14:creationId xmlns:p14="http://schemas.microsoft.com/office/powerpoint/2010/main" val="3879877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RV64G </a:t>
            </a:r>
            <a:r>
              <a:rPr lang="zh-CN" altLang="en-US" dirty="0" smtClean="0"/>
              <a:t>后端</a:t>
            </a:r>
            <a:r>
              <a:rPr lang="en-US" altLang="zh-CN" dirty="0" smtClean="0"/>
              <a:t>——C2 pipeline </a:t>
            </a:r>
            <a:r>
              <a:rPr lang="zh-CN" altLang="en-US" dirty="0"/>
              <a:t>定义</a:t>
            </a:r>
          </a:p>
        </p:txBody>
      </p:sp>
      <p:sp>
        <p:nvSpPr>
          <p:cNvPr id="5" name="内容占位符 4"/>
          <p:cNvSpPr>
            <a:spLocks noGrp="1"/>
          </p:cNvSpPr>
          <p:nvPr>
            <p:ph idx="1"/>
          </p:nvPr>
        </p:nvSpPr>
        <p:spPr>
          <a:xfrm>
            <a:off x="838199" y="1825625"/>
            <a:ext cx="9945415" cy="4015002"/>
          </a:xfrm>
        </p:spPr>
        <p:txBody>
          <a:bodyPr>
            <a:normAutofit/>
          </a:bodyPr>
          <a:lstStyle/>
          <a:p>
            <a:pPr marL="0" indent="0">
              <a:buNone/>
            </a:pPr>
            <a:r>
              <a:rPr lang="en-US" altLang="zh-CN" sz="2600" dirty="0" smtClean="0"/>
              <a:t>Resources</a:t>
            </a:r>
            <a:r>
              <a:rPr lang="zh-CN" altLang="en-US" sz="2600" dirty="0" smtClean="0"/>
              <a:t>：</a:t>
            </a:r>
            <a:r>
              <a:rPr lang="en-US" altLang="zh-CN" sz="2600" dirty="0" smtClean="0"/>
              <a:t>RISC-V CPU </a:t>
            </a:r>
            <a:r>
              <a:rPr lang="zh-CN" altLang="en-US" sz="2600" dirty="0" smtClean="0"/>
              <a:t>拥有的功能单元</a:t>
            </a:r>
            <a:endParaRPr lang="en-US" altLang="zh-CN" sz="2600" dirty="0" smtClean="0"/>
          </a:p>
          <a:p>
            <a:pPr marL="0" indent="0">
              <a:buNone/>
            </a:pPr>
            <a:endParaRPr lang="en-US" altLang="zh-CN" sz="2600" dirty="0" smtClean="0"/>
          </a:p>
        </p:txBody>
      </p:sp>
      <p:pic>
        <p:nvPicPr>
          <p:cNvPr id="3" name="图片 2"/>
          <p:cNvPicPr>
            <a:picLocks noChangeAspect="1"/>
          </p:cNvPicPr>
          <p:nvPr/>
        </p:nvPicPr>
        <p:blipFill>
          <a:blip r:embed="rId2"/>
          <a:stretch>
            <a:fillRect/>
          </a:stretch>
        </p:blipFill>
        <p:spPr>
          <a:xfrm>
            <a:off x="950341" y="2604135"/>
            <a:ext cx="6666667" cy="3371429"/>
          </a:xfrm>
          <a:prstGeom prst="rect">
            <a:avLst/>
          </a:prstGeom>
        </p:spPr>
      </p:pic>
      <p:sp>
        <p:nvSpPr>
          <p:cNvPr id="4" name="灯片编号占位符 3"/>
          <p:cNvSpPr>
            <a:spLocks noGrp="1"/>
          </p:cNvSpPr>
          <p:nvPr>
            <p:ph type="sldNum" sz="quarter" idx="12"/>
          </p:nvPr>
        </p:nvSpPr>
        <p:spPr/>
        <p:txBody>
          <a:bodyPr/>
          <a:lstStyle/>
          <a:p>
            <a:fld id="{DB99DD6D-C2B1-492E-A189-B42FB92F47DD}" type="slidenum">
              <a:rPr lang="zh-CN" altLang="en-US" smtClean="0"/>
              <a:t>34</a:t>
            </a:fld>
            <a:endParaRPr lang="zh-CN" altLang="en-US"/>
          </a:p>
        </p:txBody>
      </p:sp>
    </p:spTree>
    <p:extLst>
      <p:ext uri="{BB962C8B-B14F-4D97-AF65-F5344CB8AC3E}">
        <p14:creationId xmlns:p14="http://schemas.microsoft.com/office/powerpoint/2010/main" val="753075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RV64G </a:t>
            </a:r>
            <a:r>
              <a:rPr lang="zh-CN" altLang="en-US" dirty="0" smtClean="0"/>
              <a:t>后端</a:t>
            </a:r>
            <a:r>
              <a:rPr lang="en-US" altLang="zh-CN" dirty="0" smtClean="0"/>
              <a:t>——C2 pipeline </a:t>
            </a:r>
            <a:r>
              <a:rPr lang="zh-CN" altLang="en-US" dirty="0"/>
              <a:t>定义</a:t>
            </a:r>
          </a:p>
        </p:txBody>
      </p:sp>
      <p:sp>
        <p:nvSpPr>
          <p:cNvPr id="5" name="内容占位符 4"/>
          <p:cNvSpPr>
            <a:spLocks noGrp="1"/>
          </p:cNvSpPr>
          <p:nvPr>
            <p:ph idx="1"/>
          </p:nvPr>
        </p:nvSpPr>
        <p:spPr>
          <a:xfrm>
            <a:off x="838199" y="1825625"/>
            <a:ext cx="9945415" cy="4015002"/>
          </a:xfrm>
        </p:spPr>
        <p:txBody>
          <a:bodyPr>
            <a:normAutofit/>
          </a:bodyPr>
          <a:lstStyle/>
          <a:p>
            <a:pPr marL="0" indent="0">
              <a:buNone/>
            </a:pPr>
            <a:r>
              <a:rPr lang="en-US" altLang="zh-CN" sz="2600" dirty="0" smtClean="0"/>
              <a:t>Stages</a:t>
            </a:r>
            <a:r>
              <a:rPr lang="zh-CN" altLang="en-US" sz="2600" dirty="0" smtClean="0"/>
              <a:t>：</a:t>
            </a:r>
            <a:r>
              <a:rPr lang="en-US" altLang="zh-CN" sz="2600" dirty="0" smtClean="0"/>
              <a:t>RISC-V pipeline stage</a:t>
            </a:r>
            <a:r>
              <a:rPr lang="zh-CN" altLang="en-US" sz="2600" dirty="0" smtClean="0"/>
              <a:t>，不同</a:t>
            </a:r>
            <a:r>
              <a:rPr lang="en-US" altLang="zh-CN" sz="2600" dirty="0" smtClean="0"/>
              <a:t>stage</a:t>
            </a:r>
            <a:r>
              <a:rPr lang="zh-CN" altLang="en-US" sz="2600" dirty="0" smtClean="0"/>
              <a:t>执行对应的操作</a:t>
            </a:r>
            <a:endParaRPr lang="en-US" altLang="zh-CN" sz="2600" dirty="0" smtClean="0"/>
          </a:p>
          <a:p>
            <a:pPr marL="0" indent="0">
              <a:buNone/>
            </a:pPr>
            <a:endParaRPr lang="en-US" altLang="zh-CN" sz="2600" dirty="0"/>
          </a:p>
          <a:p>
            <a:pPr marL="0" indent="0">
              <a:buNone/>
            </a:pPr>
            <a:endParaRPr lang="en-US" altLang="zh-CN" sz="2600" dirty="0" smtClean="0"/>
          </a:p>
          <a:p>
            <a:pPr marL="0" indent="0">
              <a:buNone/>
            </a:pPr>
            <a:endParaRPr lang="en-US" altLang="zh-CN" sz="2600" dirty="0"/>
          </a:p>
          <a:p>
            <a:pPr marL="0" indent="0">
              <a:buNone/>
            </a:pPr>
            <a:endParaRPr lang="en-US" altLang="zh-CN" sz="2600" dirty="0" smtClean="0"/>
          </a:p>
          <a:p>
            <a:pPr marL="0" indent="0">
              <a:buNone/>
            </a:pPr>
            <a:endParaRPr lang="en-US" altLang="zh-CN" sz="2600" dirty="0" smtClean="0"/>
          </a:p>
          <a:p>
            <a:pPr marL="0" indent="0">
              <a:buNone/>
            </a:pPr>
            <a:endParaRPr lang="en-US" altLang="zh-CN" sz="2600" dirty="0"/>
          </a:p>
          <a:p>
            <a:pPr marL="0" indent="0">
              <a:buNone/>
            </a:pPr>
            <a:endParaRPr lang="en-US" altLang="zh-CN" sz="2600" dirty="0" smtClean="0"/>
          </a:p>
        </p:txBody>
      </p:sp>
      <p:pic>
        <p:nvPicPr>
          <p:cNvPr id="6" name="图片 5"/>
          <p:cNvPicPr>
            <a:picLocks noChangeAspect="1"/>
          </p:cNvPicPr>
          <p:nvPr/>
        </p:nvPicPr>
        <p:blipFill>
          <a:blip r:embed="rId2"/>
          <a:stretch>
            <a:fillRect/>
          </a:stretch>
        </p:blipFill>
        <p:spPr>
          <a:xfrm>
            <a:off x="918436" y="2666740"/>
            <a:ext cx="6895238" cy="2695238"/>
          </a:xfrm>
          <a:prstGeom prst="rect">
            <a:avLst/>
          </a:prstGeom>
        </p:spPr>
      </p:pic>
      <p:sp>
        <p:nvSpPr>
          <p:cNvPr id="3" name="灯片编号占位符 2"/>
          <p:cNvSpPr>
            <a:spLocks noGrp="1"/>
          </p:cNvSpPr>
          <p:nvPr>
            <p:ph type="sldNum" sz="quarter" idx="12"/>
          </p:nvPr>
        </p:nvSpPr>
        <p:spPr/>
        <p:txBody>
          <a:bodyPr/>
          <a:lstStyle/>
          <a:p>
            <a:fld id="{DB99DD6D-C2B1-492E-A189-B42FB92F47DD}" type="slidenum">
              <a:rPr lang="zh-CN" altLang="en-US" smtClean="0"/>
              <a:t>35</a:t>
            </a:fld>
            <a:endParaRPr lang="zh-CN" altLang="en-US"/>
          </a:p>
        </p:txBody>
      </p:sp>
    </p:spTree>
    <p:extLst>
      <p:ext uri="{BB962C8B-B14F-4D97-AF65-F5344CB8AC3E}">
        <p14:creationId xmlns:p14="http://schemas.microsoft.com/office/powerpoint/2010/main" val="20317315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RV64G </a:t>
            </a:r>
            <a:r>
              <a:rPr lang="zh-CN" altLang="en-US" dirty="0" smtClean="0"/>
              <a:t>后端</a:t>
            </a:r>
            <a:r>
              <a:rPr lang="en-US" altLang="zh-CN" dirty="0" smtClean="0"/>
              <a:t>——C2 instruction</a:t>
            </a:r>
            <a:endParaRPr lang="zh-CN" altLang="en-US" dirty="0"/>
          </a:p>
        </p:txBody>
      </p:sp>
      <p:sp>
        <p:nvSpPr>
          <p:cNvPr id="4" name="内容占位符 3"/>
          <p:cNvSpPr>
            <a:spLocks noGrp="1"/>
          </p:cNvSpPr>
          <p:nvPr>
            <p:ph idx="1"/>
          </p:nvPr>
        </p:nvSpPr>
        <p:spPr/>
        <p:txBody>
          <a:bodyPr/>
          <a:lstStyle/>
          <a:p>
            <a:pPr marL="0" indent="0">
              <a:buNone/>
            </a:pPr>
            <a:r>
              <a:rPr lang="en-US" altLang="zh-CN" dirty="0" err="1" smtClean="0"/>
              <a:t>loadB</a:t>
            </a:r>
            <a:r>
              <a:rPr lang="zh-CN" altLang="en-US" dirty="0" smtClean="0"/>
              <a:t>：从内存上读取一个 </a:t>
            </a:r>
            <a:r>
              <a:rPr lang="en-US" altLang="zh-CN" dirty="0" smtClean="0"/>
              <a:t>byte</a:t>
            </a:r>
            <a:endParaRPr lang="zh-CN" altLang="en-US" dirty="0"/>
          </a:p>
        </p:txBody>
      </p:sp>
      <p:pic>
        <p:nvPicPr>
          <p:cNvPr id="6" name="图片 5"/>
          <p:cNvPicPr>
            <a:picLocks noChangeAspect="1"/>
          </p:cNvPicPr>
          <p:nvPr/>
        </p:nvPicPr>
        <p:blipFill>
          <a:blip r:embed="rId2"/>
          <a:stretch>
            <a:fillRect/>
          </a:stretch>
        </p:blipFill>
        <p:spPr>
          <a:xfrm>
            <a:off x="1042766" y="2830019"/>
            <a:ext cx="6761905" cy="3076190"/>
          </a:xfrm>
          <a:prstGeom prst="rect">
            <a:avLst/>
          </a:prstGeom>
        </p:spPr>
      </p:pic>
      <p:sp>
        <p:nvSpPr>
          <p:cNvPr id="3" name="灯片编号占位符 2"/>
          <p:cNvSpPr>
            <a:spLocks noGrp="1"/>
          </p:cNvSpPr>
          <p:nvPr>
            <p:ph type="sldNum" sz="quarter" idx="12"/>
          </p:nvPr>
        </p:nvSpPr>
        <p:spPr/>
        <p:txBody>
          <a:bodyPr/>
          <a:lstStyle/>
          <a:p>
            <a:fld id="{DB99DD6D-C2B1-492E-A189-B42FB92F47DD}" type="slidenum">
              <a:rPr lang="zh-CN" altLang="en-US" smtClean="0"/>
              <a:t>36</a:t>
            </a:fld>
            <a:endParaRPr lang="zh-CN" altLang="en-US"/>
          </a:p>
        </p:txBody>
      </p:sp>
    </p:spTree>
    <p:extLst>
      <p:ext uri="{BB962C8B-B14F-4D97-AF65-F5344CB8AC3E}">
        <p14:creationId xmlns:p14="http://schemas.microsoft.com/office/powerpoint/2010/main" val="37899036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2"/>
          <p:cNvSpPr txBox="1">
            <a:spLocks/>
          </p:cNvSpPr>
          <p:nvPr/>
        </p:nvSpPr>
        <p:spPr>
          <a:xfrm>
            <a:off x="653143" y="1402344"/>
            <a:ext cx="5004079" cy="4872851"/>
          </a:xfrm>
          <a:prstGeom prst="rect">
            <a:avLst/>
          </a:prstGeom>
        </p:spPr>
        <p:txBody>
          <a:bodyPr lIns="0" tIns="0" rIns="0" bIns="0"/>
          <a:lstStyle>
            <a:lvl1pPr marL="179316" marR="0" indent="-168208" algn="l" defTabSz="1187323"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1207605" algn="ctr"/>
              </a:tabLst>
              <a:defRPr sz="1799" kern="1200" baseline="0">
                <a:solidFill>
                  <a:schemeClr val="tx1"/>
                </a:solidFill>
                <a:latin typeface="方正兰亭中黑简体" panose="02000000000000000000" pitchFamily="2" charset="-122"/>
                <a:ea typeface="方正兰亭中黑简体" panose="02000000000000000000" pitchFamily="2" charset="-122"/>
                <a:cs typeface="Arial" panose="020B0604020202020204" pitchFamily="34" charset="0"/>
              </a:defRPr>
            </a:lvl1pPr>
            <a:lvl2pPr marL="328894" marR="0" indent="-168208" algn="l" defTabSz="1187323" rtl="0" eaLnBrk="1" fontAlgn="auto" latinLnBrk="0" hangingPunct="1">
              <a:lnSpc>
                <a:spcPct val="100000"/>
              </a:lnSpc>
              <a:spcBef>
                <a:spcPts val="0"/>
              </a:spcBef>
              <a:spcAft>
                <a:spcPts val="600"/>
              </a:spcAft>
              <a:buClr>
                <a:schemeClr val="tx1"/>
              </a:buClr>
              <a:buSzTx/>
              <a:buFont typeface=".AppleSystemUIFont"/>
              <a:buChar char="&gt;"/>
              <a:tabLst>
                <a:tab pos="1207605" algn="ctr"/>
              </a:tabLst>
              <a:defRPr sz="1599" kern="1200" baseline="0">
                <a:solidFill>
                  <a:schemeClr val="tx1"/>
                </a:solidFill>
                <a:latin typeface="方正兰亭中黑简体" panose="02000000000000000000" pitchFamily="2" charset="-122"/>
                <a:ea typeface="方正兰亭中黑简体" panose="02000000000000000000" pitchFamily="2" charset="-122"/>
                <a:cs typeface="+mn-cs"/>
              </a:defRPr>
            </a:lvl2pPr>
            <a:lvl3pPr marL="1098136" marR="0" indent="-168208" algn="l" defTabSz="1187323" rtl="0" eaLnBrk="1" fontAlgn="auto" latinLnBrk="0" hangingPunct="1">
              <a:lnSpc>
                <a:spcPct val="100000"/>
              </a:lnSpc>
              <a:spcBef>
                <a:spcPts val="0"/>
              </a:spcBef>
              <a:spcAft>
                <a:spcPts val="600"/>
              </a:spcAft>
              <a:buClr>
                <a:schemeClr val="tx1"/>
              </a:buClr>
              <a:buSzTx/>
              <a:buFont typeface=".AppleSystemUIFont"/>
              <a:buChar char="-"/>
              <a:tabLst>
                <a:tab pos="1207605" algn="ctr"/>
              </a:tabLst>
              <a:defRPr sz="1298" kern="1200" baseline="0">
                <a:solidFill>
                  <a:schemeClr val="tx1"/>
                </a:solidFill>
                <a:latin typeface="方正兰亭中黑简体" panose="02000000000000000000" pitchFamily="2" charset="-122"/>
                <a:ea typeface="方正兰亭中黑简体" panose="02000000000000000000" pitchFamily="2" charset="-122"/>
                <a:cs typeface="+mn-cs"/>
              </a:defRPr>
            </a:lvl3pPr>
            <a:lvl4pPr marL="525640" indent="-171091" algn="l" defTabSz="1187323" rtl="0" eaLnBrk="1" latinLnBrk="0" hangingPunct="1">
              <a:lnSpc>
                <a:spcPct val="90000"/>
              </a:lnSpc>
              <a:spcBef>
                <a:spcPts val="650"/>
              </a:spcBef>
              <a:buFont typeface="Arial" panose="020B0604020202020204" pitchFamily="34" charset="0"/>
              <a:buChar char="•"/>
              <a:tabLst>
                <a:tab pos="1207937" algn="ctr"/>
              </a:tabLst>
              <a:defRPr sz="1298" kern="1200" baseline="0">
                <a:solidFill>
                  <a:schemeClr val="tx1"/>
                </a:solidFill>
                <a:latin typeface="+mn-lt"/>
                <a:ea typeface="+mn-ea"/>
                <a:cs typeface="+mn-cs"/>
              </a:defRPr>
            </a:lvl4pPr>
            <a:lvl5pPr marL="525640" indent="-171091" algn="l" defTabSz="1187323" rtl="0" eaLnBrk="1" latinLnBrk="0" hangingPunct="1">
              <a:lnSpc>
                <a:spcPct val="90000"/>
              </a:lnSpc>
              <a:spcBef>
                <a:spcPts val="650"/>
              </a:spcBef>
              <a:buFont typeface="Arial" panose="020B0604020202020204" pitchFamily="34" charset="0"/>
              <a:buChar char="•"/>
              <a:tabLst>
                <a:tab pos="1207937" algn="ctr"/>
              </a:tabLst>
              <a:defRPr sz="1298" kern="1200" baseline="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a:lstStyle>
          <a:p>
            <a:r>
              <a:rPr lang="en-US" altLang="zh-CN" sz="1800" dirty="0" smtClean="0">
                <a:latin typeface="+mn-lt"/>
                <a:cs typeface="Times New Roman" panose="02020603050405020304" pitchFamily="18" charset="0"/>
              </a:rPr>
              <a:t>SPECjvm</a:t>
            </a:r>
            <a:r>
              <a:rPr lang="en-US" altLang="zh-CN" sz="1800" baseline="30000" dirty="0" smtClean="0">
                <a:latin typeface="+mn-lt"/>
                <a:cs typeface="Times New Roman" panose="02020603050405020304" pitchFamily="18" charset="0"/>
              </a:rPr>
              <a:t>@</a:t>
            </a:r>
            <a:r>
              <a:rPr lang="en-US" altLang="zh-CN" sz="1800" dirty="0" smtClean="0">
                <a:latin typeface="+mn-lt"/>
                <a:cs typeface="Times New Roman" panose="02020603050405020304" pitchFamily="18" charset="0"/>
              </a:rPr>
              <a:t>2008</a:t>
            </a:r>
            <a:r>
              <a:rPr lang="en-US" altLang="zh-CN" sz="1000" dirty="0" smtClean="0">
                <a:latin typeface="+mn-lt"/>
                <a:cs typeface="Times New Roman" panose="02020603050405020304" pitchFamily="18" charset="0"/>
              </a:rPr>
              <a:t>(higher is better) </a:t>
            </a:r>
            <a:r>
              <a:rPr lang="en-US" altLang="zh-CN" sz="1800" baseline="30000" dirty="0" smtClean="0">
                <a:latin typeface="+mn-lt"/>
                <a:cs typeface="Times New Roman" panose="02020603050405020304" pitchFamily="18" charset="0"/>
              </a:rPr>
              <a:t>[1]</a:t>
            </a:r>
          </a:p>
          <a:p>
            <a:pPr marL="11108" indent="0">
              <a:buFont typeface="Arial" panose="020B0604020202020204" pitchFamily="34" charset="0"/>
              <a:buNone/>
            </a:pPr>
            <a:endParaRPr lang="en-US" altLang="zh-CN" sz="1800" baseline="30000" dirty="0" smtClean="0">
              <a:latin typeface="+mn-lt"/>
              <a:cs typeface="Times New Roman" panose="02020603050405020304" pitchFamily="18" charset="0"/>
            </a:endParaRPr>
          </a:p>
          <a:p>
            <a:pPr marL="11108" indent="0">
              <a:buFont typeface="Arial" panose="020B0604020202020204" pitchFamily="34" charset="0"/>
              <a:buNone/>
            </a:pPr>
            <a:endParaRPr lang="en-US" altLang="zh-CN" sz="1800" baseline="30000" dirty="0" smtClean="0">
              <a:latin typeface="+mn-lt"/>
              <a:cs typeface="Times New Roman" panose="02020603050405020304" pitchFamily="18" charset="0"/>
            </a:endParaRPr>
          </a:p>
          <a:p>
            <a:pPr marL="11108" indent="0">
              <a:buFont typeface="Arial" panose="020B0604020202020204" pitchFamily="34" charset="0"/>
              <a:buNone/>
            </a:pPr>
            <a:endParaRPr lang="en-US" altLang="zh-CN" sz="1800" baseline="30000" dirty="0" smtClean="0">
              <a:latin typeface="+mn-lt"/>
              <a:cs typeface="Times New Roman" panose="02020603050405020304" pitchFamily="18" charset="0"/>
            </a:endParaRPr>
          </a:p>
          <a:p>
            <a:pPr marL="11108" indent="0">
              <a:buFont typeface="Arial" panose="020B0604020202020204" pitchFamily="34" charset="0"/>
              <a:buNone/>
            </a:pPr>
            <a:endParaRPr lang="en-US" altLang="zh-CN" sz="1800" baseline="30000" dirty="0" smtClean="0">
              <a:latin typeface="+mn-lt"/>
              <a:cs typeface="Times New Roman" panose="02020603050405020304" pitchFamily="18" charset="0"/>
            </a:endParaRPr>
          </a:p>
          <a:p>
            <a:pPr marL="11108" indent="0">
              <a:buFont typeface="Arial" panose="020B0604020202020204" pitchFamily="34" charset="0"/>
              <a:buNone/>
            </a:pPr>
            <a:endParaRPr lang="en-US" altLang="zh-CN" sz="1800" baseline="30000" dirty="0" smtClean="0">
              <a:latin typeface="+mn-lt"/>
              <a:cs typeface="Times New Roman" panose="02020603050405020304" pitchFamily="18" charset="0"/>
            </a:endParaRPr>
          </a:p>
          <a:p>
            <a:endParaRPr lang="en-US" altLang="zh-CN" sz="1800" dirty="0" smtClean="0">
              <a:latin typeface="+mn-lt"/>
              <a:cs typeface="Times New Roman" panose="02020603050405020304" pitchFamily="18" charset="0"/>
            </a:endParaRPr>
          </a:p>
          <a:p>
            <a:endParaRPr lang="en-US" altLang="zh-CN" sz="1800" dirty="0" smtClean="0">
              <a:latin typeface="+mn-lt"/>
              <a:cs typeface="Times New Roman" panose="02020603050405020304" pitchFamily="18" charset="0"/>
            </a:endParaRPr>
          </a:p>
          <a:p>
            <a:endParaRPr lang="en-US" altLang="zh-CN" sz="1800" dirty="0" smtClean="0">
              <a:latin typeface="+mn-lt"/>
              <a:cs typeface="Times New Roman" panose="02020603050405020304" pitchFamily="18" charset="0"/>
            </a:endParaRPr>
          </a:p>
          <a:p>
            <a:endParaRPr lang="en-US" altLang="zh-CN" sz="1800" dirty="0" smtClean="0">
              <a:latin typeface="+mn-lt"/>
              <a:cs typeface="Times New Roman" panose="02020603050405020304" pitchFamily="18" charset="0"/>
            </a:endParaRPr>
          </a:p>
          <a:p>
            <a:pPr marL="11108" indent="0">
              <a:buFont typeface="Arial" panose="020B0604020202020204" pitchFamily="34" charset="0"/>
              <a:buNone/>
            </a:pPr>
            <a:endParaRPr lang="en-US" altLang="zh-CN" sz="1800" dirty="0" smtClean="0">
              <a:latin typeface="+mn-lt"/>
              <a:cs typeface="Times New Roman" panose="02020603050405020304" pitchFamily="18" charset="0"/>
            </a:endParaRPr>
          </a:p>
          <a:p>
            <a:pPr marL="160686" lvl="1" indent="0">
              <a:buFont typeface=".AppleSystemUIFont"/>
              <a:buNone/>
            </a:pPr>
            <a:r>
              <a:rPr lang="en-US" altLang="zh-CN" sz="1000" dirty="0" smtClean="0">
                <a:latin typeface="+mn-lt"/>
                <a:cs typeface="Times New Roman" panose="02020603050405020304" pitchFamily="18" charset="0"/>
              </a:rPr>
              <a:t>[1] </a:t>
            </a:r>
            <a:r>
              <a:rPr lang="en-US" altLang="zh-CN" sz="1000" dirty="0" err="1" smtClean="0">
                <a:latin typeface="+mn-lt"/>
                <a:cs typeface="Times New Roman" panose="02020603050405020304" pitchFamily="18" charset="0"/>
              </a:rPr>
              <a:t>Hifive</a:t>
            </a:r>
            <a:r>
              <a:rPr lang="en-US" altLang="zh-CN" sz="1000" dirty="0" smtClean="0">
                <a:latin typeface="+mn-lt"/>
                <a:cs typeface="Times New Roman" panose="02020603050405020304" pitchFamily="18" charset="0"/>
              </a:rPr>
              <a:t> Unleashed, 4 cores 1.5GHz, 8GB DDR4, Ubuntu 20.04.2, data source from PLCT</a:t>
            </a:r>
          </a:p>
          <a:p>
            <a:pPr marL="11108" indent="0">
              <a:buFont typeface="Arial" panose="020B0604020202020204" pitchFamily="34" charset="0"/>
              <a:buNone/>
            </a:pPr>
            <a:endParaRPr lang="en-US" altLang="zh-CN" sz="2399" dirty="0">
              <a:latin typeface="+mn-lt"/>
              <a:cs typeface="Times New Roman" panose="02020603050405020304" pitchFamily="18" charset="0"/>
            </a:endParaRPr>
          </a:p>
        </p:txBody>
      </p:sp>
      <p:sp>
        <p:nvSpPr>
          <p:cNvPr id="2" name="标题 1"/>
          <p:cNvSpPr>
            <a:spLocks noGrp="1"/>
          </p:cNvSpPr>
          <p:nvPr>
            <p:ph type="title"/>
          </p:nvPr>
        </p:nvSpPr>
        <p:spPr/>
        <p:txBody>
          <a:bodyPr/>
          <a:lstStyle/>
          <a:p>
            <a:r>
              <a:rPr lang="en-US" altLang="zh-CN" dirty="0" smtClean="0"/>
              <a:t>Performance</a:t>
            </a:r>
            <a:endParaRPr lang="zh-CN" altLang="en-US" dirty="0"/>
          </a:p>
        </p:txBody>
      </p:sp>
      <p:sp>
        <p:nvSpPr>
          <p:cNvPr id="8" name="矩形 7"/>
          <p:cNvSpPr/>
          <p:nvPr/>
        </p:nvSpPr>
        <p:spPr>
          <a:xfrm>
            <a:off x="1019908" y="2682909"/>
            <a:ext cx="2230734" cy="788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矩形 8"/>
          <p:cNvSpPr/>
          <p:nvPr/>
        </p:nvSpPr>
        <p:spPr>
          <a:xfrm>
            <a:off x="653143" y="4235380"/>
            <a:ext cx="2231009" cy="673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文本框 9"/>
          <p:cNvSpPr txBox="1"/>
          <p:nvPr/>
        </p:nvSpPr>
        <p:spPr>
          <a:xfrm>
            <a:off x="5762730" y="1449534"/>
            <a:ext cx="5702606" cy="4710106"/>
          </a:xfrm>
          <a:prstGeom prst="rect">
            <a:avLst/>
          </a:prstGeom>
          <a:noFill/>
        </p:spPr>
        <p:txBody>
          <a:bodyPr wrap="square" lIns="0" tIns="0" rIns="0" bIns="0" rtlCol="0">
            <a:spAutoFit/>
          </a:bodyPr>
          <a:lstStyle/>
          <a:p>
            <a:pPr algn="l"/>
            <a:endParaRPr kumimoji="1" lang="zh-CN" altLang="en-US" dirty="0" smtClean="0">
              <a:solidFill>
                <a:srgbClr val="000000"/>
              </a:solidFill>
              <a:latin typeface="Microsoft YaHei" panose="020B0503020204020204" pitchFamily="34" charset="-122"/>
              <a:ea typeface="Microsoft YaHei" panose="020B0503020204020204" pitchFamily="34" charset="-122"/>
            </a:endParaRPr>
          </a:p>
        </p:txBody>
      </p:sp>
      <p:sp>
        <p:nvSpPr>
          <p:cNvPr id="11" name="内容占位符 2"/>
          <p:cNvSpPr txBox="1">
            <a:spLocks/>
          </p:cNvSpPr>
          <p:nvPr/>
        </p:nvSpPr>
        <p:spPr>
          <a:xfrm>
            <a:off x="5657222" y="1402343"/>
            <a:ext cx="5004079" cy="4872851"/>
          </a:xfrm>
          <a:prstGeom prst="rect">
            <a:avLst/>
          </a:prstGeom>
        </p:spPr>
        <p:txBody>
          <a:bodyPr lIns="0" tIns="0" rIns="0" bIns="0"/>
          <a:lstStyle>
            <a:lvl1pPr marL="179316" marR="0" indent="-168208" algn="l" defTabSz="1187323"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1207605" algn="ctr"/>
              </a:tabLst>
              <a:defRPr sz="1799" kern="1200" baseline="0">
                <a:solidFill>
                  <a:schemeClr val="tx1"/>
                </a:solidFill>
                <a:latin typeface="方正兰亭中黑简体" panose="02000000000000000000" pitchFamily="2" charset="-122"/>
                <a:ea typeface="方正兰亭中黑简体" panose="02000000000000000000" pitchFamily="2" charset="-122"/>
                <a:cs typeface="Arial" panose="020B0604020202020204" pitchFamily="34" charset="0"/>
              </a:defRPr>
            </a:lvl1pPr>
            <a:lvl2pPr marL="328894" marR="0" indent="-168208" algn="l" defTabSz="1187323" rtl="0" eaLnBrk="1" fontAlgn="auto" latinLnBrk="0" hangingPunct="1">
              <a:lnSpc>
                <a:spcPct val="100000"/>
              </a:lnSpc>
              <a:spcBef>
                <a:spcPts val="0"/>
              </a:spcBef>
              <a:spcAft>
                <a:spcPts val="600"/>
              </a:spcAft>
              <a:buClr>
                <a:schemeClr val="tx1"/>
              </a:buClr>
              <a:buSzTx/>
              <a:buFont typeface=".AppleSystemUIFont"/>
              <a:buChar char="&gt;"/>
              <a:tabLst>
                <a:tab pos="1207605" algn="ctr"/>
              </a:tabLst>
              <a:defRPr sz="1599" kern="1200" baseline="0">
                <a:solidFill>
                  <a:schemeClr val="tx1"/>
                </a:solidFill>
                <a:latin typeface="方正兰亭中黑简体" panose="02000000000000000000" pitchFamily="2" charset="-122"/>
                <a:ea typeface="方正兰亭中黑简体" panose="02000000000000000000" pitchFamily="2" charset="-122"/>
                <a:cs typeface="+mn-cs"/>
              </a:defRPr>
            </a:lvl2pPr>
            <a:lvl3pPr marL="1098136" marR="0" indent="-168208" algn="l" defTabSz="1187323" rtl="0" eaLnBrk="1" fontAlgn="auto" latinLnBrk="0" hangingPunct="1">
              <a:lnSpc>
                <a:spcPct val="100000"/>
              </a:lnSpc>
              <a:spcBef>
                <a:spcPts val="0"/>
              </a:spcBef>
              <a:spcAft>
                <a:spcPts val="600"/>
              </a:spcAft>
              <a:buClr>
                <a:schemeClr val="tx1"/>
              </a:buClr>
              <a:buSzTx/>
              <a:buFont typeface=".AppleSystemUIFont"/>
              <a:buChar char="-"/>
              <a:tabLst>
                <a:tab pos="1207605" algn="ctr"/>
              </a:tabLst>
              <a:defRPr sz="1298" kern="1200" baseline="0">
                <a:solidFill>
                  <a:schemeClr val="tx1"/>
                </a:solidFill>
                <a:latin typeface="方正兰亭中黑简体" panose="02000000000000000000" pitchFamily="2" charset="-122"/>
                <a:ea typeface="方正兰亭中黑简体" panose="02000000000000000000" pitchFamily="2" charset="-122"/>
                <a:cs typeface="+mn-cs"/>
              </a:defRPr>
            </a:lvl3pPr>
            <a:lvl4pPr marL="525640" indent="-171091" algn="l" defTabSz="1187323" rtl="0" eaLnBrk="1" latinLnBrk="0" hangingPunct="1">
              <a:lnSpc>
                <a:spcPct val="90000"/>
              </a:lnSpc>
              <a:spcBef>
                <a:spcPts val="650"/>
              </a:spcBef>
              <a:buFont typeface="Arial" panose="020B0604020202020204" pitchFamily="34" charset="0"/>
              <a:buChar char="•"/>
              <a:tabLst>
                <a:tab pos="1207937" algn="ctr"/>
              </a:tabLst>
              <a:defRPr sz="1298" kern="1200" baseline="0">
                <a:solidFill>
                  <a:schemeClr val="tx1"/>
                </a:solidFill>
                <a:latin typeface="+mn-lt"/>
                <a:ea typeface="+mn-ea"/>
                <a:cs typeface="+mn-cs"/>
              </a:defRPr>
            </a:lvl4pPr>
            <a:lvl5pPr marL="525640" indent="-171091" algn="l" defTabSz="1187323" rtl="0" eaLnBrk="1" latinLnBrk="0" hangingPunct="1">
              <a:lnSpc>
                <a:spcPct val="90000"/>
              </a:lnSpc>
              <a:spcBef>
                <a:spcPts val="650"/>
              </a:spcBef>
              <a:buFont typeface="Arial" panose="020B0604020202020204" pitchFamily="34" charset="0"/>
              <a:buChar char="•"/>
              <a:tabLst>
                <a:tab pos="1207937" algn="ctr"/>
              </a:tabLst>
              <a:defRPr sz="1298" kern="1200" baseline="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a:lstStyle>
          <a:p>
            <a:r>
              <a:rPr lang="en-US" altLang="zh-CN" sz="1800" dirty="0" smtClean="0">
                <a:latin typeface="+mn-lt"/>
                <a:cs typeface="Times New Roman" panose="02020603050405020304" pitchFamily="18" charset="0"/>
              </a:rPr>
              <a:t>SPECjbb</a:t>
            </a:r>
            <a:r>
              <a:rPr lang="en-US" altLang="zh-CN" sz="1800" baseline="30000" dirty="0">
                <a:latin typeface="+mn-lt"/>
                <a:cs typeface="Times New Roman" panose="02020603050405020304" pitchFamily="18" charset="0"/>
              </a:rPr>
              <a:t>@</a:t>
            </a:r>
            <a:r>
              <a:rPr lang="en-US" altLang="zh-CN" sz="1800" dirty="0" smtClean="0">
                <a:latin typeface="+mn-lt"/>
                <a:cs typeface="Times New Roman" panose="02020603050405020304" pitchFamily="18" charset="0"/>
              </a:rPr>
              <a:t>2015</a:t>
            </a:r>
            <a:r>
              <a:rPr lang="en-US" altLang="zh-CN" sz="1000" dirty="0" smtClean="0">
                <a:latin typeface="+mn-lt"/>
                <a:cs typeface="Times New Roman" panose="02020603050405020304" pitchFamily="18" charset="0"/>
              </a:rPr>
              <a:t>(higher is better) </a:t>
            </a:r>
            <a:r>
              <a:rPr lang="en-US" altLang="zh-CN" sz="1800" baseline="30000" dirty="0" smtClean="0">
                <a:latin typeface="+mn-lt"/>
                <a:cs typeface="Times New Roman" panose="02020603050405020304" pitchFamily="18" charset="0"/>
              </a:rPr>
              <a:t>[2]</a:t>
            </a:r>
          </a:p>
          <a:p>
            <a:pPr marL="11108" indent="0">
              <a:buFont typeface="Arial" panose="020B0604020202020204" pitchFamily="34" charset="0"/>
              <a:buNone/>
            </a:pPr>
            <a:endParaRPr lang="en-US" altLang="zh-CN" sz="1800" baseline="30000" dirty="0" smtClean="0">
              <a:latin typeface="+mn-lt"/>
              <a:cs typeface="Times New Roman" panose="02020603050405020304" pitchFamily="18" charset="0"/>
            </a:endParaRPr>
          </a:p>
          <a:p>
            <a:pPr marL="11108" indent="0">
              <a:buFont typeface="Arial" panose="020B0604020202020204" pitchFamily="34" charset="0"/>
              <a:buNone/>
            </a:pPr>
            <a:endParaRPr lang="en-US" altLang="zh-CN" sz="1800" baseline="30000" dirty="0" smtClean="0">
              <a:latin typeface="+mn-lt"/>
              <a:cs typeface="Times New Roman" panose="02020603050405020304" pitchFamily="18" charset="0"/>
            </a:endParaRPr>
          </a:p>
          <a:p>
            <a:pPr marL="11108" indent="0">
              <a:buFont typeface="Arial" panose="020B0604020202020204" pitchFamily="34" charset="0"/>
              <a:buNone/>
            </a:pPr>
            <a:endParaRPr lang="en-US" altLang="zh-CN" sz="1800" baseline="30000" dirty="0" smtClean="0">
              <a:latin typeface="+mn-lt"/>
              <a:cs typeface="Times New Roman" panose="02020603050405020304" pitchFamily="18" charset="0"/>
            </a:endParaRPr>
          </a:p>
          <a:p>
            <a:pPr marL="11108" indent="0">
              <a:buFont typeface="Arial" panose="020B0604020202020204" pitchFamily="34" charset="0"/>
              <a:buNone/>
            </a:pPr>
            <a:endParaRPr lang="en-US" altLang="zh-CN" sz="1800" baseline="30000" dirty="0" smtClean="0">
              <a:latin typeface="+mn-lt"/>
              <a:cs typeface="Times New Roman" panose="02020603050405020304" pitchFamily="18" charset="0"/>
            </a:endParaRPr>
          </a:p>
          <a:p>
            <a:pPr marL="11108" indent="0">
              <a:buFont typeface="Arial" panose="020B0604020202020204" pitchFamily="34" charset="0"/>
              <a:buNone/>
            </a:pPr>
            <a:endParaRPr lang="en-US" altLang="zh-CN" sz="1800" baseline="30000" dirty="0" smtClean="0">
              <a:latin typeface="+mn-lt"/>
              <a:cs typeface="Times New Roman" panose="02020603050405020304" pitchFamily="18" charset="0"/>
            </a:endParaRPr>
          </a:p>
          <a:p>
            <a:endParaRPr lang="en-US" altLang="zh-CN" sz="1800" dirty="0" smtClean="0">
              <a:latin typeface="+mn-lt"/>
              <a:cs typeface="Times New Roman" panose="02020603050405020304" pitchFamily="18" charset="0"/>
            </a:endParaRPr>
          </a:p>
          <a:p>
            <a:endParaRPr lang="en-US" altLang="zh-CN" sz="1800" dirty="0" smtClean="0">
              <a:latin typeface="+mn-lt"/>
              <a:cs typeface="Times New Roman" panose="02020603050405020304" pitchFamily="18" charset="0"/>
            </a:endParaRPr>
          </a:p>
          <a:p>
            <a:endParaRPr lang="en-US" altLang="zh-CN" sz="1800" dirty="0" smtClean="0">
              <a:latin typeface="+mn-lt"/>
              <a:cs typeface="Times New Roman" panose="02020603050405020304" pitchFamily="18" charset="0"/>
            </a:endParaRPr>
          </a:p>
          <a:p>
            <a:endParaRPr lang="en-US" altLang="zh-CN" sz="1800" dirty="0" smtClean="0">
              <a:latin typeface="+mn-lt"/>
              <a:cs typeface="Times New Roman" panose="02020603050405020304" pitchFamily="18" charset="0"/>
            </a:endParaRPr>
          </a:p>
          <a:p>
            <a:pPr marL="160686" lvl="1" indent="0">
              <a:buFont typeface=".AppleSystemUIFont"/>
              <a:buNone/>
            </a:pPr>
            <a:endParaRPr lang="en-US" altLang="zh-CN" sz="1800" dirty="0">
              <a:latin typeface="+mn-lt"/>
              <a:cs typeface="Times New Roman" panose="02020603050405020304" pitchFamily="18" charset="0"/>
            </a:endParaRPr>
          </a:p>
          <a:p>
            <a:pPr marL="160686" lvl="1" indent="0">
              <a:buFont typeface=".AppleSystemUIFont"/>
              <a:buNone/>
            </a:pPr>
            <a:r>
              <a:rPr lang="en-US" altLang="zh-CN" sz="1000" dirty="0" smtClean="0">
                <a:latin typeface="+mn-lt"/>
                <a:cs typeface="Times New Roman" panose="02020603050405020304" pitchFamily="18" charset="0"/>
              </a:rPr>
              <a:t>[2] </a:t>
            </a:r>
            <a:r>
              <a:rPr lang="en-US" altLang="zh-CN" sz="1000" dirty="0">
                <a:latin typeface="+mn-lt"/>
                <a:cs typeface="Times New Roman" panose="02020603050405020304" pitchFamily="18" charset="0"/>
              </a:rPr>
              <a:t>C</a:t>
            </a:r>
            <a:r>
              <a:rPr lang="en-US" altLang="zh-CN" sz="1000" dirty="0" smtClean="0">
                <a:latin typeface="+mn-lt"/>
                <a:cs typeface="Times New Roman" panose="02020603050405020304" pitchFamily="18" charset="0"/>
              </a:rPr>
              <a:t>omposite mode, without any tuning, tested on </a:t>
            </a:r>
            <a:r>
              <a:rPr lang="en-US" altLang="zh-CN" sz="1000" dirty="0" err="1" smtClean="0">
                <a:latin typeface="+mn-lt"/>
                <a:cs typeface="Times New Roman" panose="02020603050405020304" pitchFamily="18" charset="0"/>
              </a:rPr>
              <a:t>Hifive</a:t>
            </a:r>
            <a:r>
              <a:rPr lang="en-US" altLang="zh-CN" sz="1000" dirty="0" smtClean="0">
                <a:latin typeface="+mn-lt"/>
                <a:cs typeface="Times New Roman" panose="02020603050405020304" pitchFamily="18" charset="0"/>
              </a:rPr>
              <a:t> Unleashed, 4 cores 1.5GHz, 8GB DDR4, Fedora 32, data source from PLCT</a:t>
            </a:r>
          </a:p>
          <a:p>
            <a:pPr marL="11108" indent="0">
              <a:buFont typeface="Arial" panose="020B0604020202020204" pitchFamily="34" charset="0"/>
              <a:buNone/>
            </a:pPr>
            <a:endParaRPr lang="en-US" altLang="zh-CN" sz="2399" dirty="0">
              <a:latin typeface="+mn-lt"/>
              <a:cs typeface="Times New Roman" panose="02020603050405020304" pitchFamily="18" charset="0"/>
            </a:endParaRPr>
          </a:p>
        </p:txBody>
      </p:sp>
      <p:graphicFrame>
        <p:nvGraphicFramePr>
          <p:cNvPr id="12" name="图表 11"/>
          <p:cNvGraphicFramePr>
            <a:graphicFrameLocks/>
          </p:cNvGraphicFramePr>
          <p:nvPr>
            <p:extLst>
              <p:ext uri="{D42A27DB-BD31-4B8C-83A1-F6EECF244321}">
                <p14:modId xmlns:p14="http://schemas.microsoft.com/office/powerpoint/2010/main" val="2546734389"/>
              </p:ext>
            </p:extLst>
          </p:nvPr>
        </p:nvGraphicFramePr>
        <p:xfrm>
          <a:off x="5762730" y="18288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图表 12"/>
          <p:cNvGraphicFramePr>
            <a:graphicFrameLocks/>
          </p:cNvGraphicFramePr>
          <p:nvPr>
            <p:extLst>
              <p:ext uri="{D42A27DB-BD31-4B8C-83A1-F6EECF244321}">
                <p14:modId xmlns:p14="http://schemas.microsoft.com/office/powerpoint/2010/main" val="1374912849"/>
              </p:ext>
            </p:extLst>
          </p:nvPr>
        </p:nvGraphicFramePr>
        <p:xfrm>
          <a:off x="547635" y="18288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6" name="灯片编号占位符 15"/>
          <p:cNvSpPr>
            <a:spLocks noGrp="1"/>
          </p:cNvSpPr>
          <p:nvPr>
            <p:ph type="sldNum" sz="quarter" idx="12"/>
          </p:nvPr>
        </p:nvSpPr>
        <p:spPr/>
        <p:txBody>
          <a:bodyPr/>
          <a:lstStyle/>
          <a:p>
            <a:fld id="{DB99DD6D-C2B1-492E-A189-B42FB92F47DD}" type="slidenum">
              <a:rPr lang="zh-CN" altLang="en-US" smtClean="0"/>
              <a:t>37</a:t>
            </a:fld>
            <a:endParaRPr lang="zh-CN" altLang="en-US"/>
          </a:p>
        </p:txBody>
      </p:sp>
    </p:spTree>
    <p:extLst>
      <p:ext uri="{BB962C8B-B14F-4D97-AF65-F5344CB8AC3E}">
        <p14:creationId xmlns:p14="http://schemas.microsoft.com/office/powerpoint/2010/main" val="236737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2"/>
          <p:cNvSpPr txBox="1">
            <a:spLocks/>
          </p:cNvSpPr>
          <p:nvPr/>
        </p:nvSpPr>
        <p:spPr>
          <a:xfrm>
            <a:off x="725738" y="1421641"/>
            <a:ext cx="10904010" cy="5037726"/>
          </a:xfrm>
          <a:prstGeom prst="rect">
            <a:avLst/>
          </a:prstGeom>
        </p:spPr>
        <p:txBody>
          <a:bodyPr lIns="0" tIns="0" rIns="0" bIns="0"/>
          <a:lstStyle>
            <a:lvl1pPr marL="179316" marR="0" indent="-168208" algn="l" defTabSz="1187323"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1207605" algn="ctr"/>
              </a:tabLst>
              <a:defRPr sz="1799" kern="1200" baseline="0">
                <a:solidFill>
                  <a:schemeClr val="tx1"/>
                </a:solidFill>
                <a:latin typeface="方正兰亭中黑简体" panose="02000000000000000000" pitchFamily="2" charset="-122"/>
                <a:ea typeface="方正兰亭中黑简体" panose="02000000000000000000" pitchFamily="2" charset="-122"/>
                <a:cs typeface="Arial" panose="020B0604020202020204" pitchFamily="34" charset="0"/>
              </a:defRPr>
            </a:lvl1pPr>
            <a:lvl2pPr marL="328894" marR="0" indent="-168208" algn="l" defTabSz="1187323" rtl="0" eaLnBrk="1" fontAlgn="auto" latinLnBrk="0" hangingPunct="1">
              <a:lnSpc>
                <a:spcPct val="100000"/>
              </a:lnSpc>
              <a:spcBef>
                <a:spcPts val="0"/>
              </a:spcBef>
              <a:spcAft>
                <a:spcPts val="600"/>
              </a:spcAft>
              <a:buClr>
                <a:schemeClr val="tx1"/>
              </a:buClr>
              <a:buSzTx/>
              <a:buFont typeface=".AppleSystemUIFont"/>
              <a:buChar char="&gt;"/>
              <a:tabLst>
                <a:tab pos="1207605" algn="ctr"/>
              </a:tabLst>
              <a:defRPr sz="1599" kern="1200" baseline="0">
                <a:solidFill>
                  <a:schemeClr val="tx1"/>
                </a:solidFill>
                <a:latin typeface="方正兰亭中黑简体" panose="02000000000000000000" pitchFamily="2" charset="-122"/>
                <a:ea typeface="方正兰亭中黑简体" panose="02000000000000000000" pitchFamily="2" charset="-122"/>
                <a:cs typeface="+mn-cs"/>
              </a:defRPr>
            </a:lvl2pPr>
            <a:lvl3pPr marL="1098136" marR="0" indent="-168208" algn="l" defTabSz="1187323" rtl="0" eaLnBrk="1" fontAlgn="auto" latinLnBrk="0" hangingPunct="1">
              <a:lnSpc>
                <a:spcPct val="100000"/>
              </a:lnSpc>
              <a:spcBef>
                <a:spcPts val="0"/>
              </a:spcBef>
              <a:spcAft>
                <a:spcPts val="600"/>
              </a:spcAft>
              <a:buClr>
                <a:schemeClr val="tx1"/>
              </a:buClr>
              <a:buSzTx/>
              <a:buFont typeface=".AppleSystemUIFont"/>
              <a:buChar char="-"/>
              <a:tabLst>
                <a:tab pos="1207605" algn="ctr"/>
              </a:tabLst>
              <a:defRPr sz="1298" kern="1200" baseline="0">
                <a:solidFill>
                  <a:schemeClr val="tx1"/>
                </a:solidFill>
                <a:latin typeface="方正兰亭中黑简体" panose="02000000000000000000" pitchFamily="2" charset="-122"/>
                <a:ea typeface="方正兰亭中黑简体" panose="02000000000000000000" pitchFamily="2" charset="-122"/>
                <a:cs typeface="+mn-cs"/>
              </a:defRPr>
            </a:lvl3pPr>
            <a:lvl4pPr marL="525640" indent="-171091" algn="l" defTabSz="1187323" rtl="0" eaLnBrk="1" latinLnBrk="0" hangingPunct="1">
              <a:lnSpc>
                <a:spcPct val="90000"/>
              </a:lnSpc>
              <a:spcBef>
                <a:spcPts val="650"/>
              </a:spcBef>
              <a:buFont typeface="Arial" panose="020B0604020202020204" pitchFamily="34" charset="0"/>
              <a:buChar char="•"/>
              <a:tabLst>
                <a:tab pos="1207937" algn="ctr"/>
              </a:tabLst>
              <a:defRPr sz="1298" kern="1200" baseline="0">
                <a:solidFill>
                  <a:schemeClr val="tx1"/>
                </a:solidFill>
                <a:latin typeface="+mn-lt"/>
                <a:ea typeface="+mn-ea"/>
                <a:cs typeface="+mn-cs"/>
              </a:defRPr>
            </a:lvl4pPr>
            <a:lvl5pPr marL="525640" indent="-171091" algn="l" defTabSz="1187323" rtl="0" eaLnBrk="1" latinLnBrk="0" hangingPunct="1">
              <a:lnSpc>
                <a:spcPct val="90000"/>
              </a:lnSpc>
              <a:spcBef>
                <a:spcPts val="650"/>
              </a:spcBef>
              <a:buFont typeface="Arial" panose="020B0604020202020204" pitchFamily="34" charset="0"/>
              <a:buChar char="•"/>
              <a:tabLst>
                <a:tab pos="1207937" algn="ctr"/>
              </a:tabLst>
              <a:defRPr sz="1298" kern="1200" baseline="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a:lstStyle>
          <a:p>
            <a:r>
              <a:rPr lang="en-US" altLang="zh-CN" sz="2800" dirty="0" smtClean="0">
                <a:latin typeface="+mn-lt"/>
                <a:cs typeface="Times New Roman" panose="02020603050405020304" pitchFamily="18" charset="0"/>
              </a:rPr>
              <a:t>Dynamic instruction counting with QEMU</a:t>
            </a:r>
            <a:r>
              <a:rPr lang="en-US" altLang="zh-CN" sz="1200" dirty="0" smtClean="0">
                <a:latin typeface="+mn-lt"/>
                <a:cs typeface="Times New Roman" panose="02020603050405020304" pitchFamily="18" charset="0"/>
              </a:rPr>
              <a:t>(lower is better)</a:t>
            </a:r>
          </a:p>
          <a:p>
            <a:pPr lvl="1"/>
            <a:r>
              <a:rPr lang="en-US" altLang="zh-CN" sz="2400" dirty="0" smtClean="0">
                <a:latin typeface="+mn-lt"/>
                <a:cs typeface="Times New Roman" panose="02020603050405020304" pitchFamily="18" charset="0"/>
              </a:rPr>
              <a:t>rv64g vs. armv8 without </a:t>
            </a:r>
            <a:r>
              <a:rPr lang="en-US" altLang="zh-CN" sz="2400" baseline="30000" dirty="0" smtClean="0">
                <a:latin typeface="+mn-lt"/>
                <a:cs typeface="Times New Roman" panose="02020603050405020304" pitchFamily="18" charset="0"/>
              </a:rPr>
              <a:t>almost</a:t>
            </a:r>
            <a:r>
              <a:rPr lang="en-US" altLang="zh-CN" sz="2400" dirty="0" smtClean="0">
                <a:latin typeface="+mn-lt"/>
                <a:cs typeface="Times New Roman" panose="02020603050405020304" pitchFamily="18" charset="0"/>
              </a:rPr>
              <a:t> neon, 1 benchmark thread and 1 ops/iteration</a:t>
            </a:r>
            <a:endParaRPr lang="en-US" altLang="zh-CN" sz="2400" dirty="0">
              <a:latin typeface="+mn-lt"/>
              <a:cs typeface="Times New Roman" panose="02020603050405020304" pitchFamily="18" charset="0"/>
            </a:endParaRPr>
          </a:p>
        </p:txBody>
      </p:sp>
      <p:graphicFrame>
        <p:nvGraphicFramePr>
          <p:cNvPr id="16" name="图表 15"/>
          <p:cNvGraphicFramePr>
            <a:graphicFrameLocks/>
          </p:cNvGraphicFramePr>
          <p:nvPr>
            <p:extLst>
              <p:ext uri="{D42A27DB-BD31-4B8C-83A1-F6EECF244321}">
                <p14:modId xmlns:p14="http://schemas.microsoft.com/office/powerpoint/2010/main" val="1431633637"/>
              </p:ext>
            </p:extLst>
          </p:nvPr>
        </p:nvGraphicFramePr>
        <p:xfrm>
          <a:off x="2241349" y="2397082"/>
          <a:ext cx="7484378" cy="4144161"/>
        </p:xfrm>
        <a:graphic>
          <a:graphicData uri="http://schemas.openxmlformats.org/drawingml/2006/chart">
            <c:chart xmlns:c="http://schemas.openxmlformats.org/drawingml/2006/chart" xmlns:r="http://schemas.openxmlformats.org/officeDocument/2006/relationships" r:id="rId2"/>
          </a:graphicData>
        </a:graphic>
      </p:graphicFrame>
      <p:sp>
        <p:nvSpPr>
          <p:cNvPr id="3" name="灯片编号占位符 2"/>
          <p:cNvSpPr>
            <a:spLocks noGrp="1"/>
          </p:cNvSpPr>
          <p:nvPr>
            <p:ph type="sldNum" sz="quarter" idx="12"/>
          </p:nvPr>
        </p:nvSpPr>
        <p:spPr/>
        <p:txBody>
          <a:bodyPr/>
          <a:lstStyle/>
          <a:p>
            <a:fld id="{DB99DD6D-C2B1-492E-A189-B42FB92F47DD}" type="slidenum">
              <a:rPr lang="zh-CN" altLang="en-US" smtClean="0"/>
              <a:t>38</a:t>
            </a:fld>
            <a:endParaRPr lang="zh-CN" altLang="en-US"/>
          </a:p>
        </p:txBody>
      </p:sp>
      <p:sp>
        <p:nvSpPr>
          <p:cNvPr id="17" name="标题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t>Compare with aarch64 port</a:t>
            </a:r>
            <a:endParaRPr lang="zh-CN" altLang="en-US" dirty="0">
              <a:latin typeface="方正兰亭中黑简体" panose="02000000000000000000" pitchFamily="2" charset="-122"/>
              <a:ea typeface="方正兰亭中黑简体" panose="02000000000000000000" pitchFamily="2" charset="-122"/>
            </a:endParaRPr>
          </a:p>
        </p:txBody>
      </p:sp>
    </p:spTree>
    <p:extLst>
      <p:ext uri="{BB962C8B-B14F-4D97-AF65-F5344CB8AC3E}">
        <p14:creationId xmlns:p14="http://schemas.microsoft.com/office/powerpoint/2010/main" val="16200591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Get Involved</a:t>
            </a:r>
            <a:endParaRPr lang="zh-CN" altLang="en-US" dirty="0"/>
          </a:p>
        </p:txBody>
      </p:sp>
      <p:sp>
        <p:nvSpPr>
          <p:cNvPr id="3" name="内容占位符 2"/>
          <p:cNvSpPr>
            <a:spLocks noGrp="1"/>
          </p:cNvSpPr>
          <p:nvPr>
            <p:ph idx="1"/>
          </p:nvPr>
        </p:nvSpPr>
        <p:spPr/>
        <p:txBody>
          <a:bodyPr>
            <a:normAutofit fontScale="62500" lnSpcReduction="20000"/>
          </a:bodyPr>
          <a:lstStyle/>
          <a:p>
            <a:pPr marL="11108" indent="0">
              <a:buNone/>
            </a:pPr>
            <a:r>
              <a:rPr lang="en-US" altLang="zh-CN" sz="4000" dirty="0">
                <a:cs typeface="Times New Roman" panose="02020603050405020304" pitchFamily="18" charset="0"/>
              </a:rPr>
              <a:t>Source code:</a:t>
            </a:r>
          </a:p>
          <a:p>
            <a:pPr marL="11108" indent="0">
              <a:buNone/>
            </a:pPr>
            <a:r>
              <a:rPr lang="en-US" altLang="zh-CN" sz="4000" dirty="0">
                <a:cs typeface="Times New Roman" panose="02020603050405020304" pitchFamily="18" charset="0"/>
              </a:rPr>
              <a:t>jdk11u</a:t>
            </a:r>
            <a:endParaRPr lang="en-US" altLang="zh-CN" sz="4000" dirty="0">
              <a:cs typeface="Times New Roman" panose="02020603050405020304" pitchFamily="18" charset="0"/>
              <a:hlinkClick r:id="rId2"/>
            </a:endParaRPr>
          </a:p>
          <a:p>
            <a:r>
              <a:rPr lang="en-US" altLang="zh-CN" dirty="0">
                <a:cs typeface="Times New Roman" panose="02020603050405020304" pitchFamily="18" charset="0"/>
                <a:hlinkClick r:id="rId2"/>
              </a:rPr>
              <a:t>https://gitee.com/openeuler/bishengjdk-11/tree/risc-v/</a:t>
            </a:r>
            <a:endParaRPr lang="en-US" altLang="zh-CN" dirty="0">
              <a:cs typeface="Times New Roman" panose="02020603050405020304" pitchFamily="18" charset="0"/>
            </a:endParaRPr>
          </a:p>
          <a:p>
            <a:endParaRPr lang="en-US" altLang="zh-CN" sz="4000" dirty="0">
              <a:cs typeface="Times New Roman" panose="02020603050405020304" pitchFamily="18" charset="0"/>
            </a:endParaRPr>
          </a:p>
          <a:p>
            <a:pPr marL="11108" indent="0">
              <a:buNone/>
            </a:pPr>
            <a:r>
              <a:rPr lang="en-US" altLang="zh-CN" sz="4000" dirty="0" err="1">
                <a:cs typeface="Times New Roman" panose="02020603050405020304" pitchFamily="18" charset="0"/>
              </a:rPr>
              <a:t>jdk</a:t>
            </a:r>
            <a:r>
              <a:rPr lang="en-US" altLang="zh-CN" sz="4000" dirty="0">
                <a:cs typeface="Times New Roman" panose="02020603050405020304" pitchFamily="18" charset="0"/>
              </a:rPr>
              <a:t>/</a:t>
            </a:r>
            <a:r>
              <a:rPr lang="en-US" altLang="zh-CN" sz="4000" dirty="0" err="1">
                <a:cs typeface="Times New Roman" panose="02020603050405020304" pitchFamily="18" charset="0"/>
              </a:rPr>
              <a:t>jdk</a:t>
            </a:r>
            <a:endParaRPr lang="en-US" altLang="zh-CN" sz="4000" dirty="0">
              <a:cs typeface="Times New Roman" panose="02020603050405020304" pitchFamily="18" charset="0"/>
            </a:endParaRPr>
          </a:p>
          <a:p>
            <a:r>
              <a:rPr lang="en-US" altLang="zh-CN" dirty="0">
                <a:cs typeface="Times New Roman" panose="02020603050405020304" pitchFamily="18" charset="0"/>
                <a:hlinkClick r:id="rId3"/>
              </a:rPr>
              <a:t>https://github.com/riscv/riscv-openjdk</a:t>
            </a:r>
            <a:endParaRPr lang="en-US" altLang="zh-CN" dirty="0">
              <a:cs typeface="Times New Roman" panose="02020603050405020304" pitchFamily="18" charset="0"/>
            </a:endParaRPr>
          </a:p>
          <a:p>
            <a:pPr marL="11108" indent="0">
              <a:buNone/>
            </a:pPr>
            <a:r>
              <a:rPr lang="en-US" altLang="zh-CN" dirty="0">
                <a:cs typeface="Times New Roman" panose="02020603050405020304" pitchFamily="18" charset="0"/>
              </a:rPr>
              <a:t>And also 2 mirror repo:</a:t>
            </a:r>
          </a:p>
          <a:p>
            <a:r>
              <a:rPr lang="en-US" altLang="zh-CN" dirty="0">
                <a:cs typeface="Times New Roman" panose="02020603050405020304" pitchFamily="18" charset="0"/>
                <a:hlinkClick r:id="rId4"/>
              </a:rPr>
              <a:t>https://gitee.com/openeuler/bishengjdk-riscv</a:t>
            </a:r>
            <a:endParaRPr lang="en-US" altLang="zh-CN" dirty="0">
              <a:cs typeface="Times New Roman" panose="02020603050405020304" pitchFamily="18" charset="0"/>
            </a:endParaRPr>
          </a:p>
          <a:p>
            <a:r>
              <a:rPr lang="en-US" altLang="zh-CN" dirty="0">
                <a:cs typeface="Times New Roman" panose="02020603050405020304" pitchFamily="18" charset="0"/>
                <a:hlinkClick r:id="rId5"/>
              </a:rPr>
              <a:t>https://github.com/openjdk/jdk-sandbox/tree/riscv-port-branch</a:t>
            </a:r>
            <a:endParaRPr lang="en-US" altLang="zh-CN" dirty="0">
              <a:cs typeface="Times New Roman" panose="02020603050405020304" pitchFamily="18" charset="0"/>
            </a:endParaRPr>
          </a:p>
          <a:p>
            <a:endParaRPr lang="en-US" altLang="zh-CN" sz="4000" dirty="0">
              <a:cs typeface="Times New Roman" panose="02020603050405020304" pitchFamily="18" charset="0"/>
            </a:endParaRPr>
          </a:p>
          <a:p>
            <a:pPr marL="11108" indent="0">
              <a:buNone/>
            </a:pPr>
            <a:r>
              <a:rPr lang="en-US" altLang="zh-CN" sz="4000" dirty="0">
                <a:cs typeface="Times New Roman" panose="02020603050405020304" pitchFamily="18" charset="0"/>
              </a:rPr>
              <a:t>Prebuilt Binaries by </a:t>
            </a:r>
            <a:r>
              <a:rPr lang="en-US" altLang="zh-CN" sz="4000" dirty="0" err="1">
                <a:cs typeface="Times New Roman" panose="02020603050405020304" pitchFamily="18" charset="0"/>
              </a:rPr>
              <a:t>AdoptOpenJDK</a:t>
            </a:r>
            <a:r>
              <a:rPr lang="en-US" altLang="zh-CN" sz="4000" dirty="0">
                <a:cs typeface="Times New Roman" panose="02020603050405020304" pitchFamily="18" charset="0"/>
              </a:rPr>
              <a:t>:</a:t>
            </a:r>
          </a:p>
          <a:p>
            <a:pPr marL="11108" indent="0">
              <a:buNone/>
            </a:pPr>
            <a:r>
              <a:rPr lang="en-US" altLang="zh-CN" dirty="0">
                <a:hlinkClick r:id="rId6"/>
              </a:rPr>
              <a:t>https://ci.adoptopenjdk.net/job/build-scripts/job/jobs/job/jdk11u/job/jdk11u-linux-riscv64-bisheng/</a:t>
            </a:r>
            <a:endParaRPr lang="en-US" altLang="zh-CN" dirty="0"/>
          </a:p>
          <a:p>
            <a:endParaRPr lang="zh-CN" altLang="en-US" dirty="0"/>
          </a:p>
        </p:txBody>
      </p:sp>
      <p:sp>
        <p:nvSpPr>
          <p:cNvPr id="4" name="灯片编号占位符 3"/>
          <p:cNvSpPr>
            <a:spLocks noGrp="1"/>
          </p:cNvSpPr>
          <p:nvPr>
            <p:ph type="sldNum" sz="quarter" idx="12"/>
          </p:nvPr>
        </p:nvSpPr>
        <p:spPr/>
        <p:txBody>
          <a:bodyPr/>
          <a:lstStyle/>
          <a:p>
            <a:fld id="{DB99DD6D-C2B1-492E-A189-B42FB92F47DD}" type="slidenum">
              <a:rPr lang="zh-CN" altLang="en-US" smtClean="0"/>
              <a:t>39</a:t>
            </a:fld>
            <a:endParaRPr lang="zh-CN" altLang="en-US"/>
          </a:p>
        </p:txBody>
      </p:sp>
    </p:spTree>
    <p:extLst>
      <p:ext uri="{BB962C8B-B14F-4D97-AF65-F5344CB8AC3E}">
        <p14:creationId xmlns:p14="http://schemas.microsoft.com/office/powerpoint/2010/main" val="4257298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从零开始</a:t>
            </a:r>
            <a:endParaRPr lang="zh-CN" altLang="en-US" dirty="0"/>
          </a:p>
        </p:txBody>
      </p:sp>
      <p:sp>
        <p:nvSpPr>
          <p:cNvPr id="3" name="内容占位符 2"/>
          <p:cNvSpPr>
            <a:spLocks noGrp="1"/>
          </p:cNvSpPr>
          <p:nvPr>
            <p:ph idx="1"/>
          </p:nvPr>
        </p:nvSpPr>
        <p:spPr/>
        <p:txBody>
          <a:bodyPr>
            <a:normAutofit fontScale="92500" lnSpcReduction="10000"/>
          </a:bodyPr>
          <a:lstStyle/>
          <a:p>
            <a:pPr marL="0" indent="0">
              <a:buNone/>
            </a:pPr>
            <a:r>
              <a:rPr lang="en-US" altLang="zh-CN" dirty="0" smtClean="0"/>
              <a:t>Zero-Assembler Project</a:t>
            </a:r>
          </a:p>
          <a:p>
            <a:pPr>
              <a:buFontTx/>
              <a:buChar char="-"/>
            </a:pPr>
            <a:r>
              <a:rPr lang="zh-CN" altLang="en-US" dirty="0" smtClean="0"/>
              <a:t>零汇编，使用纯 </a:t>
            </a:r>
            <a:r>
              <a:rPr lang="en-US" altLang="zh-CN" dirty="0" smtClean="0"/>
              <a:t>C++ </a:t>
            </a:r>
            <a:r>
              <a:rPr lang="zh-CN" altLang="en-US" dirty="0" smtClean="0"/>
              <a:t>编写的解释器，性能较弱</a:t>
            </a:r>
            <a:endParaRPr lang="en-US" altLang="zh-CN" dirty="0" smtClean="0"/>
          </a:p>
          <a:p>
            <a:pPr>
              <a:buFontTx/>
              <a:buChar char="-"/>
            </a:pPr>
            <a:r>
              <a:rPr lang="zh-CN" altLang="en-US" dirty="0" smtClean="0"/>
              <a:t>可以在任何 </a:t>
            </a:r>
            <a:r>
              <a:rPr lang="en-US" altLang="zh-CN" dirty="0" smtClean="0"/>
              <a:t>Linux </a:t>
            </a:r>
            <a:r>
              <a:rPr lang="zh-CN" altLang="en-US" dirty="0" smtClean="0"/>
              <a:t>系统上构建，通过较少的改动来增加对新指令架构的支持</a:t>
            </a:r>
            <a:endParaRPr lang="en-US" altLang="zh-CN" dirty="0" smtClean="0"/>
          </a:p>
          <a:p>
            <a:pPr marL="0" indent="0">
              <a:buNone/>
            </a:pPr>
            <a:r>
              <a:rPr lang="en-US" altLang="zh-CN" dirty="0" smtClean="0"/>
              <a:t>Zero </a:t>
            </a:r>
            <a:r>
              <a:rPr lang="zh-CN" altLang="en-US" dirty="0" smtClean="0"/>
              <a:t>支持的架构有：</a:t>
            </a:r>
            <a:endParaRPr lang="en-US" altLang="zh-CN" dirty="0" smtClean="0"/>
          </a:p>
          <a:p>
            <a:pPr>
              <a:buFontTx/>
              <a:buChar char="-"/>
            </a:pPr>
            <a:r>
              <a:rPr lang="en-US" altLang="zh-CN" dirty="0" smtClean="0"/>
              <a:t>PowerPC (32- and 64-bit), x86-64, IA-64, ARM and </a:t>
            </a:r>
            <a:r>
              <a:rPr lang="en-US" altLang="zh-CN" dirty="0" err="1" smtClean="0"/>
              <a:t>zSeries</a:t>
            </a:r>
            <a:endParaRPr lang="en-US" altLang="zh-CN" dirty="0" smtClean="0"/>
          </a:p>
          <a:p>
            <a:pPr marL="0" indent="0">
              <a:buNone/>
            </a:pPr>
            <a:r>
              <a:rPr lang="zh-CN" altLang="en-US" dirty="0" smtClean="0"/>
              <a:t>构建 </a:t>
            </a:r>
            <a:r>
              <a:rPr lang="en-US" altLang="zh-CN" dirty="0" smtClean="0"/>
              <a:t>Zero JDK</a:t>
            </a:r>
            <a:r>
              <a:rPr lang="zh-CN" altLang="en-US" dirty="0" smtClean="0"/>
              <a:t>：</a:t>
            </a:r>
            <a:r>
              <a:rPr lang="en-US" altLang="zh-CN" i="1" dirty="0" smtClean="0"/>
              <a:t>--with-</a:t>
            </a:r>
            <a:r>
              <a:rPr lang="en-US" altLang="zh-CN" i="1" dirty="0" err="1" smtClean="0"/>
              <a:t>jvm</a:t>
            </a:r>
            <a:r>
              <a:rPr lang="en-US" altLang="zh-CN" i="1" dirty="0" smtClean="0"/>
              <a:t>-variants=zero</a:t>
            </a:r>
          </a:p>
          <a:p>
            <a:pPr marL="0" indent="0">
              <a:buNone/>
            </a:pPr>
            <a:r>
              <a:rPr lang="en-US" altLang="zh-CN" dirty="0" smtClean="0"/>
              <a:t>RISC-V </a:t>
            </a:r>
            <a:r>
              <a:rPr lang="zh-CN" altLang="en-US" dirty="0" smtClean="0"/>
              <a:t>支持：</a:t>
            </a:r>
            <a:endParaRPr lang="en-US" altLang="zh-CN" dirty="0"/>
          </a:p>
          <a:p>
            <a:pPr marL="0" indent="0">
              <a:buNone/>
            </a:pPr>
            <a:r>
              <a:rPr lang="en-US" altLang="zh-CN" dirty="0" smtClean="0"/>
              <a:t>JDK-8199138: </a:t>
            </a:r>
            <a:r>
              <a:rPr lang="en-US" altLang="zh-CN" dirty="0"/>
              <a:t>Add RISC-V support to </a:t>
            </a:r>
            <a:r>
              <a:rPr lang="en-US" altLang="zh-CN" dirty="0" smtClean="0"/>
              <a:t>Zero</a:t>
            </a:r>
          </a:p>
          <a:p>
            <a:pPr marL="0" indent="0">
              <a:buNone/>
            </a:pPr>
            <a:r>
              <a:rPr lang="en-US" altLang="zh-CN" dirty="0" smtClean="0">
                <a:hlinkClick r:id="rId2"/>
              </a:rPr>
              <a:t>https://bugs.openjdk.java.net/browse/JDK-8199138</a:t>
            </a:r>
            <a:endParaRPr lang="en-US" altLang="zh-CN" dirty="0" smtClean="0"/>
          </a:p>
          <a:p>
            <a:pPr marL="0" indent="0">
              <a:buNone/>
            </a:pPr>
            <a:endParaRPr lang="en-US" altLang="zh-CN" dirty="0" smtClean="0"/>
          </a:p>
        </p:txBody>
      </p:sp>
      <p:sp>
        <p:nvSpPr>
          <p:cNvPr id="4" name="灯片编号占位符 3"/>
          <p:cNvSpPr>
            <a:spLocks noGrp="1"/>
          </p:cNvSpPr>
          <p:nvPr>
            <p:ph type="sldNum" sz="quarter" idx="12"/>
          </p:nvPr>
        </p:nvSpPr>
        <p:spPr/>
        <p:txBody>
          <a:bodyPr/>
          <a:lstStyle/>
          <a:p>
            <a:fld id="{DB99DD6D-C2B1-492E-A189-B42FB92F47DD}" type="slidenum">
              <a:rPr lang="zh-CN" altLang="en-US" smtClean="0"/>
              <a:t>4</a:t>
            </a:fld>
            <a:endParaRPr lang="zh-CN" altLang="en-US"/>
          </a:p>
        </p:txBody>
      </p:sp>
    </p:spTree>
    <p:extLst>
      <p:ext uri="{BB962C8B-B14F-4D97-AF65-F5344CB8AC3E}">
        <p14:creationId xmlns:p14="http://schemas.microsoft.com/office/powerpoint/2010/main" val="17621701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862552" y="2875620"/>
            <a:ext cx="4466896" cy="1106761"/>
          </a:xfrm>
        </p:spPr>
        <p:txBody>
          <a:bodyPr anchor="ctr">
            <a:normAutofit/>
          </a:bodyPr>
          <a:lstStyle/>
          <a:p>
            <a:pPr marL="0" indent="0" algn="ctr">
              <a:buNone/>
            </a:pPr>
            <a:r>
              <a:rPr lang="en-US" altLang="zh-CN" sz="6600" dirty="0" smtClean="0"/>
              <a:t>Thank you.</a:t>
            </a:r>
            <a:endParaRPr lang="zh-CN" altLang="en-US" sz="6600" dirty="0"/>
          </a:p>
        </p:txBody>
      </p:sp>
      <p:sp>
        <p:nvSpPr>
          <p:cNvPr id="4" name="灯片编号占位符 3"/>
          <p:cNvSpPr>
            <a:spLocks noGrp="1"/>
          </p:cNvSpPr>
          <p:nvPr>
            <p:ph type="sldNum" sz="quarter" idx="12"/>
          </p:nvPr>
        </p:nvSpPr>
        <p:spPr/>
        <p:txBody>
          <a:bodyPr/>
          <a:lstStyle/>
          <a:p>
            <a:fld id="{DB99DD6D-C2B1-492E-A189-B42FB92F47DD}" type="slidenum">
              <a:rPr lang="zh-CN" altLang="en-US" smtClean="0"/>
              <a:t>40</a:t>
            </a:fld>
            <a:endParaRPr lang="zh-CN" altLang="en-US"/>
          </a:p>
        </p:txBody>
      </p:sp>
    </p:spTree>
    <p:extLst>
      <p:ext uri="{BB962C8B-B14F-4D97-AF65-F5344CB8AC3E}">
        <p14:creationId xmlns:p14="http://schemas.microsoft.com/office/powerpoint/2010/main" val="3321325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平台相关后端实现</a:t>
            </a:r>
            <a:endParaRPr lang="zh-CN" altLang="en-US" dirty="0"/>
          </a:p>
        </p:txBody>
      </p:sp>
      <p:sp>
        <p:nvSpPr>
          <p:cNvPr id="3" name="内容占位符 2"/>
          <p:cNvSpPr>
            <a:spLocks noGrp="1"/>
          </p:cNvSpPr>
          <p:nvPr>
            <p:ph idx="1"/>
          </p:nvPr>
        </p:nvSpPr>
        <p:spPr/>
        <p:txBody>
          <a:bodyPr>
            <a:normAutofit/>
          </a:bodyPr>
          <a:lstStyle/>
          <a:p>
            <a:pPr marL="0" indent="0">
              <a:buNone/>
            </a:pPr>
            <a:r>
              <a:rPr lang="en-US" altLang="zh-CN" sz="2600" dirty="0" smtClean="0"/>
              <a:t>Zero JDK </a:t>
            </a:r>
            <a:r>
              <a:rPr lang="zh-CN" altLang="en-US" sz="2600" dirty="0" smtClean="0"/>
              <a:t>的问题：</a:t>
            </a:r>
            <a:endParaRPr lang="en-US" altLang="zh-CN" sz="2600" dirty="0" smtClean="0"/>
          </a:p>
          <a:p>
            <a:pPr>
              <a:buFontTx/>
              <a:buChar char="-"/>
            </a:pPr>
            <a:r>
              <a:rPr lang="en-US" altLang="zh-CN" sz="2600" dirty="0" smtClean="0"/>
              <a:t>C++ </a:t>
            </a:r>
            <a:r>
              <a:rPr lang="zh-CN" altLang="en-US" sz="2600" dirty="0" smtClean="0"/>
              <a:t>实现，仅支持 </a:t>
            </a:r>
            <a:r>
              <a:rPr lang="en-US" altLang="zh-CN" sz="2600" dirty="0" smtClean="0"/>
              <a:t>switch-case </a:t>
            </a:r>
            <a:r>
              <a:rPr lang="zh-CN" altLang="en-US" sz="2600" dirty="0" smtClean="0"/>
              <a:t>的方式解释执行</a:t>
            </a:r>
            <a:endParaRPr lang="en-US" altLang="zh-CN" sz="2600" dirty="0" smtClean="0"/>
          </a:p>
          <a:p>
            <a:pPr>
              <a:buFontTx/>
              <a:buChar char="-"/>
            </a:pPr>
            <a:r>
              <a:rPr lang="zh-CN" altLang="en-US" sz="2600" dirty="0" smtClean="0"/>
              <a:t>函数调用开销较大</a:t>
            </a:r>
            <a:endParaRPr lang="en-US" altLang="zh-CN" sz="2600" dirty="0" smtClean="0"/>
          </a:p>
          <a:p>
            <a:pPr>
              <a:buFontTx/>
              <a:buChar char="-"/>
            </a:pPr>
            <a:r>
              <a:rPr lang="zh-CN" altLang="en-US" sz="2600" dirty="0" smtClean="0"/>
              <a:t>栈深度较长</a:t>
            </a:r>
            <a:endParaRPr lang="en-US" altLang="zh-CN" sz="2600" dirty="0" smtClean="0"/>
          </a:p>
          <a:p>
            <a:pPr>
              <a:buFontTx/>
              <a:buChar char="-"/>
            </a:pPr>
            <a:r>
              <a:rPr lang="zh-CN" altLang="en-US" sz="2600" dirty="0" smtClean="0"/>
              <a:t>与其配合的基于 </a:t>
            </a:r>
            <a:r>
              <a:rPr lang="en-US" altLang="zh-CN" sz="2600" dirty="0" smtClean="0"/>
              <a:t>LLVM </a:t>
            </a:r>
            <a:r>
              <a:rPr lang="zh-CN" altLang="en-US" sz="2600" dirty="0" smtClean="0"/>
              <a:t>的 </a:t>
            </a:r>
            <a:r>
              <a:rPr lang="en-US" altLang="zh-CN" sz="2600" dirty="0" smtClean="0"/>
              <a:t>JIT </a:t>
            </a:r>
            <a:r>
              <a:rPr lang="zh-CN" altLang="en-US" sz="2600" dirty="0" smtClean="0"/>
              <a:t>编译器项目废弃，</a:t>
            </a:r>
            <a:r>
              <a:rPr lang="zh-CN" altLang="en-US" sz="2600" dirty="0"/>
              <a:t>无法</a:t>
            </a:r>
            <a:r>
              <a:rPr lang="zh-CN" altLang="en-US" sz="2600" dirty="0" smtClean="0"/>
              <a:t>与现有的</a:t>
            </a:r>
            <a:r>
              <a:rPr lang="en-US" altLang="zh-CN" sz="2600" dirty="0" smtClean="0"/>
              <a:t>JIT</a:t>
            </a:r>
            <a:r>
              <a:rPr lang="zh-CN" altLang="en-US" sz="2600" dirty="0" smtClean="0"/>
              <a:t>编译器兼容</a:t>
            </a:r>
            <a:endParaRPr lang="en-US" altLang="zh-CN" sz="2600" dirty="0" smtClean="0"/>
          </a:p>
          <a:p>
            <a:pPr marL="0" indent="0">
              <a:buNone/>
            </a:pPr>
            <a:endParaRPr lang="en-US" altLang="zh-CN" sz="2600" dirty="0"/>
          </a:p>
          <a:p>
            <a:pPr marL="0" indent="0">
              <a:buNone/>
            </a:pPr>
            <a:r>
              <a:rPr lang="en-US" altLang="zh-CN" sz="2600" dirty="0" err="1" smtClean="0"/>
              <a:t>HotSpot</a:t>
            </a:r>
            <a:r>
              <a:rPr lang="en-US" altLang="zh-CN" sz="2600" dirty="0" smtClean="0"/>
              <a:t> VM </a:t>
            </a:r>
            <a:r>
              <a:rPr lang="zh-CN" altLang="en-US" sz="2600" dirty="0" smtClean="0"/>
              <a:t>根据不同的指令集架构实现了各自对应的后端以达成跨平台兼容的目的。</a:t>
            </a:r>
            <a:endParaRPr lang="en-US" altLang="zh-CN" sz="2600" dirty="0" smtClean="0"/>
          </a:p>
          <a:p>
            <a:pPr marL="0" indent="0">
              <a:buNone/>
            </a:pPr>
            <a:endParaRPr lang="en-US" altLang="zh-CN" dirty="0" smtClean="0"/>
          </a:p>
          <a:p>
            <a:pPr marL="0" indent="0">
              <a:buNone/>
            </a:pPr>
            <a:endParaRPr lang="en-US" altLang="zh-CN" dirty="0"/>
          </a:p>
          <a:p>
            <a:pPr marL="0" indent="0">
              <a:buNone/>
            </a:pPr>
            <a:endParaRPr lang="en-US" altLang="zh-CN" dirty="0" smtClean="0"/>
          </a:p>
        </p:txBody>
      </p:sp>
      <p:sp>
        <p:nvSpPr>
          <p:cNvPr id="4" name="灯片编号占位符 3"/>
          <p:cNvSpPr>
            <a:spLocks noGrp="1"/>
          </p:cNvSpPr>
          <p:nvPr>
            <p:ph type="sldNum" sz="quarter" idx="12"/>
          </p:nvPr>
        </p:nvSpPr>
        <p:spPr/>
        <p:txBody>
          <a:bodyPr/>
          <a:lstStyle/>
          <a:p>
            <a:fld id="{DB99DD6D-C2B1-492E-A189-B42FB92F47DD}" type="slidenum">
              <a:rPr lang="zh-CN" altLang="en-US" smtClean="0"/>
              <a:t>5</a:t>
            </a:fld>
            <a:endParaRPr lang="zh-CN" altLang="en-US"/>
          </a:p>
        </p:txBody>
      </p:sp>
    </p:spTree>
    <p:extLst>
      <p:ext uri="{BB962C8B-B14F-4D97-AF65-F5344CB8AC3E}">
        <p14:creationId xmlns:p14="http://schemas.microsoft.com/office/powerpoint/2010/main" val="2508378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HotSpot</a:t>
            </a:r>
            <a:r>
              <a:rPr lang="en-US" altLang="zh-CN" dirty="0" smtClean="0"/>
              <a:t> VM</a:t>
            </a:r>
            <a:r>
              <a:rPr lang="zh-CN" altLang="en-US" dirty="0" smtClean="0"/>
              <a:t>新增后端支持</a:t>
            </a:r>
            <a:endParaRPr lang="zh-CN" altLang="en-US" dirty="0"/>
          </a:p>
        </p:txBody>
      </p:sp>
      <p:sp>
        <p:nvSpPr>
          <p:cNvPr id="5" name="内容占位符 4"/>
          <p:cNvSpPr>
            <a:spLocks noGrp="1"/>
          </p:cNvSpPr>
          <p:nvPr>
            <p:ph idx="1"/>
          </p:nvPr>
        </p:nvSpPr>
        <p:spPr/>
        <p:txBody>
          <a:bodyPr/>
          <a:lstStyle/>
          <a:p>
            <a:pPr marL="0" indent="0">
              <a:buNone/>
            </a:pPr>
            <a:r>
              <a:rPr lang="en-US" altLang="zh-CN" sz="2600" dirty="0" err="1" smtClean="0"/>
              <a:t>HotSpot</a:t>
            </a:r>
            <a:r>
              <a:rPr lang="en-US" altLang="zh-CN" sz="2600" dirty="0" smtClean="0"/>
              <a:t> VM</a:t>
            </a:r>
            <a:r>
              <a:rPr lang="zh-CN" altLang="en-US" sz="2600" dirty="0" smtClean="0"/>
              <a:t>后端新增指令集架构的支持主要有几个模块：</a:t>
            </a:r>
            <a:endParaRPr lang="en-US" altLang="zh-CN" sz="2600" dirty="0" smtClean="0"/>
          </a:p>
          <a:p>
            <a:pPr>
              <a:buFontTx/>
              <a:buChar char="-"/>
            </a:pPr>
            <a:r>
              <a:rPr lang="zh-CN" altLang="en-US" sz="2600" dirty="0" smtClean="0"/>
              <a:t>汇编器</a:t>
            </a:r>
            <a:endParaRPr lang="en-US" altLang="zh-CN" sz="2600" dirty="0" smtClean="0"/>
          </a:p>
          <a:p>
            <a:pPr>
              <a:buFontTx/>
              <a:buChar char="-"/>
            </a:pPr>
            <a:r>
              <a:rPr lang="zh-CN" altLang="en-US" sz="2600" dirty="0" smtClean="0"/>
              <a:t>模板解释器字节</a:t>
            </a:r>
            <a:r>
              <a:rPr lang="zh-CN" altLang="en-US" sz="2600" dirty="0" smtClean="0"/>
              <a:t>码</a:t>
            </a:r>
            <a:r>
              <a:rPr lang="zh-CN" altLang="en-US" sz="2600" dirty="0"/>
              <a:t>平台相关</a:t>
            </a:r>
            <a:r>
              <a:rPr lang="zh-CN" altLang="en-US" sz="2600" dirty="0" smtClean="0"/>
              <a:t>实现</a:t>
            </a:r>
            <a:endParaRPr lang="en-US" altLang="zh-CN" sz="2600" dirty="0" smtClean="0"/>
          </a:p>
          <a:p>
            <a:pPr>
              <a:buFontTx/>
              <a:buChar char="-"/>
            </a:pPr>
            <a:r>
              <a:rPr lang="en-US" altLang="zh-CN" sz="2600" dirty="0" smtClean="0"/>
              <a:t>JIT</a:t>
            </a:r>
            <a:r>
              <a:rPr lang="zh-CN" altLang="en-US" sz="2600" dirty="0" smtClean="0"/>
              <a:t>（</a:t>
            </a:r>
            <a:r>
              <a:rPr lang="en-US" altLang="zh-CN" sz="2600" dirty="0" smtClean="0"/>
              <a:t>C1/C2</a:t>
            </a:r>
            <a:r>
              <a:rPr lang="zh-CN" altLang="en-US" sz="2600" dirty="0" smtClean="0"/>
              <a:t>）</a:t>
            </a:r>
            <a:endParaRPr lang="en-US" altLang="zh-CN" sz="2600" dirty="0" smtClean="0"/>
          </a:p>
          <a:p>
            <a:pPr>
              <a:buFontTx/>
              <a:buChar char="-"/>
            </a:pPr>
            <a:r>
              <a:rPr lang="en-US" altLang="zh-CN" sz="2600" dirty="0" smtClean="0"/>
              <a:t>Runtime </a:t>
            </a:r>
            <a:r>
              <a:rPr lang="zh-CN" altLang="en-US" sz="2600" dirty="0" smtClean="0"/>
              <a:t>（</a:t>
            </a:r>
            <a:r>
              <a:rPr lang="en-US" altLang="zh-CN" sz="2600" dirty="0" smtClean="0"/>
              <a:t>Runtime Stub/Stack Frame/Calling Convention etc.</a:t>
            </a:r>
            <a:r>
              <a:rPr lang="zh-CN" altLang="en-US" sz="2600" dirty="0" smtClean="0"/>
              <a:t>）</a:t>
            </a:r>
            <a:endParaRPr lang="en-US" altLang="zh-CN" sz="2600" dirty="0" smtClean="0"/>
          </a:p>
          <a:p>
            <a:pPr>
              <a:buFontTx/>
              <a:buChar char="-"/>
            </a:pPr>
            <a:r>
              <a:rPr lang="en-US" altLang="zh-CN" sz="2600" dirty="0"/>
              <a:t>GC </a:t>
            </a:r>
            <a:r>
              <a:rPr lang="en-US" altLang="zh-CN" sz="2600" dirty="0" smtClean="0"/>
              <a:t>barriers</a:t>
            </a:r>
          </a:p>
          <a:p>
            <a:pPr>
              <a:buFontTx/>
              <a:buChar char="-"/>
            </a:pPr>
            <a:endParaRPr lang="zh-CN" altLang="en-US" dirty="0"/>
          </a:p>
        </p:txBody>
      </p:sp>
      <p:sp>
        <p:nvSpPr>
          <p:cNvPr id="3" name="灯片编号占位符 2"/>
          <p:cNvSpPr>
            <a:spLocks noGrp="1"/>
          </p:cNvSpPr>
          <p:nvPr>
            <p:ph type="sldNum" sz="quarter" idx="12"/>
          </p:nvPr>
        </p:nvSpPr>
        <p:spPr/>
        <p:txBody>
          <a:bodyPr/>
          <a:lstStyle/>
          <a:p>
            <a:fld id="{DB99DD6D-C2B1-492E-A189-B42FB92F47DD}" type="slidenum">
              <a:rPr lang="zh-CN" altLang="en-US" smtClean="0"/>
              <a:t>6</a:t>
            </a:fld>
            <a:endParaRPr lang="zh-CN" altLang="en-US"/>
          </a:p>
        </p:txBody>
      </p:sp>
    </p:spTree>
    <p:extLst>
      <p:ext uri="{BB962C8B-B14F-4D97-AF65-F5344CB8AC3E}">
        <p14:creationId xmlns:p14="http://schemas.microsoft.com/office/powerpoint/2010/main" val="413287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平台相关后端实现</a:t>
            </a:r>
            <a:endParaRPr lang="zh-CN" altLang="en-US" dirty="0"/>
          </a:p>
        </p:txBody>
      </p:sp>
      <p:sp>
        <p:nvSpPr>
          <p:cNvPr id="6" name="矩形 5"/>
          <p:cNvSpPr/>
          <p:nvPr/>
        </p:nvSpPr>
        <p:spPr>
          <a:xfrm>
            <a:off x="838199" y="1901014"/>
            <a:ext cx="10205545" cy="4062651"/>
          </a:xfrm>
          <a:prstGeom prst="rect">
            <a:avLst/>
          </a:prstGeom>
        </p:spPr>
        <p:txBody>
          <a:bodyPr wrap="square">
            <a:spAutoFit/>
          </a:bodyPr>
          <a:lstStyle/>
          <a:p>
            <a:r>
              <a:rPr lang="zh-CN" altLang="en-US" sz="2600" dirty="0" smtClean="0"/>
              <a:t>针对不同平台特性，可以通过汇编来提高</a:t>
            </a:r>
            <a:r>
              <a:rPr lang="en-US" altLang="zh-CN" sz="2600" dirty="0" smtClean="0"/>
              <a:t>JVM</a:t>
            </a:r>
            <a:r>
              <a:rPr lang="zh-CN" altLang="en-US" sz="2600" dirty="0" smtClean="0"/>
              <a:t>的性能。</a:t>
            </a:r>
            <a:endParaRPr lang="en-US" altLang="zh-CN" sz="2600" dirty="0" smtClean="0"/>
          </a:p>
          <a:p>
            <a:r>
              <a:rPr lang="en-US" altLang="zh-CN" sz="2600" dirty="0" err="1" smtClean="0"/>
              <a:t>HotSpot</a:t>
            </a:r>
            <a:r>
              <a:rPr lang="en-US" altLang="zh-CN" sz="2600" dirty="0" smtClean="0"/>
              <a:t> VM </a:t>
            </a:r>
            <a:r>
              <a:rPr lang="zh-CN" altLang="en-US" sz="2600" dirty="0" smtClean="0"/>
              <a:t>根据不同的</a:t>
            </a:r>
            <a:r>
              <a:rPr lang="en-US" altLang="zh-CN" sz="2600" dirty="0" smtClean="0"/>
              <a:t>ISA</a:t>
            </a:r>
            <a:r>
              <a:rPr lang="zh-CN" altLang="en-US" sz="2600" dirty="0" smtClean="0"/>
              <a:t>生成了各自对应的汇编指令以</a:t>
            </a:r>
            <a:r>
              <a:rPr lang="zh-CN" altLang="en-US" sz="2600" dirty="0" smtClean="0"/>
              <a:t>实现不同架构的支持。</a:t>
            </a:r>
            <a:r>
              <a:rPr lang="zh-CN" altLang="en-US" sz="2600" dirty="0" smtClean="0"/>
              <a:t>对于不同</a:t>
            </a:r>
            <a:r>
              <a:rPr lang="zh-CN" altLang="en-US" sz="2600" dirty="0" smtClean="0"/>
              <a:t>的</a:t>
            </a:r>
            <a:r>
              <a:rPr lang="en-US" altLang="zh-CN" sz="2600" dirty="0" smtClean="0"/>
              <a:t>ISA</a:t>
            </a:r>
            <a:r>
              <a:rPr lang="zh-CN" altLang="en-US" sz="2600" dirty="0" smtClean="0"/>
              <a:t>分别</a:t>
            </a:r>
            <a:r>
              <a:rPr lang="zh-CN" altLang="en-US" sz="2600" dirty="0" smtClean="0"/>
              <a:t>用相应的汇编指令实现了后端。</a:t>
            </a:r>
            <a:endParaRPr lang="en-US" altLang="zh-CN" sz="2600" dirty="0" smtClean="0"/>
          </a:p>
          <a:p>
            <a:endParaRPr lang="en-US" altLang="zh-CN" sz="2600" dirty="0" smtClean="0"/>
          </a:p>
          <a:p>
            <a:r>
              <a:rPr lang="zh-CN" altLang="en-US" sz="2600" dirty="0" smtClean="0"/>
              <a:t>各个平台对应的后端相关实现位于 </a:t>
            </a:r>
            <a:r>
              <a:rPr lang="en-US" altLang="zh-CN" sz="2600" dirty="0" err="1" smtClean="0"/>
              <a:t>src</a:t>
            </a:r>
            <a:r>
              <a:rPr lang="en-US" altLang="zh-CN" sz="2600" dirty="0" smtClean="0"/>
              <a:t>/hotspot/</a:t>
            </a:r>
            <a:r>
              <a:rPr lang="en-US" altLang="zh-CN" sz="2600" dirty="0" err="1" smtClean="0"/>
              <a:t>cpu</a:t>
            </a:r>
            <a:r>
              <a:rPr lang="en-US" altLang="zh-CN" sz="2600" dirty="0" smtClean="0"/>
              <a:t> </a:t>
            </a:r>
            <a:r>
              <a:rPr lang="zh-CN" altLang="en-US" sz="2600" dirty="0" smtClean="0"/>
              <a:t>目录下：</a:t>
            </a:r>
            <a:endParaRPr lang="en-US" altLang="zh-CN" dirty="0" smtClean="0"/>
          </a:p>
          <a:p>
            <a:r>
              <a:rPr lang="en-US" altLang="zh-CN" sz="1600" dirty="0" err="1" smtClean="0">
                <a:latin typeface="思源黑体" panose="020B0500000000000000" pitchFamily="34" charset="-122"/>
                <a:ea typeface="思源黑体" panose="020B0500000000000000" pitchFamily="34" charset="-122"/>
              </a:rPr>
              <a:t>src</a:t>
            </a:r>
            <a:r>
              <a:rPr lang="en-US" altLang="zh-CN" sz="1600" dirty="0" smtClean="0">
                <a:latin typeface="思源黑体" panose="020B0500000000000000" pitchFamily="34" charset="-122"/>
                <a:ea typeface="思源黑体" panose="020B0500000000000000" pitchFamily="34" charset="-122"/>
              </a:rPr>
              <a:t>/hotspot/</a:t>
            </a:r>
            <a:r>
              <a:rPr lang="en-US" altLang="zh-CN" sz="1600" dirty="0" err="1" smtClean="0">
                <a:latin typeface="思源黑体" panose="020B0500000000000000" pitchFamily="34" charset="-122"/>
                <a:ea typeface="思源黑体" panose="020B0500000000000000" pitchFamily="34" charset="-122"/>
              </a:rPr>
              <a:t>cpu</a:t>
            </a:r>
            <a:r>
              <a:rPr lang="en-US" altLang="zh-CN" sz="1600" dirty="0" smtClean="0">
                <a:latin typeface="思源黑体" panose="020B0500000000000000" pitchFamily="34" charset="-122"/>
                <a:ea typeface="思源黑体" panose="020B0500000000000000" pitchFamily="34" charset="-122"/>
              </a:rPr>
              <a:t>/</a:t>
            </a:r>
          </a:p>
          <a:p>
            <a:r>
              <a:rPr lang="en-US" altLang="zh-CN" sz="1600" dirty="0" smtClean="0">
                <a:latin typeface="思源黑体" panose="020B0500000000000000" pitchFamily="34" charset="-122"/>
                <a:ea typeface="思源黑体" panose="020B0500000000000000" pitchFamily="34" charset="-122"/>
              </a:rPr>
              <a:t>├── aarch64</a:t>
            </a:r>
          </a:p>
          <a:p>
            <a:r>
              <a:rPr lang="en-US" altLang="zh-CN" sz="1600" dirty="0" smtClean="0">
                <a:latin typeface="思源黑体" panose="020B0500000000000000" pitchFamily="34" charset="-122"/>
                <a:ea typeface="思源黑体" panose="020B0500000000000000" pitchFamily="34" charset="-122"/>
              </a:rPr>
              <a:t>├── arm</a:t>
            </a:r>
          </a:p>
          <a:p>
            <a:r>
              <a:rPr lang="en-US" altLang="zh-CN" sz="1600" dirty="0" smtClean="0">
                <a:latin typeface="思源黑体" panose="020B0500000000000000" pitchFamily="34" charset="-122"/>
                <a:ea typeface="思源黑体" panose="020B0500000000000000" pitchFamily="34" charset="-122"/>
              </a:rPr>
              <a:t>├── </a:t>
            </a:r>
            <a:r>
              <a:rPr lang="en-US" altLang="zh-CN" sz="1600" dirty="0" err="1" smtClean="0">
                <a:latin typeface="思源黑体" panose="020B0500000000000000" pitchFamily="34" charset="-122"/>
                <a:ea typeface="思源黑体" panose="020B0500000000000000" pitchFamily="34" charset="-122"/>
              </a:rPr>
              <a:t>ppc</a:t>
            </a:r>
            <a:endParaRPr lang="en-US" altLang="zh-CN" sz="1600" dirty="0" smtClean="0">
              <a:latin typeface="思源黑体" panose="020B0500000000000000" pitchFamily="34" charset="-122"/>
              <a:ea typeface="思源黑体" panose="020B0500000000000000" pitchFamily="34" charset="-122"/>
            </a:endParaRPr>
          </a:p>
          <a:p>
            <a:r>
              <a:rPr lang="en-US" altLang="zh-CN" sz="1600" dirty="0" smtClean="0">
                <a:latin typeface="思源黑体" panose="020B0500000000000000" pitchFamily="34" charset="-122"/>
                <a:ea typeface="思源黑体" panose="020B0500000000000000" pitchFamily="34" charset="-122"/>
              </a:rPr>
              <a:t>├── s390</a:t>
            </a:r>
          </a:p>
          <a:p>
            <a:r>
              <a:rPr lang="en-US" altLang="zh-CN" sz="1600" dirty="0" smtClean="0">
                <a:latin typeface="思源黑体" panose="020B0500000000000000" pitchFamily="34" charset="-122"/>
                <a:ea typeface="思源黑体" panose="020B0500000000000000" pitchFamily="34" charset="-122"/>
              </a:rPr>
              <a:t>├── </a:t>
            </a:r>
            <a:r>
              <a:rPr lang="en-US" altLang="zh-CN" sz="1600" dirty="0" err="1" smtClean="0">
                <a:latin typeface="思源黑体" panose="020B0500000000000000" pitchFamily="34" charset="-122"/>
                <a:ea typeface="思源黑体" panose="020B0500000000000000" pitchFamily="34" charset="-122"/>
              </a:rPr>
              <a:t>sparc</a:t>
            </a:r>
            <a:endParaRPr lang="en-US" altLang="zh-CN" sz="1600" dirty="0" smtClean="0">
              <a:latin typeface="思源黑体" panose="020B0500000000000000" pitchFamily="34" charset="-122"/>
              <a:ea typeface="思源黑体" panose="020B0500000000000000" pitchFamily="34" charset="-122"/>
            </a:endParaRPr>
          </a:p>
          <a:p>
            <a:r>
              <a:rPr lang="en-US" altLang="zh-CN" sz="1600" dirty="0" smtClean="0">
                <a:latin typeface="思源黑体" panose="020B0500000000000000" pitchFamily="34" charset="-122"/>
                <a:ea typeface="思源黑体" panose="020B0500000000000000" pitchFamily="34" charset="-122"/>
              </a:rPr>
              <a:t>├── x86</a:t>
            </a:r>
          </a:p>
          <a:p>
            <a:r>
              <a:rPr lang="en-US" altLang="zh-CN" sz="1600" dirty="0" smtClean="0">
                <a:latin typeface="思源黑体" panose="020B0500000000000000" pitchFamily="34" charset="-122"/>
                <a:ea typeface="思源黑体" panose="020B0500000000000000" pitchFamily="34" charset="-122"/>
              </a:rPr>
              <a:t>└── zero</a:t>
            </a:r>
          </a:p>
        </p:txBody>
      </p:sp>
      <p:sp>
        <p:nvSpPr>
          <p:cNvPr id="3" name="灯片编号占位符 2"/>
          <p:cNvSpPr>
            <a:spLocks noGrp="1"/>
          </p:cNvSpPr>
          <p:nvPr>
            <p:ph type="sldNum" sz="quarter" idx="12"/>
          </p:nvPr>
        </p:nvSpPr>
        <p:spPr/>
        <p:txBody>
          <a:bodyPr/>
          <a:lstStyle/>
          <a:p>
            <a:fld id="{DB99DD6D-C2B1-492E-A189-B42FB92F47DD}" type="slidenum">
              <a:rPr lang="zh-CN" altLang="en-US" smtClean="0"/>
              <a:t>7</a:t>
            </a:fld>
            <a:endParaRPr lang="zh-CN" altLang="en-US"/>
          </a:p>
        </p:txBody>
      </p:sp>
    </p:spTree>
    <p:extLst>
      <p:ext uri="{BB962C8B-B14F-4D97-AF65-F5344CB8AC3E}">
        <p14:creationId xmlns:p14="http://schemas.microsoft.com/office/powerpoint/2010/main" val="1620479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RV64G </a:t>
            </a:r>
            <a:r>
              <a:rPr lang="zh-CN" altLang="en-US" dirty="0" smtClean="0"/>
              <a:t>后端</a:t>
            </a:r>
            <a:r>
              <a:rPr lang="en-US" altLang="zh-CN" dirty="0" smtClean="0"/>
              <a:t>——</a:t>
            </a:r>
            <a:r>
              <a:rPr lang="zh-CN" altLang="en-US" dirty="0" smtClean="0"/>
              <a:t>汇编器</a:t>
            </a:r>
            <a:endParaRPr lang="zh-CN" altLang="en-US" dirty="0"/>
          </a:p>
        </p:txBody>
      </p:sp>
      <p:sp>
        <p:nvSpPr>
          <p:cNvPr id="5" name="内容占位符 4"/>
          <p:cNvSpPr>
            <a:spLocks noGrp="1"/>
          </p:cNvSpPr>
          <p:nvPr>
            <p:ph idx="1"/>
          </p:nvPr>
        </p:nvSpPr>
        <p:spPr/>
        <p:txBody>
          <a:bodyPr>
            <a:normAutofit/>
          </a:bodyPr>
          <a:lstStyle/>
          <a:p>
            <a:pPr marL="0" indent="0">
              <a:buNone/>
            </a:pPr>
            <a:r>
              <a:rPr lang="zh-CN" altLang="en-US" sz="2600" dirty="0" smtClean="0"/>
              <a:t>汇编器主要涉及定义寄存器、寻址模型以及指令生成</a:t>
            </a:r>
            <a:endParaRPr lang="en-US" altLang="zh-CN" sz="2600" dirty="0" smtClean="0"/>
          </a:p>
          <a:p>
            <a:pPr>
              <a:buFontTx/>
              <a:buChar char="-"/>
            </a:pPr>
            <a:r>
              <a:rPr lang="zh-CN" altLang="en-US" sz="2600" dirty="0" smtClean="0"/>
              <a:t>指令集：根据</a:t>
            </a:r>
            <a:r>
              <a:rPr lang="en-US" altLang="zh-CN" sz="2600" dirty="0" smtClean="0"/>
              <a:t>RISC-V Specification</a:t>
            </a:r>
            <a:r>
              <a:rPr lang="zh-CN" altLang="en-US" sz="2600" dirty="0" smtClean="0"/>
              <a:t>的指令</a:t>
            </a:r>
            <a:r>
              <a:rPr lang="en-US" altLang="zh-CN" sz="2600" dirty="0" smtClean="0"/>
              <a:t>encoding</a:t>
            </a:r>
            <a:r>
              <a:rPr lang="zh-CN" altLang="en-US" sz="2600" dirty="0" smtClean="0"/>
              <a:t>提供伪指令接口</a:t>
            </a:r>
            <a:endParaRPr lang="en-US" altLang="zh-CN" sz="2600" dirty="0"/>
          </a:p>
          <a:p>
            <a:pPr>
              <a:buFontTx/>
              <a:buChar char="-"/>
            </a:pPr>
            <a:r>
              <a:rPr lang="zh-CN" altLang="en-US" sz="2600" dirty="0" smtClean="0"/>
              <a:t>寄存器：根据</a:t>
            </a:r>
            <a:r>
              <a:rPr lang="en-US" altLang="zh-CN" sz="2600" dirty="0" smtClean="0"/>
              <a:t>RISC-V Specification</a:t>
            </a:r>
            <a:r>
              <a:rPr lang="zh-CN" altLang="en-US" sz="2600" dirty="0" smtClean="0"/>
              <a:t>定义寄存器的抽象层（</a:t>
            </a:r>
            <a:r>
              <a:rPr lang="en-US" altLang="zh-CN" sz="2600" dirty="0" smtClean="0"/>
              <a:t>GPR/FPR/VPR</a:t>
            </a:r>
            <a:r>
              <a:rPr lang="zh-CN" altLang="en-US" sz="2600" dirty="0" smtClean="0"/>
              <a:t>）</a:t>
            </a:r>
            <a:endParaRPr lang="en-US" altLang="zh-CN" sz="2600" dirty="0"/>
          </a:p>
          <a:p>
            <a:pPr>
              <a:buFontTx/>
              <a:buChar char="-"/>
            </a:pPr>
            <a:r>
              <a:rPr lang="zh-CN" altLang="en-US" sz="2600" dirty="0" smtClean="0"/>
              <a:t>寻址模型：实现</a:t>
            </a:r>
            <a:r>
              <a:rPr lang="en-US" altLang="zh-CN" sz="2600" dirty="0" smtClean="0"/>
              <a:t>RISC-V</a:t>
            </a:r>
            <a:r>
              <a:rPr lang="zh-CN" altLang="en-US" sz="2600" dirty="0" smtClean="0"/>
              <a:t>指令寻址模型</a:t>
            </a:r>
          </a:p>
        </p:txBody>
      </p:sp>
      <p:sp>
        <p:nvSpPr>
          <p:cNvPr id="3" name="灯片编号占位符 2"/>
          <p:cNvSpPr>
            <a:spLocks noGrp="1"/>
          </p:cNvSpPr>
          <p:nvPr>
            <p:ph type="sldNum" sz="quarter" idx="12"/>
          </p:nvPr>
        </p:nvSpPr>
        <p:spPr/>
        <p:txBody>
          <a:bodyPr/>
          <a:lstStyle/>
          <a:p>
            <a:fld id="{DB99DD6D-C2B1-492E-A189-B42FB92F47DD}" type="slidenum">
              <a:rPr lang="zh-CN" altLang="en-US" smtClean="0"/>
              <a:t>8</a:t>
            </a:fld>
            <a:endParaRPr lang="zh-CN" altLang="en-US"/>
          </a:p>
        </p:txBody>
      </p:sp>
    </p:spTree>
    <p:extLst>
      <p:ext uri="{BB962C8B-B14F-4D97-AF65-F5344CB8AC3E}">
        <p14:creationId xmlns:p14="http://schemas.microsoft.com/office/powerpoint/2010/main" val="2347818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RV64G </a:t>
            </a:r>
            <a:r>
              <a:rPr lang="zh-CN" altLang="en-US" dirty="0" smtClean="0"/>
              <a:t>后端</a:t>
            </a:r>
            <a:r>
              <a:rPr lang="en-US" altLang="zh-CN" dirty="0" smtClean="0"/>
              <a:t>——</a:t>
            </a:r>
            <a:r>
              <a:rPr lang="zh-CN" altLang="en-US" dirty="0" smtClean="0"/>
              <a:t>汇编器</a:t>
            </a:r>
            <a:endParaRPr lang="zh-CN" altLang="en-US" dirty="0"/>
          </a:p>
        </p:txBody>
      </p:sp>
      <p:sp>
        <p:nvSpPr>
          <p:cNvPr id="5" name="内容占位符 4"/>
          <p:cNvSpPr>
            <a:spLocks noGrp="1"/>
          </p:cNvSpPr>
          <p:nvPr>
            <p:ph idx="1"/>
          </p:nvPr>
        </p:nvSpPr>
        <p:spPr/>
        <p:txBody>
          <a:bodyPr>
            <a:normAutofit/>
          </a:bodyPr>
          <a:lstStyle/>
          <a:p>
            <a:pPr marL="0" indent="0">
              <a:buNone/>
            </a:pPr>
            <a:r>
              <a:rPr lang="zh-CN" altLang="en-US" sz="2600" dirty="0" smtClean="0"/>
              <a:t>汇编器提供接口对指令的某些</a:t>
            </a:r>
            <a:r>
              <a:rPr lang="en-US" altLang="zh-CN" sz="2600" dirty="0" smtClean="0"/>
              <a:t>bit</a:t>
            </a:r>
            <a:r>
              <a:rPr lang="zh-CN" altLang="en-US" sz="2600" dirty="0" smtClean="0"/>
              <a:t>和</a:t>
            </a:r>
            <a:r>
              <a:rPr lang="en-US" altLang="zh-CN" sz="2600" dirty="0" smtClean="0"/>
              <a:t>filed</a:t>
            </a:r>
            <a:r>
              <a:rPr lang="zh-CN" altLang="en-US" sz="2600" dirty="0" smtClean="0"/>
              <a:t>进行读写，最终将会生成机器码至代码段中。</a:t>
            </a:r>
            <a:endParaRPr lang="en-US" altLang="zh-CN" sz="2600" dirty="0"/>
          </a:p>
          <a:p>
            <a:pPr marL="0" indent="0">
              <a:buNone/>
            </a:pPr>
            <a:endParaRPr lang="zh-CN" altLang="en-US" sz="2600" dirty="0"/>
          </a:p>
        </p:txBody>
      </p:sp>
      <p:pic>
        <p:nvPicPr>
          <p:cNvPr id="8" name="图片 7" descr="C:\Users\w00385926\Downloads\Assembler.png"/>
          <p:cNvPicPr/>
          <p:nvPr/>
        </p:nvPicPr>
        <p:blipFill>
          <a:blip r:embed="rId2">
            <a:extLst>
              <a:ext uri="{28A0092B-C50C-407E-A947-70E740481C1C}">
                <a14:useLocalDpi xmlns:a14="http://schemas.microsoft.com/office/drawing/2010/main" val="0"/>
              </a:ext>
            </a:extLst>
          </a:blip>
          <a:srcRect/>
          <a:stretch>
            <a:fillRect/>
          </a:stretch>
        </p:blipFill>
        <p:spPr bwMode="auto">
          <a:xfrm>
            <a:off x="3681575" y="2834052"/>
            <a:ext cx="4477079" cy="3137373"/>
          </a:xfrm>
          <a:prstGeom prst="rect">
            <a:avLst/>
          </a:prstGeom>
          <a:noFill/>
          <a:ln>
            <a:noFill/>
          </a:ln>
        </p:spPr>
      </p:pic>
      <p:sp>
        <p:nvSpPr>
          <p:cNvPr id="3" name="灯片编号占位符 2"/>
          <p:cNvSpPr>
            <a:spLocks noGrp="1"/>
          </p:cNvSpPr>
          <p:nvPr>
            <p:ph type="sldNum" sz="quarter" idx="12"/>
          </p:nvPr>
        </p:nvSpPr>
        <p:spPr/>
        <p:txBody>
          <a:bodyPr/>
          <a:lstStyle/>
          <a:p>
            <a:fld id="{DB99DD6D-C2B1-492E-A189-B42FB92F47DD}" type="slidenum">
              <a:rPr lang="zh-CN" altLang="en-US" smtClean="0"/>
              <a:t>9</a:t>
            </a:fld>
            <a:endParaRPr lang="zh-CN" altLang="en-US"/>
          </a:p>
        </p:txBody>
      </p:sp>
    </p:spTree>
    <p:extLst>
      <p:ext uri="{BB962C8B-B14F-4D97-AF65-F5344CB8AC3E}">
        <p14:creationId xmlns:p14="http://schemas.microsoft.com/office/powerpoint/2010/main" val="322658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6820</TotalTime>
  <Words>1658</Words>
  <Application>Microsoft Office PowerPoint</Application>
  <PresentationFormat>宽屏</PresentationFormat>
  <Paragraphs>329</Paragraphs>
  <Slides>40</Slides>
  <Notes>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40</vt:i4>
      </vt:variant>
    </vt:vector>
  </HeadingPairs>
  <TitlesOfParts>
    <vt:vector size="50" baseType="lpstr">
      <vt:lpstr>.AppleSystemUIFont</vt:lpstr>
      <vt:lpstr>方正兰亭中黑简体</vt:lpstr>
      <vt:lpstr>思源黑体</vt:lpstr>
      <vt:lpstr>宋体</vt:lpstr>
      <vt:lpstr>Microsoft YaHei</vt:lpstr>
      <vt:lpstr>Arial</vt:lpstr>
      <vt:lpstr>Calibri</vt:lpstr>
      <vt:lpstr>Calibri Light</vt:lpstr>
      <vt:lpstr>Times New Roman</vt:lpstr>
      <vt:lpstr>Office 主题</vt:lpstr>
      <vt:lpstr>OpenJDK on RISC-V</vt:lpstr>
      <vt:lpstr>当前主流JVM对RISC-V的支持状态</vt:lpstr>
      <vt:lpstr>BishengJDK RISC-V</vt:lpstr>
      <vt:lpstr>从零开始</vt:lpstr>
      <vt:lpstr>平台相关后端实现</vt:lpstr>
      <vt:lpstr>HotSpot VM新增后端支持</vt:lpstr>
      <vt:lpstr>平台相关后端实现</vt:lpstr>
      <vt:lpstr>RV64G 后端——汇编器</vt:lpstr>
      <vt:lpstr>RV64G 后端——汇编器</vt:lpstr>
      <vt:lpstr>RV64G 后端——指令定义</vt:lpstr>
      <vt:lpstr>RV64G 后端——指令定义</vt:lpstr>
      <vt:lpstr>RV64G 后端——指令定义</vt:lpstr>
      <vt:lpstr>RV64G 后端——寄存器</vt:lpstr>
      <vt:lpstr>RV64G 后端——寄存器</vt:lpstr>
      <vt:lpstr>RV64G 后端——地址模型</vt:lpstr>
      <vt:lpstr>RV64G 后端——栈帧</vt:lpstr>
      <vt:lpstr>RV64G 后端——模板解释器</vt:lpstr>
      <vt:lpstr>RV64G 后端——模板解释器</vt:lpstr>
      <vt:lpstr>RV64G 后端——模板解释器</vt:lpstr>
      <vt:lpstr>RV64G 后端——模板解释器</vt:lpstr>
      <vt:lpstr>RV64G 后端——JIT（C1）</vt:lpstr>
      <vt:lpstr>RV64G 后端——JIT（C1）</vt:lpstr>
      <vt:lpstr>RV64G 后端——C1 FrameMap</vt:lpstr>
      <vt:lpstr>RV64G 后端——C1 LIR_Code</vt:lpstr>
      <vt:lpstr>RV64G 后端——C1 LIR_Code</vt:lpstr>
      <vt:lpstr>RV64G 后端——JIT（C2）</vt:lpstr>
      <vt:lpstr>RV64G 后端——JIT（C2）</vt:lpstr>
      <vt:lpstr>RV64G 后端——C2寄存器定义</vt:lpstr>
      <vt:lpstr>RV64G 后端——C2 reg_class&amp;operand</vt:lpstr>
      <vt:lpstr>RV64G 后端——C2 instruction</vt:lpstr>
      <vt:lpstr>RV64G 后端——C2 predicate/effect</vt:lpstr>
      <vt:lpstr>RV64G 后端——C2 Match</vt:lpstr>
      <vt:lpstr>RV64G 后端——C2 pipeline 定义</vt:lpstr>
      <vt:lpstr>RV64G 后端——C2 pipeline 定义</vt:lpstr>
      <vt:lpstr>RV64G 后端——C2 pipeline 定义</vt:lpstr>
      <vt:lpstr>RV64G 后端——C2 instruction</vt:lpstr>
      <vt:lpstr>Performance</vt:lpstr>
      <vt:lpstr>PowerPoint 演示文稿</vt:lpstr>
      <vt:lpstr>Get Involved</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HotSpot JVM RV64G后端实现</dc:title>
  <dc:creator>jiangfeilong</dc:creator>
  <cp:lastModifiedBy>jiangfeilong</cp:lastModifiedBy>
  <cp:revision>388</cp:revision>
  <dcterms:created xsi:type="dcterms:W3CDTF">2021-03-14T01:25:14Z</dcterms:created>
  <dcterms:modified xsi:type="dcterms:W3CDTF">2021-07-13T06:29:21Z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(3)HExJT9tvFiuurbzFqEjH3jsvWlTv8MI8yJMweENfpigfxRtdXquvNDAta6b8WAf6nzvKnsti
UeSJ68jclr6Lbj0tH2jPOWXLC+Mof31tzSxwy0RSA5ShcM8iLQSbc+E/Q5qrcfImRfu7SSya
y9Ljq4hFQ/+ioPLcqPHJuB3QhuzDDdeK6xW6tDfzk1wvISSeljgVJlMtsrerRMvl0Mm3UzH6
yGv7Hl36djRPN0gqN9</vt:lpwstr>
  </property>
  <property fmtid="{D5CDD505-2E9C-101B-9397-08002B2CF9AE}" pid="3" name="_2015_ms_pID_7253431">
    <vt:lpwstr>GzoOAqmLRb1+voy85P0L+mS5/5aaNGXa/JxOA1aMsqCbZeOWQtgyrq
054jV7LqiFzAup+abQp6UQeYf+84k8AlXB9KzCYpoSa4j7cZXtAuZCTaSvyo6rmS7SXqn396
AfiKkSVUYHy5OCzcoVwjo8z3LXWfROZg3JZSjYtLZYHlbfmW/dQZLLdWwlmozKWp4VRzl/qX
qAvW3IoLFQLlpFtP+dN23rWbtNwKmP85O0Xz</vt:lpwstr>
  </property>
  <property fmtid="{D5CDD505-2E9C-101B-9397-08002B2CF9AE}" pid="4" name="_2015_ms_pID_7253432">
    <vt:lpwstr>lA==</vt:lpwstr>
  </property>
</Properties>
</file>