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83" r:id="rId4"/>
    <p:sldId id="285" r:id="rId5"/>
    <p:sldId id="267" r:id="rId6"/>
    <p:sldId id="282" r:id="rId7"/>
    <p:sldId id="286" r:id="rId8"/>
    <p:sldId id="270" r:id="rId9"/>
    <p:sldId id="279" r:id="rId10"/>
    <p:sldId id="284" r:id="rId11"/>
    <p:sldId id="288" r:id="rId12"/>
    <p:sldId id="261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A8"/>
    <a:srgbClr val="00BD85"/>
    <a:srgbClr val="FFB328"/>
    <a:srgbClr val="F97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7"/>
  </p:normalViewPr>
  <p:slideViewPr>
    <p:cSldViewPr snapToGrid="0" snapToObjects="1">
      <p:cViewPr varScale="1">
        <p:scale>
          <a:sx n="116" d="100"/>
          <a:sy n="116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-box\06%20&#22522;&#30784;&#26381;&#21153;&#22495;\&#20108;&#26399;&#39033;&#30446;\&#39033;&#30446;&#36827;&#24230;\A-Tune2.0&#39033;&#30446;&#36827;&#23637;-2020-9-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-box\06%20&#22522;&#30784;&#26381;&#21153;&#22495;\&#20108;&#26399;&#39033;&#30446;\&#39033;&#30446;&#36827;&#24230;\A-Tune2.0&#39033;&#30446;&#36827;&#23637;-2020-9-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nginx</a:t>
            </a:r>
            <a:r>
              <a:rPr lang="zh-CN" altLang="en-US"/>
              <a:t>性能调优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场景优化结果!$I$1:$J$1</c:f>
              <c:strCache>
                <c:ptCount val="2"/>
                <c:pt idx="0">
                  <c:v>优化前</c:v>
                </c:pt>
                <c:pt idx="1">
                  <c:v>优化后</c:v>
                </c:pt>
              </c:strCache>
            </c:strRef>
          </c:cat>
          <c:val>
            <c:numRef>
              <c:f>场景优化结果!$I$2:$J$2</c:f>
              <c:numCache>
                <c:formatCode>General</c:formatCode>
                <c:ptCount val="2"/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cat>
            <c:strRef>
              <c:f>场景优化结果!$I$1:$J$1</c:f>
              <c:strCache>
                <c:ptCount val="2"/>
                <c:pt idx="0">
                  <c:v>优化前</c:v>
                </c:pt>
                <c:pt idx="1">
                  <c:v>优化后</c:v>
                </c:pt>
              </c:strCache>
            </c:strRef>
          </c:cat>
          <c:val>
            <c:numRef>
              <c:f>场景优化结果!$I$3:$J$3</c:f>
              <c:numCache>
                <c:formatCode>General</c:formatCode>
                <c:ptCount val="2"/>
                <c:pt idx="0">
                  <c:v>17998</c:v>
                </c:pt>
                <c:pt idx="1">
                  <c:v>61144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348157872"/>
        <c:axId val="-324037904"/>
        <c:axId val="0"/>
      </c:bar3DChart>
      <c:catAx>
        <c:axId val="-34815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324037904"/>
        <c:crosses val="autoZero"/>
        <c:auto val="1"/>
        <c:lblAlgn val="ctr"/>
        <c:lblOffset val="100"/>
        <c:noMultiLvlLbl val="0"/>
      </c:catAx>
      <c:valAx>
        <c:axId val="-32403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/>
                  <a:t>nginx</a:t>
                </a:r>
                <a:r>
                  <a:rPr lang="zh-CN" altLang="en-US"/>
                  <a:t>吞吐量</a:t>
                </a:r>
              </a:p>
            </c:rich>
          </c:tx>
          <c:layout>
            <c:manualLayout>
              <c:xMode val="edge"/>
              <c:yMode val="edge"/>
              <c:x val="9.102787385221707E-2"/>
              <c:y val="0.369474455227980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34815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HPC</a:t>
            </a:r>
            <a:r>
              <a:rPr lang="zh-CN" altLang="en-US"/>
              <a:t>人类基因组性能调优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场景优化结果!$I$1:$J$1</c:f>
              <c:strCache>
                <c:ptCount val="2"/>
                <c:pt idx="0">
                  <c:v>优化前</c:v>
                </c:pt>
                <c:pt idx="1">
                  <c:v>优化后</c:v>
                </c:pt>
              </c:strCache>
            </c:strRef>
          </c:cat>
          <c:val>
            <c:numRef>
              <c:f>场景优化结果!$I$2:$J$2</c:f>
              <c:numCache>
                <c:formatCode>General</c:formatCode>
                <c:ptCount val="2"/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cat>
            <c:strRef>
              <c:f>场景优化结果!$I$1:$J$1</c:f>
              <c:strCache>
                <c:ptCount val="2"/>
                <c:pt idx="0">
                  <c:v>优化前</c:v>
                </c:pt>
                <c:pt idx="1">
                  <c:v>优化后</c:v>
                </c:pt>
              </c:strCache>
            </c:strRef>
          </c:cat>
          <c:val>
            <c:numRef>
              <c:f>场景优化结果!$I$134:$J$134</c:f>
              <c:numCache>
                <c:formatCode>General</c:formatCode>
                <c:ptCount val="2"/>
                <c:pt idx="0">
                  <c:v>180</c:v>
                </c:pt>
                <c:pt idx="1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324040624"/>
        <c:axId val="-324037360"/>
        <c:axId val="0"/>
      </c:bar3DChart>
      <c:catAx>
        <c:axId val="-32404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324037360"/>
        <c:crosses val="autoZero"/>
        <c:auto val="1"/>
        <c:lblAlgn val="ctr"/>
        <c:lblOffset val="100"/>
        <c:noMultiLvlLbl val="0"/>
      </c:catAx>
      <c:valAx>
        <c:axId val="-32403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CN" altLang="en-US"/>
                  <a:t>运行时间（分钟）</a:t>
                </a:r>
              </a:p>
            </c:rich>
          </c:tx>
          <c:layout>
            <c:manualLayout>
              <c:xMode val="edge"/>
              <c:yMode val="edge"/>
              <c:x val="9.3735600995259211E-2"/>
              <c:y val="0.32029869960170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324040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67F2-148A-4623-BE66-232403203372}" type="datetimeFigureOut">
              <a:rPr lang="zh-CN" altLang="en-US" smtClean="0"/>
              <a:t>2021/1/8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0EC2F-FFDF-4B72-B898-051ADA5B06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35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54"/>
          <p:cNvGrpSpPr/>
          <p:nvPr userDrawn="1"/>
        </p:nvGrpSpPr>
        <p:grpSpPr>
          <a:xfrm>
            <a:off x="6022164" y="5903160"/>
            <a:ext cx="226800" cy="720000"/>
            <a:chOff x="6205521" y="5132079"/>
            <a:chExt cx="259851" cy="856655"/>
          </a:xfrm>
          <a:solidFill>
            <a:srgbClr val="002EA7"/>
          </a:solidFill>
        </p:grpSpPr>
        <p:sp>
          <p:nvSpPr>
            <p:cNvPr id="8" name="L 形 7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9" name="L 形 8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" name="L 形 9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1" name="等腰三角形 7"/>
          <p:cNvSpPr/>
          <p:nvPr userDrawn="1"/>
        </p:nvSpPr>
        <p:spPr>
          <a:xfrm rot="3259845">
            <a:off x="9499971" y="1396600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2" name="组合 11"/>
          <p:cNvGrpSpPr>
            <a:grpSpLocks/>
          </p:cNvGrpSpPr>
          <p:nvPr userDrawn="1"/>
        </p:nvGrpSpPr>
        <p:grpSpPr bwMode="auto">
          <a:xfrm>
            <a:off x="3507078" y="1030548"/>
            <a:ext cx="4789917" cy="3536845"/>
            <a:chOff x="3636008" y="1275143"/>
            <a:chExt cx="4790591" cy="3535967"/>
          </a:xfrm>
        </p:grpSpPr>
        <p:sp>
          <p:nvSpPr>
            <p:cNvPr id="13" name="矩形 12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 rot="8972468">
              <a:off x="7940531" y="4325456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cxnSp>
        <p:nvCxnSpPr>
          <p:cNvPr id="16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60962" y="2386535"/>
            <a:ext cx="6823335" cy="4704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9"/>
          <p:cNvCxnSpPr/>
          <p:nvPr userDrawn="1"/>
        </p:nvCxnSpPr>
        <p:spPr>
          <a:xfrm>
            <a:off x="4447338" y="3621986"/>
            <a:ext cx="5354637" cy="3016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53"/>
          <p:cNvSpPr/>
          <p:nvPr userDrawn="1"/>
        </p:nvSpPr>
        <p:spPr>
          <a:xfrm rot="3259845">
            <a:off x="9989133" y="3735652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2324100" y="2652259"/>
            <a:ext cx="8864600" cy="800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</p:spTree>
    <p:extLst>
      <p:ext uri="{BB962C8B-B14F-4D97-AF65-F5344CB8AC3E}">
        <p14:creationId xmlns:p14="http://schemas.microsoft.com/office/powerpoint/2010/main" val="203003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7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37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6"/>
          <p:cNvGrpSpPr/>
          <p:nvPr userDrawn="1"/>
        </p:nvGrpSpPr>
        <p:grpSpPr>
          <a:xfrm>
            <a:off x="2287589" y="2422525"/>
            <a:ext cx="2333625" cy="2012950"/>
            <a:chOff x="2287589" y="2422525"/>
            <a:chExt cx="2333625" cy="2012950"/>
          </a:xfrm>
        </p:grpSpPr>
        <p:sp>
          <p:nvSpPr>
            <p:cNvPr id="8" name="等腰三角形 20"/>
            <p:cNvSpPr/>
            <p:nvPr/>
          </p:nvSpPr>
          <p:spPr>
            <a:xfrm rot="10800000">
              <a:off x="2506664" y="2681289"/>
              <a:ext cx="1895475" cy="1635125"/>
            </a:xfrm>
            <a:prstGeom prst="triangle">
              <a:avLst/>
            </a:prstGeom>
            <a:solidFill>
              <a:srgbClr val="002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144000" anchor="ctr"/>
            <a:lstStyle/>
            <a:p>
              <a:pPr algn="ctr">
                <a:defRPr/>
              </a:pPr>
              <a:endParaRPr lang="zh-CN" altLang="en-US" sz="3600" dirty="0">
                <a:solidFill>
                  <a:srgbClr val="FFFFFF"/>
                </a:solidFill>
                <a:latin typeface="FZLanTingHeiS-DB-GB" charset="-122"/>
                <a:ea typeface="FZLanTingHeiS-DB-GB" charset="-122"/>
                <a:cs typeface="FZLanTingHeiS-DB-GB" charset="-122"/>
              </a:endParaRPr>
            </a:p>
          </p:txBody>
        </p:sp>
        <p:sp>
          <p:nvSpPr>
            <p:cNvPr id="9" name="等腰三角形 21"/>
            <p:cNvSpPr/>
            <p:nvPr/>
          </p:nvSpPr>
          <p:spPr>
            <a:xfrm rot="10800000">
              <a:off x="2287589" y="2422525"/>
              <a:ext cx="2333625" cy="2012950"/>
            </a:xfrm>
            <a:prstGeom prst="triangle">
              <a:avLst/>
            </a:prstGeom>
            <a:noFill/>
            <a:ln w="6350">
              <a:solidFill>
                <a:srgbClr val="002EA7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0" name="直接连接符 22"/>
          <p:cNvCxnSpPr>
            <a:endCxn id="27" idx="3"/>
          </p:cNvCxnSpPr>
          <p:nvPr userDrawn="1"/>
        </p:nvCxnSpPr>
        <p:spPr>
          <a:xfrm>
            <a:off x="3454400" y="1"/>
            <a:ext cx="1" cy="2422524"/>
          </a:xfrm>
          <a:prstGeom prst="line">
            <a:avLst/>
          </a:prstGeom>
          <a:ln w="6350">
            <a:solidFill>
              <a:srgbClr val="002EA7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23"/>
          <p:cNvCxnSpPr>
            <a:stCxn id="27" idx="0"/>
          </p:cNvCxnSpPr>
          <p:nvPr userDrawn="1"/>
        </p:nvCxnSpPr>
        <p:spPr>
          <a:xfrm flipH="1">
            <a:off x="3454400" y="4435475"/>
            <a:ext cx="1" cy="1195304"/>
          </a:xfrm>
          <a:prstGeom prst="line">
            <a:avLst/>
          </a:prstGeom>
          <a:ln w="6350">
            <a:solidFill>
              <a:srgbClr val="002EA7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25"/>
          <p:cNvCxnSpPr/>
          <p:nvPr userDrawn="1"/>
        </p:nvCxnSpPr>
        <p:spPr>
          <a:xfrm flipH="1">
            <a:off x="5521326" y="1601789"/>
            <a:ext cx="498475" cy="649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28"/>
          <p:cNvCxnSpPr/>
          <p:nvPr userDrawn="1"/>
        </p:nvCxnSpPr>
        <p:spPr>
          <a:xfrm flipH="1">
            <a:off x="5521326" y="269875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31"/>
          <p:cNvCxnSpPr/>
          <p:nvPr userDrawn="1"/>
        </p:nvCxnSpPr>
        <p:spPr>
          <a:xfrm flipH="1">
            <a:off x="5521326" y="379730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34"/>
          <p:cNvCxnSpPr/>
          <p:nvPr userDrawn="1"/>
        </p:nvCxnSpPr>
        <p:spPr>
          <a:xfrm flipH="1">
            <a:off x="5521326" y="4895850"/>
            <a:ext cx="498475" cy="649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任意多边形 53"/>
          <p:cNvSpPr/>
          <p:nvPr userDrawn="1"/>
        </p:nvSpPr>
        <p:spPr>
          <a:xfrm rot="3259845">
            <a:off x="10557912" y="469774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任意多边形 54"/>
          <p:cNvSpPr/>
          <p:nvPr userDrawn="1"/>
        </p:nvSpPr>
        <p:spPr>
          <a:xfrm rot="5050286">
            <a:off x="8903971" y="536557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任意多边形 182"/>
          <p:cNvSpPr/>
          <p:nvPr userDrawn="1"/>
        </p:nvSpPr>
        <p:spPr bwMode="auto">
          <a:xfrm rot="20711973">
            <a:off x="2387309" y="878928"/>
            <a:ext cx="381541" cy="391702"/>
          </a:xfrm>
          <a:prstGeom prst="rtTriangle">
            <a:avLst/>
          </a:prstGeom>
          <a:solidFill>
            <a:srgbClr val="81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27" name="任意多边形 184"/>
          <p:cNvSpPr/>
          <p:nvPr userDrawn="1"/>
        </p:nvSpPr>
        <p:spPr bwMode="auto">
          <a:xfrm rot="3259845">
            <a:off x="1477045" y="5392971"/>
            <a:ext cx="395287" cy="39600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28" name="图片 2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9" name="矩形 28"/>
          <p:cNvSpPr/>
          <p:nvPr userDrawn="1"/>
        </p:nvSpPr>
        <p:spPr>
          <a:xfrm>
            <a:off x="2888401" y="2794685"/>
            <a:ext cx="1112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0" i="0" dirty="0">
                <a:solidFill>
                  <a:schemeClr val="bg1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目录</a:t>
            </a:r>
          </a:p>
        </p:txBody>
      </p:sp>
      <p:sp>
        <p:nvSpPr>
          <p:cNvPr id="31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6019414" y="183197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2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6019414" y="293052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3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6019414" y="4016375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4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19414" y="5126038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5" name="文本占位符 30"/>
          <p:cNvSpPr>
            <a:spLocks noGrp="1"/>
          </p:cNvSpPr>
          <p:nvPr>
            <p:ph type="body" sz="quarter" idx="14" hasCustomPrompt="1"/>
          </p:nvPr>
        </p:nvSpPr>
        <p:spPr>
          <a:xfrm>
            <a:off x="5322888" y="1405139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36" name="文本占位符 30"/>
          <p:cNvSpPr>
            <a:spLocks noGrp="1"/>
          </p:cNvSpPr>
          <p:nvPr>
            <p:ph type="body" sz="quarter" idx="15" hasCustomPrompt="1"/>
          </p:nvPr>
        </p:nvSpPr>
        <p:spPr>
          <a:xfrm>
            <a:off x="5322888" y="250289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7" name="文本占位符 30"/>
          <p:cNvSpPr>
            <a:spLocks noGrp="1"/>
          </p:cNvSpPr>
          <p:nvPr>
            <p:ph type="body" sz="quarter" idx="16" hasCustomPrompt="1"/>
          </p:nvPr>
        </p:nvSpPr>
        <p:spPr>
          <a:xfrm>
            <a:off x="5322888" y="360144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38" name="文本占位符 30"/>
          <p:cNvSpPr>
            <a:spLocks noGrp="1"/>
          </p:cNvSpPr>
          <p:nvPr>
            <p:ph type="body" sz="quarter" idx="17" hasCustomPrompt="1"/>
          </p:nvPr>
        </p:nvSpPr>
        <p:spPr>
          <a:xfrm>
            <a:off x="5322888" y="4696753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164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81188" y="2152046"/>
            <a:ext cx="5172755" cy="47043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9"/>
          <p:cNvCxnSpPr/>
          <p:nvPr userDrawn="1"/>
        </p:nvCxnSpPr>
        <p:spPr>
          <a:xfrm>
            <a:off x="3652838" y="3348104"/>
            <a:ext cx="5354637" cy="30162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任意多边形 53"/>
          <p:cNvSpPr/>
          <p:nvPr userDrawn="1"/>
        </p:nvSpPr>
        <p:spPr>
          <a:xfrm rot="3259845">
            <a:off x="10052739" y="344802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任意多边形 54"/>
          <p:cNvSpPr/>
          <p:nvPr userDrawn="1"/>
        </p:nvSpPr>
        <p:spPr>
          <a:xfrm rot="5050286">
            <a:off x="10419938" y="1398579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 rot="5400000">
            <a:off x="2587634" y="2402973"/>
            <a:ext cx="724388" cy="751039"/>
          </a:xfrm>
          <a:prstGeom prst="rect">
            <a:avLst/>
          </a:prstGeom>
          <a:noFill/>
          <a:ln>
            <a:solidFill>
              <a:srgbClr val="002D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0" i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20" name="组合 54"/>
          <p:cNvGrpSpPr/>
          <p:nvPr userDrawn="1"/>
        </p:nvGrpSpPr>
        <p:grpSpPr>
          <a:xfrm>
            <a:off x="5972714" y="5654824"/>
            <a:ext cx="231237" cy="720000"/>
            <a:chOff x="6205521" y="5132079"/>
            <a:chExt cx="259851" cy="856655"/>
          </a:xfrm>
          <a:solidFill>
            <a:srgbClr val="002DA8"/>
          </a:solidFill>
        </p:grpSpPr>
        <p:sp>
          <p:nvSpPr>
            <p:cNvPr id="21" name="L 形 20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2" name="L 形 21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3" name="L 形 22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4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3381828" y="2470765"/>
            <a:ext cx="6428922" cy="615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  <p:sp>
        <p:nvSpPr>
          <p:cNvPr id="28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3268867" y="3943752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29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3268867" y="4450344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30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3268867" y="4957386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5" name="文本占位符 31">
            <a:extLst>
              <a:ext uri="{FF2B5EF4-FFF2-40B4-BE49-F238E27FC236}">
                <a16:creationId xmlns:a16="http://schemas.microsoft.com/office/drawing/2014/main" xmlns="" id="{DED8E86A-FECF-4146-887B-C9358AC0EA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0135" y="2491981"/>
            <a:ext cx="899386" cy="6154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573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375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8" name="右箭头 17"/>
          <p:cNvSpPr/>
          <p:nvPr userDrawn="1"/>
        </p:nvSpPr>
        <p:spPr>
          <a:xfrm>
            <a:off x="457200" y="311725"/>
            <a:ext cx="285320" cy="328709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200">
              <a:solidFill>
                <a:srgbClr val="FF0000"/>
              </a:solidFill>
            </a:endParaRPr>
          </a:p>
        </p:txBody>
      </p:sp>
      <p:sp>
        <p:nvSpPr>
          <p:cNvPr id="19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742520" y="2835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21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742520" y="8214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7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2520" y="1359398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8" name="文本占位符 30"/>
          <p:cNvSpPr>
            <a:spLocks noGrp="1"/>
          </p:cNvSpPr>
          <p:nvPr>
            <p:ph type="body" sz="quarter" idx="23" hasCustomPrompt="1"/>
          </p:nvPr>
        </p:nvSpPr>
        <p:spPr>
          <a:xfrm>
            <a:off x="742520" y="2123641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9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2520" y="2661541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0" name="文本占位符 30"/>
          <p:cNvSpPr>
            <a:spLocks noGrp="1"/>
          </p:cNvSpPr>
          <p:nvPr>
            <p:ph type="body" sz="quarter" idx="25" hasCustomPrompt="1"/>
          </p:nvPr>
        </p:nvSpPr>
        <p:spPr>
          <a:xfrm>
            <a:off x="742520" y="3425784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1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2520" y="3963684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2" name="文本占位符 30"/>
          <p:cNvSpPr>
            <a:spLocks noGrp="1"/>
          </p:cNvSpPr>
          <p:nvPr>
            <p:ph type="body" sz="quarter" idx="27" hasCustomPrompt="1"/>
          </p:nvPr>
        </p:nvSpPr>
        <p:spPr>
          <a:xfrm>
            <a:off x="742520" y="4727927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3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2520" y="5265827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2197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65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致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 9"/>
          <p:cNvGrpSpPr/>
          <p:nvPr userDrawn="1"/>
        </p:nvGrpSpPr>
        <p:grpSpPr>
          <a:xfrm>
            <a:off x="1885036" y="2752896"/>
            <a:ext cx="7916941" cy="1352208"/>
            <a:chOff x="1885036" y="2344705"/>
            <a:chExt cx="7916941" cy="1352208"/>
          </a:xfrm>
        </p:grpSpPr>
        <p:sp>
          <p:nvSpPr>
            <p:cNvPr id="11" name="文本框 10"/>
            <p:cNvSpPr txBox="1"/>
            <p:nvPr/>
          </p:nvSpPr>
          <p:spPr>
            <a:xfrm>
              <a:off x="4531309" y="2612283"/>
              <a:ext cx="2693366" cy="83099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altLang="zh-CN" sz="4800" b="0" i="0" dirty="0">
                  <a:solidFill>
                    <a:srgbClr val="002EA7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THANKS</a:t>
              </a:r>
              <a:endParaRPr lang="zh-CN" altLang="en-US" sz="4800" b="0" i="0" dirty="0">
                <a:solidFill>
                  <a:srgbClr val="002EA7"/>
                </a:solidFill>
                <a:latin typeface="Microsoft YaHei" charset="-122"/>
                <a:ea typeface="Microsoft YaHei" charset="-122"/>
                <a:cs typeface="Microsoft YaHei" charset="-122"/>
              </a:endParaRPr>
            </a:p>
          </p:txBody>
        </p:sp>
        <p:cxnSp>
          <p:nvCxnSpPr>
            <p:cNvPr id="12" name="直接连接符 12"/>
            <p:cNvCxnSpPr/>
            <p:nvPr/>
          </p:nvCxnSpPr>
          <p:spPr>
            <a:xfrm rot="10800000">
              <a:off x="1885036" y="2344705"/>
              <a:ext cx="6799262" cy="39687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45"/>
            <p:cNvCxnSpPr/>
            <p:nvPr/>
          </p:nvCxnSpPr>
          <p:spPr>
            <a:xfrm>
              <a:off x="4447340" y="3666751"/>
              <a:ext cx="5354637" cy="30162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5" name="等腰三角形 7"/>
          <p:cNvSpPr/>
          <p:nvPr userDrawn="1"/>
        </p:nvSpPr>
        <p:spPr>
          <a:xfrm rot="3259845">
            <a:off x="9952811" y="1945356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6" name="组合 11"/>
          <p:cNvGrpSpPr>
            <a:grpSpLocks/>
          </p:cNvGrpSpPr>
          <p:nvPr userDrawn="1"/>
        </p:nvGrpSpPr>
        <p:grpSpPr bwMode="auto">
          <a:xfrm>
            <a:off x="3507078" y="1285730"/>
            <a:ext cx="5087630" cy="3831272"/>
            <a:chOff x="3636008" y="1275143"/>
            <a:chExt cx="5088346" cy="3830321"/>
          </a:xfrm>
        </p:grpSpPr>
        <p:sp>
          <p:nvSpPr>
            <p:cNvPr id="17" name="矩形 16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 rot="8972468">
              <a:off x="8238286" y="4619810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9" name="任意多边形 53"/>
          <p:cNvSpPr/>
          <p:nvPr userDrawn="1"/>
        </p:nvSpPr>
        <p:spPr>
          <a:xfrm rot="3259845">
            <a:off x="10052739" y="3703205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任意多边形 54"/>
          <p:cNvSpPr/>
          <p:nvPr userDrawn="1"/>
        </p:nvSpPr>
        <p:spPr>
          <a:xfrm rot="20313339">
            <a:off x="1376723" y="3220108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14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61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5" r:id="rId3"/>
    <p:sldLayoutId id="2147483650" r:id="rId4"/>
    <p:sldLayoutId id="2147483651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/>
              <a:t>智能优化引擎</a:t>
            </a:r>
            <a:r>
              <a:rPr lang="en-US" altLang="zh-CN" dirty="0" smtClean="0"/>
              <a:t>A-Tune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640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7487080" cy="384961"/>
          </a:xfrm>
        </p:spPr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未来技术演进路线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9093" y="1770475"/>
            <a:ext cx="78598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集群调优：多节点异步调优，达成集群整体性能最优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并行调优：多节点并行调节，提升调优搜索效率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业务场景、具体应用持续扩展，可调节对象、经验库持续增加，感知精度持续提升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采集模块能够适配更多的</a:t>
            </a:r>
            <a:r>
              <a:rPr lang="en-US" altLang="zh-CN" sz="1600" dirty="0" smtClean="0"/>
              <a:t>OS</a:t>
            </a:r>
            <a:r>
              <a:rPr lang="zh-CN" altLang="en-US" sz="1600" dirty="0" smtClean="0"/>
              <a:t>场景，支持更多的采集工具（</a:t>
            </a:r>
            <a:r>
              <a:rPr lang="en-US" altLang="zh-CN" sz="1600" dirty="0" smtClean="0"/>
              <a:t>nmon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 smtClean="0"/>
              <a:t>engine</a:t>
            </a:r>
            <a:r>
              <a:rPr lang="zh-CN" altLang="en-US" sz="1600" dirty="0" smtClean="0"/>
              <a:t>服务器可以接入更多的数据库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 smtClean="0"/>
              <a:t>Web UI</a:t>
            </a:r>
            <a:r>
              <a:rPr lang="zh-CN" altLang="en-US" sz="1600" dirty="0" smtClean="0"/>
              <a:t>用户体验提升，可用性提升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/>
              <a:t>更加智能的调优策略，引入强化学习等支持更多场景的调优</a:t>
            </a:r>
            <a:r>
              <a:rPr lang="zh-CN" altLang="en-US" sz="1600" dirty="0" smtClean="0"/>
              <a:t>算法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/>
              <a:t>在线动态调优：在线动态自</a:t>
            </a:r>
            <a:r>
              <a:rPr lang="zh-CN" altLang="en-US" sz="1600" dirty="0" smtClean="0"/>
              <a:t>适应</a:t>
            </a:r>
            <a:endParaRPr lang="en-US" altLang="zh-CN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 smtClean="0"/>
              <a:t>……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8147859" y="226858"/>
            <a:ext cx="3600400" cy="3672408"/>
            <a:chOff x="6745659" y="837506"/>
            <a:chExt cx="4104456" cy="5112568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45659" y="837506"/>
              <a:ext cx="4104456" cy="3222962"/>
            </a:xfrm>
            <a:prstGeom prst="rect">
              <a:avLst/>
            </a:prstGeom>
          </p:spPr>
        </p:pic>
        <p:sp>
          <p:nvSpPr>
            <p:cNvPr id="14" name="矩形 13"/>
            <p:cNvSpPr/>
            <p:nvPr/>
          </p:nvSpPr>
          <p:spPr>
            <a:xfrm>
              <a:off x="7105699" y="5229994"/>
              <a:ext cx="3744416" cy="720080"/>
            </a:xfrm>
            <a:prstGeom prst="rect">
              <a:avLst/>
            </a:prstGeom>
            <a:ln>
              <a:headEnd type="non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0" hangingPunct="0"/>
              <a:r>
                <a:rPr lang="en-US" altLang="zh-CN" sz="1000" b="1" kern="0" smtClean="0">
                  <a:solidFill>
                    <a:schemeClr val="tx1"/>
                  </a:solidFill>
                  <a:latin typeface="Microsoft YaHei"/>
                  <a:ea typeface="Microsoft YaHei"/>
                </a:rPr>
                <a:t>A-Tune </a:t>
              </a:r>
              <a:r>
                <a:rPr lang="zh-CN" altLang="en-US" sz="1000" b="1" kern="0" smtClean="0">
                  <a:solidFill>
                    <a:schemeClr val="tx1"/>
                  </a:solidFill>
                  <a:latin typeface="Microsoft YaHei"/>
                  <a:ea typeface="Microsoft YaHei"/>
                </a:rPr>
                <a:t>自调优引擎</a:t>
              </a:r>
              <a:endParaRPr lang="zh-CN" altLang="en-US" sz="1000" b="1" kern="0" dirty="0" err="1" smtClean="0">
                <a:solidFill>
                  <a:schemeClr val="tx1"/>
                </a:solidFill>
                <a:latin typeface="Microsoft YaHei"/>
                <a:ea typeface="Microsoft YaHei"/>
              </a:endParaRPr>
            </a:p>
          </p:txBody>
        </p:sp>
        <p:cxnSp>
          <p:nvCxnSpPr>
            <p:cNvPr id="15" name="直接箭头连接符 14"/>
            <p:cNvCxnSpPr>
              <a:endCxn id="14" idx="0"/>
            </p:cNvCxnSpPr>
            <p:nvPr/>
          </p:nvCxnSpPr>
          <p:spPr>
            <a:xfrm>
              <a:off x="7321723" y="4005858"/>
              <a:ext cx="1656184" cy="12241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>
              <a:endCxn id="14" idx="0"/>
            </p:cNvCxnSpPr>
            <p:nvPr/>
          </p:nvCxnSpPr>
          <p:spPr>
            <a:xfrm>
              <a:off x="8689875" y="4005858"/>
              <a:ext cx="288032" cy="12241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>
              <a:endCxn id="14" idx="0"/>
            </p:cNvCxnSpPr>
            <p:nvPr/>
          </p:nvCxnSpPr>
          <p:spPr>
            <a:xfrm flipH="1">
              <a:off x="8977907" y="4005858"/>
              <a:ext cx="504056" cy="12241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>
              <a:endCxn id="14" idx="0"/>
            </p:cNvCxnSpPr>
            <p:nvPr/>
          </p:nvCxnSpPr>
          <p:spPr>
            <a:xfrm flipH="1">
              <a:off x="8977907" y="4005858"/>
              <a:ext cx="1368152" cy="12241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6458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7487080" cy="384961"/>
          </a:xfrm>
        </p:spPr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相关</a:t>
            </a:r>
            <a:r>
              <a:rPr lang="en-US" altLang="zh-CN" dirty="0" smtClean="0"/>
              <a:t>issue</a:t>
            </a:r>
            <a:r>
              <a:rPr lang="zh-CN" altLang="en-US" dirty="0" smtClean="0"/>
              <a:t>分析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75" y="1557502"/>
            <a:ext cx="4257675" cy="3333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8594" y="1601742"/>
            <a:ext cx="2419350" cy="3905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8594" y="1992267"/>
            <a:ext cx="3343275" cy="4286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0811" y="2301273"/>
            <a:ext cx="1514475" cy="3905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0811" y="2706574"/>
            <a:ext cx="2286000" cy="3714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2080" y="4061736"/>
            <a:ext cx="2838450" cy="35242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83855" y="4556066"/>
            <a:ext cx="2266950" cy="32385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0811" y="1925720"/>
            <a:ext cx="1971675" cy="39052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83855" y="4955423"/>
            <a:ext cx="3276600" cy="37147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93125" y="2417635"/>
            <a:ext cx="2762250" cy="390525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1090811" y="3967488"/>
            <a:ext cx="3657600" cy="15343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1090811" y="1464594"/>
            <a:ext cx="4281339" cy="16738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6604269" y="1464594"/>
            <a:ext cx="3657600" cy="15343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50686" y="3684725"/>
            <a:ext cx="4591050" cy="409575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08076" y="4137931"/>
            <a:ext cx="3019425" cy="371475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54570" y="4623384"/>
            <a:ext cx="3467100" cy="352425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54570" y="5038490"/>
            <a:ext cx="3333750" cy="371475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6508075" y="3658898"/>
            <a:ext cx="4533661" cy="18772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42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69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6019414" y="1831976"/>
            <a:ext cx="5373516" cy="419100"/>
          </a:xfrm>
        </p:spPr>
        <p:txBody>
          <a:bodyPr/>
          <a:lstStyle/>
          <a:p>
            <a:r>
              <a:rPr lang="en-US" altLang="zh-CN" dirty="0"/>
              <a:t>A-Tune </a:t>
            </a:r>
            <a:r>
              <a:rPr lang="zh-CN" altLang="en-US" dirty="0"/>
              <a:t>本年度新特性与实践成果回顾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6019414" y="2930526"/>
            <a:ext cx="4541494" cy="419100"/>
          </a:xfrm>
        </p:spPr>
        <p:txBody>
          <a:bodyPr/>
          <a:lstStyle/>
          <a:p>
            <a:r>
              <a:rPr lang="en-US" altLang="zh-CN" dirty="0"/>
              <a:t>A-Tune </a:t>
            </a:r>
            <a:r>
              <a:rPr lang="zh-CN" altLang="en-US" dirty="0"/>
              <a:t>未来技术演进路线探讨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社区</a:t>
            </a:r>
            <a:r>
              <a:rPr lang="en-US" altLang="zh-CN" dirty="0" smtClean="0"/>
              <a:t>issue</a:t>
            </a:r>
            <a:r>
              <a:rPr lang="zh-CN" altLang="en-US" dirty="0" smtClean="0"/>
              <a:t>分析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5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C00000"/>
                </a:solidFill>
              </a:rPr>
              <a:t>解放双手</a:t>
            </a:r>
            <a:r>
              <a:rPr lang="zh-CN" altLang="en-US" dirty="0" smtClean="0"/>
              <a:t>，让性能调优更容易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188393" y="1910307"/>
            <a:ext cx="379943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场景扩展至</a:t>
            </a:r>
            <a:r>
              <a:rPr lang="en-US" altLang="zh-CN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10</a:t>
            </a: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大类，</a:t>
            </a:r>
            <a:r>
              <a:rPr lang="en-US" altLang="zh-CN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20+</a:t>
            </a: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款应用</a:t>
            </a:r>
            <a:endParaRPr lang="en-US" altLang="zh-CN" sz="20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6762268" y="3606818"/>
            <a:ext cx="265168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可调节对象扩展</a:t>
            </a:r>
            <a:r>
              <a:rPr lang="en-US" altLang="zh-CN" sz="2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en-US" altLang="zh-CN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00+</a:t>
            </a:r>
          </a:p>
        </p:txBody>
      </p:sp>
      <p:sp>
        <p:nvSpPr>
          <p:cNvPr id="73" name="文本框 72"/>
          <p:cNvSpPr txBox="1"/>
          <p:nvPr/>
        </p:nvSpPr>
        <p:spPr>
          <a:xfrm>
            <a:off x="5574644" y="4896003"/>
            <a:ext cx="5314275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调优引擎实现服务化，动态调优比人更快更优</a:t>
            </a:r>
            <a:endParaRPr lang="en-US" altLang="zh-CN" sz="20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1154381" y="1423283"/>
            <a:ext cx="9955708" cy="4117199"/>
            <a:chOff x="1483895" y="1433119"/>
            <a:chExt cx="9955708" cy="4117199"/>
          </a:xfrm>
        </p:grpSpPr>
        <p:grpSp>
          <p:nvGrpSpPr>
            <p:cNvPr id="77" name="组合 76"/>
            <p:cNvGrpSpPr/>
            <p:nvPr/>
          </p:nvGrpSpPr>
          <p:grpSpPr>
            <a:xfrm>
              <a:off x="1483895" y="1433119"/>
              <a:ext cx="4317660" cy="4117199"/>
              <a:chOff x="4147419" y="1152278"/>
              <a:chExt cx="4573627" cy="4384268"/>
            </a:xfrm>
          </p:grpSpPr>
          <p:sp>
            <p:nvSpPr>
              <p:cNvPr id="83" name="Freeform 106"/>
              <p:cNvSpPr/>
              <p:nvPr/>
            </p:nvSpPr>
            <p:spPr>
              <a:xfrm>
                <a:off x="4147419" y="3453508"/>
                <a:ext cx="4573627" cy="2083038"/>
              </a:xfrm>
              <a:custGeom>
                <a:avLst/>
                <a:gdLst>
                  <a:gd name="connsiteX0" fmla="*/ 0 w 7022492"/>
                  <a:gd name="connsiteY0" fmla="*/ 0 h 3494510"/>
                  <a:gd name="connsiteX1" fmla="*/ 621790 w 7022492"/>
                  <a:gd name="connsiteY1" fmla="*/ 0 h 3494510"/>
                  <a:gd name="connsiteX2" fmla="*/ 635846 w 7022492"/>
                  <a:gd name="connsiteY2" fmla="*/ 278349 h 3494510"/>
                  <a:gd name="connsiteX3" fmla="*/ 3511246 w 7022492"/>
                  <a:gd name="connsiteY3" fmla="*/ 2873153 h 3494510"/>
                  <a:gd name="connsiteX4" fmla="*/ 6386646 w 7022492"/>
                  <a:gd name="connsiteY4" fmla="*/ 278349 h 3494510"/>
                  <a:gd name="connsiteX5" fmla="*/ 6400700 w 7022492"/>
                  <a:gd name="connsiteY5" fmla="*/ 0 h 3494510"/>
                  <a:gd name="connsiteX6" fmla="*/ 7022492 w 7022492"/>
                  <a:gd name="connsiteY6" fmla="*/ 0 h 3494510"/>
                  <a:gd name="connsiteX7" fmla="*/ 7018356 w 7022492"/>
                  <a:gd name="connsiteY7" fmla="*/ 163541 h 3494510"/>
                  <a:gd name="connsiteX8" fmla="*/ 3511246 w 7022492"/>
                  <a:gd name="connsiteY8" fmla="*/ 3494510 h 3494510"/>
                  <a:gd name="connsiteX9" fmla="*/ 4136 w 7022492"/>
                  <a:gd name="connsiteY9" fmla="*/ 163541 h 34945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22492" h="3494510">
                    <a:moveTo>
                      <a:pt x="0" y="0"/>
                    </a:moveTo>
                    <a:lnTo>
                      <a:pt x="621790" y="0"/>
                    </a:lnTo>
                    <a:lnTo>
                      <a:pt x="635846" y="278349"/>
                    </a:lnTo>
                    <a:cubicBezTo>
                      <a:pt x="783859" y="1735811"/>
                      <a:pt x="2014733" y="2873153"/>
                      <a:pt x="3511246" y="2873153"/>
                    </a:cubicBezTo>
                    <a:cubicBezTo>
                      <a:pt x="5007759" y="2873153"/>
                      <a:pt x="6238632" y="1735811"/>
                      <a:pt x="6386646" y="278349"/>
                    </a:cubicBezTo>
                    <a:lnTo>
                      <a:pt x="6400700" y="0"/>
                    </a:lnTo>
                    <a:lnTo>
                      <a:pt x="7022492" y="0"/>
                    </a:lnTo>
                    <a:lnTo>
                      <a:pt x="7018356" y="163541"/>
                    </a:lnTo>
                    <a:cubicBezTo>
                      <a:pt x="6924302" y="2019006"/>
                      <a:pt x="5390085" y="3494510"/>
                      <a:pt x="3511246" y="3494510"/>
                    </a:cubicBezTo>
                    <a:cubicBezTo>
                      <a:pt x="1632407" y="3494510"/>
                      <a:pt x="98189" y="2019006"/>
                      <a:pt x="4136" y="163541"/>
                    </a:cubicBezTo>
                    <a:close/>
                  </a:path>
                </a:pathLst>
              </a:custGeom>
              <a:solidFill>
                <a:srgbClr val="005696"/>
              </a:solidFill>
              <a:ln w="28575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fromWordArt="0" anchor="ctr" anchorCtr="0" forceAA="0" compatLnSpc="1">
                <a:no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sp>
            <p:nvSpPr>
              <p:cNvPr id="84" name="TextBox 107"/>
              <p:cNvSpPr txBox="1"/>
              <p:nvPr/>
            </p:nvSpPr>
            <p:spPr>
              <a:xfrm rot="1681515">
                <a:off x="4462926" y="4294702"/>
                <a:ext cx="2313334" cy="897639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8404" tIns="48404" rIns="48404" bIns="48404" numCol="1" spcCol="38100" rtlCol="0" anchor="t">
                <a:prstTxWarp prst="textArchDown">
                  <a:avLst>
                    <a:gd name="adj" fmla="val 20340556"/>
                  </a:avLst>
                </a:prstTxWarp>
                <a:spAutoFit/>
              </a:bodyPr>
              <a:lstStyle/>
              <a:p>
                <a:pPr defTabSz="968249" hangingPunct="0"/>
                <a:r>
                  <a:rPr lang="zh-CN" altLang="en-US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           寄存器   </a:t>
                </a:r>
                <a:r>
                  <a:rPr lang="en-US" altLang="zh-CN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BIOS    </a:t>
                </a:r>
                <a:r>
                  <a:rPr lang="zh-CN" altLang="en-US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引导系统    驱动</a:t>
                </a:r>
                <a:endParaRPr lang="en-US" altLang="zh-CN" sz="1059" kern="0" dirty="0">
                  <a:solidFill>
                    <a:srgbClr val="71C9E6"/>
                  </a:solidFill>
                  <a:latin typeface="Huawei Sans" panose="020C0503030203020204" pitchFamily="34" charset="0"/>
                  <a:cs typeface="Huawei Sans" panose="020C0503030203020204" pitchFamily="34" charset="0"/>
                  <a:sym typeface="Arial"/>
                </a:endParaRPr>
              </a:p>
            </p:txBody>
          </p:sp>
          <p:sp>
            <p:nvSpPr>
              <p:cNvPr id="85" name="Freeform 108"/>
              <p:cNvSpPr/>
              <p:nvPr/>
            </p:nvSpPr>
            <p:spPr>
              <a:xfrm rot="10800000">
                <a:off x="4546397" y="1419347"/>
                <a:ext cx="3782006" cy="1815968"/>
              </a:xfrm>
              <a:custGeom>
                <a:avLst/>
                <a:gdLst>
                  <a:gd name="connsiteX0" fmla="*/ 0 w 7636934"/>
                  <a:gd name="connsiteY0" fmla="*/ 0 h 2391856"/>
                  <a:gd name="connsiteX1" fmla="*/ 7636934 w 7636934"/>
                  <a:gd name="connsiteY1" fmla="*/ 0 h 2391856"/>
                  <a:gd name="connsiteX2" fmla="*/ 7636934 w 7636934"/>
                  <a:gd name="connsiteY2" fmla="*/ 1 h 2391856"/>
                  <a:gd name="connsiteX3" fmla="*/ 3818467 w 7636934"/>
                  <a:gd name="connsiteY3" fmla="*/ 2391856 h 2391856"/>
                  <a:gd name="connsiteX4" fmla="*/ 0 w 7636934"/>
                  <a:gd name="connsiteY4" fmla="*/ 1 h 2391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36934" h="2391856">
                    <a:moveTo>
                      <a:pt x="0" y="0"/>
                    </a:moveTo>
                    <a:lnTo>
                      <a:pt x="7636934" y="0"/>
                    </a:lnTo>
                    <a:lnTo>
                      <a:pt x="7636934" y="1"/>
                    </a:lnTo>
                    <a:cubicBezTo>
                      <a:pt x="7636934" y="1320986"/>
                      <a:pt x="5927348" y="2391856"/>
                      <a:pt x="3818467" y="2391856"/>
                    </a:cubicBezTo>
                    <a:cubicBezTo>
                      <a:pt x="1709586" y="2391856"/>
                      <a:pt x="0" y="1320986"/>
                      <a:pt x="0" y="1"/>
                    </a:cubicBezTo>
                    <a:close/>
                  </a:path>
                </a:pathLst>
              </a:custGeom>
              <a:solidFill>
                <a:srgbClr val="0077D0"/>
              </a:solidFill>
              <a:ln w="381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fromWordArt="0" anchor="ctr" anchorCtr="0" forceAA="0" compatLnSpc="1">
                <a:no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sp>
            <p:nvSpPr>
              <p:cNvPr id="86" name="Freeform 109"/>
              <p:cNvSpPr/>
              <p:nvPr/>
            </p:nvSpPr>
            <p:spPr>
              <a:xfrm>
                <a:off x="4546397" y="3457662"/>
                <a:ext cx="3782006" cy="1734359"/>
              </a:xfrm>
              <a:custGeom>
                <a:avLst/>
                <a:gdLst>
                  <a:gd name="connsiteX0" fmla="*/ 0 w 7636934"/>
                  <a:gd name="connsiteY0" fmla="*/ 0 h 2391856"/>
                  <a:gd name="connsiteX1" fmla="*/ 7636934 w 7636934"/>
                  <a:gd name="connsiteY1" fmla="*/ 0 h 2391856"/>
                  <a:gd name="connsiteX2" fmla="*/ 7636934 w 7636934"/>
                  <a:gd name="connsiteY2" fmla="*/ 1 h 2391856"/>
                  <a:gd name="connsiteX3" fmla="*/ 3818467 w 7636934"/>
                  <a:gd name="connsiteY3" fmla="*/ 2391856 h 2391856"/>
                  <a:gd name="connsiteX4" fmla="*/ 0 w 7636934"/>
                  <a:gd name="connsiteY4" fmla="*/ 1 h 2391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36934" h="2391856">
                    <a:moveTo>
                      <a:pt x="0" y="0"/>
                    </a:moveTo>
                    <a:lnTo>
                      <a:pt x="7636934" y="0"/>
                    </a:lnTo>
                    <a:lnTo>
                      <a:pt x="7636934" y="1"/>
                    </a:lnTo>
                    <a:cubicBezTo>
                      <a:pt x="7636934" y="1320986"/>
                      <a:pt x="5927348" y="2391856"/>
                      <a:pt x="3818467" y="2391856"/>
                    </a:cubicBezTo>
                    <a:cubicBezTo>
                      <a:pt x="1709586" y="2391856"/>
                      <a:pt x="0" y="1320986"/>
                      <a:pt x="0" y="1"/>
                    </a:cubicBezTo>
                    <a:close/>
                  </a:path>
                </a:pathLst>
              </a:custGeom>
              <a:blipFill dpi="0"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n w="381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fromWordArt="0" anchor="ctr" anchorCtr="0" forceAA="0" compatLnSpc="1">
                <a:no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sp>
            <p:nvSpPr>
              <p:cNvPr id="87" name="Freeform 126"/>
              <p:cNvSpPr/>
              <p:nvPr/>
            </p:nvSpPr>
            <p:spPr>
              <a:xfrm rot="10800000">
                <a:off x="4999092" y="1930435"/>
                <a:ext cx="2876617" cy="1294797"/>
              </a:xfrm>
              <a:custGeom>
                <a:avLst/>
                <a:gdLst>
                  <a:gd name="connsiteX0" fmla="*/ 0 w 7636934"/>
                  <a:gd name="connsiteY0" fmla="*/ 0 h 2391856"/>
                  <a:gd name="connsiteX1" fmla="*/ 7636934 w 7636934"/>
                  <a:gd name="connsiteY1" fmla="*/ 0 h 2391856"/>
                  <a:gd name="connsiteX2" fmla="*/ 7636934 w 7636934"/>
                  <a:gd name="connsiteY2" fmla="*/ 1 h 2391856"/>
                  <a:gd name="connsiteX3" fmla="*/ 3818467 w 7636934"/>
                  <a:gd name="connsiteY3" fmla="*/ 2391856 h 2391856"/>
                  <a:gd name="connsiteX4" fmla="*/ 0 w 7636934"/>
                  <a:gd name="connsiteY4" fmla="*/ 1 h 2391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36934" h="2391856">
                    <a:moveTo>
                      <a:pt x="0" y="0"/>
                    </a:moveTo>
                    <a:lnTo>
                      <a:pt x="7636934" y="0"/>
                    </a:lnTo>
                    <a:lnTo>
                      <a:pt x="7636934" y="1"/>
                    </a:lnTo>
                    <a:cubicBezTo>
                      <a:pt x="7636934" y="1320986"/>
                      <a:pt x="5927348" y="2391856"/>
                      <a:pt x="3818467" y="2391856"/>
                    </a:cubicBezTo>
                    <a:cubicBezTo>
                      <a:pt x="1709586" y="2391856"/>
                      <a:pt x="0" y="1320986"/>
                      <a:pt x="0" y="1"/>
                    </a:cubicBezTo>
                    <a:close/>
                  </a:path>
                </a:pathLst>
              </a:custGeom>
              <a:solidFill>
                <a:srgbClr val="159BFF"/>
              </a:solidFill>
              <a:ln w="381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fromWordArt="0" anchor="ctr" anchorCtr="0" forceAA="0" compatLnSpc="1">
                <a:no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cxnSp>
            <p:nvCxnSpPr>
              <p:cNvPr id="88" name="Straight Arrow Connector 127"/>
              <p:cNvCxnSpPr/>
              <p:nvPr/>
            </p:nvCxnSpPr>
            <p:spPr>
              <a:xfrm flipV="1">
                <a:off x="5281783" y="3247184"/>
                <a:ext cx="0" cy="193617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128"/>
              <p:cNvCxnSpPr/>
              <p:nvPr/>
            </p:nvCxnSpPr>
            <p:spPr>
              <a:xfrm flipV="1">
                <a:off x="6045882" y="3247184"/>
                <a:ext cx="0" cy="193617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129"/>
              <p:cNvCxnSpPr/>
              <p:nvPr/>
            </p:nvCxnSpPr>
            <p:spPr>
              <a:xfrm flipV="1">
                <a:off x="6808053" y="3247184"/>
                <a:ext cx="0" cy="193617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130"/>
              <p:cNvCxnSpPr/>
              <p:nvPr/>
            </p:nvCxnSpPr>
            <p:spPr>
              <a:xfrm flipV="1">
                <a:off x="7587032" y="3247184"/>
                <a:ext cx="0" cy="193617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92" name="矩形 4"/>
              <p:cNvSpPr/>
              <p:nvPr/>
            </p:nvSpPr>
            <p:spPr>
              <a:xfrm>
                <a:off x="5463404" y="2790938"/>
                <a:ext cx="1947987" cy="360515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FFFFFF"/>
                </a:solidFill>
              </a:ln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zh-CN" altLang="en-US" sz="1600" b="1" kern="0" dirty="0" smtClean="0">
                    <a:solidFill>
                      <a:srgbClr val="FFC000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sym typeface="Calibri"/>
                  </a:rPr>
                  <a:t>业务场景系统</a:t>
                </a:r>
                <a:r>
                  <a:rPr lang="zh-CN" altLang="en-US" sz="1600" b="1" kern="0" dirty="0">
                    <a:solidFill>
                      <a:srgbClr val="FFC000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sym typeface="Calibri"/>
                  </a:rPr>
                  <a:t>画像</a:t>
                </a:r>
              </a:p>
            </p:txBody>
          </p:sp>
          <p:sp>
            <p:nvSpPr>
              <p:cNvPr id="93" name="Rectangle 133"/>
              <p:cNvSpPr/>
              <p:nvPr/>
            </p:nvSpPr>
            <p:spPr>
              <a:xfrm>
                <a:off x="5558390" y="2419388"/>
                <a:ext cx="1166890" cy="360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en-US" altLang="zh-CN" sz="1600" kern="0" dirty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 Light" panose="020C0303030203020204" pitchFamily="34" charset="0"/>
                    <a:sym typeface="Calibri"/>
                  </a:rPr>
                  <a:t>Web</a:t>
                </a:r>
                <a:r>
                  <a:rPr lang="zh-CN" altLang="en-US" sz="1600" kern="0" dirty="0" smtClean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 Light" panose="020C0303030203020204" pitchFamily="34" charset="0"/>
                    <a:sym typeface="Calibri"/>
                  </a:rPr>
                  <a:t>服务</a:t>
                </a:r>
                <a:endParaRPr lang="zh-CN" altLang="en-US" sz="1600" kern="0" dirty="0">
                  <a:solidFill>
                    <a:srgbClr val="FFFFFF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cs typeface="Huawei Sans Light" panose="020C0303030203020204" pitchFamily="34" charset="0"/>
                  <a:sym typeface="Calibri"/>
                </a:endParaRPr>
              </a:p>
            </p:txBody>
          </p:sp>
          <p:sp>
            <p:nvSpPr>
              <p:cNvPr id="94" name="Rectangle 134"/>
              <p:cNvSpPr/>
              <p:nvPr/>
            </p:nvSpPr>
            <p:spPr>
              <a:xfrm>
                <a:off x="6784113" y="2419388"/>
                <a:ext cx="847659" cy="360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zh-CN" altLang="en-US" sz="1600" kern="0" dirty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 Light" panose="020C0303030203020204" pitchFamily="34" charset="0"/>
                    <a:sym typeface="Calibri"/>
                  </a:rPr>
                  <a:t>大数据</a:t>
                </a:r>
              </a:p>
            </p:txBody>
          </p:sp>
          <p:sp>
            <p:nvSpPr>
              <p:cNvPr id="95" name="Freeform 135"/>
              <p:cNvSpPr/>
              <p:nvPr/>
            </p:nvSpPr>
            <p:spPr>
              <a:xfrm rot="10800000">
                <a:off x="4147419" y="1152278"/>
                <a:ext cx="4573627" cy="2083038"/>
              </a:xfrm>
              <a:custGeom>
                <a:avLst/>
                <a:gdLst>
                  <a:gd name="connsiteX0" fmla="*/ 0 w 7022492"/>
                  <a:gd name="connsiteY0" fmla="*/ 0 h 3494510"/>
                  <a:gd name="connsiteX1" fmla="*/ 621790 w 7022492"/>
                  <a:gd name="connsiteY1" fmla="*/ 0 h 3494510"/>
                  <a:gd name="connsiteX2" fmla="*/ 635846 w 7022492"/>
                  <a:gd name="connsiteY2" fmla="*/ 278349 h 3494510"/>
                  <a:gd name="connsiteX3" fmla="*/ 3511246 w 7022492"/>
                  <a:gd name="connsiteY3" fmla="*/ 2873153 h 3494510"/>
                  <a:gd name="connsiteX4" fmla="*/ 6386646 w 7022492"/>
                  <a:gd name="connsiteY4" fmla="*/ 278349 h 3494510"/>
                  <a:gd name="connsiteX5" fmla="*/ 6400700 w 7022492"/>
                  <a:gd name="connsiteY5" fmla="*/ 0 h 3494510"/>
                  <a:gd name="connsiteX6" fmla="*/ 7022492 w 7022492"/>
                  <a:gd name="connsiteY6" fmla="*/ 0 h 3494510"/>
                  <a:gd name="connsiteX7" fmla="*/ 7018356 w 7022492"/>
                  <a:gd name="connsiteY7" fmla="*/ 163541 h 3494510"/>
                  <a:gd name="connsiteX8" fmla="*/ 3511246 w 7022492"/>
                  <a:gd name="connsiteY8" fmla="*/ 3494510 h 3494510"/>
                  <a:gd name="connsiteX9" fmla="*/ 4136 w 7022492"/>
                  <a:gd name="connsiteY9" fmla="*/ 163541 h 34945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22492" h="3494510">
                    <a:moveTo>
                      <a:pt x="0" y="0"/>
                    </a:moveTo>
                    <a:lnTo>
                      <a:pt x="621790" y="0"/>
                    </a:lnTo>
                    <a:lnTo>
                      <a:pt x="635846" y="278349"/>
                    </a:lnTo>
                    <a:cubicBezTo>
                      <a:pt x="783859" y="1735811"/>
                      <a:pt x="2014733" y="2873153"/>
                      <a:pt x="3511246" y="2873153"/>
                    </a:cubicBezTo>
                    <a:cubicBezTo>
                      <a:pt x="5007759" y="2873153"/>
                      <a:pt x="6238632" y="1735811"/>
                      <a:pt x="6386646" y="278349"/>
                    </a:cubicBezTo>
                    <a:lnTo>
                      <a:pt x="6400700" y="0"/>
                    </a:lnTo>
                    <a:lnTo>
                      <a:pt x="7022492" y="0"/>
                    </a:lnTo>
                    <a:lnTo>
                      <a:pt x="7018356" y="163541"/>
                    </a:lnTo>
                    <a:cubicBezTo>
                      <a:pt x="6924302" y="2019006"/>
                      <a:pt x="5390085" y="3494510"/>
                      <a:pt x="3511246" y="3494510"/>
                    </a:cubicBezTo>
                    <a:cubicBezTo>
                      <a:pt x="1632407" y="3494510"/>
                      <a:pt x="98189" y="2019006"/>
                      <a:pt x="4136" y="163541"/>
                    </a:cubicBezTo>
                    <a:close/>
                  </a:path>
                </a:pathLst>
              </a:custGeom>
              <a:solidFill>
                <a:srgbClr val="005696"/>
              </a:solidFill>
              <a:ln w="28575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fromWordArt="0" anchor="ctr" anchorCtr="0" forceAA="0" compatLnSpc="1">
                <a:no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sp>
            <p:nvSpPr>
              <p:cNvPr id="96" name="TextBox 136"/>
              <p:cNvSpPr txBox="1"/>
              <p:nvPr/>
            </p:nvSpPr>
            <p:spPr>
              <a:xfrm rot="19835552">
                <a:off x="4448247" y="1536474"/>
                <a:ext cx="2519396" cy="1256629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8404" tIns="48404" rIns="48404" bIns="48404" numCol="1" spcCol="38100" rtlCol="0" anchor="t">
                <a:prstTxWarp prst="textArchUp">
                  <a:avLst/>
                </a:prstTxWarp>
                <a:spAutoFit/>
              </a:bodyPr>
              <a:lstStyle/>
              <a:p>
                <a:pPr algn="ctr" defTabSz="968249" hangingPunct="0"/>
                <a:r>
                  <a:rPr lang="en-US" altLang="zh-CN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CEPH      SPEC </a:t>
                </a:r>
                <a:r>
                  <a:rPr lang="zh-CN" altLang="en-US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     </a:t>
                </a:r>
                <a:r>
                  <a:rPr lang="en-US" altLang="zh-CN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MySQL      Hadoop    </a:t>
                </a:r>
                <a:endParaRPr lang="en-US" altLang="zh-CN" sz="1059" kern="0" dirty="0">
                  <a:solidFill>
                    <a:srgbClr val="71C9E6"/>
                  </a:solidFill>
                  <a:latin typeface="Huawei Sans" panose="020C0503030203020204" pitchFamily="34" charset="0"/>
                  <a:cs typeface="Huawei Sans" panose="020C0503030203020204" pitchFamily="34" charset="0"/>
                  <a:sym typeface="Arial"/>
                </a:endParaRPr>
              </a:p>
            </p:txBody>
          </p:sp>
          <p:sp>
            <p:nvSpPr>
              <p:cNvPr id="97" name="Rectangle 137"/>
              <p:cNvSpPr/>
              <p:nvPr/>
            </p:nvSpPr>
            <p:spPr>
              <a:xfrm rot="1495471">
                <a:off x="5640462" y="1484039"/>
                <a:ext cx="2721726" cy="1268869"/>
              </a:xfrm>
              <a:prstGeom prst="rect">
                <a:avLst/>
              </a:prstGeom>
            </p:spPr>
            <p:txBody>
              <a:bodyPr wrap="none">
                <a:prstTxWarp prst="textArchUp">
                  <a:avLst>
                    <a:gd name="adj" fmla="val 11628674"/>
                  </a:avLst>
                </a:prstTxWarp>
                <a:spAutoFit/>
              </a:bodyPr>
              <a:lstStyle/>
              <a:p>
                <a:pPr defTabSz="914772" hangingPunct="0"/>
                <a:r>
                  <a:rPr lang="en-US" altLang="zh-CN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                     NGINX   </a:t>
                </a:r>
                <a:r>
                  <a:rPr lang="en-US" altLang="zh-CN" sz="1059" kern="0" dirty="0" smtClean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Kafka     </a:t>
                </a:r>
                <a:r>
                  <a:rPr lang="en-US" altLang="zh-CN" sz="1059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Apache    </a:t>
                </a:r>
                <a:r>
                  <a:rPr lang="en-US" altLang="zh-CN" sz="1059" kern="0" dirty="0" smtClean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Redis</a:t>
                </a:r>
                <a:endParaRPr lang="en-US" altLang="zh-CN" sz="1059" kern="0" dirty="0">
                  <a:solidFill>
                    <a:srgbClr val="71C9E6"/>
                  </a:solidFill>
                  <a:latin typeface="Huawei Sans" panose="020C0503030203020204" pitchFamily="34" charset="0"/>
                  <a:cs typeface="Huawei Sans" panose="020C0503030203020204" pitchFamily="34" charset="0"/>
                  <a:sym typeface="Calibri"/>
                </a:endParaRPr>
              </a:p>
            </p:txBody>
          </p:sp>
          <p:sp>
            <p:nvSpPr>
              <p:cNvPr id="98" name="Rectangle 138"/>
              <p:cNvSpPr/>
              <p:nvPr/>
            </p:nvSpPr>
            <p:spPr>
              <a:xfrm>
                <a:off x="6293484" y="1589262"/>
                <a:ext cx="399378" cy="3411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772" hangingPunct="0"/>
                <a:r>
                  <a:rPr lang="en-US" altLang="zh-CN" sz="1482" b="1" kern="0" dirty="0">
                    <a:solidFill>
                      <a:srgbClr val="FFFFFF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Calibri"/>
                  </a:rPr>
                  <a:t>AI</a:t>
                </a:r>
                <a:endParaRPr lang="zh-CN" altLang="en-US" sz="1482" b="1" kern="0" dirty="0">
                  <a:solidFill>
                    <a:srgbClr val="FFFFFF"/>
                  </a:solidFill>
                  <a:latin typeface="Huawei Sans" panose="020C0503030203020204" pitchFamily="34" charset="0"/>
                  <a:cs typeface="Huawei Sans" panose="020C0503030203020204" pitchFamily="34" charset="0"/>
                  <a:sym typeface="Calibri"/>
                </a:endParaRPr>
              </a:p>
            </p:txBody>
          </p:sp>
          <p:sp>
            <p:nvSpPr>
              <p:cNvPr id="99" name="TextBox 139"/>
              <p:cNvSpPr txBox="1"/>
              <p:nvPr/>
            </p:nvSpPr>
            <p:spPr>
              <a:xfrm rot="20179859">
                <a:off x="5944055" y="4533045"/>
                <a:ext cx="2291788" cy="708141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8404" tIns="48404" rIns="48404" bIns="48404" numCol="1" spcCol="38100" rtlCol="0" anchor="t">
                <a:prstTxWarp prst="textArchDown">
                  <a:avLst/>
                </a:prstTxWarp>
                <a:spAutoFit/>
              </a:bodyPr>
              <a:lstStyle/>
              <a:p>
                <a:pPr defTabSz="968249" hangingPunct="0"/>
                <a:r>
                  <a:rPr lang="zh-CN" altLang="en-US" sz="1050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             </a:t>
                </a:r>
                <a:r>
                  <a:rPr lang="zh-CN" altLang="en-US" sz="1050" kern="0" dirty="0" smtClean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内核     </a:t>
                </a:r>
                <a:r>
                  <a:rPr lang="en-US" altLang="zh-CN" sz="1050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OS</a:t>
                </a:r>
                <a:r>
                  <a:rPr lang="zh-CN" altLang="en-US" sz="1050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系统  </a:t>
                </a:r>
                <a:r>
                  <a:rPr lang="zh-CN" altLang="en-US" sz="1050" kern="0" dirty="0" smtClean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 </a:t>
                </a:r>
                <a:r>
                  <a:rPr lang="zh-CN" altLang="en-US" sz="1050" kern="0" dirty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基础</a:t>
                </a:r>
                <a:r>
                  <a:rPr lang="zh-CN" altLang="en-US" sz="1050" kern="0" dirty="0" smtClean="0">
                    <a:solidFill>
                      <a:srgbClr val="71C9E6"/>
                    </a:solidFill>
                    <a:latin typeface="Huawei Sans" panose="020C0503030203020204" pitchFamily="34" charset="0"/>
                    <a:cs typeface="Huawei Sans" panose="020C0503030203020204" pitchFamily="34" charset="0"/>
                    <a:sym typeface="Arial"/>
                  </a:rPr>
                  <a:t>库    业务</a:t>
                </a:r>
                <a:endParaRPr lang="en-US" altLang="zh-CN" sz="1050" kern="0" dirty="0">
                  <a:solidFill>
                    <a:srgbClr val="71C9E6"/>
                  </a:solidFill>
                  <a:latin typeface="Huawei Sans" panose="020C0503030203020204" pitchFamily="34" charset="0"/>
                  <a:cs typeface="Huawei Sans" panose="020C0503030203020204" pitchFamily="34" charset="0"/>
                  <a:sym typeface="Arial"/>
                </a:endParaRPr>
              </a:p>
            </p:txBody>
          </p:sp>
          <p:sp>
            <p:nvSpPr>
              <p:cNvPr id="100" name="TextBox 141"/>
              <p:cNvSpPr txBox="1"/>
              <p:nvPr/>
            </p:nvSpPr>
            <p:spPr>
              <a:xfrm rot="19743675">
                <a:off x="5250828" y="1901596"/>
                <a:ext cx="973490" cy="293261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8404" tIns="48404" rIns="48404" bIns="48404" numCol="1" spcCol="38100" rtlCol="0" anchor="t">
                <a:prstTxWarp prst="textArchUp">
                  <a:avLst/>
                </a:prstTxWarp>
                <a:spAutoFit/>
              </a:bodyPr>
              <a:lstStyle/>
              <a:p>
                <a:pPr defTabSz="968249" hangingPunct="0"/>
                <a:r>
                  <a:rPr lang="en-US" altLang="zh-CN" sz="1059" kern="0" dirty="0">
                    <a:solidFill>
                      <a:srgbClr val="FFFFFF"/>
                    </a:solidFill>
                    <a:latin typeface="Huawei Sans" panose="020C0503030203020204" pitchFamily="34" charset="0"/>
                    <a:ea typeface="Arial Narrow 常规体" charset="0"/>
                    <a:cs typeface="Huawei Sans" panose="020C0503030203020204" pitchFamily="34" charset="0"/>
                    <a:sym typeface="Arial"/>
                  </a:rPr>
                  <a:t>        Training</a:t>
                </a:r>
                <a:endParaRPr lang="zh-CN" altLang="en-US" sz="1059" kern="0" dirty="0">
                  <a:solidFill>
                    <a:srgbClr val="FFFFFF"/>
                  </a:solidFill>
                  <a:latin typeface="Huawei Sans" panose="020C0503030203020204" pitchFamily="34" charset="0"/>
                  <a:ea typeface="Arial Narrow 常规体" charset="0"/>
                  <a:cs typeface="Huawei Sans" panose="020C0503030203020204" pitchFamily="34" charset="0"/>
                  <a:sym typeface="Arial"/>
                </a:endParaRPr>
              </a:p>
            </p:txBody>
          </p:sp>
          <p:sp>
            <p:nvSpPr>
              <p:cNvPr id="101" name="TextBox 142"/>
              <p:cNvSpPr txBox="1"/>
              <p:nvPr/>
            </p:nvSpPr>
            <p:spPr>
              <a:xfrm rot="1988439">
                <a:off x="6723313" y="1944303"/>
                <a:ext cx="942963" cy="277513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8404" tIns="48404" rIns="48404" bIns="48404" numCol="1" spcCol="38100" rtlCol="0" anchor="t">
                <a:prstTxWarp prst="textArchUp">
                  <a:avLst/>
                </a:prstTxWarp>
                <a:spAutoFit/>
              </a:bodyPr>
              <a:lstStyle/>
              <a:p>
                <a:pPr defTabSz="968249" hangingPunct="0"/>
                <a:r>
                  <a:rPr lang="zh-CN" altLang="en-US" sz="1059" kern="0" dirty="0">
                    <a:solidFill>
                      <a:srgbClr val="FFFFFF"/>
                    </a:solidFill>
                    <a:latin typeface="Arial Narrow 常规体" charset="0"/>
                    <a:ea typeface="Arial Narrow 常规体" charset="0"/>
                    <a:cs typeface="Arial Narrow 常规体" charset="0"/>
                    <a:sym typeface="Arial"/>
                  </a:rPr>
                  <a:t>      </a:t>
                </a:r>
                <a:r>
                  <a:rPr lang="en-US" altLang="zh-CN" sz="1059" kern="0" dirty="0">
                    <a:solidFill>
                      <a:srgbClr val="FFFFFF"/>
                    </a:solidFill>
                    <a:latin typeface="Huawei Sans" panose="020C0503030203020204" pitchFamily="34" charset="0"/>
                    <a:ea typeface="Arial Narrow 常规体" charset="0"/>
                    <a:cs typeface="Huawei Sans" panose="020C0503030203020204" pitchFamily="34" charset="0"/>
                    <a:sym typeface="Arial"/>
                  </a:rPr>
                  <a:t>Inference</a:t>
                </a:r>
                <a:endParaRPr lang="zh-CN" altLang="en-US" sz="1059" kern="0" dirty="0">
                  <a:solidFill>
                    <a:srgbClr val="FFFFFF"/>
                  </a:solidFill>
                  <a:latin typeface="Huawei Sans" panose="020C0503030203020204" pitchFamily="34" charset="0"/>
                  <a:ea typeface="Arial Narrow 常规体" charset="0"/>
                  <a:cs typeface="Huawei Sans" panose="020C0503030203020204" pitchFamily="34" charset="0"/>
                  <a:sym typeface="Arial"/>
                </a:endParaRPr>
              </a:p>
            </p:txBody>
          </p:sp>
          <p:sp>
            <p:nvSpPr>
              <p:cNvPr id="102" name="矩形 4"/>
              <p:cNvSpPr/>
              <p:nvPr/>
            </p:nvSpPr>
            <p:spPr>
              <a:xfrm>
                <a:off x="5570546" y="4475960"/>
                <a:ext cx="1664414" cy="360515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FFFFFF"/>
                </a:solidFill>
              </a:ln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zh-CN" altLang="en-US" sz="1600" b="1" kern="0" dirty="0">
                    <a:solidFill>
                      <a:srgbClr val="FFC000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sym typeface="Calibri"/>
                  </a:rPr>
                  <a:t>决策</a:t>
                </a:r>
                <a:r>
                  <a:rPr lang="en-US" altLang="zh-CN" sz="1600" b="1" kern="0" dirty="0">
                    <a:solidFill>
                      <a:srgbClr val="FFC000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sym typeface="Calibri"/>
                  </a:rPr>
                  <a:t>+</a:t>
                </a:r>
                <a:r>
                  <a:rPr lang="zh-CN" altLang="en-US" sz="1600" b="1" kern="0" dirty="0">
                    <a:solidFill>
                      <a:srgbClr val="FFC000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sym typeface="Calibri"/>
                  </a:rPr>
                  <a:t>动态调度</a:t>
                </a:r>
              </a:p>
            </p:txBody>
          </p:sp>
          <p:sp>
            <p:nvSpPr>
              <p:cNvPr id="103" name="Isosceles Triangle 147"/>
              <p:cNvSpPr/>
              <p:nvPr/>
            </p:nvSpPr>
            <p:spPr>
              <a:xfrm>
                <a:off x="8498797" y="3260574"/>
                <a:ext cx="144000" cy="144000"/>
              </a:xfrm>
              <a:prstGeom prst="triangle">
                <a:avLst/>
              </a:prstGeom>
              <a:solidFill>
                <a:srgbClr val="71C9E6"/>
              </a:solidFill>
              <a:ln w="254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anchor="ctr">
                <a:sp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sp>
            <p:nvSpPr>
              <p:cNvPr id="104" name="Isosceles Triangle 92"/>
              <p:cNvSpPr/>
              <p:nvPr/>
            </p:nvSpPr>
            <p:spPr>
              <a:xfrm>
                <a:off x="4181995" y="3260578"/>
                <a:ext cx="144000" cy="144000"/>
              </a:xfrm>
              <a:prstGeom prst="triangle">
                <a:avLst/>
              </a:prstGeom>
              <a:solidFill>
                <a:srgbClr val="71C9E6"/>
              </a:solidFill>
              <a:ln w="254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8404" tIns="48404" rIns="48404" bIns="48404" numCol="1" spcCol="38100" rtlCol="0" anchor="ctr">
                <a:spAutoFit/>
              </a:bodyPr>
              <a:lstStyle/>
              <a:p>
                <a:pPr defTabSz="968249" hangingPunct="0"/>
                <a:endParaRPr lang="zh-CN" altLang="en-US" sz="1694" kern="0" dirty="0">
                  <a:solidFill>
                    <a:srgbClr val="1D1D1A"/>
                  </a:solidFill>
                  <a:latin typeface="Arial Narrow 常规体" charset="0"/>
                  <a:ea typeface="Arial Narrow 常规体" charset="0"/>
                  <a:cs typeface="Arial Narrow 常规体" charset="0"/>
                  <a:sym typeface="Arial"/>
                </a:endParaRPr>
              </a:p>
            </p:txBody>
          </p:sp>
          <p:grpSp>
            <p:nvGrpSpPr>
              <p:cNvPr id="105" name="成组"/>
              <p:cNvGrpSpPr/>
              <p:nvPr/>
            </p:nvGrpSpPr>
            <p:grpSpPr>
              <a:xfrm>
                <a:off x="7439572" y="3523092"/>
                <a:ext cx="420957" cy="320034"/>
                <a:chOff x="0" y="0"/>
                <a:chExt cx="1122538" cy="1411112"/>
              </a:xfrm>
              <a:solidFill>
                <a:schemeClr val="bg1"/>
              </a:solidFill>
            </p:grpSpPr>
            <p:grpSp>
              <p:nvGrpSpPr>
                <p:cNvPr id="112" name="成组"/>
                <p:cNvGrpSpPr/>
                <p:nvPr/>
              </p:nvGrpSpPr>
              <p:grpSpPr>
                <a:xfrm>
                  <a:off x="368003" y="831483"/>
                  <a:ext cx="754535" cy="415312"/>
                  <a:chOff x="0" y="-1"/>
                  <a:chExt cx="754535" cy="415310"/>
                </a:xfrm>
                <a:grpFill/>
              </p:grpSpPr>
              <p:sp>
                <p:nvSpPr>
                  <p:cNvPr id="119" name="矩形"/>
                  <p:cNvSpPr/>
                  <p:nvPr/>
                </p:nvSpPr>
                <p:spPr>
                  <a:xfrm>
                    <a:off x="0" y="82659"/>
                    <a:ext cx="87146" cy="249990"/>
                  </a:xfrm>
                  <a:prstGeom prst="rect">
                    <a:avLst/>
                  </a:prstGeom>
                  <a:grpFill/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7320" tIns="7320" rIns="7320" bIns="7320" numCol="1" anchor="ctr">
                    <a:noAutofit/>
                  </a:bodyPr>
                  <a:lstStyle>
                    <a:defPPr marL="0" marR="0" indent="0" algn="l" defTabSz="9144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</a:defRPr>
                    </a:defPPr>
                    <a:lvl1pPr marL="0" marR="0" indent="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  <a:lvl2pPr marL="0" marR="0" indent="228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2pPr>
                    <a:lvl3pPr marL="0" marR="0" indent="457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3pPr>
                    <a:lvl4pPr marL="0" marR="0" indent="685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4pPr>
                    <a:lvl5pPr marL="0" marR="0" indent="9144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5pPr>
                    <a:lvl6pPr marL="0" marR="0" indent="11430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6pPr>
                    <a:lvl7pPr marL="0" marR="0" indent="1371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7pPr>
                    <a:lvl8pPr marL="0" marR="0" indent="1600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8pPr>
                    <a:lvl9pPr marL="0" marR="0" indent="1828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9pPr>
                  </a:lstStyle>
                  <a:p>
                    <a:pPr>
                      <a:defRPr b="0">
                        <a:latin typeface="+mn-lt"/>
                        <a:ea typeface="+mn-ea"/>
                        <a:cs typeface="+mn-cs"/>
                        <a:sym typeface="Helvetica Neue Medium"/>
                      </a:defRPr>
                    </a:pPr>
                    <a:endParaRPr sz="953" b="0" kern="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  <a:sym typeface="Helvetica Neue Medium"/>
                    </a:endParaRPr>
                  </a:p>
                </p:txBody>
              </p:sp>
              <p:sp>
                <p:nvSpPr>
                  <p:cNvPr id="120" name="矩形"/>
                  <p:cNvSpPr/>
                  <p:nvPr/>
                </p:nvSpPr>
                <p:spPr>
                  <a:xfrm>
                    <a:off x="104933" y="0"/>
                    <a:ext cx="87146" cy="415309"/>
                  </a:xfrm>
                  <a:prstGeom prst="rect">
                    <a:avLst/>
                  </a:prstGeom>
                  <a:grpFill/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7320" tIns="7320" rIns="7320" bIns="7320" numCol="1" anchor="ctr">
                    <a:noAutofit/>
                  </a:bodyPr>
                  <a:lstStyle>
                    <a:defPPr marL="0" marR="0" indent="0" algn="l" defTabSz="9144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</a:defRPr>
                    </a:defPPr>
                    <a:lvl1pPr marL="0" marR="0" indent="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  <a:lvl2pPr marL="0" marR="0" indent="228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2pPr>
                    <a:lvl3pPr marL="0" marR="0" indent="457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3pPr>
                    <a:lvl4pPr marL="0" marR="0" indent="685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4pPr>
                    <a:lvl5pPr marL="0" marR="0" indent="9144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5pPr>
                    <a:lvl6pPr marL="0" marR="0" indent="11430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6pPr>
                    <a:lvl7pPr marL="0" marR="0" indent="1371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7pPr>
                    <a:lvl8pPr marL="0" marR="0" indent="1600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8pPr>
                    <a:lvl9pPr marL="0" marR="0" indent="1828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9pPr>
                  </a:lstStyle>
                  <a:p>
                    <a:pPr>
                      <a:defRPr b="0">
                        <a:latin typeface="+mn-lt"/>
                        <a:ea typeface="+mn-ea"/>
                        <a:cs typeface="+mn-cs"/>
                        <a:sym typeface="Helvetica Neue Medium"/>
                      </a:defRPr>
                    </a:pPr>
                    <a:endParaRPr sz="953" b="0" kern="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  <a:sym typeface="Helvetica Neue Medium"/>
                    </a:endParaRPr>
                  </a:p>
                </p:txBody>
              </p:sp>
              <p:sp>
                <p:nvSpPr>
                  <p:cNvPr id="121" name="矩形"/>
                  <p:cNvSpPr/>
                  <p:nvPr/>
                </p:nvSpPr>
                <p:spPr>
                  <a:xfrm>
                    <a:off x="195037" y="157859"/>
                    <a:ext cx="404205" cy="99591"/>
                  </a:xfrm>
                  <a:prstGeom prst="rect">
                    <a:avLst/>
                  </a:prstGeom>
                  <a:grpFill/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7320" tIns="7320" rIns="7320" bIns="7320" numCol="1" anchor="ctr">
                    <a:noAutofit/>
                  </a:bodyPr>
                  <a:lstStyle>
                    <a:defPPr marL="0" marR="0" indent="0" algn="l" defTabSz="9144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</a:defRPr>
                    </a:defPPr>
                    <a:lvl1pPr marL="0" marR="0" indent="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  <a:lvl2pPr marL="0" marR="0" indent="228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2pPr>
                    <a:lvl3pPr marL="0" marR="0" indent="457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3pPr>
                    <a:lvl4pPr marL="0" marR="0" indent="685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4pPr>
                    <a:lvl5pPr marL="0" marR="0" indent="9144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5pPr>
                    <a:lvl6pPr marL="0" marR="0" indent="11430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6pPr>
                    <a:lvl7pPr marL="0" marR="0" indent="1371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7pPr>
                    <a:lvl8pPr marL="0" marR="0" indent="1600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8pPr>
                    <a:lvl9pPr marL="0" marR="0" indent="1828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9pPr>
                  </a:lstStyle>
                  <a:p>
                    <a:pPr>
                      <a:defRPr b="0">
                        <a:latin typeface="+mn-lt"/>
                        <a:ea typeface="+mn-ea"/>
                        <a:cs typeface="+mn-cs"/>
                        <a:sym typeface="Helvetica Neue Medium"/>
                      </a:defRPr>
                    </a:pPr>
                    <a:endParaRPr sz="953" b="0" kern="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  <a:sym typeface="Helvetica Neue Medium"/>
                    </a:endParaRPr>
                  </a:p>
                </p:txBody>
              </p:sp>
              <p:sp>
                <p:nvSpPr>
                  <p:cNvPr id="122" name="矩形"/>
                  <p:cNvSpPr/>
                  <p:nvPr/>
                </p:nvSpPr>
                <p:spPr>
                  <a:xfrm rot="10800000">
                    <a:off x="667389" y="82659"/>
                    <a:ext cx="87146" cy="249990"/>
                  </a:xfrm>
                  <a:prstGeom prst="rect">
                    <a:avLst/>
                  </a:prstGeom>
                  <a:grpFill/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7320" tIns="7320" rIns="7320" bIns="7320" numCol="1" anchor="ctr">
                    <a:noAutofit/>
                  </a:bodyPr>
                  <a:lstStyle>
                    <a:defPPr marL="0" marR="0" indent="0" algn="l" defTabSz="9144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</a:defRPr>
                    </a:defPPr>
                    <a:lvl1pPr marL="0" marR="0" indent="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  <a:lvl2pPr marL="0" marR="0" indent="228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2pPr>
                    <a:lvl3pPr marL="0" marR="0" indent="457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3pPr>
                    <a:lvl4pPr marL="0" marR="0" indent="685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4pPr>
                    <a:lvl5pPr marL="0" marR="0" indent="9144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5pPr>
                    <a:lvl6pPr marL="0" marR="0" indent="11430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6pPr>
                    <a:lvl7pPr marL="0" marR="0" indent="1371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7pPr>
                    <a:lvl8pPr marL="0" marR="0" indent="1600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8pPr>
                    <a:lvl9pPr marL="0" marR="0" indent="1828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9pPr>
                  </a:lstStyle>
                  <a:p>
                    <a:pPr>
                      <a:defRPr b="0">
                        <a:latin typeface="+mn-lt"/>
                        <a:ea typeface="+mn-ea"/>
                        <a:cs typeface="+mn-cs"/>
                        <a:sym typeface="Helvetica Neue Medium"/>
                      </a:defRPr>
                    </a:pPr>
                    <a:endParaRPr sz="953" b="0" kern="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  <a:sym typeface="Helvetica Neue Medium"/>
                    </a:endParaRPr>
                  </a:p>
                </p:txBody>
              </p:sp>
              <p:sp>
                <p:nvSpPr>
                  <p:cNvPr id="123" name="矩形"/>
                  <p:cNvSpPr/>
                  <p:nvPr/>
                </p:nvSpPr>
                <p:spPr>
                  <a:xfrm rot="10800000">
                    <a:off x="559877" y="-1"/>
                    <a:ext cx="87147" cy="415310"/>
                  </a:xfrm>
                  <a:prstGeom prst="rect">
                    <a:avLst/>
                  </a:prstGeom>
                  <a:grpFill/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7320" tIns="7320" rIns="7320" bIns="7320" numCol="1" anchor="ctr">
                    <a:noAutofit/>
                  </a:bodyPr>
                  <a:lstStyle>
                    <a:defPPr marL="0" marR="0" indent="0" algn="l" defTabSz="9144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</a:defRPr>
                    </a:defPPr>
                    <a:lvl1pPr marL="0" marR="0" indent="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  <a:lvl2pPr marL="0" marR="0" indent="228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2pPr>
                    <a:lvl3pPr marL="0" marR="0" indent="457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3pPr>
                    <a:lvl4pPr marL="0" marR="0" indent="685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4pPr>
                    <a:lvl5pPr marL="0" marR="0" indent="9144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5pPr>
                    <a:lvl6pPr marL="0" marR="0" indent="11430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6pPr>
                    <a:lvl7pPr marL="0" marR="0" indent="13716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7pPr>
                    <a:lvl8pPr marL="0" marR="0" indent="16002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8pPr>
                    <a:lvl9pPr marL="0" marR="0" indent="1828800" algn="ctr" defTabSz="611481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kumimoji="0" sz="2000" b="1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9pPr>
                  </a:lstStyle>
                  <a:p>
                    <a:pPr>
                      <a:defRPr b="0">
                        <a:latin typeface="+mn-lt"/>
                        <a:ea typeface="+mn-ea"/>
                        <a:cs typeface="+mn-cs"/>
                        <a:sym typeface="Helvetica Neue Medium"/>
                      </a:defRPr>
                    </a:pPr>
                    <a:endParaRPr sz="953" b="0" kern="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  <a:sym typeface="Helvetica Neue Medium"/>
                    </a:endParaRPr>
                  </a:p>
                </p:txBody>
              </p:sp>
            </p:grpSp>
            <p:sp>
              <p:nvSpPr>
                <p:cNvPr id="113" name="圆形"/>
                <p:cNvSpPr/>
                <p:nvPr/>
              </p:nvSpPr>
              <p:spPr>
                <a:xfrm>
                  <a:off x="410363" y="1286678"/>
                  <a:ext cx="124433" cy="124434"/>
                </a:xfrm>
                <a:prstGeom prst="ellipse">
                  <a:avLst/>
                </a:pr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4" name="圆形"/>
                <p:cNvSpPr/>
                <p:nvPr/>
              </p:nvSpPr>
              <p:spPr>
                <a:xfrm>
                  <a:off x="217093" y="1286678"/>
                  <a:ext cx="127081" cy="124434"/>
                </a:xfrm>
                <a:prstGeom prst="ellipse">
                  <a:avLst/>
                </a:pr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5" name="形状"/>
                <p:cNvSpPr/>
                <p:nvPr/>
              </p:nvSpPr>
              <p:spPr>
                <a:xfrm>
                  <a:off x="0" y="0"/>
                  <a:ext cx="754535" cy="8339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21600"/>
                      </a:moveTo>
                      <a:cubicBezTo>
                        <a:pt x="19987" y="21600"/>
                        <a:pt x="19987" y="21600"/>
                        <a:pt x="19987" y="21600"/>
                      </a:cubicBezTo>
                      <a:cubicBezTo>
                        <a:pt x="19987" y="18189"/>
                        <a:pt x="17746" y="15185"/>
                        <a:pt x="14251" y="13886"/>
                      </a:cubicBezTo>
                      <a:cubicBezTo>
                        <a:pt x="12817" y="13317"/>
                        <a:pt x="12817" y="13317"/>
                        <a:pt x="12817" y="13317"/>
                      </a:cubicBezTo>
                      <a:cubicBezTo>
                        <a:pt x="14161" y="12586"/>
                        <a:pt x="14161" y="12586"/>
                        <a:pt x="14161" y="12586"/>
                      </a:cubicBezTo>
                      <a:cubicBezTo>
                        <a:pt x="16133" y="11531"/>
                        <a:pt x="17388" y="9582"/>
                        <a:pt x="17388" y="7471"/>
                      </a:cubicBezTo>
                      <a:cubicBezTo>
                        <a:pt x="17388" y="4141"/>
                        <a:pt x="14430" y="1462"/>
                        <a:pt x="10755" y="1462"/>
                      </a:cubicBezTo>
                      <a:cubicBezTo>
                        <a:pt x="7080" y="1462"/>
                        <a:pt x="4123" y="4141"/>
                        <a:pt x="4123" y="7471"/>
                      </a:cubicBezTo>
                      <a:cubicBezTo>
                        <a:pt x="4123" y="9582"/>
                        <a:pt x="5378" y="11531"/>
                        <a:pt x="7349" y="12586"/>
                      </a:cubicBezTo>
                      <a:cubicBezTo>
                        <a:pt x="8783" y="13317"/>
                        <a:pt x="8783" y="13317"/>
                        <a:pt x="8783" y="13317"/>
                      </a:cubicBezTo>
                      <a:cubicBezTo>
                        <a:pt x="7260" y="13886"/>
                        <a:pt x="7260" y="13886"/>
                        <a:pt x="7260" y="13886"/>
                      </a:cubicBezTo>
                      <a:cubicBezTo>
                        <a:pt x="3854" y="15185"/>
                        <a:pt x="1613" y="18189"/>
                        <a:pt x="1613" y="21600"/>
                      </a:cubicBezTo>
                      <a:cubicBezTo>
                        <a:pt x="0" y="21600"/>
                        <a:pt x="0" y="21600"/>
                        <a:pt x="0" y="21600"/>
                      </a:cubicBezTo>
                      <a:cubicBezTo>
                        <a:pt x="0" y="18027"/>
                        <a:pt x="2061" y="14860"/>
                        <a:pt x="5378" y="13074"/>
                      </a:cubicBezTo>
                      <a:cubicBezTo>
                        <a:pt x="3585" y="11693"/>
                        <a:pt x="2510" y="9663"/>
                        <a:pt x="2510" y="7471"/>
                      </a:cubicBezTo>
                      <a:cubicBezTo>
                        <a:pt x="2510" y="3329"/>
                        <a:pt x="6184" y="0"/>
                        <a:pt x="10755" y="0"/>
                      </a:cubicBezTo>
                      <a:cubicBezTo>
                        <a:pt x="15326" y="0"/>
                        <a:pt x="19001" y="3329"/>
                        <a:pt x="19001" y="7471"/>
                      </a:cubicBezTo>
                      <a:cubicBezTo>
                        <a:pt x="19001" y="9663"/>
                        <a:pt x="17925" y="11693"/>
                        <a:pt x="16133" y="13074"/>
                      </a:cubicBezTo>
                      <a:cubicBezTo>
                        <a:pt x="19449" y="14860"/>
                        <a:pt x="21600" y="18027"/>
                        <a:pt x="21600" y="21600"/>
                      </a:cubicBezTo>
                      <a:close/>
                    </a:path>
                  </a:pathLst>
                </a:cu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6" name="形状"/>
                <p:cNvSpPr/>
                <p:nvPr/>
              </p:nvSpPr>
              <p:spPr>
                <a:xfrm>
                  <a:off x="0" y="833957"/>
                  <a:ext cx="267398" cy="54273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600" y="21600"/>
                      </a:moveTo>
                      <a:cubicBezTo>
                        <a:pt x="8640" y="21600"/>
                        <a:pt x="8640" y="21600"/>
                        <a:pt x="8640" y="21600"/>
                      </a:cubicBezTo>
                      <a:cubicBezTo>
                        <a:pt x="3812" y="21600"/>
                        <a:pt x="0" y="19614"/>
                        <a:pt x="0" y="17255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574" y="0"/>
                        <a:pt x="4574" y="0"/>
                        <a:pt x="4574" y="0"/>
                      </a:cubicBezTo>
                      <a:cubicBezTo>
                        <a:pt x="4574" y="17255"/>
                        <a:pt x="4574" y="17255"/>
                        <a:pt x="4574" y="17255"/>
                      </a:cubicBezTo>
                      <a:cubicBezTo>
                        <a:pt x="4574" y="18372"/>
                        <a:pt x="6353" y="19366"/>
                        <a:pt x="8640" y="19366"/>
                      </a:cubicBezTo>
                      <a:cubicBezTo>
                        <a:pt x="21600" y="19366"/>
                        <a:pt x="21600" y="19366"/>
                        <a:pt x="21600" y="1936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7" name="形状"/>
                <p:cNvSpPr/>
                <p:nvPr/>
              </p:nvSpPr>
              <p:spPr>
                <a:xfrm>
                  <a:off x="484492" y="833957"/>
                  <a:ext cx="270045" cy="54273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2809" y="21600"/>
                      </a:moveTo>
                      <a:cubicBezTo>
                        <a:pt x="0" y="21600"/>
                        <a:pt x="0" y="21600"/>
                        <a:pt x="0" y="21600"/>
                      </a:cubicBezTo>
                      <a:cubicBezTo>
                        <a:pt x="0" y="19366"/>
                        <a:pt x="0" y="19366"/>
                        <a:pt x="0" y="19366"/>
                      </a:cubicBezTo>
                      <a:cubicBezTo>
                        <a:pt x="12809" y="19366"/>
                        <a:pt x="12809" y="19366"/>
                        <a:pt x="12809" y="19366"/>
                      </a:cubicBezTo>
                      <a:cubicBezTo>
                        <a:pt x="15070" y="19366"/>
                        <a:pt x="17079" y="18372"/>
                        <a:pt x="17079" y="17255"/>
                      </a:cubicBezTo>
                      <a:cubicBezTo>
                        <a:pt x="17079" y="0"/>
                        <a:pt x="17079" y="0"/>
                        <a:pt x="17079" y="0"/>
                      </a:cubicBezTo>
                      <a:cubicBezTo>
                        <a:pt x="21600" y="0"/>
                        <a:pt x="21600" y="0"/>
                        <a:pt x="21600" y="0"/>
                      </a:cubicBezTo>
                      <a:cubicBezTo>
                        <a:pt x="21600" y="17255"/>
                        <a:pt x="21600" y="17255"/>
                        <a:pt x="21600" y="17255"/>
                      </a:cubicBezTo>
                      <a:cubicBezTo>
                        <a:pt x="21600" y="19614"/>
                        <a:pt x="17581" y="21600"/>
                        <a:pt x="12809" y="21600"/>
                      </a:cubicBezTo>
                      <a:close/>
                    </a:path>
                  </a:pathLst>
                </a:cu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8" name="形状"/>
                <p:cNvSpPr/>
                <p:nvPr/>
              </p:nvSpPr>
              <p:spPr>
                <a:xfrm>
                  <a:off x="87369" y="0"/>
                  <a:ext cx="577153" cy="57450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21600"/>
                      </a:moveTo>
                      <a:cubicBezTo>
                        <a:pt x="4813" y="21600"/>
                        <a:pt x="0" y="16761"/>
                        <a:pt x="0" y="10859"/>
                      </a:cubicBezTo>
                      <a:cubicBezTo>
                        <a:pt x="0" y="4839"/>
                        <a:pt x="4813" y="0"/>
                        <a:pt x="10800" y="0"/>
                      </a:cubicBezTo>
                      <a:cubicBezTo>
                        <a:pt x="16787" y="0"/>
                        <a:pt x="21600" y="4839"/>
                        <a:pt x="21600" y="10859"/>
                      </a:cubicBezTo>
                      <a:cubicBezTo>
                        <a:pt x="21600" y="16761"/>
                        <a:pt x="16787" y="21600"/>
                        <a:pt x="10800" y="21600"/>
                      </a:cubicBezTo>
                      <a:close/>
                      <a:moveTo>
                        <a:pt x="10800" y="2125"/>
                      </a:moveTo>
                      <a:cubicBezTo>
                        <a:pt x="5987" y="2125"/>
                        <a:pt x="2113" y="6020"/>
                        <a:pt x="2113" y="10859"/>
                      </a:cubicBezTo>
                      <a:cubicBezTo>
                        <a:pt x="2113" y="15580"/>
                        <a:pt x="5987" y="19475"/>
                        <a:pt x="10800" y="19475"/>
                      </a:cubicBezTo>
                      <a:cubicBezTo>
                        <a:pt x="15613" y="19475"/>
                        <a:pt x="19487" y="15580"/>
                        <a:pt x="19487" y="10859"/>
                      </a:cubicBezTo>
                      <a:cubicBezTo>
                        <a:pt x="19487" y="6020"/>
                        <a:pt x="15613" y="2125"/>
                        <a:pt x="10800" y="2125"/>
                      </a:cubicBezTo>
                      <a:close/>
                    </a:path>
                  </a:pathLst>
                </a:custGeom>
                <a:grpFill/>
                <a:ln w="3175" cap="flat">
                  <a:noFill/>
                  <a:miter lim="400000"/>
                </a:ln>
                <a:effectLst/>
              </p:spPr>
              <p:txBody>
                <a:bodyPr wrap="square" lIns="6588" tIns="6588" rIns="6588" bIns="6588" numCol="1" anchor="t">
                  <a:noAutofit/>
                </a:bodyPr>
                <a:lstStyle>
                  <a:def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</a:defRPr>
                  </a:defPPr>
                  <a:lvl1pPr marL="0" marR="0" indent="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1pPr>
                  <a:lvl2pPr marL="0" marR="0" indent="228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2pPr>
                  <a:lvl3pPr marL="0" marR="0" indent="457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3pPr>
                  <a:lvl4pPr marL="0" marR="0" indent="685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4pPr>
                  <a:lvl5pPr marL="0" marR="0" indent="9144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5pPr>
                  <a:lvl6pPr marL="0" marR="0" indent="11430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6pPr>
                  <a:lvl7pPr marL="0" marR="0" indent="13716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7pPr>
                  <a:lvl8pPr marL="0" marR="0" indent="16002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8pPr>
                  <a:lvl9pPr marL="0" marR="0" indent="1828800" algn="ctr" defTabSz="611481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2000" b="1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"/>
                      <a:ea typeface="Helvetica Neue"/>
                      <a:cs typeface="Helvetica Neue"/>
                      <a:sym typeface="Helvetica Neue"/>
                    </a:defRPr>
                  </a:lvl9pPr>
                </a:lstStyle>
                <a:p>
                  <a:pPr algn="l" defTabSz="65431">
                    <a:defRPr sz="1200" b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53" b="0" kern="0" dirty="0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  <a:sym typeface="Calibri"/>
                  </a:endParaRPr>
                </a:p>
              </p:txBody>
            </p:sp>
          </p:grpSp>
          <p:grpSp>
            <p:nvGrpSpPr>
              <p:cNvPr id="106" name="组合 15"/>
              <p:cNvGrpSpPr/>
              <p:nvPr/>
            </p:nvGrpSpPr>
            <p:grpSpPr>
              <a:xfrm>
                <a:off x="5104059" y="3515374"/>
                <a:ext cx="360021" cy="392751"/>
                <a:chOff x="6296025" y="485775"/>
                <a:chExt cx="488950" cy="533400"/>
              </a:xfrm>
              <a:solidFill>
                <a:schemeClr val="bg1"/>
              </a:solidFill>
            </p:grpSpPr>
            <p:sp>
              <p:nvSpPr>
                <p:cNvPr id="110" name="Freeform 5"/>
                <p:cNvSpPr>
                  <a:spLocks/>
                </p:cNvSpPr>
                <p:nvPr/>
              </p:nvSpPr>
              <p:spPr bwMode="auto">
                <a:xfrm>
                  <a:off x="6296025" y="485775"/>
                  <a:ext cx="488950" cy="496888"/>
                </a:xfrm>
                <a:custGeom>
                  <a:avLst/>
                  <a:gdLst>
                    <a:gd name="T0" fmla="*/ 36 w 54"/>
                    <a:gd name="T1" fmla="*/ 55 h 55"/>
                    <a:gd name="T2" fmla="*/ 35 w 54"/>
                    <a:gd name="T3" fmla="*/ 55 h 55"/>
                    <a:gd name="T4" fmla="*/ 36 w 54"/>
                    <a:gd name="T5" fmla="*/ 53 h 55"/>
                    <a:gd name="T6" fmla="*/ 48 w 54"/>
                    <a:gd name="T7" fmla="*/ 46 h 55"/>
                    <a:gd name="T8" fmla="*/ 51 w 54"/>
                    <a:gd name="T9" fmla="*/ 40 h 55"/>
                    <a:gd name="T10" fmla="*/ 51 w 54"/>
                    <a:gd name="T11" fmla="*/ 20 h 55"/>
                    <a:gd name="T12" fmla="*/ 48 w 54"/>
                    <a:gd name="T13" fmla="*/ 14 h 55"/>
                    <a:gd name="T14" fmla="*/ 30 w 54"/>
                    <a:gd name="T15" fmla="*/ 4 h 55"/>
                    <a:gd name="T16" fmla="*/ 24 w 54"/>
                    <a:gd name="T17" fmla="*/ 4 h 55"/>
                    <a:gd name="T18" fmla="*/ 6 w 54"/>
                    <a:gd name="T19" fmla="*/ 14 h 55"/>
                    <a:gd name="T20" fmla="*/ 3 w 54"/>
                    <a:gd name="T21" fmla="*/ 20 h 55"/>
                    <a:gd name="T22" fmla="*/ 3 w 54"/>
                    <a:gd name="T23" fmla="*/ 40 h 55"/>
                    <a:gd name="T24" fmla="*/ 6 w 54"/>
                    <a:gd name="T25" fmla="*/ 46 h 55"/>
                    <a:gd name="T26" fmla="*/ 18 w 54"/>
                    <a:gd name="T27" fmla="*/ 53 h 55"/>
                    <a:gd name="T28" fmla="*/ 19 w 54"/>
                    <a:gd name="T29" fmla="*/ 55 h 55"/>
                    <a:gd name="T30" fmla="*/ 17 w 54"/>
                    <a:gd name="T31" fmla="*/ 55 h 55"/>
                    <a:gd name="T32" fmla="*/ 5 w 54"/>
                    <a:gd name="T33" fmla="*/ 48 h 55"/>
                    <a:gd name="T34" fmla="*/ 0 w 54"/>
                    <a:gd name="T35" fmla="*/ 40 h 55"/>
                    <a:gd name="T36" fmla="*/ 0 w 54"/>
                    <a:gd name="T37" fmla="*/ 20 h 55"/>
                    <a:gd name="T38" fmla="*/ 5 w 54"/>
                    <a:gd name="T39" fmla="*/ 12 h 55"/>
                    <a:gd name="T40" fmla="*/ 22 w 54"/>
                    <a:gd name="T41" fmla="*/ 2 h 55"/>
                    <a:gd name="T42" fmla="*/ 32 w 54"/>
                    <a:gd name="T43" fmla="*/ 2 h 55"/>
                    <a:gd name="T44" fmla="*/ 49 w 54"/>
                    <a:gd name="T45" fmla="*/ 12 h 55"/>
                    <a:gd name="T46" fmla="*/ 54 w 54"/>
                    <a:gd name="T47" fmla="*/ 20 h 55"/>
                    <a:gd name="T48" fmla="*/ 54 w 54"/>
                    <a:gd name="T49" fmla="*/ 40 h 55"/>
                    <a:gd name="T50" fmla="*/ 49 w 54"/>
                    <a:gd name="T51" fmla="*/ 48 h 55"/>
                    <a:gd name="T52" fmla="*/ 37 w 54"/>
                    <a:gd name="T53" fmla="*/ 55 h 55"/>
                    <a:gd name="T54" fmla="*/ 36 w 54"/>
                    <a:gd name="T55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54" h="55">
                      <a:moveTo>
                        <a:pt x="36" y="55"/>
                      </a:moveTo>
                      <a:cubicBezTo>
                        <a:pt x="36" y="55"/>
                        <a:pt x="35" y="55"/>
                        <a:pt x="35" y="55"/>
                      </a:cubicBezTo>
                      <a:cubicBezTo>
                        <a:pt x="35" y="54"/>
                        <a:pt x="35" y="53"/>
                        <a:pt x="36" y="53"/>
                      </a:cubicBezTo>
                      <a:cubicBezTo>
                        <a:pt x="48" y="46"/>
                        <a:pt x="48" y="46"/>
                        <a:pt x="48" y="46"/>
                      </a:cubicBezTo>
                      <a:cubicBezTo>
                        <a:pt x="50" y="45"/>
                        <a:pt x="51" y="42"/>
                        <a:pt x="51" y="40"/>
                      </a:cubicBezTo>
                      <a:cubicBezTo>
                        <a:pt x="51" y="20"/>
                        <a:pt x="51" y="20"/>
                        <a:pt x="51" y="20"/>
                      </a:cubicBezTo>
                      <a:cubicBezTo>
                        <a:pt x="51" y="18"/>
                        <a:pt x="50" y="16"/>
                        <a:pt x="48" y="14"/>
                      </a:cubicBezTo>
                      <a:cubicBezTo>
                        <a:pt x="30" y="4"/>
                        <a:pt x="30" y="4"/>
                        <a:pt x="30" y="4"/>
                      </a:cubicBezTo>
                      <a:cubicBezTo>
                        <a:pt x="28" y="3"/>
                        <a:pt x="26" y="3"/>
                        <a:pt x="24" y="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4" y="15"/>
                        <a:pt x="3" y="18"/>
                        <a:pt x="3" y="20"/>
                      </a:cubicBezTo>
                      <a:cubicBezTo>
                        <a:pt x="3" y="40"/>
                        <a:pt x="3" y="40"/>
                        <a:pt x="3" y="40"/>
                      </a:cubicBezTo>
                      <a:cubicBezTo>
                        <a:pt x="3" y="42"/>
                        <a:pt x="4" y="45"/>
                        <a:pt x="6" y="46"/>
                      </a:cubicBezTo>
                      <a:cubicBezTo>
                        <a:pt x="18" y="53"/>
                        <a:pt x="18" y="53"/>
                        <a:pt x="18" y="53"/>
                      </a:cubicBezTo>
                      <a:cubicBezTo>
                        <a:pt x="19" y="53"/>
                        <a:pt x="19" y="54"/>
                        <a:pt x="19" y="55"/>
                      </a:cubicBezTo>
                      <a:cubicBezTo>
                        <a:pt x="18" y="55"/>
                        <a:pt x="18" y="55"/>
                        <a:pt x="17" y="55"/>
                      </a:cubicBezTo>
                      <a:cubicBezTo>
                        <a:pt x="5" y="48"/>
                        <a:pt x="5" y="48"/>
                        <a:pt x="5" y="48"/>
                      </a:cubicBezTo>
                      <a:cubicBezTo>
                        <a:pt x="2" y="47"/>
                        <a:pt x="0" y="43"/>
                        <a:pt x="0" y="40"/>
                      </a:cubicBezTo>
                      <a:cubicBezTo>
                        <a:pt x="0" y="20"/>
                        <a:pt x="0" y="20"/>
                        <a:pt x="0" y="20"/>
                      </a:cubicBezTo>
                      <a:cubicBezTo>
                        <a:pt x="0" y="17"/>
                        <a:pt x="2" y="14"/>
                        <a:pt x="5" y="12"/>
                      </a:cubicBezTo>
                      <a:cubicBezTo>
                        <a:pt x="22" y="2"/>
                        <a:pt x="22" y="2"/>
                        <a:pt x="22" y="2"/>
                      </a:cubicBezTo>
                      <a:cubicBezTo>
                        <a:pt x="25" y="0"/>
                        <a:pt x="29" y="0"/>
                        <a:pt x="32" y="2"/>
                      </a:cubicBezTo>
                      <a:cubicBezTo>
                        <a:pt x="49" y="12"/>
                        <a:pt x="49" y="12"/>
                        <a:pt x="49" y="12"/>
                      </a:cubicBezTo>
                      <a:cubicBezTo>
                        <a:pt x="52" y="14"/>
                        <a:pt x="54" y="17"/>
                        <a:pt x="54" y="20"/>
                      </a:cubicBezTo>
                      <a:cubicBezTo>
                        <a:pt x="54" y="40"/>
                        <a:pt x="54" y="40"/>
                        <a:pt x="54" y="40"/>
                      </a:cubicBezTo>
                      <a:cubicBezTo>
                        <a:pt x="54" y="43"/>
                        <a:pt x="52" y="47"/>
                        <a:pt x="49" y="48"/>
                      </a:cubicBezTo>
                      <a:cubicBezTo>
                        <a:pt x="37" y="55"/>
                        <a:pt x="37" y="55"/>
                        <a:pt x="37" y="55"/>
                      </a:cubicBezTo>
                      <a:cubicBezTo>
                        <a:pt x="37" y="55"/>
                        <a:pt x="37" y="55"/>
                        <a:pt x="36" y="5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48404" tIns="24202" rIns="48404" bIns="24202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772" hangingPunct="0"/>
                  <a:endParaRPr lang="en-US" sz="953" kern="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Calibri"/>
                  </a:endParaRPr>
                </a:p>
              </p:txBody>
            </p:sp>
            <p:sp>
              <p:nvSpPr>
                <p:cNvPr id="111" name="Freeform 6"/>
                <p:cNvSpPr>
                  <a:spLocks noEditPoints="1"/>
                </p:cNvSpPr>
                <p:nvPr/>
              </p:nvSpPr>
              <p:spPr bwMode="auto">
                <a:xfrm>
                  <a:off x="6432550" y="622300"/>
                  <a:ext cx="215900" cy="396875"/>
                </a:xfrm>
                <a:custGeom>
                  <a:avLst/>
                  <a:gdLst>
                    <a:gd name="T0" fmla="*/ 13 w 24"/>
                    <a:gd name="T1" fmla="*/ 44 h 44"/>
                    <a:gd name="T2" fmla="*/ 11 w 24"/>
                    <a:gd name="T3" fmla="*/ 44 h 44"/>
                    <a:gd name="T4" fmla="*/ 8 w 24"/>
                    <a:gd name="T5" fmla="*/ 41 h 44"/>
                    <a:gd name="T6" fmla="*/ 8 w 24"/>
                    <a:gd name="T7" fmla="*/ 21 h 44"/>
                    <a:gd name="T8" fmla="*/ 0 w 24"/>
                    <a:gd name="T9" fmla="*/ 10 h 44"/>
                    <a:gd name="T10" fmla="*/ 6 w 24"/>
                    <a:gd name="T11" fmla="*/ 0 h 44"/>
                    <a:gd name="T12" fmla="*/ 7 w 24"/>
                    <a:gd name="T13" fmla="*/ 0 h 44"/>
                    <a:gd name="T14" fmla="*/ 8 w 24"/>
                    <a:gd name="T15" fmla="*/ 2 h 44"/>
                    <a:gd name="T16" fmla="*/ 8 w 24"/>
                    <a:gd name="T17" fmla="*/ 8 h 44"/>
                    <a:gd name="T18" fmla="*/ 10 w 24"/>
                    <a:gd name="T19" fmla="*/ 10 h 44"/>
                    <a:gd name="T20" fmla="*/ 14 w 24"/>
                    <a:gd name="T21" fmla="*/ 10 h 44"/>
                    <a:gd name="T22" fmla="*/ 16 w 24"/>
                    <a:gd name="T23" fmla="*/ 8 h 44"/>
                    <a:gd name="T24" fmla="*/ 16 w 24"/>
                    <a:gd name="T25" fmla="*/ 2 h 44"/>
                    <a:gd name="T26" fmla="*/ 17 w 24"/>
                    <a:gd name="T27" fmla="*/ 0 h 44"/>
                    <a:gd name="T28" fmla="*/ 18 w 24"/>
                    <a:gd name="T29" fmla="*/ 0 h 44"/>
                    <a:gd name="T30" fmla="*/ 24 w 24"/>
                    <a:gd name="T31" fmla="*/ 10 h 44"/>
                    <a:gd name="T32" fmla="*/ 16 w 24"/>
                    <a:gd name="T33" fmla="*/ 21 h 44"/>
                    <a:gd name="T34" fmla="*/ 16 w 24"/>
                    <a:gd name="T35" fmla="*/ 41 h 44"/>
                    <a:gd name="T36" fmla="*/ 13 w 24"/>
                    <a:gd name="T37" fmla="*/ 44 h 44"/>
                    <a:gd name="T38" fmla="*/ 7 w 24"/>
                    <a:gd name="T39" fmla="*/ 2 h 44"/>
                    <a:gd name="T40" fmla="*/ 1 w 24"/>
                    <a:gd name="T41" fmla="*/ 10 h 44"/>
                    <a:gd name="T42" fmla="*/ 9 w 24"/>
                    <a:gd name="T43" fmla="*/ 20 h 44"/>
                    <a:gd name="T44" fmla="*/ 9 w 24"/>
                    <a:gd name="T45" fmla="*/ 21 h 44"/>
                    <a:gd name="T46" fmla="*/ 9 w 24"/>
                    <a:gd name="T47" fmla="*/ 41 h 44"/>
                    <a:gd name="T48" fmla="*/ 11 w 24"/>
                    <a:gd name="T49" fmla="*/ 43 h 44"/>
                    <a:gd name="T50" fmla="*/ 13 w 24"/>
                    <a:gd name="T51" fmla="*/ 43 h 44"/>
                    <a:gd name="T52" fmla="*/ 15 w 24"/>
                    <a:gd name="T53" fmla="*/ 41 h 44"/>
                    <a:gd name="T54" fmla="*/ 15 w 24"/>
                    <a:gd name="T55" fmla="*/ 21 h 44"/>
                    <a:gd name="T56" fmla="*/ 15 w 24"/>
                    <a:gd name="T57" fmla="*/ 20 h 44"/>
                    <a:gd name="T58" fmla="*/ 23 w 24"/>
                    <a:gd name="T59" fmla="*/ 10 h 44"/>
                    <a:gd name="T60" fmla="*/ 17 w 24"/>
                    <a:gd name="T61" fmla="*/ 2 h 44"/>
                    <a:gd name="T62" fmla="*/ 17 w 24"/>
                    <a:gd name="T63" fmla="*/ 8 h 44"/>
                    <a:gd name="T64" fmla="*/ 14 w 24"/>
                    <a:gd name="T65" fmla="*/ 12 h 44"/>
                    <a:gd name="T66" fmla="*/ 10 w 24"/>
                    <a:gd name="T67" fmla="*/ 12 h 44"/>
                    <a:gd name="T68" fmla="*/ 7 w 24"/>
                    <a:gd name="T69" fmla="*/ 8 h 44"/>
                    <a:gd name="T70" fmla="*/ 7 w 24"/>
                    <a:gd name="T71" fmla="*/ 2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4" h="44">
                      <a:moveTo>
                        <a:pt x="13" y="44"/>
                      </a:moveTo>
                      <a:cubicBezTo>
                        <a:pt x="11" y="44"/>
                        <a:pt x="11" y="44"/>
                        <a:pt x="11" y="44"/>
                      </a:cubicBezTo>
                      <a:cubicBezTo>
                        <a:pt x="9" y="44"/>
                        <a:pt x="8" y="43"/>
                        <a:pt x="8" y="41"/>
                      </a:cubicBezTo>
                      <a:cubicBezTo>
                        <a:pt x="8" y="21"/>
                        <a:pt x="8" y="21"/>
                        <a:pt x="8" y="21"/>
                      </a:cubicBezTo>
                      <a:cubicBezTo>
                        <a:pt x="3" y="19"/>
                        <a:pt x="0" y="15"/>
                        <a:pt x="0" y="10"/>
                      </a:cubicBezTo>
                      <a:cubicBezTo>
                        <a:pt x="0" y="6"/>
                        <a:pt x="2" y="3"/>
                        <a:pt x="6" y="0"/>
                      </a:cubicBezTo>
                      <a:cubicBezTo>
                        <a:pt x="6" y="0"/>
                        <a:pt x="7" y="0"/>
                        <a:pt x="7" y="0"/>
                      </a:cubicBezTo>
                      <a:cubicBezTo>
                        <a:pt x="8" y="1"/>
                        <a:pt x="8" y="1"/>
                        <a:pt x="8" y="2"/>
                      </a:cubicBezTo>
                      <a:cubicBezTo>
                        <a:pt x="8" y="8"/>
                        <a:pt x="8" y="8"/>
                        <a:pt x="8" y="8"/>
                      </a:cubicBezTo>
                      <a:cubicBezTo>
                        <a:pt x="8" y="9"/>
                        <a:pt x="9" y="10"/>
                        <a:pt x="10" y="10"/>
                      </a:cubicBezTo>
                      <a:cubicBezTo>
                        <a:pt x="14" y="10"/>
                        <a:pt x="14" y="10"/>
                        <a:pt x="14" y="10"/>
                      </a:cubicBezTo>
                      <a:cubicBezTo>
                        <a:pt x="15" y="10"/>
                        <a:pt x="16" y="9"/>
                        <a:pt x="16" y="8"/>
                      </a:cubicBezTo>
                      <a:cubicBezTo>
                        <a:pt x="16" y="2"/>
                        <a:pt x="16" y="2"/>
                        <a:pt x="16" y="2"/>
                      </a:cubicBezTo>
                      <a:cubicBezTo>
                        <a:pt x="16" y="1"/>
                        <a:pt x="16" y="1"/>
                        <a:pt x="17" y="0"/>
                      </a:cubicBezTo>
                      <a:cubicBezTo>
                        <a:pt x="17" y="0"/>
                        <a:pt x="18" y="0"/>
                        <a:pt x="18" y="0"/>
                      </a:cubicBezTo>
                      <a:cubicBezTo>
                        <a:pt x="22" y="2"/>
                        <a:pt x="24" y="6"/>
                        <a:pt x="24" y="10"/>
                      </a:cubicBezTo>
                      <a:cubicBezTo>
                        <a:pt x="24" y="15"/>
                        <a:pt x="21" y="19"/>
                        <a:pt x="16" y="21"/>
                      </a:cubicBezTo>
                      <a:cubicBezTo>
                        <a:pt x="16" y="41"/>
                        <a:pt x="16" y="41"/>
                        <a:pt x="16" y="41"/>
                      </a:cubicBezTo>
                      <a:cubicBezTo>
                        <a:pt x="16" y="43"/>
                        <a:pt x="15" y="44"/>
                        <a:pt x="13" y="44"/>
                      </a:cubicBezTo>
                      <a:close/>
                      <a:moveTo>
                        <a:pt x="7" y="2"/>
                      </a:moveTo>
                      <a:cubicBezTo>
                        <a:pt x="3" y="4"/>
                        <a:pt x="1" y="7"/>
                        <a:pt x="1" y="10"/>
                      </a:cubicBezTo>
                      <a:cubicBezTo>
                        <a:pt x="1" y="15"/>
                        <a:pt x="4" y="19"/>
                        <a:pt x="9" y="20"/>
                      </a:cubicBezTo>
                      <a:cubicBezTo>
                        <a:pt x="9" y="20"/>
                        <a:pt x="9" y="20"/>
                        <a:pt x="9" y="21"/>
                      </a:cubicBezTo>
                      <a:cubicBezTo>
                        <a:pt x="9" y="41"/>
                        <a:pt x="9" y="41"/>
                        <a:pt x="9" y="41"/>
                      </a:cubicBezTo>
                      <a:cubicBezTo>
                        <a:pt x="9" y="42"/>
                        <a:pt x="10" y="43"/>
                        <a:pt x="11" y="43"/>
                      </a:cubicBezTo>
                      <a:cubicBezTo>
                        <a:pt x="13" y="43"/>
                        <a:pt x="13" y="43"/>
                        <a:pt x="13" y="43"/>
                      </a:cubicBezTo>
                      <a:cubicBezTo>
                        <a:pt x="14" y="43"/>
                        <a:pt x="15" y="42"/>
                        <a:pt x="15" y="41"/>
                      </a:cubicBezTo>
                      <a:cubicBezTo>
                        <a:pt x="15" y="21"/>
                        <a:pt x="15" y="21"/>
                        <a:pt x="15" y="21"/>
                      </a:cubicBezTo>
                      <a:cubicBezTo>
                        <a:pt x="15" y="20"/>
                        <a:pt x="15" y="20"/>
                        <a:pt x="15" y="20"/>
                      </a:cubicBezTo>
                      <a:cubicBezTo>
                        <a:pt x="20" y="19"/>
                        <a:pt x="23" y="15"/>
                        <a:pt x="23" y="10"/>
                      </a:cubicBezTo>
                      <a:cubicBezTo>
                        <a:pt x="23" y="7"/>
                        <a:pt x="21" y="4"/>
                        <a:pt x="17" y="2"/>
                      </a:cubicBezTo>
                      <a:cubicBezTo>
                        <a:pt x="17" y="8"/>
                        <a:pt x="17" y="8"/>
                        <a:pt x="17" y="8"/>
                      </a:cubicBezTo>
                      <a:cubicBezTo>
                        <a:pt x="17" y="10"/>
                        <a:pt x="16" y="12"/>
                        <a:pt x="14" y="12"/>
                      </a:cubicBez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8" y="12"/>
                        <a:pt x="7" y="10"/>
                        <a:pt x="7" y="8"/>
                      </a:cubicBezTo>
                      <a:lnTo>
                        <a:pt x="7" y="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48404" tIns="24202" rIns="48404" bIns="24202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772" hangingPunct="0"/>
                  <a:endParaRPr lang="en-US" sz="953" kern="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Calibri"/>
                  </a:endParaRPr>
                </a:p>
              </p:txBody>
            </p:sp>
          </p:grpSp>
          <p:sp>
            <p:nvSpPr>
              <p:cNvPr id="107" name="文本框 106"/>
              <p:cNvSpPr txBox="1"/>
              <p:nvPr/>
            </p:nvSpPr>
            <p:spPr>
              <a:xfrm>
                <a:off x="5514135" y="3454149"/>
                <a:ext cx="1834894" cy="65548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0" marR="0" indent="0" algn="ctr" defTabSz="1727942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spc="0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" panose="020C0503030203020204" pitchFamily="34" charset="0"/>
                    <a:sym typeface="Calibri"/>
                  </a:rPr>
                  <a:t>openEuler</a:t>
                </a:r>
              </a:p>
              <a:p>
                <a:pPr marL="0" marR="0" indent="0" algn="ctr" defTabSz="1727942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2000" b="1" i="0" u="none" strike="noStrike" cap="none" spc="0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" panose="020C0503030203020204" pitchFamily="34" charset="0"/>
                    <a:sym typeface="Calibri"/>
                  </a:rPr>
                  <a:t>A-Tune</a:t>
                </a:r>
                <a:r>
                  <a:rPr lang="zh-CN" altLang="en-US" sz="2000" b="1" dirty="0" smtClean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" panose="020C0503030203020204" pitchFamily="34" charset="0"/>
                    <a:sym typeface="Calibri"/>
                  </a:rPr>
                  <a:t>系统</a:t>
                </a:r>
                <a:endParaRPr kumimoji="0" lang="zh-CN" altLang="en-US" sz="2000" b="1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方正兰亭粗黑简体" panose="02000000000000000000" pitchFamily="2" charset="-122"/>
                  <a:ea typeface="方正兰亭粗黑简体" panose="02000000000000000000" pitchFamily="2" charset="-122"/>
                  <a:cs typeface="Huawei Sans" panose="020C0503030203020204" pitchFamily="34" charset="0"/>
                  <a:sym typeface="Calibri"/>
                </a:endParaRPr>
              </a:p>
            </p:txBody>
          </p:sp>
          <p:sp>
            <p:nvSpPr>
              <p:cNvPr id="108" name="Rectangle 133"/>
              <p:cNvSpPr/>
              <p:nvPr/>
            </p:nvSpPr>
            <p:spPr>
              <a:xfrm>
                <a:off x="5173836" y="2098191"/>
                <a:ext cx="1282357" cy="360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zh-CN" altLang="en-US" sz="1600" kern="0" dirty="0" smtClean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 Light" panose="020C0303030203020204" pitchFamily="34" charset="0"/>
                    <a:sym typeface="Calibri"/>
                  </a:rPr>
                  <a:t>高性能计算</a:t>
                </a:r>
                <a:endParaRPr lang="zh-CN" altLang="en-US" sz="1600" kern="0" dirty="0">
                  <a:solidFill>
                    <a:srgbClr val="000000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cs typeface="Huawei Sans Light" panose="020C0303030203020204" pitchFamily="34" charset="0"/>
                  <a:sym typeface="Calibri"/>
                </a:endParaRPr>
              </a:p>
            </p:txBody>
          </p:sp>
          <p:sp>
            <p:nvSpPr>
              <p:cNvPr id="109" name="Rectangle 134"/>
              <p:cNvSpPr/>
              <p:nvPr/>
            </p:nvSpPr>
            <p:spPr>
              <a:xfrm>
                <a:off x="6441064" y="2093384"/>
                <a:ext cx="847659" cy="360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defTabSz="914772" hangingPunct="0"/>
                <a:r>
                  <a:rPr lang="zh-CN" altLang="en-US" sz="1600" kern="0" dirty="0">
                    <a:solidFill>
                      <a:srgbClr val="FFFFFF"/>
                    </a:solidFill>
                    <a:latin typeface="方正兰亭粗黑简体" panose="02000000000000000000" pitchFamily="2" charset="-122"/>
                    <a:ea typeface="方正兰亭粗黑简体" panose="02000000000000000000" pitchFamily="2" charset="-122"/>
                    <a:cs typeface="Huawei Sans Light" panose="020C0303030203020204" pitchFamily="34" charset="0"/>
                    <a:sym typeface="Calibri"/>
                  </a:rPr>
                  <a:t>数据库</a:t>
                </a:r>
              </a:p>
            </p:txBody>
          </p:sp>
        </p:grpSp>
        <p:pic>
          <p:nvPicPr>
            <p:cNvPr id="78" name="流动小蓝标.png"/>
            <p:cNvPicPr/>
            <p:nvPr/>
          </p:nvPicPr>
          <p:blipFill>
            <a:blip r:embed="rId3" cstate="print">
              <a:extLst/>
            </a:blip>
            <a:stretch>
              <a:fillRect/>
            </a:stretch>
          </p:blipFill>
          <p:spPr>
            <a:xfrm>
              <a:off x="11210814" y="3023732"/>
              <a:ext cx="221170" cy="216863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</p:pic>
        <p:pic>
          <p:nvPicPr>
            <p:cNvPr id="79" name="流动小蓝标.png"/>
            <p:cNvPicPr/>
            <p:nvPr/>
          </p:nvPicPr>
          <p:blipFill>
            <a:blip r:embed="rId3" cstate="print">
              <a:extLst/>
            </a:blip>
            <a:stretch>
              <a:fillRect/>
            </a:stretch>
          </p:blipFill>
          <p:spPr>
            <a:xfrm>
              <a:off x="11218433" y="4604967"/>
              <a:ext cx="221170" cy="216863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</p:pic>
        <p:cxnSp>
          <p:nvCxnSpPr>
            <p:cNvPr id="80" name="Straight Arrow Connector 179"/>
            <p:cNvCxnSpPr>
              <a:stCxn id="102" idx="3"/>
              <a:endCxn id="79" idx="1"/>
            </p:cNvCxnSpPr>
            <p:nvPr/>
          </p:nvCxnSpPr>
          <p:spPr>
            <a:xfrm flipV="1">
              <a:off x="4398639" y="4713399"/>
              <a:ext cx="6819794" cy="10216"/>
            </a:xfrm>
            <a:prstGeom prst="straightConnector1">
              <a:avLst/>
            </a:prstGeom>
            <a:ln>
              <a:solidFill>
                <a:srgbClr val="00B0F0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1" name="Straight Arrow Connector 180"/>
            <p:cNvCxnSpPr>
              <a:stCxn id="92" idx="3"/>
              <a:endCxn id="78" idx="1"/>
            </p:cNvCxnSpPr>
            <p:nvPr/>
          </p:nvCxnSpPr>
          <p:spPr>
            <a:xfrm flipV="1">
              <a:off x="4565196" y="3132164"/>
              <a:ext cx="6645618" cy="9073"/>
            </a:xfrm>
            <a:prstGeom prst="straightConnector1">
              <a:avLst/>
            </a:prstGeom>
            <a:ln>
              <a:solidFill>
                <a:srgbClr val="00B0F0"/>
              </a:solidFill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427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6889643" cy="384961"/>
          </a:xfrm>
        </p:spPr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实现框架</a:t>
            </a:r>
            <a:endParaRPr lang="zh-CN" altLang="en-US" dirty="0"/>
          </a:p>
        </p:txBody>
      </p:sp>
      <p:grpSp>
        <p:nvGrpSpPr>
          <p:cNvPr id="51" name="组合 50"/>
          <p:cNvGrpSpPr/>
          <p:nvPr/>
        </p:nvGrpSpPr>
        <p:grpSpPr>
          <a:xfrm>
            <a:off x="468755" y="909514"/>
            <a:ext cx="11248250" cy="5380921"/>
            <a:chOff x="254981" y="837506"/>
            <a:chExt cx="11485306" cy="5812969"/>
          </a:xfrm>
        </p:grpSpPr>
        <p:sp>
          <p:nvSpPr>
            <p:cNvPr id="52" name="圆角矩形 51"/>
            <p:cNvSpPr/>
            <p:nvPr/>
          </p:nvSpPr>
          <p:spPr>
            <a:xfrm>
              <a:off x="1993131" y="837506"/>
              <a:ext cx="2762267" cy="648792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A-Tune</a:t>
              </a:r>
              <a:r>
                <a:rPr lang="zh-CN" altLang="en-US" sz="1600" dirty="0" smtClean="0"/>
                <a:t>客户端</a:t>
              </a:r>
              <a:endParaRPr lang="en-US" altLang="zh-CN" sz="1600" dirty="0" smtClean="0"/>
            </a:p>
            <a:p>
              <a:pPr algn="ctr"/>
              <a:r>
                <a:rPr lang="en-US" altLang="zh-CN" sz="1600" dirty="0" smtClean="0"/>
                <a:t>(</a:t>
              </a:r>
              <a:r>
                <a:rPr lang="en-US" altLang="zh-CN" sz="1600" dirty="0" err="1" smtClean="0"/>
                <a:t>atune-adm</a:t>
              </a:r>
              <a:r>
                <a:rPr lang="en-US" altLang="zh-CN" sz="1600" dirty="0" smtClean="0"/>
                <a:t>)</a:t>
              </a:r>
              <a:endParaRPr lang="zh-CN" altLang="en-US" sz="1600" dirty="0"/>
            </a:p>
          </p:txBody>
        </p:sp>
        <p:sp>
          <p:nvSpPr>
            <p:cNvPr id="53" name="圆角矩形 52"/>
            <p:cNvSpPr/>
            <p:nvPr/>
          </p:nvSpPr>
          <p:spPr>
            <a:xfrm>
              <a:off x="254981" y="2136585"/>
              <a:ext cx="6105803" cy="4513890"/>
            </a:xfrm>
            <a:prstGeom prst="roundRect">
              <a:avLst>
                <a:gd name="adj" fmla="val 9234"/>
              </a:avLst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600" dirty="0" smtClean="0">
                  <a:solidFill>
                    <a:schemeClr val="dk1"/>
                  </a:solidFill>
                </a:rPr>
                <a:t>A-Tune </a:t>
              </a:r>
              <a:r>
                <a:rPr lang="zh-CN" altLang="en-US" sz="1600" dirty="0" smtClean="0">
                  <a:solidFill>
                    <a:schemeClr val="dk1"/>
                  </a:solidFill>
                </a:rPr>
                <a:t>服务端（</a:t>
              </a:r>
              <a:r>
                <a:rPr lang="en-US" altLang="zh-CN" sz="1600" dirty="0" err="1" smtClean="0"/>
                <a:t>atuned</a:t>
              </a:r>
              <a:r>
                <a:rPr lang="zh-CN" altLang="en-US" sz="1600" dirty="0" smtClean="0">
                  <a:solidFill>
                    <a:schemeClr val="dk1"/>
                  </a:solidFill>
                </a:rPr>
                <a:t>）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54" name="圆角矩形 53"/>
            <p:cNvSpPr/>
            <p:nvPr/>
          </p:nvSpPr>
          <p:spPr>
            <a:xfrm>
              <a:off x="500382" y="4636580"/>
              <a:ext cx="3929626" cy="362166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zh-CN" altLang="en-US" sz="1600" dirty="0" smtClean="0"/>
                <a:t>本地</a:t>
              </a:r>
              <a:r>
                <a:rPr lang="en-US" altLang="zh-CN" sz="1600" dirty="0" smtClean="0"/>
                <a:t>http</a:t>
              </a:r>
              <a:r>
                <a:rPr lang="zh-CN" altLang="en-US" sz="1600" dirty="0" smtClean="0"/>
                <a:t>服务</a:t>
              </a:r>
              <a:endParaRPr lang="zh-CN" altLang="en-US" sz="1600" dirty="0"/>
            </a:p>
          </p:txBody>
        </p:sp>
        <p:sp>
          <p:nvSpPr>
            <p:cNvPr id="55" name="圆角矩形 54"/>
            <p:cNvSpPr/>
            <p:nvPr/>
          </p:nvSpPr>
          <p:spPr>
            <a:xfrm>
              <a:off x="585431" y="5316975"/>
              <a:ext cx="5528876" cy="1148073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600" dirty="0" smtClean="0">
                  <a:solidFill>
                    <a:schemeClr val="dk1"/>
                  </a:solidFill>
                </a:rPr>
                <a:t>MPI/CPI</a:t>
              </a:r>
              <a:r>
                <a:rPr lang="zh-CN" altLang="en-US" sz="1600" dirty="0" smtClean="0">
                  <a:solidFill>
                    <a:schemeClr val="dk1"/>
                  </a:solidFill>
                </a:rPr>
                <a:t>（工具库）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772367" y="5719587"/>
              <a:ext cx="2294867" cy="602344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数据采集工具</a:t>
              </a:r>
              <a:endParaRPr lang="zh-CN" altLang="en-US" sz="1600" dirty="0"/>
            </a:p>
          </p:txBody>
        </p:sp>
        <p:sp>
          <p:nvSpPr>
            <p:cNvPr id="57" name="圆角矩形 56"/>
            <p:cNvSpPr/>
            <p:nvPr/>
          </p:nvSpPr>
          <p:spPr>
            <a:xfrm>
              <a:off x="3475802" y="5719587"/>
              <a:ext cx="2464258" cy="602344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系统配置工程</a:t>
              </a:r>
              <a:endParaRPr lang="zh-CN" altLang="en-US" sz="1600" dirty="0"/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604524" y="3007548"/>
              <a:ext cx="1458365" cy="540038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sqlite3</a:t>
              </a:r>
              <a:endParaRPr lang="zh-CN" altLang="en-US" sz="1600" dirty="0"/>
            </a:p>
          </p:txBody>
        </p:sp>
        <p:sp>
          <p:nvSpPr>
            <p:cNvPr id="59" name="圆角矩形 58"/>
            <p:cNvSpPr/>
            <p:nvPr/>
          </p:nvSpPr>
          <p:spPr>
            <a:xfrm>
              <a:off x="425169" y="2753651"/>
              <a:ext cx="5809071" cy="1775754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altLang="zh-CN" sz="1600" dirty="0" err="1"/>
                <a:t>g</a:t>
              </a:r>
              <a:r>
                <a:rPr lang="en-US" altLang="zh-CN" sz="1600" dirty="0" err="1" smtClean="0"/>
                <a:t>RPC</a:t>
              </a:r>
              <a:r>
                <a:rPr lang="zh-CN" altLang="en-US" sz="1600" dirty="0" smtClean="0"/>
                <a:t> 服务</a:t>
              </a:r>
              <a:endParaRPr lang="zh-CN" altLang="en-US" sz="1600" dirty="0"/>
            </a:p>
          </p:txBody>
        </p:sp>
        <p:sp>
          <p:nvSpPr>
            <p:cNvPr id="60" name="圆角矩形 59"/>
            <p:cNvSpPr/>
            <p:nvPr/>
          </p:nvSpPr>
          <p:spPr>
            <a:xfrm>
              <a:off x="617067" y="3733013"/>
              <a:ext cx="1458365" cy="540038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优化库管理</a:t>
              </a:r>
              <a:endParaRPr lang="en-US" altLang="zh-CN" sz="1600" dirty="0" smtClean="0"/>
            </a:p>
            <a:p>
              <a:pPr algn="ctr"/>
              <a:r>
                <a:rPr lang="zh-CN" altLang="en-US" sz="1600" dirty="0" smtClean="0"/>
                <a:t>（</a:t>
              </a:r>
              <a:r>
                <a:rPr lang="en-US" altLang="zh-CN" sz="1600" dirty="0" smtClean="0"/>
                <a:t>profile</a:t>
              </a:r>
              <a:r>
                <a:rPr lang="zh-CN" altLang="en-US" sz="1600" dirty="0" smtClean="0"/>
                <a:t>）</a:t>
              </a:r>
              <a:endParaRPr lang="zh-CN" altLang="en-US" sz="1600" dirty="0"/>
            </a:p>
          </p:txBody>
        </p:sp>
        <p:sp>
          <p:nvSpPr>
            <p:cNvPr id="61" name="圆角矩形 60"/>
            <p:cNvSpPr/>
            <p:nvPr/>
          </p:nvSpPr>
          <p:spPr>
            <a:xfrm>
              <a:off x="2189433" y="3212783"/>
              <a:ext cx="1952116" cy="778329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在线静态调优</a:t>
              </a:r>
              <a:r>
                <a:rPr lang="en-US" altLang="zh-CN" sz="1600" dirty="0" smtClean="0"/>
                <a:t>(analysis)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62" name="圆角矩形 61"/>
            <p:cNvSpPr/>
            <p:nvPr/>
          </p:nvSpPr>
          <p:spPr>
            <a:xfrm>
              <a:off x="4311736" y="3203544"/>
              <a:ext cx="1827897" cy="787570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离线动态调优</a:t>
              </a:r>
              <a:r>
                <a:rPr lang="en-US" altLang="zh-CN" sz="1600" dirty="0" smtClean="0"/>
                <a:t>(tuning)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cxnSp>
          <p:nvCxnSpPr>
            <p:cNvPr id="63" name="直接箭头连接符 62"/>
            <p:cNvCxnSpPr/>
            <p:nvPr/>
          </p:nvCxnSpPr>
          <p:spPr>
            <a:xfrm>
              <a:off x="2366090" y="1486298"/>
              <a:ext cx="0" cy="65028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箭头连接符 63"/>
            <p:cNvCxnSpPr/>
            <p:nvPr/>
          </p:nvCxnSpPr>
          <p:spPr>
            <a:xfrm>
              <a:off x="3409289" y="1486298"/>
              <a:ext cx="0" cy="65028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箭头连接符 64"/>
            <p:cNvCxnSpPr/>
            <p:nvPr/>
          </p:nvCxnSpPr>
          <p:spPr>
            <a:xfrm>
              <a:off x="4405122" y="1486298"/>
              <a:ext cx="0" cy="65028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箭头连接符 65"/>
            <p:cNvCxnSpPr/>
            <p:nvPr/>
          </p:nvCxnSpPr>
          <p:spPr>
            <a:xfrm>
              <a:off x="2757310" y="3991114"/>
              <a:ext cx="0" cy="645465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箭头连接符 66"/>
            <p:cNvCxnSpPr/>
            <p:nvPr/>
          </p:nvCxnSpPr>
          <p:spPr>
            <a:xfrm>
              <a:off x="3641278" y="3991114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/>
            <p:nvPr/>
          </p:nvCxnSpPr>
          <p:spPr>
            <a:xfrm>
              <a:off x="4830889" y="3991114"/>
              <a:ext cx="0" cy="1728472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箭头连接符 68"/>
            <p:cNvCxnSpPr/>
            <p:nvPr/>
          </p:nvCxnSpPr>
          <p:spPr>
            <a:xfrm>
              <a:off x="5738751" y="3991114"/>
              <a:ext cx="0" cy="1728472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组合 69"/>
            <p:cNvGrpSpPr/>
            <p:nvPr/>
          </p:nvGrpSpPr>
          <p:grpSpPr>
            <a:xfrm>
              <a:off x="7033397" y="2260629"/>
              <a:ext cx="4706890" cy="2916102"/>
              <a:chOff x="6813109" y="4903623"/>
              <a:chExt cx="5171598" cy="2916482"/>
            </a:xfrm>
          </p:grpSpPr>
          <p:sp>
            <p:nvSpPr>
              <p:cNvPr id="79" name="圆角矩形 78"/>
              <p:cNvSpPr/>
              <p:nvPr/>
            </p:nvSpPr>
            <p:spPr>
              <a:xfrm>
                <a:off x="6976747" y="5438031"/>
                <a:ext cx="4857375" cy="2035610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28" tIns="45714" rIns="91428" bIns="4571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zh-CN" sz="1600" dirty="0" smtClean="0"/>
                  <a:t>AI </a:t>
                </a:r>
                <a:r>
                  <a:rPr lang="zh-CN" altLang="en-US" sz="1600" dirty="0" smtClean="0"/>
                  <a:t>引擎</a:t>
                </a:r>
                <a:endParaRPr lang="zh-CN" altLang="en-US" sz="1600" dirty="0"/>
              </a:p>
            </p:txBody>
          </p:sp>
          <p:sp>
            <p:nvSpPr>
              <p:cNvPr id="80" name="圆角矩形 79"/>
              <p:cNvSpPr/>
              <p:nvPr/>
            </p:nvSpPr>
            <p:spPr>
              <a:xfrm>
                <a:off x="7215597" y="5971139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应用感知</a:t>
                </a:r>
                <a:endParaRPr lang="zh-CN" altLang="en-US" sz="1600" dirty="0"/>
              </a:p>
            </p:txBody>
          </p:sp>
          <p:sp>
            <p:nvSpPr>
              <p:cNvPr id="81" name="圆角矩形 80"/>
              <p:cNvSpPr/>
              <p:nvPr/>
            </p:nvSpPr>
            <p:spPr>
              <a:xfrm>
                <a:off x="6813109" y="4903623"/>
                <a:ext cx="5171598" cy="2916482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t" anchorCtr="0"/>
              <a:lstStyle/>
              <a:p>
                <a:pPr algn="ctr"/>
                <a:r>
                  <a:rPr lang="zh-CN" altLang="en-US" sz="1600" dirty="0" smtClean="0"/>
                  <a:t>远程</a:t>
                </a:r>
                <a:r>
                  <a:rPr lang="en-US" altLang="zh-CN" sz="1600" dirty="0" smtClean="0"/>
                  <a:t>http</a:t>
                </a:r>
                <a:r>
                  <a:rPr lang="zh-CN" altLang="en-US" sz="1600" dirty="0" smtClean="0"/>
                  <a:t>服务</a:t>
                </a:r>
                <a:endParaRPr lang="zh-CN" altLang="en-US" sz="1600" dirty="0"/>
              </a:p>
            </p:txBody>
          </p:sp>
          <p:sp>
            <p:nvSpPr>
              <p:cNvPr id="82" name="圆角矩形 81"/>
              <p:cNvSpPr/>
              <p:nvPr/>
            </p:nvSpPr>
            <p:spPr>
              <a:xfrm>
                <a:off x="7242111" y="6677244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模型训练</a:t>
                </a:r>
                <a:endParaRPr lang="zh-CN" altLang="en-US" sz="1600" dirty="0"/>
              </a:p>
            </p:txBody>
          </p:sp>
          <p:sp>
            <p:nvSpPr>
              <p:cNvPr id="83" name="圆角矩形 82"/>
              <p:cNvSpPr/>
              <p:nvPr/>
            </p:nvSpPr>
            <p:spPr>
              <a:xfrm>
                <a:off x="10006019" y="5974242"/>
                <a:ext cx="1661324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重要参数选择</a:t>
                </a:r>
                <a:endParaRPr lang="zh-CN" altLang="en-US" sz="1600" dirty="0"/>
              </a:p>
            </p:txBody>
          </p:sp>
          <p:sp>
            <p:nvSpPr>
              <p:cNvPr id="84" name="圆角矩形 83"/>
              <p:cNvSpPr/>
              <p:nvPr/>
            </p:nvSpPr>
            <p:spPr>
              <a:xfrm>
                <a:off x="8610807" y="6667264"/>
                <a:ext cx="1661324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自动参数优化</a:t>
                </a:r>
                <a:endParaRPr lang="zh-CN" altLang="en-US" sz="1600" dirty="0"/>
              </a:p>
            </p:txBody>
          </p:sp>
          <p:sp>
            <p:nvSpPr>
              <p:cNvPr id="85" name="圆角矩形 84"/>
              <p:cNvSpPr/>
              <p:nvPr/>
            </p:nvSpPr>
            <p:spPr>
              <a:xfrm>
                <a:off x="8610807" y="5991453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/>
                  <a:t>数据</a:t>
                </a:r>
                <a:r>
                  <a:rPr lang="zh-CN" altLang="en-US" sz="1600" dirty="0" smtClean="0"/>
                  <a:t>监控</a:t>
                </a:r>
                <a:endParaRPr lang="zh-CN" altLang="en-US" sz="1600" dirty="0"/>
              </a:p>
            </p:txBody>
          </p:sp>
        </p:grpSp>
        <p:cxnSp>
          <p:nvCxnSpPr>
            <p:cNvPr id="71" name="直接箭头连接符 70"/>
            <p:cNvCxnSpPr/>
            <p:nvPr/>
          </p:nvCxnSpPr>
          <p:spPr>
            <a:xfrm>
              <a:off x="6234238" y="3388077"/>
              <a:ext cx="79915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箭头连接符 71"/>
            <p:cNvCxnSpPr/>
            <p:nvPr/>
          </p:nvCxnSpPr>
          <p:spPr>
            <a:xfrm>
              <a:off x="6234238" y="3791479"/>
              <a:ext cx="79915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圆角矩形 72"/>
            <p:cNvSpPr/>
            <p:nvPr/>
          </p:nvSpPr>
          <p:spPr>
            <a:xfrm>
              <a:off x="8480726" y="1085817"/>
              <a:ext cx="1458365" cy="540038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数据库</a:t>
              </a:r>
              <a:r>
                <a:rPr lang="en-US" altLang="zh-CN" sz="1600" dirty="0"/>
                <a:t>(</a:t>
              </a:r>
              <a:r>
                <a:rPr lang="en-US" altLang="zh-CN" sz="1600" dirty="0" smtClean="0"/>
                <a:t>postgresql)</a:t>
              </a:r>
              <a:endParaRPr lang="zh-CN" altLang="en-US" sz="1600" dirty="0"/>
            </a:p>
          </p:txBody>
        </p:sp>
        <p:cxnSp>
          <p:nvCxnSpPr>
            <p:cNvPr id="75" name="直接箭头连接符 74"/>
            <p:cNvCxnSpPr/>
            <p:nvPr/>
          </p:nvCxnSpPr>
          <p:spPr>
            <a:xfrm>
              <a:off x="9490258" y="1623906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箭头连接符 75"/>
            <p:cNvCxnSpPr/>
            <p:nvPr/>
          </p:nvCxnSpPr>
          <p:spPr>
            <a:xfrm>
              <a:off x="9103905" y="5176731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箭头连接符 76"/>
            <p:cNvCxnSpPr/>
            <p:nvPr/>
          </p:nvCxnSpPr>
          <p:spPr>
            <a:xfrm>
              <a:off x="9757664" y="5176731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箭头连接符 77"/>
            <p:cNvCxnSpPr/>
            <p:nvPr/>
          </p:nvCxnSpPr>
          <p:spPr>
            <a:xfrm>
              <a:off x="9019216" y="1623906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箭头连接符 86"/>
            <p:cNvCxnSpPr/>
            <p:nvPr/>
          </p:nvCxnSpPr>
          <p:spPr>
            <a:xfrm>
              <a:off x="940437" y="4273051"/>
              <a:ext cx="0" cy="36352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箭头连接符 87"/>
            <p:cNvCxnSpPr/>
            <p:nvPr/>
          </p:nvCxnSpPr>
          <p:spPr>
            <a:xfrm>
              <a:off x="1663821" y="4273051"/>
              <a:ext cx="0" cy="36352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箭头连接符 126"/>
            <p:cNvCxnSpPr/>
            <p:nvPr/>
          </p:nvCxnSpPr>
          <p:spPr>
            <a:xfrm>
              <a:off x="1823639" y="4994967"/>
              <a:ext cx="0" cy="32200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接箭头连接符 131"/>
            <p:cNvCxnSpPr/>
            <p:nvPr/>
          </p:nvCxnSpPr>
          <p:spPr>
            <a:xfrm>
              <a:off x="2976008" y="4994967"/>
              <a:ext cx="0" cy="32200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圆角矩形 85"/>
          <p:cNvSpPr/>
          <p:nvPr/>
        </p:nvSpPr>
        <p:spPr>
          <a:xfrm>
            <a:off x="7247307" y="5523720"/>
            <a:ext cx="4329655" cy="374063"/>
          </a:xfrm>
          <a:prstGeom prst="roundRect">
            <a:avLst/>
          </a:prstGeom>
          <a:solidFill>
            <a:srgbClr val="92D050"/>
          </a:solidFill>
          <a:ln>
            <a:solidFill>
              <a:srgbClr val="151515"/>
            </a:solidFill>
          </a:ln>
        </p:spPr>
        <p:style>
          <a:lnRef idx="1">
            <a:schemeClr val="accent3"/>
          </a:lnRef>
          <a:fillRef idx="1001">
            <a:schemeClr val="dk2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28" tIns="45714" rIns="91428" bIns="4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1600" dirty="0" smtClean="0"/>
              <a:t>Web UI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805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采集维度支持可适配：</a:t>
            </a:r>
            <a:r>
              <a:rPr lang="zh-CN" altLang="en-US" dirty="0" smtClean="0">
                <a:solidFill>
                  <a:srgbClr val="FF0000"/>
                </a:solidFill>
              </a:rPr>
              <a:t>方便多场景扩展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0048" y="561319"/>
            <a:ext cx="2941286" cy="5695627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1200895" y="2864279"/>
            <a:ext cx="156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修改</a:t>
            </a:r>
            <a:r>
              <a:rPr lang="en-US" altLang="zh-CN" dirty="0" err="1" smtClean="0"/>
              <a:t>json</a:t>
            </a:r>
            <a:r>
              <a:rPr lang="zh-CN" altLang="en-US" dirty="0" smtClean="0"/>
              <a:t>文件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115499" y="2215895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增删</a:t>
            </a:r>
            <a:r>
              <a:rPr lang="zh-CN" altLang="en-US" dirty="0"/>
              <a:t>采集维度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115499" y="283449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多网卡数据采集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15499" y="349439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多磁盘数据采集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2" name="左大括号 21"/>
          <p:cNvSpPr/>
          <p:nvPr/>
        </p:nvSpPr>
        <p:spPr>
          <a:xfrm>
            <a:off x="2898368" y="2335956"/>
            <a:ext cx="217131" cy="142597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4" name="矩形 3"/>
          <p:cNvSpPr/>
          <p:nvPr/>
        </p:nvSpPr>
        <p:spPr>
          <a:xfrm>
            <a:off x="6176075" y="1131376"/>
            <a:ext cx="1115878" cy="168754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6176075" y="1300130"/>
            <a:ext cx="1115878" cy="168754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6292312" y="2974758"/>
            <a:ext cx="1115878" cy="1465506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080753" y="930798"/>
            <a:ext cx="3517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支持</a:t>
            </a:r>
            <a:r>
              <a:rPr lang="en-US" altLang="zh-CN" dirty="0" smtClean="0"/>
              <a:t>python2/python3</a:t>
            </a:r>
            <a:r>
              <a:rPr lang="zh-CN" altLang="en-US" dirty="0" smtClean="0"/>
              <a:t>环境运行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68311" y="1364735"/>
            <a:ext cx="2849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支持采集数据</a:t>
            </a:r>
            <a:r>
              <a:rPr lang="en-US" altLang="zh-CN" dirty="0" smtClean="0"/>
              <a:t>Web UI</a:t>
            </a:r>
            <a:r>
              <a:rPr lang="zh-CN" altLang="en-US" dirty="0" smtClean="0"/>
              <a:t>显示</a:t>
            </a:r>
            <a:endParaRPr lang="zh-CN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85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1" y="283598"/>
            <a:ext cx="4422604" cy="384961"/>
          </a:xfrm>
        </p:spPr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离线动态调优多算法支持</a:t>
            </a:r>
            <a:endParaRPr lang="zh-CN" altLang="en-US" dirty="0"/>
          </a:p>
        </p:txBody>
      </p:sp>
      <p:sp>
        <p:nvSpPr>
          <p:cNvPr id="55" name="文本框 54"/>
          <p:cNvSpPr txBox="1"/>
          <p:nvPr/>
        </p:nvSpPr>
        <p:spPr>
          <a:xfrm>
            <a:off x="4475010" y="1409665"/>
            <a:ext cx="2020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zh-CN" altLang="en-US" sz="1400" dirty="0" smtClean="0"/>
              <a:t>多回归模型加权算法</a:t>
            </a:r>
            <a:endParaRPr lang="zh-CN" altLang="en-US" sz="1400" dirty="0"/>
          </a:p>
        </p:txBody>
      </p:sp>
      <p:sp>
        <p:nvSpPr>
          <p:cNvPr id="56" name="左大括号 55"/>
          <p:cNvSpPr/>
          <p:nvPr/>
        </p:nvSpPr>
        <p:spPr>
          <a:xfrm>
            <a:off x="3328077" y="1894701"/>
            <a:ext cx="107092" cy="68374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57" name="文本框 56"/>
          <p:cNvSpPr txBox="1"/>
          <p:nvPr/>
        </p:nvSpPr>
        <p:spPr>
          <a:xfrm>
            <a:off x="2302799" y="204031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/>
              <a:t>选择算法</a:t>
            </a:r>
            <a:endParaRPr lang="zh-CN" altLang="en-US" sz="1600" dirty="0"/>
          </a:p>
        </p:txBody>
      </p:sp>
      <p:sp>
        <p:nvSpPr>
          <p:cNvPr id="58" name="文本框 57"/>
          <p:cNvSpPr txBox="1"/>
          <p:nvPr/>
        </p:nvSpPr>
        <p:spPr>
          <a:xfrm>
            <a:off x="4475010" y="2015618"/>
            <a:ext cx="2020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zh-CN" altLang="en-US" sz="1400" dirty="0" smtClean="0"/>
              <a:t>方差下降选择器</a:t>
            </a:r>
            <a:endParaRPr lang="zh-CN" altLang="en-US" sz="1400" dirty="0"/>
          </a:p>
        </p:txBody>
      </p:sp>
      <p:sp>
        <p:nvSpPr>
          <p:cNvPr id="59" name="左大括号 58"/>
          <p:cNvSpPr/>
          <p:nvPr/>
        </p:nvSpPr>
        <p:spPr>
          <a:xfrm>
            <a:off x="6279736" y="854053"/>
            <a:ext cx="217131" cy="142597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60" name="文本框 59"/>
          <p:cNvSpPr txBox="1"/>
          <p:nvPr/>
        </p:nvSpPr>
        <p:spPr>
          <a:xfrm>
            <a:off x="6587661" y="747661"/>
            <a:ext cx="230095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/>
              <a:t>DecisionTreeRegressor</a:t>
            </a:r>
            <a:endParaRPr lang="zh-CN" altLang="en-US" sz="1400" dirty="0"/>
          </a:p>
        </p:txBody>
      </p:sp>
      <p:sp>
        <p:nvSpPr>
          <p:cNvPr id="61" name="文本框 60"/>
          <p:cNvSpPr txBox="1"/>
          <p:nvPr/>
        </p:nvSpPr>
        <p:spPr>
          <a:xfrm>
            <a:off x="6587660" y="1089692"/>
            <a:ext cx="2391745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/>
              <a:t>RandomForestRegressor</a:t>
            </a:r>
            <a:endParaRPr lang="zh-CN" altLang="en-US" sz="1400" dirty="0"/>
          </a:p>
        </p:txBody>
      </p:sp>
      <p:sp>
        <p:nvSpPr>
          <p:cNvPr id="62" name="文本框 61"/>
          <p:cNvSpPr txBox="1"/>
          <p:nvPr/>
        </p:nvSpPr>
        <p:spPr>
          <a:xfrm>
            <a:off x="6587661" y="1453167"/>
            <a:ext cx="2613988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/>
              <a:t>GradientBoostingRegressor</a:t>
            </a:r>
            <a:endParaRPr lang="zh-CN" altLang="en-US" sz="1400" dirty="0"/>
          </a:p>
        </p:txBody>
      </p:sp>
      <p:sp>
        <p:nvSpPr>
          <p:cNvPr id="63" name="文本框 62"/>
          <p:cNvSpPr txBox="1"/>
          <p:nvPr/>
        </p:nvSpPr>
        <p:spPr>
          <a:xfrm>
            <a:off x="6587661" y="1774505"/>
            <a:ext cx="2020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/>
              <a:t>AdaBoostRegressor</a:t>
            </a:r>
            <a:endParaRPr lang="zh-CN" altLang="en-US" sz="1400" dirty="0"/>
          </a:p>
        </p:txBody>
      </p:sp>
      <p:sp>
        <p:nvSpPr>
          <p:cNvPr id="64" name="文本框 63"/>
          <p:cNvSpPr txBox="1"/>
          <p:nvPr/>
        </p:nvSpPr>
        <p:spPr>
          <a:xfrm>
            <a:off x="6587661" y="2095843"/>
            <a:ext cx="2020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/>
              <a:t>BaggingRegressor</a:t>
            </a:r>
            <a:endParaRPr lang="zh-CN" altLang="en-US" sz="1400" dirty="0"/>
          </a:p>
        </p:txBody>
      </p:sp>
      <p:sp>
        <p:nvSpPr>
          <p:cNvPr id="65" name="文本框 64"/>
          <p:cNvSpPr txBox="1"/>
          <p:nvPr/>
        </p:nvSpPr>
        <p:spPr>
          <a:xfrm>
            <a:off x="3455044" y="1714480"/>
            <a:ext cx="93508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smtClean="0"/>
              <a:t>LHS</a:t>
            </a:r>
            <a:r>
              <a:rPr lang="zh-CN" altLang="en-US" sz="1400" dirty="0"/>
              <a:t>采样</a:t>
            </a:r>
          </a:p>
        </p:txBody>
      </p:sp>
      <p:sp>
        <p:nvSpPr>
          <p:cNvPr id="66" name="左大括号 65"/>
          <p:cNvSpPr/>
          <p:nvPr/>
        </p:nvSpPr>
        <p:spPr>
          <a:xfrm>
            <a:off x="4323588" y="1526497"/>
            <a:ext cx="107092" cy="68374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67" name="文本框 66"/>
          <p:cNvSpPr txBox="1"/>
          <p:nvPr/>
        </p:nvSpPr>
        <p:spPr>
          <a:xfrm>
            <a:off x="3455044" y="2424553"/>
            <a:ext cx="93508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smtClean="0"/>
              <a:t>Traverse</a:t>
            </a:r>
            <a:endParaRPr lang="zh-CN" altLang="en-US" sz="1400" dirty="0"/>
          </a:p>
        </p:txBody>
      </p:sp>
      <p:sp>
        <p:nvSpPr>
          <p:cNvPr id="68" name="文本框 67"/>
          <p:cNvSpPr txBox="1"/>
          <p:nvPr/>
        </p:nvSpPr>
        <p:spPr>
          <a:xfrm>
            <a:off x="2302798" y="4146221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/>
              <a:t>调</a:t>
            </a:r>
            <a:r>
              <a:rPr lang="zh-CN" altLang="en-US" sz="1600" dirty="0"/>
              <a:t>优</a:t>
            </a:r>
            <a:r>
              <a:rPr lang="zh-CN" altLang="en-US" sz="1600" dirty="0" smtClean="0"/>
              <a:t>算法</a:t>
            </a:r>
            <a:endParaRPr lang="zh-CN" altLang="en-US" sz="1600" dirty="0"/>
          </a:p>
        </p:txBody>
      </p:sp>
      <p:sp>
        <p:nvSpPr>
          <p:cNvPr id="69" name="左大括号 68"/>
          <p:cNvSpPr/>
          <p:nvPr/>
        </p:nvSpPr>
        <p:spPr>
          <a:xfrm>
            <a:off x="3328077" y="3698790"/>
            <a:ext cx="107092" cy="12521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70" name="文本框 69"/>
          <p:cNvSpPr txBox="1"/>
          <p:nvPr/>
        </p:nvSpPr>
        <p:spPr>
          <a:xfrm>
            <a:off x="3495596" y="3956792"/>
            <a:ext cx="68922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abtest</a:t>
            </a:r>
            <a:endParaRPr lang="zh-CN" altLang="en-US" sz="1400" dirty="0"/>
          </a:p>
        </p:txBody>
      </p:sp>
      <p:sp>
        <p:nvSpPr>
          <p:cNvPr id="71" name="文本框 70"/>
          <p:cNvSpPr txBox="1"/>
          <p:nvPr/>
        </p:nvSpPr>
        <p:spPr>
          <a:xfrm>
            <a:off x="3495596" y="4330887"/>
            <a:ext cx="106816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gridsearch</a:t>
            </a:r>
            <a:endParaRPr lang="zh-CN" altLang="en-US" sz="1400" dirty="0"/>
          </a:p>
        </p:txBody>
      </p:sp>
      <p:sp>
        <p:nvSpPr>
          <p:cNvPr id="72" name="文本框 71"/>
          <p:cNvSpPr txBox="1"/>
          <p:nvPr/>
        </p:nvSpPr>
        <p:spPr>
          <a:xfrm>
            <a:off x="3495596" y="4731522"/>
            <a:ext cx="507991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tpe</a:t>
            </a:r>
            <a:endParaRPr lang="zh-CN" altLang="en-US" sz="1400" dirty="0"/>
          </a:p>
        </p:txBody>
      </p:sp>
      <p:sp>
        <p:nvSpPr>
          <p:cNvPr id="73" name="文本框 72"/>
          <p:cNvSpPr txBox="1"/>
          <p:nvPr/>
        </p:nvSpPr>
        <p:spPr>
          <a:xfrm>
            <a:off x="3495596" y="3587786"/>
            <a:ext cx="68922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bayes</a:t>
            </a:r>
            <a:endParaRPr lang="zh-CN" altLang="en-US" sz="1400" dirty="0"/>
          </a:p>
        </p:txBody>
      </p:sp>
      <p:sp>
        <p:nvSpPr>
          <p:cNvPr id="74" name="左大括号 73"/>
          <p:cNvSpPr/>
          <p:nvPr/>
        </p:nvSpPr>
        <p:spPr>
          <a:xfrm>
            <a:off x="4567739" y="2976418"/>
            <a:ext cx="217131" cy="15798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75" name="文本框 74"/>
          <p:cNvSpPr txBox="1"/>
          <p:nvPr/>
        </p:nvSpPr>
        <p:spPr>
          <a:xfrm>
            <a:off x="4871864" y="2853720"/>
            <a:ext cx="853431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smtClean="0"/>
              <a:t>random</a:t>
            </a:r>
            <a:endParaRPr lang="zh-CN" altLang="en-US" sz="1400" dirty="0"/>
          </a:p>
        </p:txBody>
      </p:sp>
      <p:sp>
        <p:nvSpPr>
          <p:cNvPr id="76" name="文本框 75"/>
          <p:cNvSpPr txBox="1"/>
          <p:nvPr/>
        </p:nvSpPr>
        <p:spPr>
          <a:xfrm>
            <a:off x="4871863" y="3288321"/>
            <a:ext cx="853431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smtClean="0"/>
              <a:t>forest</a:t>
            </a:r>
            <a:endParaRPr lang="zh-CN" altLang="en-US" sz="1400" dirty="0"/>
          </a:p>
        </p:txBody>
      </p:sp>
      <p:sp>
        <p:nvSpPr>
          <p:cNvPr id="77" name="文本框 76"/>
          <p:cNvSpPr txBox="1"/>
          <p:nvPr/>
        </p:nvSpPr>
        <p:spPr>
          <a:xfrm>
            <a:off x="4890674" y="3661849"/>
            <a:ext cx="853431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gbrt</a:t>
            </a:r>
            <a:endParaRPr lang="zh-CN" altLang="en-US" sz="1400" dirty="0"/>
          </a:p>
        </p:txBody>
      </p:sp>
      <p:sp>
        <p:nvSpPr>
          <p:cNvPr id="78" name="文本框 77"/>
          <p:cNvSpPr txBox="1"/>
          <p:nvPr/>
        </p:nvSpPr>
        <p:spPr>
          <a:xfrm>
            <a:off x="4890674" y="4090629"/>
            <a:ext cx="1174707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extraTrees</a:t>
            </a:r>
            <a:endParaRPr lang="zh-CN" altLang="en-US" sz="1400" dirty="0"/>
          </a:p>
        </p:txBody>
      </p:sp>
      <p:sp>
        <p:nvSpPr>
          <p:cNvPr id="79" name="文本框 78"/>
          <p:cNvSpPr txBox="1"/>
          <p:nvPr/>
        </p:nvSpPr>
        <p:spPr>
          <a:xfrm>
            <a:off x="4897962" y="4398406"/>
            <a:ext cx="1174707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en-US" altLang="zh-CN" sz="1400" dirty="0" err="1" smtClean="0"/>
              <a:t>gp</a:t>
            </a:r>
            <a:endParaRPr lang="zh-CN" altLang="en-US" sz="1400" dirty="0"/>
          </a:p>
        </p:txBody>
      </p:sp>
      <p:sp>
        <p:nvSpPr>
          <p:cNvPr id="80" name="文本框 79"/>
          <p:cNvSpPr txBox="1"/>
          <p:nvPr/>
        </p:nvSpPr>
        <p:spPr>
          <a:xfrm>
            <a:off x="2372092" y="5528800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/>
              <a:t>增量调优算法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4613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 </a:t>
            </a:r>
            <a:r>
              <a:rPr lang="en-US" altLang="zh-CN" dirty="0" smtClean="0"/>
              <a:t>Web UI</a:t>
            </a:r>
            <a:r>
              <a:rPr lang="zh-CN" altLang="en-US" dirty="0" smtClean="0"/>
              <a:t>展示</a:t>
            </a:r>
            <a:endParaRPr lang="zh-CN" altLang="en-US" dirty="0"/>
          </a:p>
        </p:txBody>
      </p:sp>
      <p:pic>
        <p:nvPicPr>
          <p:cNvPr id="6" name="图片 5"/>
          <p:cNvPicPr/>
          <p:nvPr/>
        </p:nvPicPr>
        <p:blipFill>
          <a:blip r:embed="rId2"/>
          <a:stretch>
            <a:fillRect/>
          </a:stretch>
        </p:blipFill>
        <p:spPr>
          <a:xfrm>
            <a:off x="326900" y="1247497"/>
            <a:ext cx="5390160" cy="2525433"/>
          </a:xfrm>
          <a:prstGeom prst="rect">
            <a:avLst/>
          </a:prstGeom>
        </p:spPr>
      </p:pic>
      <p:pic>
        <p:nvPicPr>
          <p:cNvPr id="7" name="图片 6"/>
          <p:cNvPicPr/>
          <p:nvPr/>
        </p:nvPicPr>
        <p:blipFill>
          <a:blip r:embed="rId3"/>
          <a:stretch>
            <a:fillRect/>
          </a:stretch>
        </p:blipFill>
        <p:spPr>
          <a:xfrm>
            <a:off x="6237158" y="1247498"/>
            <a:ext cx="5419383" cy="2657238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620508" y="834802"/>
            <a:ext cx="2441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1600" dirty="0"/>
              <a:t>在线时静态调优结果展示</a:t>
            </a:r>
            <a:endParaRPr lang="zh-CN" altLang="en-US" sz="1600" dirty="0"/>
          </a:p>
        </p:txBody>
      </p:sp>
      <p:sp>
        <p:nvSpPr>
          <p:cNvPr id="10" name="文本框 9"/>
          <p:cNvSpPr txBox="1"/>
          <p:nvPr/>
        </p:nvSpPr>
        <p:spPr>
          <a:xfrm>
            <a:off x="7757697" y="837578"/>
            <a:ext cx="2441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1600" dirty="0"/>
              <a:t>离线时动态调优结果展示</a:t>
            </a:r>
            <a:endParaRPr lang="zh-CN" altLang="en-US" sz="1600" dirty="0"/>
          </a:p>
        </p:txBody>
      </p:sp>
      <p:pic>
        <p:nvPicPr>
          <p:cNvPr id="1026" name="Picture 2" descr="C:\Users\h00369819\AppData\Roaming\eSpace_Desktop\UserData\h00369819\imagefiles\originalImgfiles\4B3D97D4-B3FD-496D-9F11-85744C6A3B6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03" y="4035069"/>
            <a:ext cx="5346357" cy="257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00369819\AppData\Roaming\eSpace_Desktop\UserData\h00369819\imagefiles\CF51531B-801F-4977-AAFB-C530B246D19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850" y="4136642"/>
            <a:ext cx="2960970" cy="237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6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在业务场景中的调优成果</a:t>
            </a:r>
            <a:endParaRPr lang="zh-CN" altLang="en-US" dirty="0"/>
          </a:p>
        </p:txBody>
      </p:sp>
      <p:graphicFrame>
        <p:nvGraphicFramePr>
          <p:cNvPr id="6" name="内容占位符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1225867"/>
              </p:ext>
            </p:extLst>
          </p:nvPr>
        </p:nvGraphicFramePr>
        <p:xfrm>
          <a:off x="840006" y="943671"/>
          <a:ext cx="6048671" cy="533333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99756"/>
                <a:gridCol w="2531212"/>
                <a:gridCol w="1317703"/>
              </a:tblGrid>
              <a:tr h="2590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1" u="none" strike="noStrike" dirty="0" smtClean="0">
                          <a:effectLst/>
                        </a:rPr>
                        <a:t>A-Tune2.0</a:t>
                      </a:r>
                      <a:r>
                        <a:rPr lang="zh-CN" altLang="en-US" sz="1400" b="1" u="none" strike="noStrike" dirty="0" smtClean="0">
                          <a:effectLst/>
                        </a:rPr>
                        <a:t>业务场景大类</a:t>
                      </a:r>
                      <a:endParaRPr lang="zh-CN" altLang="en-US" sz="1400" b="1" i="0" u="none" strike="noStrike" dirty="0">
                        <a:solidFill>
                          <a:srgbClr val="00B05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u="none" strike="noStrike" dirty="0">
                          <a:effectLst/>
                        </a:rPr>
                        <a:t>具体应用</a:t>
                      </a:r>
                      <a:endParaRPr lang="zh-CN" altLang="en-US" sz="1400" b="1" i="0" u="none" strike="noStrike" dirty="0">
                        <a:solidFill>
                          <a:srgbClr val="00B05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u="none" strike="noStrike" dirty="0">
                          <a:effectLst/>
                        </a:rPr>
                        <a:t>性能提升</a:t>
                      </a:r>
                      <a:endParaRPr lang="zh-CN" altLang="en-US" sz="1400" b="1" i="0" u="none" strike="noStrike" dirty="0">
                        <a:solidFill>
                          <a:srgbClr val="00B05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823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Web</a:t>
                      </a:r>
                      <a:r>
                        <a:rPr lang="zh-CN" altLang="en-US" sz="1100" u="none" strike="noStrike" dirty="0">
                          <a:effectLst/>
                        </a:rPr>
                        <a:t>服务器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Nginx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Apache Traffic Server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数据库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MySQL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823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MariaDB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openGauss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PostgreSQL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MongoDB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大数据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Hadoop + Hdfs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823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Hadoop + Spark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Hadoop + Terasort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Hadoop + Hbase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Hadoop + Hive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基础测试套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SPECCPU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SPECjbb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823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u="none" strike="noStrike" dirty="0" err="1" smtClean="0">
                          <a:effectLst/>
                        </a:rPr>
                        <a:t>OpenEuler</a:t>
                      </a:r>
                      <a:r>
                        <a:rPr lang="en-US" altLang="zh-CN" sz="1000" u="none" strike="noStrike" dirty="0" smtClean="0">
                          <a:effectLst/>
                        </a:rPr>
                        <a:t> benchmark</a:t>
                      </a:r>
                      <a:endParaRPr lang="zh-CN" alt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存储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smtClean="0">
                          <a:effectLst/>
                        </a:rPr>
                        <a:t>Ceph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内存数据库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Redis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Memcached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中间件框架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 smtClean="0">
                          <a:effectLst/>
                        </a:rPr>
                        <a:t>Dubbo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HPC</a:t>
                      </a:r>
                      <a:endParaRPr 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Gatk4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7502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虚拟化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u="none" strike="noStrike" dirty="0" smtClean="0">
                          <a:effectLst/>
                        </a:rPr>
                        <a:t>Tomcat</a:t>
                      </a:r>
                      <a:endParaRPr lang="zh-CN" alt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u="none" strike="noStrike" dirty="0" err="1" smtClean="0">
                          <a:effectLst/>
                        </a:rPr>
                        <a:t>MariaDB</a:t>
                      </a:r>
                      <a:endParaRPr lang="zh-CN" alt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</a:rPr>
                        <a:t>Welink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u="none" strike="noStrike" dirty="0" smtClean="0">
                          <a:effectLst/>
                        </a:rPr>
                        <a:t>compile</a:t>
                      </a:r>
                      <a:endParaRPr lang="zh-CN" alt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750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100" u="none" strike="noStrike" dirty="0">
                          <a:effectLst/>
                        </a:rPr>
                        <a:t>容器</a:t>
                      </a:r>
                      <a:endParaRPr lang="zh-CN" altLang="en-US" sz="11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social network</a:t>
                      </a:r>
                      <a:endParaRPr lang="en-US" sz="1000" b="0" i="0" u="none" strike="noStrike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altLang="zh-CN" sz="1100" b="1" i="0" u="none" strike="noStrike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</a:tr>
              <a:tr h="1975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MariaDB</a:t>
                      </a:r>
                      <a:endParaRPr lang="en-US" sz="1000" b="0" i="0" u="none" strike="noStrike" dirty="0">
                        <a:solidFill>
                          <a:srgbClr val="1D1D1A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7257535" y="759688"/>
            <a:ext cx="4212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rgbClr val="00B050"/>
                </a:solidFill>
              </a:rPr>
              <a:t>A-Tune</a:t>
            </a:r>
            <a:r>
              <a:rPr lang="zh-CN" altLang="en-US" sz="1400" dirty="0" smtClean="0">
                <a:solidFill>
                  <a:srgbClr val="00B050"/>
                </a:solidFill>
              </a:rPr>
              <a:t>支持</a:t>
            </a:r>
            <a:r>
              <a:rPr lang="en-US" altLang="zh-CN" sz="1600" dirty="0" smtClean="0">
                <a:solidFill>
                  <a:srgbClr val="FF0000"/>
                </a:solidFill>
              </a:rPr>
              <a:t>10</a:t>
            </a:r>
            <a:r>
              <a:rPr lang="zh-CN" altLang="en-US" sz="1400" dirty="0" smtClean="0">
                <a:solidFill>
                  <a:srgbClr val="00B050"/>
                </a:solidFill>
              </a:rPr>
              <a:t>大类业务</a:t>
            </a:r>
            <a:r>
              <a:rPr lang="en-US" altLang="zh-CN" sz="1600" dirty="0" smtClean="0">
                <a:solidFill>
                  <a:srgbClr val="FF0000"/>
                </a:solidFill>
              </a:rPr>
              <a:t>24</a:t>
            </a:r>
            <a:r>
              <a:rPr lang="zh-CN" altLang="en-US" sz="1400" dirty="0" smtClean="0">
                <a:solidFill>
                  <a:srgbClr val="00B050"/>
                </a:solidFill>
              </a:rPr>
              <a:t>个典型应用场景调优，固化</a:t>
            </a:r>
            <a:r>
              <a:rPr lang="en-US" altLang="zh-CN" sz="1600" dirty="0" smtClean="0">
                <a:solidFill>
                  <a:srgbClr val="FF0000"/>
                </a:solidFill>
              </a:rPr>
              <a:t>48</a:t>
            </a:r>
            <a:r>
              <a:rPr lang="zh-CN" altLang="en-US" sz="1400" dirty="0" smtClean="0">
                <a:solidFill>
                  <a:srgbClr val="00B050"/>
                </a:solidFill>
              </a:rPr>
              <a:t>个优化模型库，识别精度达到具体</a:t>
            </a:r>
            <a:r>
              <a:rPr lang="zh-CN" altLang="en-US" sz="1400" dirty="0" smtClean="0">
                <a:solidFill>
                  <a:srgbClr val="FF0000"/>
                </a:solidFill>
              </a:rPr>
              <a:t>应用</a:t>
            </a:r>
            <a:r>
              <a:rPr lang="zh-CN" altLang="en-US" sz="1400" dirty="0" smtClean="0">
                <a:solidFill>
                  <a:srgbClr val="00B050"/>
                </a:solidFill>
              </a:rPr>
              <a:t>级别</a:t>
            </a:r>
            <a:endParaRPr lang="zh-CN" altLang="en-US" sz="1400" dirty="0">
              <a:solidFill>
                <a:srgbClr val="00B050"/>
              </a:solidFill>
            </a:endParaRPr>
          </a:p>
        </p:txBody>
      </p:sp>
      <p:graphicFrame>
        <p:nvGraphicFramePr>
          <p:cNvPr id="5" name="图表 4"/>
          <p:cNvGraphicFramePr/>
          <p:nvPr>
            <p:extLst>
              <p:ext uri="{D42A27DB-BD31-4B8C-83A1-F6EECF244321}">
                <p14:modId xmlns:p14="http://schemas.microsoft.com/office/powerpoint/2010/main" val="1443658025"/>
              </p:ext>
            </p:extLst>
          </p:nvPr>
        </p:nvGraphicFramePr>
        <p:xfrm>
          <a:off x="7345854" y="1344463"/>
          <a:ext cx="3669030" cy="191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图表 6"/>
          <p:cNvGraphicFramePr/>
          <p:nvPr>
            <p:extLst>
              <p:ext uri="{D42A27DB-BD31-4B8C-83A1-F6EECF244321}">
                <p14:modId xmlns:p14="http://schemas.microsoft.com/office/powerpoint/2010/main" val="1088276293"/>
              </p:ext>
            </p:extLst>
          </p:nvPr>
        </p:nvGraphicFramePr>
        <p:xfrm>
          <a:off x="7345854" y="3676673"/>
          <a:ext cx="3906520" cy="206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7381105" y="3255813"/>
            <a:ext cx="4079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1400" dirty="0"/>
              <a:t>性能从</a:t>
            </a:r>
            <a:r>
              <a:rPr lang="en-US" altLang="zh-CN" sz="1400" dirty="0"/>
              <a:t>17998rps</a:t>
            </a:r>
            <a:r>
              <a:rPr lang="zh-CN" altLang="zh-CN" sz="1400" dirty="0"/>
              <a:t>优化到</a:t>
            </a:r>
            <a:r>
              <a:rPr lang="en-US" altLang="zh-CN" sz="1400" dirty="0"/>
              <a:t>61144rps</a:t>
            </a:r>
            <a:r>
              <a:rPr lang="zh-CN" altLang="zh-CN" sz="1400" dirty="0"/>
              <a:t>，性能</a:t>
            </a:r>
            <a:r>
              <a:rPr lang="zh-CN" altLang="zh-CN" sz="1400" b="1" dirty="0"/>
              <a:t>提升</a:t>
            </a:r>
            <a:r>
              <a:rPr lang="en-US" altLang="zh-CN" b="1" dirty="0">
                <a:solidFill>
                  <a:srgbClr val="FF0000"/>
                </a:solidFill>
              </a:rPr>
              <a:t>240</a:t>
            </a:r>
            <a:r>
              <a:rPr lang="en-US" altLang="zh-CN" b="1" dirty="0" smtClean="0">
                <a:solidFill>
                  <a:srgbClr val="FF0000"/>
                </a:solidFill>
              </a:rPr>
              <a:t>%</a:t>
            </a:r>
            <a:endParaRPr lang="zh-CN" altLang="zh-CN" b="1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345854" y="5794492"/>
            <a:ext cx="4346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400" dirty="0"/>
              <a:t>基因测序中合并场景的运行时间从</a:t>
            </a:r>
            <a:r>
              <a:rPr lang="en-US" altLang="zh-CN" sz="1400" dirty="0"/>
              <a:t>180</a:t>
            </a:r>
            <a:r>
              <a:rPr lang="zh-CN" altLang="zh-CN" sz="1400" dirty="0"/>
              <a:t>分钟优化到</a:t>
            </a:r>
            <a:r>
              <a:rPr lang="en-US" altLang="zh-CN" sz="1400" dirty="0"/>
              <a:t>60</a:t>
            </a:r>
            <a:r>
              <a:rPr lang="zh-CN" altLang="zh-CN" sz="1400" dirty="0"/>
              <a:t>分钟，优化效果</a:t>
            </a:r>
            <a:r>
              <a:rPr lang="zh-CN" altLang="zh-CN" sz="1400" b="1" dirty="0"/>
              <a:t>提升</a:t>
            </a:r>
            <a:r>
              <a:rPr lang="en-US" altLang="zh-CN" b="1" dirty="0">
                <a:solidFill>
                  <a:srgbClr val="FF0000"/>
                </a:solidFill>
              </a:rPr>
              <a:t>200%</a:t>
            </a:r>
            <a:endParaRPr lang="zh-CN" altLang="zh-C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0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7487080" cy="384961"/>
          </a:xfrm>
        </p:spPr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在产品中的调优成果：比专业工程师调节</a:t>
            </a:r>
            <a:r>
              <a:rPr lang="zh-CN" altLang="en-US" dirty="0" smtClean="0">
                <a:solidFill>
                  <a:srgbClr val="FF0000"/>
                </a:solidFill>
              </a:rPr>
              <a:t>更快更优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66710"/>
              </p:ext>
            </p:extLst>
          </p:nvPr>
        </p:nvGraphicFramePr>
        <p:xfrm>
          <a:off x="6286500" y="4811282"/>
          <a:ext cx="4968552" cy="11387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01684"/>
                <a:gridCol w="1438719"/>
                <a:gridCol w="2028149"/>
              </a:tblGrid>
              <a:tr h="6166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Spark</a:t>
                      </a:r>
                      <a:r>
                        <a:rPr lang="zh-CN" altLang="en-US" sz="1200" u="none" strike="noStrike" dirty="0">
                          <a:effectLst/>
                        </a:rPr>
                        <a:t>场景</a:t>
                      </a:r>
                      <a:endParaRPr lang="zh-CN" altLang="en-US" sz="12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调优时长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调优效果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US" sz="1200" u="none" strike="noStrike" dirty="0">
                          <a:effectLst/>
                        </a:rPr>
                        <a:t>throughput/node)</a:t>
                      </a:r>
                      <a:endParaRPr lang="en-US" sz="12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26109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专业工程师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15</a:t>
                      </a:r>
                      <a:r>
                        <a:rPr lang="zh-CN" altLang="en-US" sz="1200" u="none" strike="noStrike" dirty="0" smtClean="0">
                          <a:effectLst/>
                        </a:rPr>
                        <a:t>天</a:t>
                      </a:r>
                      <a:endParaRPr lang="zh-CN" altLang="en-US" sz="12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1367254463</a:t>
                      </a:r>
                      <a:endParaRPr lang="en-US" altLang="zh-CN" sz="12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b"/>
                </a:tc>
              </a:tr>
              <a:tr h="2610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A-Tune2.0</a:t>
                      </a:r>
                      <a:r>
                        <a:rPr lang="zh-CN" altLang="en-US" sz="1200" u="none" strike="noStrike">
                          <a:effectLst/>
                        </a:rPr>
                        <a:t>离线自调优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smtClean="0">
                          <a:effectLst/>
                        </a:rPr>
                        <a:t>3</a:t>
                      </a:r>
                      <a:r>
                        <a:rPr lang="zh-CN" altLang="en-US" sz="1200" u="none" strike="noStrike" smtClean="0">
                          <a:effectLst/>
                        </a:rPr>
                        <a:t>天</a:t>
                      </a:r>
                      <a:endParaRPr lang="zh-CN" altLang="en-US" sz="12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1435561695</a:t>
                      </a:r>
                      <a:endParaRPr lang="en-US" altLang="zh-CN" sz="12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896827" y="4919013"/>
            <a:ext cx="484494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dirty="0" smtClean="0"/>
              <a:t>云核微服务</a:t>
            </a:r>
            <a:r>
              <a:rPr lang="en-US" altLang="zh-CN" dirty="0" smtClean="0"/>
              <a:t>/spark</a:t>
            </a:r>
            <a:r>
              <a:rPr lang="zh-CN" altLang="en-US" dirty="0" smtClean="0"/>
              <a:t>场景下基于系统默认配置基础上</a:t>
            </a:r>
            <a:r>
              <a:rPr lang="zh-CN" altLang="en-US" b="1" dirty="0" smtClean="0"/>
              <a:t>优化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30%</a:t>
            </a:r>
            <a:r>
              <a:rPr lang="zh-CN" altLang="en-US" dirty="0" smtClean="0"/>
              <a:t>，基于专业工程师团队调优的基础上平均再</a:t>
            </a:r>
            <a:r>
              <a:rPr lang="zh-CN" altLang="en-US" b="1" dirty="0" smtClean="0"/>
              <a:t>优化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5%</a:t>
            </a:r>
            <a:r>
              <a:rPr lang="zh-CN" altLang="en-US" dirty="0" smtClean="0"/>
              <a:t>，调优效率</a:t>
            </a:r>
            <a:r>
              <a:rPr lang="zh-CN" altLang="en-US" b="1" dirty="0" smtClean="0"/>
              <a:t>提升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5</a:t>
            </a:r>
            <a:r>
              <a:rPr lang="zh-CN" altLang="en-US" b="1" dirty="0" smtClean="0"/>
              <a:t>倍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12" name="Picture 4" descr="C:\Users\x00292102\AppData\Roaming\eSpace_Desktop\UserData\x00292102\imagefiles\4D15FA64-3771-480F-B593-4BD13EDD40A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79" y="981522"/>
            <a:ext cx="4934632" cy="361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Users\x00292102\AppData\Roaming\eSpace_Desktop\UserData\x00292102\imagefiles\49CA8339-73F8-490A-968D-E82E780CF59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800391"/>
            <a:ext cx="5055782" cy="379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651</Words>
  <Application>Microsoft Office PowerPoint</Application>
  <PresentationFormat>宽屏</PresentationFormat>
  <Paragraphs>158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8" baseType="lpstr">
      <vt:lpstr>Arial Narrow 常规体</vt:lpstr>
      <vt:lpstr>FZLanTingHeiS-DB-GB</vt:lpstr>
      <vt:lpstr>FZLanTingHeiS-L-GB</vt:lpstr>
      <vt:lpstr>Helvetica Neue Medium</vt:lpstr>
      <vt:lpstr>Microsoft YaHei Light</vt:lpstr>
      <vt:lpstr>DengXian</vt:lpstr>
      <vt:lpstr>方正兰亭粗黑简体</vt:lpstr>
      <vt:lpstr>宋体</vt:lpstr>
      <vt:lpstr>Microsoft YaHei</vt:lpstr>
      <vt:lpstr>Microsoft YaHei</vt:lpstr>
      <vt:lpstr>Arial</vt:lpstr>
      <vt:lpstr>Calibri</vt:lpstr>
      <vt:lpstr>Huawei Sans</vt:lpstr>
      <vt:lpstr>Huawei Sans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hanxinke</cp:lastModifiedBy>
  <cp:revision>350</cp:revision>
  <dcterms:created xsi:type="dcterms:W3CDTF">2020-07-29T02:24:28Z</dcterms:created>
  <dcterms:modified xsi:type="dcterms:W3CDTF">2021-01-08T01:57:50Z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(3)QPUNTESIRDUjmdluFbSVtc1NflOfbB8u3V4yc6MxFwqg8hy6ocSlsF7BRW3J6dsv0HUj4/RM
8bCRKZQXmy2SjHzsAX2p4nqBZ9qiWbjL1txixMrfyiX65sRicJSxe/HWyGGTaS9R48Qe89eq
LAnzfO5OH19kOx0Gqz/l44T27FGGPsxV0lhbgJqkvf476HMwKC/i63bPisn7Q1KKJqE4v2x7
XkGA+qu8xNKBnYRqG0</vt:lpwstr>
  </property>
  <property fmtid="{D5CDD505-2E9C-101B-9397-08002B2CF9AE}" pid="3" name="_2015_ms_pID_7253431">
    <vt:lpwstr>9shmz2uYQhdPfqBEMH6EVCxQbERPyhKO9cUiQfCtB/2ECzxvOZAGSy
erDOjiosxdmV64tehGsgK5uqxMFahorwEgIu8VBh/yRPMIZQgaLSQnNYdK612NdikV9bIod3
7IfpEiE4XvJe8L24GApur4sE/ahGQIeaPgEtK1E/tZY+6cvpGHYC8QEHUihwXuopIS56sceZ
kh/CN7Eq9s/iccBaavgQKtX5goVdPMedhaCb</vt:lpwstr>
  </property>
  <property fmtid="{D5CDD505-2E9C-101B-9397-08002B2CF9AE}" pid="4" name="_2015_ms_pID_7253432">
    <vt:lpwstr>UNTCEIKl93yUl96tZuivWJ0=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1607752365</vt:lpwstr>
  </property>
</Properties>
</file>