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3" r:id="rId10"/>
    <p:sldId id="270" r:id="rId11"/>
    <p:sldId id="265" r:id="rId12"/>
    <p:sldId id="267" r:id="rId13"/>
    <p:sldId id="266" r:id="rId14"/>
    <p:sldId id="269" r:id="rId15"/>
    <p:sldId id="274" r:id="rId16"/>
    <p:sldId id="272" r:id="rId17"/>
    <p:sldId id="259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howGuides="1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71053465-9117-4257-8AD2-2FFDD332D0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321" y="3130104"/>
            <a:ext cx="2225816" cy="561467"/>
          </a:xfrm>
          <a:prstGeom prst="rect">
            <a:avLst/>
          </a:prstGeom>
        </p:spPr>
      </p:pic>
      <p:sp>
        <p:nvSpPr>
          <p:cNvPr id="10" name="标题 3">
            <a:extLst>
              <a:ext uri="{FF2B5EF4-FFF2-40B4-BE49-F238E27FC236}">
                <a16:creationId xmlns:a16="http://schemas.microsoft.com/office/drawing/2014/main" xmlns="" id="{10C61FE6-A433-47CF-AF72-79BB076C9F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12" name="文本占位符 19">
            <a:extLst>
              <a:ext uri="{FF2B5EF4-FFF2-40B4-BE49-F238E27FC236}">
                <a16:creationId xmlns:a16="http://schemas.microsoft.com/office/drawing/2014/main" xmlns="" id="{57343190-8AFD-4C4F-83E7-C7B97C17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 smtClean="0"/>
              <a:t>单位：</a:t>
            </a:r>
            <a:endParaRPr lang="en-US" altLang="zh-CN" dirty="0"/>
          </a:p>
        </p:txBody>
      </p:sp>
      <p:sp>
        <p:nvSpPr>
          <p:cNvPr id="13" name="文本占位符 21">
            <a:extLst>
              <a:ext uri="{FF2B5EF4-FFF2-40B4-BE49-F238E27FC236}">
                <a16:creationId xmlns:a16="http://schemas.microsoft.com/office/drawing/2014/main" xmlns="" id="{9DDB8AC1-AF80-49B8-9ED4-8C3F93C3B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  <p:sp>
        <p:nvSpPr>
          <p:cNvPr id="2" name="文本框 1"/>
          <p:cNvSpPr txBox="1"/>
          <p:nvPr userDrawn="1"/>
        </p:nvSpPr>
        <p:spPr>
          <a:xfrm>
            <a:off x="2871283" y="3149227"/>
            <a:ext cx="2704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|</a:t>
            </a:r>
            <a:r>
              <a:rPr lang="en-US" altLang="zh-CN" sz="2800" b="1" dirty="0" smtClean="0">
                <a:solidFill>
                  <a:srgbClr val="002FA7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 Compiler</a:t>
            </a:r>
            <a:r>
              <a:rPr lang="en-US" altLang="zh-CN" sz="2800" b="1" dirty="0" smtClean="0">
                <a:latin typeface="Huawei Sans" panose="020C0503030203020204" pitchFamily="34" charset="0"/>
                <a:cs typeface="Huawei Sans" panose="020C0503030203020204" pitchFamily="34" charset="0"/>
              </a:rPr>
              <a:t> SIG</a:t>
            </a:r>
            <a:endParaRPr lang="zh-CN" altLang="en-US" sz="2800" b="1" dirty="0">
              <a:latin typeface="Huawei Sans" panose="020C0503030203020204" pitchFamily="34" charset="0"/>
              <a:cs typeface="Huawei Sans" panose="020C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67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87DEEC4-DD0A-4F38-B832-93B4EC38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xmlns="" id="{25653C86-4825-47F9-A882-A52F95348C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/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452350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F5E0804-E2AC-4BF9-A812-73919677A6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/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C1F7FAC-5F4F-4CBC-A696-623C238418D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8043B1ED-4BB0-44CB-9B55-826ABBC2E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4104"/>
            <a:ext cx="1722863" cy="434596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9908524" y="728700"/>
            <a:ext cx="1787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FA7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Compiler</a:t>
            </a:r>
            <a:r>
              <a:rPr lang="en-US" altLang="zh-CN" sz="2000" b="1" dirty="0" smtClean="0">
                <a:latin typeface="Huawei Sans" panose="020C0503030203020204" pitchFamily="34" charset="0"/>
                <a:cs typeface="Huawei Sans" panose="020C0503030203020204" pitchFamily="34" charset="0"/>
              </a:rPr>
              <a:t> SIG</a:t>
            </a:r>
            <a:endParaRPr lang="zh-CN" altLang="en-US" sz="2000" b="1" dirty="0">
              <a:latin typeface="Huawei Sans" panose="020C0503030203020204" pitchFamily="34" charset="0"/>
              <a:cs typeface="Huawei Sans" panose="020C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12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EF59B993-F106-4F07-A6F3-826D143BE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30035" y="2994404"/>
            <a:ext cx="3445727" cy="869192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5875738" y="3105835"/>
            <a:ext cx="339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tx1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|</a:t>
            </a:r>
            <a:r>
              <a:rPr lang="en-US" altLang="zh-CN" sz="3600" b="1" dirty="0" smtClean="0">
                <a:solidFill>
                  <a:srgbClr val="002FA7"/>
                </a:solidFill>
                <a:latin typeface="Huawei Sans" panose="020C0503030203020204" pitchFamily="34" charset="0"/>
                <a:cs typeface="Huawei Sans" panose="020C0503030203020204" pitchFamily="34" charset="0"/>
              </a:rPr>
              <a:t> Compiler</a:t>
            </a:r>
            <a:r>
              <a:rPr lang="en-US" altLang="zh-CN" sz="3600" b="1" dirty="0" smtClean="0">
                <a:latin typeface="Huawei Sans" panose="020C0503030203020204" pitchFamily="34" charset="0"/>
                <a:cs typeface="Huawei Sans" panose="020C0503030203020204" pitchFamily="34" charset="0"/>
              </a:rPr>
              <a:t> SIG</a:t>
            </a:r>
            <a:endParaRPr lang="zh-CN" altLang="en-US" sz="3600" b="1" dirty="0">
              <a:latin typeface="Huawei Sans" panose="020C0503030203020204" pitchFamily="34" charset="0"/>
              <a:cs typeface="Huawei Sans" panose="020C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7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8D7A293A-8E37-4208-B4FA-3A2BB9E93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2D096C7-D3A4-4E38-A510-F976B1FD1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F2395D8-B110-436A-A4B8-B2F8D1E2C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0E300F0-0892-48D2-9223-FBD060D137BF}" type="datetimeFigureOut">
              <a:rPr lang="zh-CN" altLang="en-US" smtClean="0"/>
              <a:pPr/>
              <a:t>2022/2/14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EEC51CC-7CD8-4524-928A-B91086A1A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9FEE23E-BF8D-49FD-A13E-22628F41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DBE4B31-86BE-4417-B8C4-D96246BE2F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9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openstd.samr.gov.cn/bzgk/gb/newGbInfo?hcno=778097598DA2761E94A5FF3F77BD66DA" TargetMode="External"/><Relationship Id="rId13" Type="http://schemas.openxmlformats.org/officeDocument/2006/relationships/hyperlink" Target="http://openstd.samr.gov.cn/bzgk/gb/newGbInfo?hcno=66A89DD6DA64F49C49456B757BA0624F" TargetMode="External"/><Relationship Id="rId3" Type="http://schemas.openxmlformats.org/officeDocument/2006/relationships/hyperlink" Target="https://docs.oracle.com/javase/8/docs/technotes/guides/security/jsse/JSSERefGuide.html#Introduction" TargetMode="External"/><Relationship Id="rId7" Type="http://schemas.openxmlformats.org/officeDocument/2006/relationships/hyperlink" Target="https://tomcat.apache.org/tomcat-9.0-doc/index.html" TargetMode="External"/><Relationship Id="rId12" Type="http://schemas.openxmlformats.org/officeDocument/2006/relationships/hyperlink" Target="http://openstd.samr.gov.cn/bzgk/gb/newGbInfo?hcno=6F1FAEB62F9668F25F38E0BF0291D4AC" TargetMode="External"/><Relationship Id="rId2" Type="http://schemas.openxmlformats.org/officeDocument/2006/relationships/hyperlink" Target="https://docs.oracle.com/javase/8/docs/technotes/guides/security/crypto/CryptoSpec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gmssl.cn/gmssl/index.jsp" TargetMode="External"/><Relationship Id="rId11" Type="http://schemas.openxmlformats.org/officeDocument/2006/relationships/hyperlink" Target="http://openstd.samr.gov.cn/bzgk/gb/newGbInfo?hcno=3EE2FD47B962578070541ED468497C5B" TargetMode="External"/><Relationship Id="rId5" Type="http://schemas.openxmlformats.org/officeDocument/2006/relationships/hyperlink" Target="https://datatracker.ietf.org/doc/html/rfc8446" TargetMode="External"/><Relationship Id="rId15" Type="http://schemas.openxmlformats.org/officeDocument/2006/relationships/hyperlink" Target="http://openstd.samr.gov.cn/bzgk/gb/newGbInfo?hcno=728DEA8B8BB32ACFB6EF4BF449BC3077" TargetMode="External"/><Relationship Id="rId10" Type="http://schemas.openxmlformats.org/officeDocument/2006/relationships/hyperlink" Target="http://openstd.samr.gov.cn/bzgk/gb/newGbInfo?hcno=7803DE42D3BC5E80B0C3E5D8E873D56A" TargetMode="External"/><Relationship Id="rId4" Type="http://schemas.openxmlformats.org/officeDocument/2006/relationships/hyperlink" Target="https://datatracker.ietf.org/doc/html/rfc5246" TargetMode="External"/><Relationship Id="rId9" Type="http://schemas.openxmlformats.org/officeDocument/2006/relationships/hyperlink" Target="http://openstd.samr.gov.cn/bzgk/gb/newGbInfo?hcno=45B1A67F20F3BF339211C391E9278F5E" TargetMode="External"/><Relationship Id="rId14" Type="http://schemas.openxmlformats.org/officeDocument/2006/relationships/hyperlink" Target="http://openstd.samr.gov.cn/bzgk/gb/newGbInfo?hcno=370AF152CB5CA4A377EB4D1B21DECAE0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E29095C-E3BB-48D4-9B2E-14606C4B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r>
              <a:rPr lang="zh-CN" altLang="en-US" dirty="0" smtClean="0"/>
              <a:t>原理介绍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4BBB4E3-73A9-40B0-912F-7C8F66D366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739C0AC-F640-489C-ACA0-9C4BD62261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2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4" y="1234080"/>
            <a:ext cx="10841541" cy="516671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CN" altLang="en-US" b="1" dirty="0" smtClean="0"/>
              <a:t>依赖的</a:t>
            </a:r>
            <a:r>
              <a:rPr lang="en-US" altLang="zh-CN" b="1" dirty="0" smtClean="0"/>
              <a:t>JDK</a:t>
            </a:r>
            <a:r>
              <a:rPr lang="zh-CN" altLang="en-US" b="1" dirty="0" smtClean="0"/>
              <a:t>版本</a:t>
            </a:r>
            <a:endParaRPr lang="en-US" altLang="zh-CN" b="1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/>
              <a:t>GMTLS</a:t>
            </a:r>
            <a:r>
              <a:rPr lang="zh-CN" altLang="en-US" b="1" dirty="0" smtClean="0"/>
              <a:t>支持的加密套件 （同时实现</a:t>
            </a:r>
            <a:r>
              <a:rPr lang="en-US" altLang="zh-CN" b="1" dirty="0" smtClean="0"/>
              <a:t>TLSv1.2</a:t>
            </a:r>
            <a:r>
              <a:rPr lang="zh-CN" altLang="en-US" b="1" dirty="0" smtClean="0"/>
              <a:t>以下国密套件的支持）</a:t>
            </a:r>
            <a:endParaRPr lang="en-US" altLang="zh-CN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ECC_SM4_CBC_SM3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ECC_SM4_GCM_SM3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ECDHE_SM4_CBC_SM3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ECDHE_SM4_GCM_SM3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033506"/>
              </p:ext>
            </p:extLst>
          </p:nvPr>
        </p:nvGraphicFramePr>
        <p:xfrm>
          <a:off x="1087607" y="1724297"/>
          <a:ext cx="7002655" cy="1198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20"/>
                <a:gridCol w="5306635"/>
              </a:tblGrid>
              <a:tr h="29109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JDK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依赖的</a:t>
                      </a:r>
                      <a:r>
                        <a:rPr lang="en-US" altLang="zh-CN" dirty="0" smtClean="0"/>
                        <a:t>JDK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</a:tr>
              <a:tr h="4161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8u302</a:t>
                      </a:r>
                      <a:r>
                        <a:rPr lang="zh-CN" altLang="en-US" dirty="0" smtClean="0"/>
                        <a:t>及以上版本</a:t>
                      </a:r>
                      <a:endParaRPr lang="zh-CN" altLang="en-US" dirty="0"/>
                    </a:p>
                  </a:txBody>
                  <a:tcPr/>
                </a:tc>
              </a:tr>
              <a:tr h="4161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11.0.11</a:t>
                      </a:r>
                      <a:r>
                        <a:rPr lang="zh-CN" altLang="en-US" dirty="0" smtClean="0"/>
                        <a:t>及以上版本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41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3" y="1234080"/>
            <a:ext cx="10414647" cy="482708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err="1" smtClean="0"/>
              <a:t>BGMProvider</a:t>
            </a:r>
            <a:r>
              <a:rPr lang="zh-CN" altLang="en-US" b="1" dirty="0" smtClean="0"/>
              <a:t>使用方法</a:t>
            </a:r>
            <a:endParaRPr lang="en-US" altLang="zh-CN" b="1" dirty="0" smtClean="0"/>
          </a:p>
          <a:p>
            <a:r>
              <a:rPr lang="en-US" altLang="zh-CN" b="1" dirty="0" smtClean="0"/>
              <a:t>1. </a:t>
            </a:r>
            <a:r>
              <a:rPr lang="zh-CN" altLang="en-US" b="1" dirty="0" smtClean="0"/>
              <a:t>将</a:t>
            </a:r>
            <a:r>
              <a:rPr lang="en-US" altLang="zh-CN" b="1" dirty="0" smtClean="0"/>
              <a:t>provider</a:t>
            </a:r>
            <a:r>
              <a:rPr lang="zh-CN" altLang="en-US" b="1" dirty="0" smtClean="0"/>
              <a:t>相关</a:t>
            </a:r>
            <a:r>
              <a:rPr lang="en-US" altLang="zh-CN" b="1" dirty="0" smtClean="0"/>
              <a:t>jar</a:t>
            </a:r>
            <a:r>
              <a:rPr lang="zh-CN" altLang="en-US" b="1" dirty="0" smtClean="0"/>
              <a:t>包加入到</a:t>
            </a:r>
            <a:r>
              <a:rPr lang="en-US" altLang="zh-CN" b="1" dirty="0" err="1" smtClean="0"/>
              <a:t>classpath</a:t>
            </a:r>
            <a:r>
              <a:rPr lang="zh-CN" altLang="en-US" b="1" dirty="0" smtClean="0"/>
              <a:t>中</a:t>
            </a:r>
            <a:r>
              <a:rPr lang="en-US" altLang="zh-CN" b="1" dirty="0" smtClean="0"/>
              <a:t> </a:t>
            </a:r>
            <a:endParaRPr lang="en-US" altLang="zh-CN" b="1" dirty="0"/>
          </a:p>
          <a:p>
            <a:r>
              <a:rPr lang="zh-CN" altLang="en-US" dirty="0" smtClean="0"/>
              <a:t>通过如下两种方式将</a:t>
            </a:r>
            <a:r>
              <a:rPr lang="en-US" altLang="zh-CN" dirty="0" smtClean="0"/>
              <a:t>jar</a:t>
            </a:r>
            <a:r>
              <a:rPr lang="zh-CN" altLang="en-US" dirty="0" smtClean="0"/>
              <a:t>包添加到</a:t>
            </a:r>
            <a:r>
              <a:rPr lang="en-US" altLang="zh-CN" dirty="0" err="1" smtClean="0"/>
              <a:t>classpath</a:t>
            </a:r>
            <a:r>
              <a:rPr lang="zh-CN" altLang="en-US" dirty="0" smtClean="0"/>
              <a:t>中：</a:t>
            </a: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/>
              <a:t>使用</a:t>
            </a:r>
            <a:r>
              <a:rPr lang="en-US" altLang="zh-CN" dirty="0" smtClean="0"/>
              <a:t>jdk8</a:t>
            </a:r>
            <a:r>
              <a:rPr lang="zh-CN" altLang="en-US" dirty="0" smtClean="0"/>
              <a:t>时，可以将</a:t>
            </a:r>
            <a:r>
              <a:rPr lang="en-US" altLang="zh-CN" dirty="0"/>
              <a:t>bgmprovider-x.x.x-jar-with-dependencies.jar</a:t>
            </a:r>
            <a:r>
              <a:rPr lang="zh-CN" altLang="en-US" dirty="0"/>
              <a:t>拷贝到</a:t>
            </a:r>
            <a:r>
              <a:rPr lang="en-US" altLang="zh-CN" dirty="0" err="1"/>
              <a:t>jre</a:t>
            </a:r>
            <a:r>
              <a:rPr lang="en-US" altLang="zh-CN" dirty="0"/>
              <a:t>/lib/</a:t>
            </a:r>
            <a:r>
              <a:rPr lang="en-US" altLang="zh-CN" dirty="0" err="1"/>
              <a:t>ext</a:t>
            </a:r>
            <a:r>
              <a:rPr lang="zh-CN" altLang="en-US" dirty="0" smtClean="0"/>
              <a:t>目录；</a:t>
            </a:r>
            <a:endParaRPr lang="en-US" altLang="zh-C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/>
              <a:t>在进程中使用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cp</a:t>
            </a:r>
            <a:r>
              <a:rPr lang="zh-CN" altLang="en-US" dirty="0" smtClean="0"/>
              <a:t>或者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classpath</a:t>
            </a:r>
            <a:r>
              <a:rPr lang="zh-CN" altLang="en-US" dirty="0" smtClean="0"/>
              <a:t>指定；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b="1" dirty="0"/>
              <a:t>2. </a:t>
            </a:r>
            <a:r>
              <a:rPr lang="zh-CN" altLang="en-US" b="1" dirty="0"/>
              <a:t>设置</a:t>
            </a:r>
            <a:r>
              <a:rPr lang="en-US" altLang="zh-CN" b="1" dirty="0"/>
              <a:t>Provider</a:t>
            </a:r>
            <a:r>
              <a:rPr lang="zh-CN" altLang="en-US" b="1" dirty="0"/>
              <a:t>优先级</a:t>
            </a:r>
            <a:endParaRPr lang="en-US" altLang="zh-CN" b="1" dirty="0"/>
          </a:p>
          <a:p>
            <a:r>
              <a:rPr lang="zh-CN" altLang="en-US" dirty="0"/>
              <a:t>通过如下三种方式配置</a:t>
            </a:r>
            <a:r>
              <a:rPr lang="en-US" altLang="zh-CN" dirty="0"/>
              <a:t>Provider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/>
              <a:t>修改</a:t>
            </a:r>
            <a:r>
              <a:rPr lang="en-US" altLang="zh-CN" dirty="0" err="1"/>
              <a:t>java.security</a:t>
            </a:r>
            <a:r>
              <a:rPr lang="zh-CN" altLang="en-US" dirty="0" smtClean="0"/>
              <a:t>文件</a:t>
            </a:r>
            <a:endParaRPr lang="en-US" altLang="zh-CN" dirty="0" smtClean="0"/>
          </a:p>
          <a:p>
            <a:r>
              <a:rPr lang="zh-CN" altLang="en-US" dirty="0" smtClean="0"/>
              <a:t>不同版本的</a:t>
            </a:r>
            <a:r>
              <a:rPr lang="en-US" altLang="zh-CN" dirty="0" err="1" smtClean="0"/>
              <a:t>jdk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java.security</a:t>
            </a:r>
            <a:r>
              <a:rPr lang="zh-CN" altLang="en-US" dirty="0" smtClean="0"/>
              <a:t>文件的路径不一样，具体路径如下：</a:t>
            </a:r>
          </a:p>
          <a:p>
            <a:r>
              <a:rPr lang="en-US" altLang="zh-CN" dirty="0" smtClean="0"/>
              <a:t>jdk8: $JRE_HOME/lib/security/</a:t>
            </a:r>
            <a:r>
              <a:rPr lang="en-US" altLang="zh-CN" dirty="0" err="1" smtClean="0"/>
              <a:t>java.security</a:t>
            </a:r>
            <a:r>
              <a:rPr lang="en-US" altLang="zh-CN" dirty="0" smtClean="0"/>
              <a:t> 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jdk11: $JRE_HOME/</a:t>
            </a:r>
            <a:r>
              <a:rPr lang="en-US" altLang="zh-CN" dirty="0" err="1" smtClean="0"/>
              <a:t>conf</a:t>
            </a:r>
            <a:r>
              <a:rPr lang="en-US" altLang="zh-CN" dirty="0" smtClean="0"/>
              <a:t>/security/</a:t>
            </a:r>
            <a:r>
              <a:rPr lang="en-US" altLang="zh-CN" dirty="0" err="1" smtClean="0"/>
              <a:t>java.security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将 </a:t>
            </a:r>
            <a:r>
              <a:rPr lang="en-US" altLang="zh-CN" dirty="0" err="1" smtClean="0"/>
              <a:t>BGMProvider</a:t>
            </a:r>
            <a:r>
              <a:rPr lang="zh-CN" altLang="en-US" dirty="0" smtClean="0"/>
              <a:t>添加到安全属性</a:t>
            </a:r>
            <a:r>
              <a:rPr lang="en-US" altLang="zh-CN" dirty="0" err="1" smtClean="0"/>
              <a:t>security.provider</a:t>
            </a:r>
            <a:r>
              <a:rPr lang="zh-CN" altLang="en-US" dirty="0" smtClean="0"/>
              <a:t>中，</a:t>
            </a:r>
            <a:endParaRPr lang="en-US" altLang="zh-CN" dirty="0" smtClean="0"/>
          </a:p>
          <a:p>
            <a:r>
              <a:rPr lang="zh-CN" altLang="en-US" dirty="0" smtClean="0"/>
              <a:t>优先级设置为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，同时修改其他</a:t>
            </a:r>
            <a:r>
              <a:rPr lang="en-US" altLang="zh-CN" dirty="0" smtClean="0"/>
              <a:t>provider</a:t>
            </a:r>
            <a:r>
              <a:rPr lang="zh-CN" altLang="en-US" dirty="0" smtClean="0"/>
              <a:t>的优先级。</a:t>
            </a:r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6708857" y="4522584"/>
            <a:ext cx="4681953" cy="13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1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/>
              <a:t>通过</a:t>
            </a:r>
            <a:r>
              <a:rPr lang="en-US" altLang="zh-CN" dirty="0"/>
              <a:t>-</a:t>
            </a:r>
            <a:r>
              <a:rPr lang="en-US" altLang="zh-CN" dirty="0" err="1"/>
              <a:t>Djava.security.properties</a:t>
            </a:r>
            <a:r>
              <a:rPr lang="en-US" altLang="zh-CN" dirty="0"/>
              <a:t> </a:t>
            </a:r>
            <a:r>
              <a:rPr lang="zh-CN" altLang="en-US" dirty="0"/>
              <a:t>指定一个新的</a:t>
            </a:r>
            <a:r>
              <a:rPr lang="en-US" altLang="zh-CN" dirty="0"/>
              <a:t>security</a:t>
            </a:r>
            <a:r>
              <a:rPr lang="zh-CN" altLang="en-US" dirty="0"/>
              <a:t>文件</a:t>
            </a:r>
          </a:p>
          <a:p>
            <a:r>
              <a:rPr lang="zh-CN" altLang="en-US" dirty="0"/>
              <a:t>以</a:t>
            </a:r>
            <a:r>
              <a:rPr lang="en-US" altLang="zh-CN" dirty="0"/>
              <a:t>Tomcat</a:t>
            </a:r>
            <a:r>
              <a:rPr lang="zh-CN" altLang="en-US" dirty="0"/>
              <a:t>为例，新建一个</a:t>
            </a:r>
            <a:r>
              <a:rPr lang="en-US" altLang="zh-CN" dirty="0"/>
              <a:t>security</a:t>
            </a:r>
            <a:r>
              <a:rPr lang="zh-CN" altLang="en-US" dirty="0"/>
              <a:t>配置文件，命名为</a:t>
            </a:r>
            <a:r>
              <a:rPr lang="en-US" altLang="zh-CN" dirty="0" err="1"/>
              <a:t>test.security</a:t>
            </a:r>
            <a:r>
              <a:rPr lang="zh-CN" altLang="en-US" dirty="0" smtClean="0"/>
              <a:t>。将</a:t>
            </a:r>
            <a:r>
              <a:rPr lang="en-US" altLang="zh-CN" dirty="0" err="1" smtClean="0"/>
              <a:t>java.security</a:t>
            </a:r>
            <a:r>
              <a:rPr lang="zh-CN" altLang="en-US" dirty="0" smtClean="0"/>
              <a:t>文件的所有</a:t>
            </a:r>
            <a:r>
              <a:rPr lang="en-US" altLang="zh-CN" dirty="0" err="1" smtClean="0"/>
              <a:t>security.provider</a:t>
            </a:r>
            <a:r>
              <a:rPr lang="zh-CN" altLang="en-US" dirty="0" smtClean="0"/>
              <a:t>属性配置拷贝到</a:t>
            </a:r>
            <a:r>
              <a:rPr lang="en-US" altLang="zh-CN" dirty="0" err="1" smtClean="0"/>
              <a:t>test.security</a:t>
            </a:r>
            <a:r>
              <a:rPr lang="zh-CN" altLang="en-US" dirty="0" smtClean="0"/>
              <a:t>文件，然后再</a:t>
            </a:r>
            <a:r>
              <a:rPr lang="en-US" altLang="zh-CN" dirty="0" err="1" smtClean="0"/>
              <a:t>BGMProvider</a:t>
            </a:r>
            <a:r>
              <a:rPr lang="zh-CN" altLang="en-US" dirty="0" smtClean="0"/>
              <a:t>优先级设置为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，同时修改其他</a:t>
            </a:r>
            <a:r>
              <a:rPr lang="en-US" altLang="zh-CN" dirty="0" smtClean="0"/>
              <a:t>provider</a:t>
            </a:r>
            <a:r>
              <a:rPr lang="zh-CN" altLang="en-US" dirty="0" smtClean="0"/>
              <a:t>的优先级。配置</a:t>
            </a:r>
            <a:r>
              <a:rPr lang="en-US" altLang="zh-CN" dirty="0" smtClean="0"/>
              <a:t>tomcat</a:t>
            </a:r>
            <a:r>
              <a:rPr lang="zh-CN" altLang="en-US" dirty="0" smtClean="0"/>
              <a:t>启动脚本，比如可以将属性添加到</a:t>
            </a:r>
            <a:r>
              <a:rPr lang="en-US" altLang="zh-CN" dirty="0" smtClean="0"/>
              <a:t>JAVA_OPTS</a:t>
            </a:r>
            <a:r>
              <a:rPr lang="zh-CN" altLang="en-US" dirty="0" smtClean="0"/>
              <a:t>中。</a:t>
            </a:r>
          </a:p>
          <a:p>
            <a:endParaRPr lang="zh-CN" alt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 smtClean="0"/>
              <a:t>通过</a:t>
            </a:r>
            <a:r>
              <a:rPr lang="zh-CN" altLang="en-US" dirty="0"/>
              <a:t>代码配置</a:t>
            </a:r>
            <a:r>
              <a:rPr lang="en-US" altLang="zh-CN" dirty="0" smtClean="0"/>
              <a:t>Provider</a:t>
            </a:r>
          </a:p>
          <a:p>
            <a:r>
              <a:rPr lang="zh-CN" altLang="en-US" dirty="0"/>
              <a:t>使用</a:t>
            </a:r>
            <a:r>
              <a:rPr lang="en-US" altLang="zh-CN" dirty="0"/>
              <a:t>Security API</a:t>
            </a:r>
            <a:r>
              <a:rPr lang="zh-CN" altLang="en-US" dirty="0"/>
              <a:t>将</a:t>
            </a:r>
            <a:r>
              <a:rPr lang="en-US" altLang="zh-CN" dirty="0" err="1"/>
              <a:t>BGMProvider</a:t>
            </a:r>
            <a:r>
              <a:rPr lang="zh-CN" altLang="en-US" dirty="0"/>
              <a:t>优先级设置为</a:t>
            </a:r>
            <a:r>
              <a:rPr lang="en-US" altLang="zh-CN" dirty="0"/>
              <a:t>1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78809"/>
              </p:ext>
            </p:extLst>
          </p:nvPr>
        </p:nvGraphicFramePr>
        <p:xfrm>
          <a:off x="865050" y="2658354"/>
          <a:ext cx="9837783" cy="4180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7783"/>
              </a:tblGrid>
              <a:tr h="4180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JAVA_OPTS="$JAVA_OPTS -</a:t>
                      </a:r>
                      <a:r>
                        <a:rPr lang="en-US" altLang="zh-CN" dirty="0" err="1" smtClean="0"/>
                        <a:t>Djava.security.properties</a:t>
                      </a:r>
                      <a:r>
                        <a:rPr lang="en-US" altLang="zh-CN" dirty="0" smtClean="0"/>
                        <a:t>=$CATALINA_BASE/</a:t>
                      </a:r>
                      <a:r>
                        <a:rPr lang="en-US" altLang="zh-CN" dirty="0" err="1" smtClean="0"/>
                        <a:t>conf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en-US" altLang="zh-CN" dirty="0" err="1" smtClean="0"/>
                        <a:t>provider.security</a:t>
                      </a:r>
                      <a:r>
                        <a:rPr lang="en-US" altLang="zh-CN" dirty="0" smtClean="0"/>
                        <a:t>"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24780"/>
              </p:ext>
            </p:extLst>
          </p:nvPr>
        </p:nvGraphicFramePr>
        <p:xfrm>
          <a:off x="865049" y="4188824"/>
          <a:ext cx="9837783" cy="4093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7783"/>
              </a:tblGrid>
              <a:tr h="409302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Security.insertProviderAt</a:t>
                      </a:r>
                      <a:r>
                        <a:rPr lang="en-US" altLang="zh-CN" dirty="0" smtClean="0"/>
                        <a:t>(new </a:t>
                      </a:r>
                      <a:r>
                        <a:rPr lang="en-US" altLang="zh-CN" dirty="0" err="1" smtClean="0"/>
                        <a:t>BGMProvider</a:t>
                      </a:r>
                      <a:r>
                        <a:rPr lang="en-US" altLang="zh-CN" dirty="0" smtClean="0"/>
                        <a:t>(), 1);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3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Tomcat Adaptor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4" y="1234081"/>
            <a:ext cx="5459470" cy="435133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Tomcat Adaptor</a:t>
            </a:r>
            <a:r>
              <a:rPr lang="zh-CN" altLang="en-US" b="1" dirty="0" smtClean="0"/>
              <a:t>实现原理</a:t>
            </a:r>
            <a:endParaRPr lang="en-US" altLang="zh-CN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Tomcat</a:t>
            </a:r>
            <a:r>
              <a:rPr lang="zh-CN" altLang="en-US" dirty="0"/>
              <a:t>代码中限定了支持的</a:t>
            </a:r>
            <a:r>
              <a:rPr lang="en-US" altLang="zh-CN" dirty="0"/>
              <a:t>TLS</a:t>
            </a:r>
            <a:r>
              <a:rPr lang="zh-CN" altLang="en-US" dirty="0"/>
              <a:t>协议版本，不支持国密</a:t>
            </a:r>
            <a:r>
              <a:rPr lang="en-US" altLang="zh-CN" dirty="0"/>
              <a:t>TLS</a:t>
            </a:r>
            <a:r>
              <a:rPr lang="zh-CN" altLang="en-US" dirty="0"/>
              <a:t>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/>
              <a:t>需要实现一个</a:t>
            </a:r>
            <a:r>
              <a:rPr lang="en-US" altLang="zh-CN" dirty="0" err="1"/>
              <a:t>SSLImplementation</a:t>
            </a:r>
            <a:r>
              <a:rPr lang="zh-CN" altLang="en-US" dirty="0"/>
              <a:t>，支持国密</a:t>
            </a:r>
            <a:r>
              <a:rPr lang="en-US" altLang="zh-CN" dirty="0"/>
              <a:t>TLS</a:t>
            </a:r>
            <a:r>
              <a:rPr lang="zh-CN" altLang="en-US" dirty="0"/>
              <a:t>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/>
              <a:t>GMJSSEImplementation</a:t>
            </a:r>
            <a:r>
              <a:rPr lang="en-US" altLang="zh-CN" dirty="0"/>
              <a:t> </a:t>
            </a:r>
            <a:r>
              <a:rPr lang="zh-CN" altLang="en-US" dirty="0"/>
              <a:t>重写 </a:t>
            </a:r>
            <a:r>
              <a:rPr lang="en-US" altLang="zh-CN" dirty="0" err="1" smtClean="0"/>
              <a:t>getSSLUtil</a:t>
            </a:r>
            <a:r>
              <a:rPr lang="zh-CN" altLang="en-US" dirty="0" smtClean="0"/>
              <a:t>方法，</a:t>
            </a:r>
            <a:r>
              <a:rPr lang="zh-CN" altLang="en-US" dirty="0"/>
              <a:t>将国密协议、国密套件加入到</a:t>
            </a:r>
            <a:r>
              <a:rPr lang="en-US" altLang="zh-CN" dirty="0"/>
              <a:t>Tomcat</a:t>
            </a:r>
            <a:r>
              <a:rPr lang="zh-CN" altLang="en-US" dirty="0"/>
              <a:t>支持列表中。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/>
              <a:t>GMJSSEUtil</a:t>
            </a:r>
            <a:r>
              <a:rPr lang="en-US" altLang="zh-CN" dirty="0"/>
              <a:t> </a:t>
            </a:r>
            <a:r>
              <a:rPr lang="zh-CN" altLang="en-US" dirty="0"/>
              <a:t>重写 </a:t>
            </a:r>
            <a:r>
              <a:rPr lang="en-US" altLang="zh-CN" dirty="0" err="1"/>
              <a:t>getKeyManagers</a:t>
            </a:r>
            <a:r>
              <a:rPr lang="en-US" altLang="zh-CN" dirty="0"/>
              <a:t> </a:t>
            </a:r>
            <a:r>
              <a:rPr lang="zh-CN" altLang="en-US" dirty="0"/>
              <a:t>和 </a:t>
            </a:r>
            <a:r>
              <a:rPr lang="en-US" altLang="zh-CN" dirty="0" err="1"/>
              <a:t>getTrustManagers</a:t>
            </a:r>
            <a:r>
              <a:rPr lang="en-US" altLang="zh-CN" dirty="0"/>
              <a:t> </a:t>
            </a:r>
            <a:r>
              <a:rPr lang="zh-CN" altLang="en-US" dirty="0" smtClean="0"/>
              <a:t>方法支持</a:t>
            </a:r>
            <a:r>
              <a:rPr lang="zh-CN" altLang="en-US" dirty="0"/>
              <a:t>加载多个</a:t>
            </a:r>
            <a:r>
              <a:rPr lang="en-US" altLang="zh-CN" dirty="0" err="1"/>
              <a:t>keystore</a:t>
            </a:r>
            <a:r>
              <a:rPr lang="zh-CN" altLang="en-US" dirty="0"/>
              <a:t>或</a:t>
            </a:r>
            <a:r>
              <a:rPr lang="en-US" altLang="zh-CN" dirty="0" err="1"/>
              <a:t>pem</a:t>
            </a:r>
            <a:r>
              <a:rPr lang="zh-CN" altLang="en-US" dirty="0" smtClean="0"/>
              <a:t>文件。</a:t>
            </a:r>
            <a:endParaRPr lang="en-US" altLang="zh-CN" dirty="0" smtClean="0"/>
          </a:p>
          <a:p>
            <a:endParaRPr lang="zh-CN" altLang="en-US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94" y="1234081"/>
            <a:ext cx="5416732" cy="474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2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Tomcat Adaptor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3" y="1234081"/>
            <a:ext cx="10536568" cy="4351338"/>
          </a:xfrm>
        </p:spPr>
        <p:txBody>
          <a:bodyPr>
            <a:normAutofit fontScale="92500" lnSpcReduction="10000"/>
          </a:bodyPr>
          <a:lstStyle/>
          <a:p>
            <a:endParaRPr lang="en-US" altLang="zh-CN" b="1" dirty="0" smtClean="0"/>
          </a:p>
          <a:p>
            <a:endParaRPr lang="en-US" altLang="zh-CN" b="1" dirty="0" smtClean="0"/>
          </a:p>
          <a:p>
            <a:endParaRPr lang="en-US" altLang="zh-CN" b="1" dirty="0"/>
          </a:p>
          <a:p>
            <a:endParaRPr lang="en-US" altLang="zh-CN" b="1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b="1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b="1" dirty="0"/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b="1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/>
              <a:t>Tomcat Adaptor</a:t>
            </a:r>
            <a:r>
              <a:rPr lang="zh-CN" altLang="en-US" b="1" dirty="0" smtClean="0"/>
              <a:t>使用方法</a:t>
            </a:r>
            <a:endParaRPr lang="en-US" altLang="zh-CN" b="1" dirty="0" smtClean="0"/>
          </a:p>
          <a:p>
            <a:r>
              <a:rPr lang="zh-CN" altLang="en-US" dirty="0"/>
              <a:t>按照如下步骤配置：</a:t>
            </a:r>
            <a:endParaRPr lang="en-US" altLang="zh-CN" dirty="0"/>
          </a:p>
          <a:p>
            <a:r>
              <a:rPr lang="en-US" altLang="zh-CN" dirty="0"/>
              <a:t>1. JDK</a:t>
            </a:r>
            <a:r>
              <a:rPr lang="zh-CN" altLang="en-US" dirty="0"/>
              <a:t>配置</a:t>
            </a:r>
            <a:r>
              <a:rPr lang="en-US" altLang="zh-CN" dirty="0" err="1"/>
              <a:t>BGMProvider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将</a:t>
            </a:r>
            <a:r>
              <a:rPr lang="en-US" altLang="zh-CN" dirty="0"/>
              <a:t>tomcat-adaptor-x.x.x.jar</a:t>
            </a:r>
            <a:r>
              <a:rPr lang="zh-CN" altLang="en-US" dirty="0"/>
              <a:t>拷贝到</a:t>
            </a:r>
            <a:r>
              <a:rPr lang="en-US" altLang="zh-CN" dirty="0"/>
              <a:t> $TOMCAT_HOME/lib</a:t>
            </a:r>
            <a:r>
              <a:rPr lang="zh-CN" altLang="en-US" dirty="0"/>
              <a:t>目录；</a:t>
            </a:r>
            <a:endParaRPr lang="en-US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配置</a:t>
            </a:r>
            <a:r>
              <a:rPr lang="en-US" altLang="zh-CN" dirty="0"/>
              <a:t>server.xml</a:t>
            </a:r>
            <a:r>
              <a:rPr lang="zh-CN" altLang="en-US" dirty="0"/>
              <a:t>文件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32323" y="1234080"/>
            <a:ext cx="9491539" cy="1918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/>
              <a:t>Tomcat Adaptor</a:t>
            </a:r>
            <a:r>
              <a:rPr lang="zh-CN" altLang="en-US" b="1" dirty="0" smtClean="0"/>
              <a:t>支持的</a:t>
            </a:r>
            <a:r>
              <a:rPr lang="en-US" altLang="zh-CN" b="1" dirty="0" smtClean="0"/>
              <a:t>Tomcat</a:t>
            </a:r>
            <a:r>
              <a:rPr lang="zh-CN" altLang="en-US" b="1" dirty="0" smtClean="0"/>
              <a:t>版本</a:t>
            </a:r>
            <a:endParaRPr lang="en-US" altLang="zh-CN" b="1" dirty="0" smtClean="0"/>
          </a:p>
          <a:p>
            <a:endParaRPr lang="zh-CN" altLang="en-US" b="1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951925"/>
              </p:ext>
            </p:extLst>
          </p:nvPr>
        </p:nvGraphicFramePr>
        <p:xfrm>
          <a:off x="809898" y="1706879"/>
          <a:ext cx="914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640"/>
                <a:gridCol w="2593510"/>
                <a:gridCol w="4429850"/>
              </a:tblGrid>
              <a:tr h="187579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Tomcat 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支持的</a:t>
                      </a:r>
                      <a:r>
                        <a:rPr lang="en-US" altLang="zh-CN" dirty="0" smtClean="0"/>
                        <a:t>Tomcat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依赖的</a:t>
                      </a:r>
                      <a:r>
                        <a:rPr lang="en-US" altLang="zh-CN" dirty="0" smtClean="0"/>
                        <a:t>JDK</a:t>
                      </a:r>
                      <a:r>
                        <a:rPr lang="zh-CN" altLang="en-US" dirty="0" smtClean="0"/>
                        <a:t>版本</a:t>
                      </a:r>
                      <a:endParaRPr lang="zh-CN" altLang="en-US" dirty="0"/>
                    </a:p>
                  </a:txBody>
                  <a:tcPr/>
                </a:tc>
              </a:tr>
              <a:tr h="31074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8.5.x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8.5.2</a:t>
                      </a:r>
                      <a:r>
                        <a:rPr lang="zh-CN" altLang="en-US" dirty="0" smtClean="0"/>
                        <a:t>及以上版本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8u302</a:t>
                      </a:r>
                      <a:r>
                        <a:rPr lang="zh-CN" altLang="en-US" dirty="0" smtClean="0"/>
                        <a:t>及以上版本</a:t>
                      </a:r>
                      <a:r>
                        <a:rPr lang="en-US" altLang="zh-CN" dirty="0" smtClean="0"/>
                        <a:t>, 11.0.11</a:t>
                      </a:r>
                      <a:r>
                        <a:rPr lang="zh-CN" altLang="en-US" dirty="0" smtClean="0"/>
                        <a:t>及以上版本</a:t>
                      </a:r>
                      <a:endParaRPr lang="zh-CN" altLang="en-US" dirty="0"/>
                    </a:p>
                  </a:txBody>
                  <a:tcPr/>
                </a:tc>
              </a:tr>
              <a:tr h="31074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9.0.x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9.0.x (9.0.0.M1</a:t>
                      </a:r>
                      <a:r>
                        <a:rPr lang="zh-CN" altLang="en-US" dirty="0" smtClean="0"/>
                        <a:t>除外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8u302</a:t>
                      </a:r>
                      <a:r>
                        <a:rPr lang="zh-CN" altLang="en-US" dirty="0" smtClean="0"/>
                        <a:t>及以上版本</a:t>
                      </a:r>
                      <a:r>
                        <a:rPr lang="en-US" altLang="zh-CN" dirty="0" smtClean="0"/>
                        <a:t>, 11.0.11</a:t>
                      </a:r>
                      <a:r>
                        <a:rPr lang="zh-CN" altLang="en-US" dirty="0" smtClean="0"/>
                        <a:t>及以上版本</a:t>
                      </a:r>
                      <a:endParaRPr lang="zh-CN" altLang="en-US" dirty="0"/>
                    </a:p>
                  </a:txBody>
                  <a:tcPr/>
                </a:tc>
              </a:tr>
              <a:tr h="31074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10.0.x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10.0.x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8u302</a:t>
                      </a:r>
                      <a:r>
                        <a:rPr lang="zh-CN" altLang="en-US" dirty="0" smtClean="0"/>
                        <a:t>及以上版本</a:t>
                      </a:r>
                      <a:r>
                        <a:rPr lang="en-US" altLang="zh-CN" dirty="0" smtClean="0"/>
                        <a:t>, 11.0.11</a:t>
                      </a:r>
                      <a:r>
                        <a:rPr lang="zh-CN" altLang="en-US" dirty="0" smtClean="0"/>
                        <a:t>及以上版本</a:t>
                      </a:r>
                    </a:p>
                  </a:txBody>
                  <a:tcPr/>
                </a:tc>
              </a:tr>
              <a:tr h="31074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10.1.x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10.1.x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11.0.11</a:t>
                      </a:r>
                      <a:r>
                        <a:rPr lang="zh-CN" altLang="en-US" dirty="0" smtClean="0"/>
                        <a:t>及以上版本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3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Tomcat Adaptor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3" y="1234081"/>
            <a:ext cx="10536568" cy="4351338"/>
          </a:xfrm>
        </p:spPr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b="1" dirty="0" smtClean="0"/>
          </a:p>
          <a:p>
            <a:endParaRPr lang="zh-CN" altLang="en-US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03" y="4789759"/>
            <a:ext cx="9953625" cy="163814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603" y="1345045"/>
            <a:ext cx="995362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3" y="1234081"/>
            <a:ext cx="1053656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1600" b="1" dirty="0">
                <a:hlinkClick r:id="rId2"/>
              </a:rPr>
              <a:t>Java Cryptography Architecture (JCA) Reference </a:t>
            </a:r>
            <a:r>
              <a:rPr lang="en-US" altLang="zh-CN" sz="1600" b="1" dirty="0" smtClean="0">
                <a:hlinkClick r:id="rId2"/>
              </a:rPr>
              <a:t>Guide</a:t>
            </a:r>
            <a:endParaRPr lang="en-US" altLang="zh-CN" sz="1600" b="1" dirty="0" smtClean="0">
              <a:hlinkClick r:id="rId3"/>
            </a:endParaRPr>
          </a:p>
          <a:p>
            <a:r>
              <a:rPr lang="en-US" altLang="zh-CN" sz="1600" b="1" dirty="0" smtClean="0">
                <a:hlinkClick r:id="rId3"/>
              </a:rPr>
              <a:t>Java </a:t>
            </a:r>
            <a:r>
              <a:rPr lang="en-US" altLang="zh-CN" sz="1600" b="1" dirty="0">
                <a:hlinkClick r:id="rId3"/>
              </a:rPr>
              <a:t>Secure Socket Extension (JSSE) Reference </a:t>
            </a:r>
            <a:r>
              <a:rPr lang="en-US" altLang="zh-CN" sz="1600" b="1" dirty="0" smtClean="0">
                <a:hlinkClick r:id="rId3"/>
              </a:rPr>
              <a:t>Guide</a:t>
            </a:r>
            <a:endParaRPr lang="en-US" altLang="zh-CN" sz="1600" b="1" dirty="0" smtClean="0"/>
          </a:p>
          <a:p>
            <a:r>
              <a:rPr lang="en-US" altLang="zh-CN" sz="1600" b="1" dirty="0">
                <a:hlinkClick r:id="rId4"/>
              </a:rPr>
              <a:t>The Transport Layer Security (TLS) Protocol Version </a:t>
            </a:r>
            <a:r>
              <a:rPr lang="en-US" altLang="zh-CN" sz="1600" b="1" dirty="0" smtClean="0">
                <a:hlinkClick r:id="rId4"/>
              </a:rPr>
              <a:t>1.2</a:t>
            </a:r>
            <a:endParaRPr lang="en-US" altLang="zh-CN" sz="1600" b="1" dirty="0" smtClean="0"/>
          </a:p>
          <a:p>
            <a:r>
              <a:rPr lang="en-US" altLang="zh-CN" sz="1600" b="1" dirty="0">
                <a:hlinkClick r:id="rId5"/>
              </a:rPr>
              <a:t>The Transport Layer Security (TLS) Protocol Version 1.3</a:t>
            </a:r>
            <a:endParaRPr lang="en-US" altLang="zh-CN" sz="1600" b="1" dirty="0" smtClean="0"/>
          </a:p>
          <a:p>
            <a:r>
              <a:rPr lang="en-US" altLang="zh-CN" sz="1600" dirty="0">
                <a:hlinkClick r:id="rId6"/>
              </a:rPr>
              <a:t>https://</a:t>
            </a:r>
            <a:r>
              <a:rPr lang="en-US" altLang="zh-CN" sz="1600" dirty="0" smtClean="0">
                <a:hlinkClick r:id="rId6"/>
              </a:rPr>
              <a:t>www.gmssl.cn/gmssl/index.jsp</a:t>
            </a:r>
            <a:endParaRPr lang="en-US" altLang="zh-CN" sz="1600" dirty="0" smtClean="0"/>
          </a:p>
          <a:p>
            <a:r>
              <a:rPr lang="en-US" altLang="zh-CN" sz="1600" dirty="0" smtClean="0">
                <a:hlinkClick r:id="rId7"/>
              </a:rPr>
              <a:t>https</a:t>
            </a:r>
            <a:r>
              <a:rPr lang="en-US" altLang="zh-CN" sz="1600" dirty="0">
                <a:hlinkClick r:id="rId7"/>
              </a:rPr>
              <a:t>://</a:t>
            </a:r>
            <a:r>
              <a:rPr lang="en-US" altLang="zh-CN" sz="1600" dirty="0" smtClean="0">
                <a:hlinkClick r:id="rId7"/>
              </a:rPr>
              <a:t>tomcat.apache.org/tomcat-9.0-doc/index.html</a:t>
            </a:r>
            <a:endParaRPr lang="en-US" altLang="zh-CN" sz="1600" dirty="0" smtClean="0"/>
          </a:p>
          <a:p>
            <a:r>
              <a:rPr lang="en-US" altLang="zh-CN" sz="1600" b="1" dirty="0">
                <a:hlinkClick r:id="rId8"/>
              </a:rPr>
              <a:t>GB/T </a:t>
            </a:r>
            <a:r>
              <a:rPr lang="en-US" altLang="zh-CN" sz="1600" b="1" dirty="0" smtClean="0">
                <a:hlinkClick r:id="rId8"/>
              </a:rPr>
              <a:t>38636-2020 </a:t>
            </a:r>
            <a:r>
              <a:rPr lang="zh-CN" altLang="en-US" sz="1600" b="1" dirty="0" smtClean="0">
                <a:hlinkClick r:id="rId8"/>
              </a:rPr>
              <a:t>信息</a:t>
            </a:r>
            <a:r>
              <a:rPr lang="zh-CN" altLang="en-US" sz="1600" b="1" dirty="0">
                <a:hlinkClick r:id="rId8"/>
              </a:rPr>
              <a:t>安全技术 传输层密码协议（</a:t>
            </a:r>
            <a:r>
              <a:rPr lang="en-US" altLang="zh-CN" sz="1600" b="1" dirty="0">
                <a:hlinkClick r:id="rId8"/>
              </a:rPr>
              <a:t>TLCP</a:t>
            </a:r>
            <a:r>
              <a:rPr lang="zh-CN" altLang="en-US" sz="1600" b="1" dirty="0">
                <a:hlinkClick r:id="rId8"/>
              </a:rPr>
              <a:t>）</a:t>
            </a:r>
            <a:endParaRPr lang="en-US" altLang="zh-CN" sz="1600" b="1" dirty="0" smtClean="0"/>
          </a:p>
          <a:p>
            <a:r>
              <a:rPr lang="en-US" altLang="zh-CN" sz="1600" b="1" dirty="0" smtClean="0">
                <a:hlinkClick r:id="rId9"/>
              </a:rPr>
              <a:t>GB/T 32905-2016 SM3</a:t>
            </a:r>
            <a:r>
              <a:rPr lang="zh-CN" altLang="en-US" sz="1600" b="1" dirty="0">
                <a:hlinkClick r:id="rId9"/>
              </a:rPr>
              <a:t>密码杂凑算法 </a:t>
            </a:r>
            <a:endParaRPr lang="en-US" altLang="zh-CN" sz="1600" b="1" dirty="0" smtClean="0"/>
          </a:p>
          <a:p>
            <a:r>
              <a:rPr lang="en-US" altLang="zh-CN" sz="1600" b="1" dirty="0">
                <a:hlinkClick r:id="rId10"/>
              </a:rPr>
              <a:t>GB/T </a:t>
            </a:r>
            <a:r>
              <a:rPr lang="en-US" altLang="zh-CN" sz="1600" b="1" dirty="0" smtClean="0">
                <a:hlinkClick r:id="rId10"/>
              </a:rPr>
              <a:t>32907-2016 </a:t>
            </a:r>
            <a:r>
              <a:rPr lang="en-US" altLang="zh-CN" sz="1600" b="1" dirty="0">
                <a:hlinkClick r:id="rId10"/>
              </a:rPr>
              <a:t>SM4</a:t>
            </a:r>
            <a:r>
              <a:rPr lang="zh-CN" altLang="en-US" sz="1600" b="1" dirty="0">
                <a:hlinkClick r:id="rId10"/>
              </a:rPr>
              <a:t>分组密码</a:t>
            </a:r>
            <a:r>
              <a:rPr lang="zh-CN" altLang="en-US" sz="1600" b="1" dirty="0" smtClean="0">
                <a:hlinkClick r:id="rId10"/>
              </a:rPr>
              <a:t>算法</a:t>
            </a:r>
            <a:endParaRPr lang="en-US" altLang="zh-CN" sz="1600" b="1" dirty="0"/>
          </a:p>
          <a:p>
            <a:r>
              <a:rPr lang="de-DE" altLang="zh-CN" sz="1600" b="1" dirty="0" smtClean="0">
                <a:hlinkClick r:id="rId11"/>
              </a:rPr>
              <a:t>GB/T 32918.1-2016 </a:t>
            </a:r>
            <a:r>
              <a:rPr lang="en-US" altLang="zh-CN" sz="1600" b="1" dirty="0">
                <a:hlinkClick r:id="rId11"/>
              </a:rPr>
              <a:t>SM2</a:t>
            </a:r>
            <a:r>
              <a:rPr lang="zh-CN" altLang="en-US" sz="1600" b="1" dirty="0">
                <a:hlinkClick r:id="rId11"/>
              </a:rPr>
              <a:t>椭圆曲线公钥密码算法 第</a:t>
            </a:r>
            <a:r>
              <a:rPr lang="en-US" altLang="zh-CN" sz="1600" b="1" dirty="0">
                <a:hlinkClick r:id="rId11"/>
              </a:rPr>
              <a:t>1</a:t>
            </a:r>
            <a:r>
              <a:rPr lang="zh-CN" altLang="en-US" sz="1600" b="1" dirty="0">
                <a:hlinkClick r:id="rId11"/>
              </a:rPr>
              <a:t>部分：总则</a:t>
            </a:r>
            <a:endParaRPr lang="de-DE" altLang="zh-CN" sz="1600" b="1" dirty="0"/>
          </a:p>
          <a:p>
            <a:r>
              <a:rPr lang="de-DE" altLang="zh-CN" sz="1600" b="1" dirty="0">
                <a:hlinkClick r:id="rId12"/>
              </a:rPr>
              <a:t>GB/T </a:t>
            </a:r>
            <a:r>
              <a:rPr lang="de-DE" altLang="zh-CN" sz="1600" b="1" dirty="0" smtClean="0">
                <a:hlinkClick r:id="rId12"/>
              </a:rPr>
              <a:t>32918.2-2016 </a:t>
            </a:r>
            <a:r>
              <a:rPr lang="en-US" altLang="zh-CN" sz="1600" b="1" dirty="0">
                <a:hlinkClick r:id="rId12"/>
              </a:rPr>
              <a:t>SM2</a:t>
            </a:r>
            <a:r>
              <a:rPr lang="zh-CN" altLang="en-US" sz="1600" b="1" dirty="0">
                <a:hlinkClick r:id="rId12"/>
              </a:rPr>
              <a:t>椭圆曲线公钥密码算法 第</a:t>
            </a:r>
            <a:r>
              <a:rPr lang="en-US" altLang="zh-CN" sz="1600" b="1" dirty="0">
                <a:hlinkClick r:id="rId12"/>
              </a:rPr>
              <a:t>2</a:t>
            </a:r>
            <a:r>
              <a:rPr lang="zh-CN" altLang="en-US" sz="1600" b="1" dirty="0">
                <a:hlinkClick r:id="rId12"/>
              </a:rPr>
              <a:t>部分：数字签名算法</a:t>
            </a:r>
            <a:endParaRPr lang="de-DE" altLang="zh-CN" sz="1600" b="1" dirty="0"/>
          </a:p>
          <a:p>
            <a:r>
              <a:rPr lang="de-DE" altLang="zh-CN" sz="1600" b="1" dirty="0">
                <a:hlinkClick r:id="rId13"/>
              </a:rPr>
              <a:t>GB/T </a:t>
            </a:r>
            <a:r>
              <a:rPr lang="de-DE" altLang="zh-CN" sz="1600" b="1" dirty="0" smtClean="0">
                <a:hlinkClick r:id="rId13"/>
              </a:rPr>
              <a:t>32918.3-2016 </a:t>
            </a:r>
            <a:r>
              <a:rPr lang="en-US" altLang="zh-CN" sz="1600" b="1" dirty="0">
                <a:hlinkClick r:id="rId13"/>
              </a:rPr>
              <a:t>SM2</a:t>
            </a:r>
            <a:r>
              <a:rPr lang="zh-CN" altLang="en-US" sz="1600" b="1" dirty="0">
                <a:hlinkClick r:id="rId13"/>
              </a:rPr>
              <a:t>椭圆曲线公钥密码算法 第</a:t>
            </a:r>
            <a:r>
              <a:rPr lang="en-US" altLang="zh-CN" sz="1600" b="1" dirty="0">
                <a:hlinkClick r:id="rId13"/>
              </a:rPr>
              <a:t>3</a:t>
            </a:r>
            <a:r>
              <a:rPr lang="zh-CN" altLang="en-US" sz="1600" b="1" dirty="0">
                <a:hlinkClick r:id="rId13"/>
              </a:rPr>
              <a:t>部分：密钥交换协议</a:t>
            </a:r>
            <a:endParaRPr lang="de-DE" altLang="zh-CN" sz="1600" b="1" dirty="0"/>
          </a:p>
          <a:p>
            <a:r>
              <a:rPr lang="de-DE" altLang="zh-CN" sz="1600" b="1" dirty="0">
                <a:hlinkClick r:id="rId14"/>
              </a:rPr>
              <a:t>GB/T </a:t>
            </a:r>
            <a:r>
              <a:rPr lang="de-DE" altLang="zh-CN" sz="1600" b="1" dirty="0" smtClean="0">
                <a:hlinkClick r:id="rId14"/>
              </a:rPr>
              <a:t>32918.4-2016 </a:t>
            </a:r>
            <a:r>
              <a:rPr lang="en-US" altLang="zh-CN" sz="1600" b="1" dirty="0">
                <a:hlinkClick r:id="rId14"/>
              </a:rPr>
              <a:t>SM2</a:t>
            </a:r>
            <a:r>
              <a:rPr lang="zh-CN" altLang="en-US" sz="1600" b="1" dirty="0">
                <a:hlinkClick r:id="rId14"/>
              </a:rPr>
              <a:t>椭圆曲线公钥密码算法 第</a:t>
            </a:r>
            <a:r>
              <a:rPr lang="en-US" altLang="zh-CN" sz="1600" b="1" dirty="0">
                <a:hlinkClick r:id="rId14"/>
              </a:rPr>
              <a:t>4</a:t>
            </a:r>
            <a:r>
              <a:rPr lang="zh-CN" altLang="en-US" sz="1600" b="1" dirty="0">
                <a:hlinkClick r:id="rId14"/>
              </a:rPr>
              <a:t>部分：公钥加密算法</a:t>
            </a:r>
            <a:endParaRPr lang="de-DE" altLang="zh-CN" sz="1600" b="1" dirty="0"/>
          </a:p>
          <a:p>
            <a:r>
              <a:rPr lang="de-DE" altLang="zh-CN" sz="1600" b="1" dirty="0">
                <a:hlinkClick r:id="rId15"/>
              </a:rPr>
              <a:t>GB/T </a:t>
            </a:r>
            <a:r>
              <a:rPr lang="de-DE" altLang="zh-CN" sz="1600" b="1" dirty="0" smtClean="0">
                <a:hlinkClick r:id="rId15"/>
              </a:rPr>
              <a:t>32918.5-2017 </a:t>
            </a:r>
            <a:r>
              <a:rPr lang="en-US" altLang="zh-CN" sz="1600" b="1" dirty="0">
                <a:hlinkClick r:id="rId15"/>
              </a:rPr>
              <a:t>SM2</a:t>
            </a:r>
            <a:r>
              <a:rPr lang="zh-CN" altLang="en-US" sz="1600" b="1" dirty="0">
                <a:hlinkClick r:id="rId15"/>
              </a:rPr>
              <a:t>椭圆曲线公钥密码算法 第</a:t>
            </a:r>
            <a:r>
              <a:rPr lang="en-US" altLang="zh-CN" sz="1600" b="1" dirty="0">
                <a:hlinkClick r:id="rId15"/>
              </a:rPr>
              <a:t>5</a:t>
            </a:r>
            <a:r>
              <a:rPr lang="zh-CN" altLang="en-US" sz="1600" b="1" dirty="0">
                <a:hlinkClick r:id="rId15"/>
              </a:rPr>
              <a:t>部分：参数定义</a:t>
            </a:r>
            <a:endParaRPr lang="en-US" altLang="zh-CN" sz="1600" b="1" dirty="0" smtClean="0"/>
          </a:p>
          <a:p>
            <a:endParaRPr lang="en-US" altLang="zh-CN" b="1" dirty="0"/>
          </a:p>
          <a:p>
            <a:endParaRPr lang="en-US" altLang="zh-CN" b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b="1" dirty="0" smtClean="0"/>
          </a:p>
          <a:p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4434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5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71683AA-CDD5-4AE5-B90D-7DF8466C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2980B48-F0CD-4D1A-AD1A-1524F397F6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Java</a:t>
            </a:r>
            <a:r>
              <a:rPr lang="zh-CN" altLang="en-US" dirty="0" smtClean="0"/>
              <a:t>安全体系</a:t>
            </a:r>
            <a:endParaRPr lang="en-US" altLang="zh-CN" dirty="0" smtClean="0"/>
          </a:p>
          <a:p>
            <a:r>
              <a:rPr lang="en-US" altLang="zh-CN" dirty="0" smtClean="0"/>
              <a:t>TLS/GMTLS</a:t>
            </a:r>
            <a:r>
              <a:rPr lang="zh-CN" altLang="en-US" dirty="0" smtClean="0"/>
              <a:t>握手过程</a:t>
            </a:r>
            <a:endParaRPr lang="en-US" altLang="zh-CN" dirty="0" smtClean="0"/>
          </a:p>
          <a:p>
            <a:r>
              <a:rPr lang="en-US" altLang="zh-CN" dirty="0" err="1" smtClean="0"/>
              <a:t>BGMProvider</a:t>
            </a:r>
            <a:endParaRPr lang="en-US" altLang="zh-CN" dirty="0" smtClean="0"/>
          </a:p>
          <a:p>
            <a:r>
              <a:rPr lang="en-US" altLang="zh-CN" dirty="0" smtClean="0"/>
              <a:t>Tomcat Adaptor</a:t>
            </a:r>
            <a:endParaRPr lang="en-US" altLang="zh-CN" dirty="0"/>
          </a:p>
          <a:p>
            <a:r>
              <a:rPr lang="zh-CN" altLang="en-US" dirty="0" smtClean="0"/>
              <a:t>参考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94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Java</a:t>
            </a:r>
            <a:r>
              <a:rPr lang="zh-CN" altLang="en-US" dirty="0" smtClean="0"/>
              <a:t>安全体系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21D9353-DA86-481D-A15F-E6FE50829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2324" y="1234081"/>
            <a:ext cx="5354967" cy="494029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Java</a:t>
            </a:r>
            <a:r>
              <a:rPr lang="zh-CN" altLang="en-US" b="1" dirty="0" smtClean="0"/>
              <a:t>安全体系结构</a:t>
            </a:r>
            <a:endParaRPr lang="en-US" altLang="zh-CN" b="1" dirty="0" smtClean="0"/>
          </a:p>
          <a:p>
            <a:r>
              <a:rPr lang="en-US" altLang="zh-CN" dirty="0"/>
              <a:t>Java</a:t>
            </a:r>
            <a:r>
              <a:rPr lang="zh-CN" altLang="en-US" dirty="0"/>
              <a:t>安全体系结构主要分为以下</a:t>
            </a:r>
            <a:r>
              <a:rPr lang="en-US" altLang="zh-CN" dirty="0"/>
              <a:t>4</a:t>
            </a:r>
            <a:r>
              <a:rPr lang="zh-CN" altLang="en-US" dirty="0"/>
              <a:t>个部分：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dirty="0"/>
              <a:t>JCA</a:t>
            </a:r>
            <a:r>
              <a:rPr lang="zh-CN" altLang="en-US" dirty="0"/>
              <a:t>（</a:t>
            </a:r>
            <a:r>
              <a:rPr lang="en-US" altLang="zh-CN" dirty="0"/>
              <a:t>Java Cryptography Architecture</a:t>
            </a:r>
            <a:r>
              <a:rPr lang="zh-CN" altLang="en-US" dirty="0"/>
              <a:t>）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dirty="0"/>
              <a:t>JCE (Java Cryptography Extension)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/>
              <a:t>JSSE (Java Secure Socket Extension)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/>
              <a:t>JAAS (Java Authentication and </a:t>
            </a:r>
            <a:r>
              <a:rPr lang="en-US" altLang="zh-CN" dirty="0" smtClean="0"/>
              <a:t>Authorization Service)</a:t>
            </a:r>
          </a:p>
          <a:p>
            <a:r>
              <a:rPr lang="en-US" altLang="zh-CN" dirty="0" smtClean="0"/>
              <a:t>JCA/JCE</a:t>
            </a:r>
            <a:r>
              <a:rPr lang="zh-CN" altLang="en-US" dirty="0"/>
              <a:t>包含数字签名、消息摘要、认证、加密、密钥生成与管理、安全随机数产生等的一系列</a:t>
            </a:r>
            <a:r>
              <a:rPr lang="en-US" altLang="zh-CN" dirty="0"/>
              <a:t>API</a:t>
            </a:r>
            <a:r>
              <a:rPr lang="zh-CN" altLang="en-US" dirty="0"/>
              <a:t>。本身不负责算法的实现</a:t>
            </a:r>
            <a:r>
              <a:rPr lang="en-US" altLang="zh-CN" dirty="0" smtClean="0"/>
              <a:t>, </a:t>
            </a:r>
            <a:r>
              <a:rPr lang="zh-CN" altLang="en-US" dirty="0" smtClean="0"/>
              <a:t>任何</a:t>
            </a:r>
            <a:r>
              <a:rPr lang="zh-CN" altLang="en-US" dirty="0"/>
              <a:t>第三方都可以实现算法，然后将算法注册到自定义的</a:t>
            </a:r>
            <a:r>
              <a:rPr lang="en-US" altLang="zh-CN" dirty="0"/>
              <a:t>Provider</a:t>
            </a:r>
            <a:r>
              <a:rPr lang="zh-CN" altLang="en-US" dirty="0"/>
              <a:t>中。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017" y="1466282"/>
            <a:ext cx="5617983" cy="448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Java</a:t>
            </a:r>
            <a:r>
              <a:rPr lang="zh-CN" altLang="en-US" dirty="0"/>
              <a:t>安全体系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JCA Provider</a:t>
            </a:r>
            <a:r>
              <a:rPr lang="zh-CN" altLang="en-US" b="1" dirty="0" smtClean="0"/>
              <a:t>机制</a:t>
            </a:r>
            <a:endParaRPr lang="en-US" altLang="zh-CN" b="1" dirty="0" smtClean="0"/>
          </a:p>
          <a:p>
            <a:r>
              <a:rPr lang="en-US" altLang="zh-CN" dirty="0">
                <a:latin typeface="黑体" panose="02010609060101010101" pitchFamily="49" charset="-122"/>
              </a:rPr>
              <a:t>Provider</a:t>
            </a:r>
            <a:r>
              <a:rPr lang="zh-CN" altLang="en-US" dirty="0">
                <a:latin typeface="黑体" panose="02010609060101010101" pitchFamily="49" charset="-122"/>
              </a:rPr>
              <a:t>实现两个抽象概念：引擎和算法。引擎可以理解为操作，如加密、解密等；算法则定义了操作如何执行，即算法是引擎的具体实现。</a:t>
            </a:r>
            <a:endParaRPr lang="en-US" altLang="zh-CN" dirty="0">
              <a:latin typeface="黑体" panose="02010609060101010101" pitchFamily="49" charset="-122"/>
            </a:endParaRPr>
          </a:p>
          <a:p>
            <a:endParaRPr lang="zh-CN" altLang="en-US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81" y="2253774"/>
            <a:ext cx="3816424" cy="36351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233" y="2309053"/>
            <a:ext cx="3913713" cy="357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Java</a:t>
            </a:r>
            <a:r>
              <a:rPr lang="zh-CN" altLang="en-US" dirty="0"/>
              <a:t>安全体系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4" y="1234081"/>
            <a:ext cx="5442053" cy="435133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JSSE</a:t>
            </a:r>
            <a:r>
              <a:rPr lang="zh-CN" altLang="en-US" b="1" dirty="0" smtClean="0"/>
              <a:t>核心实现类</a:t>
            </a:r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466918" y="1234081"/>
            <a:ext cx="52635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err="1" smtClean="0"/>
              <a:t>SSLSocket</a:t>
            </a:r>
            <a:r>
              <a:rPr lang="en-US" altLang="zh-CN" b="1" dirty="0" smtClean="0"/>
              <a:t>/</a:t>
            </a:r>
            <a:r>
              <a:rPr lang="en-US" altLang="zh-CN" b="1" dirty="0" err="1" smtClean="0"/>
              <a:t>SSLEngine</a:t>
            </a:r>
            <a:endParaRPr lang="en-US" altLang="zh-CN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kern="0" dirty="0" err="1"/>
              <a:t>SSLSocket</a:t>
            </a:r>
            <a:r>
              <a:rPr lang="zh-CN" altLang="en-US" kern="0" dirty="0"/>
              <a:t>使用</a:t>
            </a:r>
            <a:r>
              <a:rPr lang="en-US" altLang="zh-CN" kern="0" dirty="0"/>
              <a:t>Socket</a:t>
            </a:r>
            <a:r>
              <a:rPr lang="zh-CN" altLang="en-US" kern="0" dirty="0"/>
              <a:t>传输数据，使用阻塞</a:t>
            </a:r>
            <a:r>
              <a:rPr lang="en-US" altLang="zh-CN" kern="0" dirty="0"/>
              <a:t>I/O</a:t>
            </a:r>
            <a:r>
              <a:rPr lang="zh-CN" altLang="en-US" kern="0" dirty="0"/>
              <a:t>模型</a:t>
            </a:r>
            <a:endParaRPr lang="en-US" altLang="zh-CN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kern="0" dirty="0" err="1"/>
              <a:t>SSLEngine</a:t>
            </a:r>
            <a:r>
              <a:rPr lang="zh-CN" altLang="en-US" kern="0" dirty="0"/>
              <a:t>将数据传输抽象化，支持多种</a:t>
            </a:r>
            <a:r>
              <a:rPr lang="en-US" altLang="zh-CN" kern="0" dirty="0"/>
              <a:t>I/O</a:t>
            </a:r>
            <a:r>
              <a:rPr lang="zh-CN" altLang="en-US" kern="0" dirty="0"/>
              <a:t>模型</a:t>
            </a:r>
            <a:endParaRPr lang="en-US" altLang="zh-CN" kern="0" dirty="0"/>
          </a:p>
          <a:p>
            <a:endParaRPr lang="en-US" altLang="zh-CN" b="1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821" y="1914306"/>
            <a:ext cx="5316395" cy="38072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803" y="3204633"/>
            <a:ext cx="5102643" cy="224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TLS/GMTLS</a:t>
            </a:r>
            <a:r>
              <a:rPr lang="zh-CN" altLang="en-US" dirty="0" smtClean="0"/>
              <a:t>握手过程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4" y="1234081"/>
            <a:ext cx="5102420" cy="435133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TLSv1.2</a:t>
            </a:r>
            <a:r>
              <a:rPr lang="zh-CN" altLang="en-US" b="1" dirty="0" smtClean="0"/>
              <a:t>及以下版本、</a:t>
            </a:r>
            <a:r>
              <a:rPr lang="en-US" altLang="zh-CN" b="1" dirty="0" smtClean="0"/>
              <a:t>GMTLS</a:t>
            </a:r>
          </a:p>
          <a:p>
            <a:r>
              <a:rPr lang="zh-CN" altLang="en-US" sz="1400" dirty="0" smtClean="0">
                <a:latin typeface="黑体" panose="02010609060101010101" pitchFamily="49" charset="-122"/>
              </a:rPr>
              <a:t>根据 </a:t>
            </a:r>
            <a:r>
              <a:rPr lang="en-US" altLang="zh-CN" sz="1400" b="1" dirty="0" smtClean="0">
                <a:latin typeface="黑体" panose="02010609060101010101" pitchFamily="49" charset="-122"/>
              </a:rPr>
              <a:t>GB/T 38636-2020 </a:t>
            </a:r>
            <a:r>
              <a:rPr lang="zh-CN" altLang="en-US" sz="1400" dirty="0" smtClean="0">
                <a:latin typeface="黑体" panose="02010609060101010101" pitchFamily="49" charset="-122"/>
              </a:rPr>
              <a:t>描述，</a:t>
            </a:r>
            <a:r>
              <a:rPr lang="en-US" altLang="zh-CN" sz="1400" dirty="0" smtClean="0">
                <a:latin typeface="黑体" panose="02010609060101010101" pitchFamily="49" charset="-122"/>
              </a:rPr>
              <a:t>GMTLS</a:t>
            </a:r>
            <a:r>
              <a:rPr lang="zh-CN" altLang="en-US" sz="1400" dirty="0" smtClean="0">
                <a:latin typeface="黑体" panose="02010609060101010101" pitchFamily="49" charset="-122"/>
              </a:rPr>
              <a:t>握手过程</a:t>
            </a:r>
            <a:r>
              <a:rPr lang="zh-CN" altLang="en-US" sz="1400" dirty="0">
                <a:latin typeface="黑体" panose="02010609060101010101" pitchFamily="49" charset="-122"/>
              </a:rPr>
              <a:t>参考</a:t>
            </a:r>
            <a:r>
              <a:rPr lang="en-US" altLang="zh-CN" sz="1400" dirty="0" smtClean="0">
                <a:latin typeface="黑体" panose="02010609060101010101" pitchFamily="49" charset="-122"/>
              </a:rPr>
              <a:t>TLSv1.1</a:t>
            </a:r>
            <a:r>
              <a:rPr lang="zh-CN" altLang="en-US" sz="1400" dirty="0" smtClean="0">
                <a:latin typeface="黑体" panose="02010609060101010101" pitchFamily="49" charset="-122"/>
              </a:rPr>
              <a:t>、</a:t>
            </a:r>
            <a:r>
              <a:rPr lang="en-US" altLang="zh-CN" sz="1400" dirty="0" smtClean="0">
                <a:latin typeface="黑体" panose="02010609060101010101" pitchFamily="49" charset="-122"/>
              </a:rPr>
              <a:t>TLSv1.2</a:t>
            </a:r>
            <a:r>
              <a:rPr lang="zh-CN" altLang="en-US" sz="1400" dirty="0" smtClean="0">
                <a:latin typeface="黑体" panose="02010609060101010101" pitchFamily="49" charset="-122"/>
              </a:rPr>
              <a:t>实现。</a:t>
            </a:r>
            <a:endParaRPr lang="en-US" altLang="zh-CN" sz="1400" dirty="0">
              <a:latin typeface="黑体" panose="02010609060101010101" pitchFamily="49" charset="-122"/>
            </a:endParaRPr>
          </a:p>
          <a:p>
            <a:endParaRPr lang="zh-CN" altLang="en-US" b="1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266621" y="1234081"/>
            <a:ext cx="504145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TLSv1.3</a:t>
            </a:r>
            <a:endParaRPr lang="en-US" altLang="zh-CN" dirty="0" smtClean="0">
              <a:latin typeface="黑体" panose="02010609060101010101" pitchFamily="49" charset="-122"/>
            </a:endParaRPr>
          </a:p>
          <a:p>
            <a:endParaRPr lang="zh-CN" altLang="en-US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24" y="2125060"/>
            <a:ext cx="5311425" cy="310284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322" y="2125060"/>
            <a:ext cx="5302991" cy="297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err="1" smtClean="0"/>
              <a:t>BGMProvider</a:t>
            </a:r>
            <a:r>
              <a:rPr lang="zh-CN" altLang="en-US" b="1" dirty="0"/>
              <a:t>项目</a:t>
            </a:r>
            <a:r>
              <a:rPr lang="zh-CN" altLang="en-US" b="1" dirty="0" smtClean="0"/>
              <a:t>概述</a:t>
            </a:r>
            <a:endParaRPr lang="en-US" altLang="zh-CN" b="1" dirty="0" smtClean="0"/>
          </a:p>
          <a:p>
            <a:r>
              <a:rPr lang="en-US" altLang="zh-CN" dirty="0" err="1" smtClean="0"/>
              <a:t>BGMProvider</a:t>
            </a:r>
            <a:r>
              <a:rPr lang="zh-CN" altLang="en-US" dirty="0"/>
              <a:t>是为了在</a:t>
            </a:r>
            <a:r>
              <a:rPr lang="en-US" altLang="zh-CN" dirty="0" err="1"/>
              <a:t>jdk</a:t>
            </a:r>
            <a:r>
              <a:rPr lang="zh-CN" altLang="en-US" dirty="0"/>
              <a:t>原有的</a:t>
            </a:r>
            <a:r>
              <a:rPr lang="en-US" altLang="zh-CN" dirty="0"/>
              <a:t>TLS</a:t>
            </a:r>
            <a:r>
              <a:rPr lang="zh-CN" altLang="en-US" dirty="0"/>
              <a:t>加密通信中支持国密</a:t>
            </a:r>
            <a:r>
              <a:rPr lang="en-US" altLang="zh-CN" dirty="0"/>
              <a:t>TLS</a:t>
            </a:r>
            <a:r>
              <a:rPr lang="zh-CN" altLang="en-US" dirty="0"/>
              <a:t>而开发的项目</a:t>
            </a:r>
            <a:r>
              <a:rPr lang="en-US" altLang="zh-CN" dirty="0" smtClean="0"/>
              <a:t>, </a:t>
            </a:r>
          </a:p>
          <a:p>
            <a:r>
              <a:rPr lang="zh-CN" altLang="en-US" dirty="0" smtClean="0"/>
              <a:t>主要</a:t>
            </a:r>
            <a:r>
              <a:rPr lang="zh-CN" altLang="en-US" dirty="0"/>
              <a:t>分为</a:t>
            </a:r>
            <a:r>
              <a:rPr lang="zh-CN" altLang="en-US" dirty="0" smtClean="0"/>
              <a:t>以下</a:t>
            </a:r>
            <a:r>
              <a:rPr lang="zh-CN" altLang="en-US" dirty="0"/>
              <a:t>四</a:t>
            </a:r>
            <a:r>
              <a:rPr lang="zh-CN" altLang="en-US" dirty="0" smtClean="0"/>
              <a:t>个</a:t>
            </a:r>
            <a:r>
              <a:rPr lang="zh-CN" altLang="en-US" dirty="0"/>
              <a:t>模块</a:t>
            </a:r>
            <a:r>
              <a:rPr lang="zh-CN" altLang="en-US" dirty="0" smtClean="0"/>
              <a:t>：</a:t>
            </a:r>
            <a:endParaRPr lang="en-US" altLang="zh-CN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/>
              <a:t>BGMJCEProvider</a:t>
            </a:r>
            <a:endParaRPr lang="en-US" altLang="zh-CN" dirty="0"/>
          </a:p>
          <a:p>
            <a:r>
              <a:rPr lang="zh-CN" altLang="en-US" dirty="0"/>
              <a:t>支持国密标准中特有的</a:t>
            </a:r>
            <a:r>
              <a:rPr lang="en-US" altLang="zh-CN" dirty="0" smtClean="0"/>
              <a:t>SM2</a:t>
            </a:r>
            <a:r>
              <a:rPr lang="zh-CN" altLang="en-US" dirty="0" smtClean="0"/>
              <a:t>非对称加密算法</a:t>
            </a:r>
            <a:r>
              <a:rPr lang="en-US" altLang="zh-CN" dirty="0"/>
              <a:t>/SM3</a:t>
            </a:r>
            <a:r>
              <a:rPr lang="zh-CN" altLang="en-US" dirty="0"/>
              <a:t>密码杂凑算法</a:t>
            </a:r>
            <a:r>
              <a:rPr lang="en-US" altLang="zh-CN" dirty="0"/>
              <a:t>/</a:t>
            </a:r>
            <a:r>
              <a:rPr lang="en-US" altLang="zh-CN" dirty="0" smtClean="0"/>
              <a:t>SM4</a:t>
            </a:r>
            <a:r>
              <a:rPr lang="zh-CN" altLang="en-US" dirty="0" smtClean="0"/>
              <a:t>对称加密算法。</a:t>
            </a:r>
            <a:endParaRPr lang="zh-CN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/>
              <a:t>BGMJSSEProvider</a:t>
            </a:r>
            <a:endParaRPr lang="en-US" altLang="zh-CN" dirty="0"/>
          </a:p>
          <a:p>
            <a:r>
              <a:rPr lang="zh-CN" altLang="en-US" dirty="0"/>
              <a:t>支持国密</a:t>
            </a:r>
            <a:r>
              <a:rPr lang="en-US" altLang="zh-CN" dirty="0" err="1"/>
              <a:t>SSLSocket</a:t>
            </a:r>
            <a:r>
              <a:rPr lang="en-US" altLang="zh-CN" dirty="0"/>
              <a:t>/</a:t>
            </a:r>
            <a:r>
              <a:rPr lang="en-US" altLang="zh-CN" dirty="0" err="1"/>
              <a:t>SSLEngine</a:t>
            </a:r>
            <a:r>
              <a:rPr lang="zh-CN" altLang="en-US" dirty="0"/>
              <a:t>中的握手协议以及加密通信</a:t>
            </a:r>
            <a:r>
              <a:rPr lang="zh-CN" altLang="en-US" dirty="0" smtClean="0"/>
              <a:t>流程。</a:t>
            </a:r>
            <a:endParaRPr lang="en-US" altLang="zh-C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BGMProvider</a:t>
            </a:r>
            <a:endParaRPr lang="en-US" altLang="zh-CN" dirty="0" smtClean="0"/>
          </a:p>
          <a:p>
            <a:r>
              <a:rPr lang="zh-CN" altLang="en-US" dirty="0" smtClean="0"/>
              <a:t>将</a:t>
            </a:r>
            <a:r>
              <a:rPr lang="en-US" altLang="zh-CN" dirty="0" err="1" smtClean="0"/>
              <a:t>BGMJCEProvider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BGMJSSEProvider</a:t>
            </a:r>
            <a:r>
              <a:rPr lang="zh-CN" altLang="en-US" dirty="0" smtClean="0"/>
              <a:t>注册的算法组合成</a:t>
            </a:r>
            <a:r>
              <a:rPr lang="en-US" altLang="zh-CN" dirty="0" err="1" smtClean="0"/>
              <a:t>BGMProvider</a:t>
            </a:r>
            <a:r>
              <a:rPr lang="zh-CN" altLang="en-US" dirty="0" smtClean="0"/>
              <a:t>，在使用</a:t>
            </a:r>
            <a:r>
              <a:rPr lang="en-US" altLang="zh-CN" dirty="0" smtClean="0"/>
              <a:t>GMTLS</a:t>
            </a:r>
            <a:r>
              <a:rPr lang="zh-CN" altLang="en-US" dirty="0" smtClean="0"/>
              <a:t>时，只需要配置</a:t>
            </a:r>
            <a:r>
              <a:rPr lang="en-US" altLang="zh-CN" dirty="0" err="1" smtClean="0"/>
              <a:t>BGMProvider</a:t>
            </a:r>
            <a:r>
              <a:rPr lang="zh-CN" altLang="en-US" dirty="0" smtClean="0"/>
              <a:t>即可。</a:t>
            </a:r>
            <a:endParaRPr lang="zh-CN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Tomcat Adapter</a:t>
            </a:r>
          </a:p>
          <a:p>
            <a:r>
              <a:rPr lang="zh-CN" altLang="en-US" dirty="0"/>
              <a:t>用于在</a:t>
            </a:r>
            <a:r>
              <a:rPr lang="en-US" altLang="zh-CN" dirty="0"/>
              <a:t>Tomcat</a:t>
            </a:r>
            <a:r>
              <a:rPr lang="zh-CN" altLang="en-US" dirty="0"/>
              <a:t>中支持国密</a:t>
            </a:r>
            <a:r>
              <a:rPr lang="en-US" altLang="zh-CN" dirty="0"/>
              <a:t>TLS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10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err="1" smtClean="0"/>
              <a:t>BGMProvider</a:t>
            </a:r>
            <a:r>
              <a:rPr lang="zh-CN" altLang="en-US" b="1" dirty="0"/>
              <a:t>项目整体</a:t>
            </a:r>
            <a:r>
              <a:rPr lang="zh-CN" altLang="en-US" b="1" dirty="0" smtClean="0"/>
              <a:t>框架</a:t>
            </a:r>
            <a:endParaRPr lang="en-US" altLang="zh-CN" b="1" dirty="0" smtClean="0"/>
          </a:p>
          <a:p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60" y="1682388"/>
            <a:ext cx="8539489" cy="502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BGMProvider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32324" y="1234080"/>
            <a:ext cx="10841541" cy="516671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b="1" dirty="0" smtClean="0"/>
              <a:t>GMTLS</a:t>
            </a:r>
            <a:r>
              <a:rPr lang="zh-CN" altLang="en-US" b="1" dirty="0" smtClean="0"/>
              <a:t>消息核心处理类</a:t>
            </a:r>
            <a:endParaRPr lang="en-US" altLang="zh-CN" b="1" dirty="0" smtClean="0"/>
          </a:p>
          <a:p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961" y="1788303"/>
            <a:ext cx="5677988" cy="46673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082" y="1788304"/>
            <a:ext cx="5903792" cy="466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5650</TotalTime>
  <Words>855</Words>
  <Application>Microsoft Office PowerPoint</Application>
  <PresentationFormat>宽屏</PresentationFormat>
  <Paragraphs>145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Huawei Sans</vt:lpstr>
      <vt:lpstr>等线</vt:lpstr>
      <vt:lpstr>黑体</vt:lpstr>
      <vt:lpstr>微软雅黑</vt:lpstr>
      <vt:lpstr>微软雅黑</vt:lpstr>
      <vt:lpstr>Arial</vt:lpstr>
      <vt:lpstr>Wingdings</vt:lpstr>
      <vt:lpstr>Office 主题​​</vt:lpstr>
      <vt:lpstr>BGMProvider原理介绍</vt:lpstr>
      <vt:lpstr>PowerPoint 演示文稿</vt:lpstr>
      <vt:lpstr>Java安全体系</vt:lpstr>
      <vt:lpstr>Java安全体系</vt:lpstr>
      <vt:lpstr>Java安全体系</vt:lpstr>
      <vt:lpstr>TLS/GMTLS握手过程</vt:lpstr>
      <vt:lpstr>BGMProvider</vt:lpstr>
      <vt:lpstr>BGMProvider</vt:lpstr>
      <vt:lpstr>BGMProvider</vt:lpstr>
      <vt:lpstr>BGMProvider</vt:lpstr>
      <vt:lpstr>BGMProvider</vt:lpstr>
      <vt:lpstr>BGMProvider</vt:lpstr>
      <vt:lpstr>Tomcat Adaptor</vt:lpstr>
      <vt:lpstr>Tomcat Adaptor</vt:lpstr>
      <vt:lpstr>Tomcat Adaptor</vt:lpstr>
      <vt:lpstr>参考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xiezhaokun</dc:creator>
  <cp:lastModifiedBy>xiezhaokun</cp:lastModifiedBy>
  <cp:revision>277</cp:revision>
  <dcterms:created xsi:type="dcterms:W3CDTF">2021-09-22T17:27:27Z</dcterms:created>
  <dcterms:modified xsi:type="dcterms:W3CDTF">2022-02-15T02:57:54Z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(3)jy+A4KwES4bTT33Fyt8Iw0Mjq+V/Y2wE96bTdjhtMTqDrBopfHqgBmot+CoI3bCAXF19RY/l
cG7XvOI8ShMLn9sb377t/i7+/9lG23wNGNioOQllt8g5FWP/tgkw+Q6Xlc1GeQLomKpg/5i2
wjjyPYM95wjpbuYrv7PaHBCV6nnuO+wpk2LB/geoH8Ih4HCDlYIqSSnUsVWZYc77odlFaGuw
ho0xVM3Y7NK8f7jepa</vt:lpwstr>
  </property>
  <property fmtid="{D5CDD505-2E9C-101B-9397-08002B2CF9AE}" pid="3" name="_2015_ms_pID_7253431">
    <vt:lpwstr>7IUWnEPCNkBLa0RdFD+mG7sCJ9/M05cd4WbSLshYVfIBN2Ve40tBCz
pxu6r8Era3LQVFfe4a4mR9NRATBhaoXGNr04QB/0ml9zHCFiZPDZS7LUWOforfN7EsEuwSPn
aXGHHNrCOlidxT/WySioTJ/ZIEh2GKqPa5JVscDnVKjfKh3XiPDhqyz7MkBBOFy0T9/lc7lG
qduu6wl8LqisQABv/G+Q1m+bOjmYMyl79PrD</vt:lpwstr>
  </property>
  <property fmtid="{D5CDD505-2E9C-101B-9397-08002B2CF9AE}" pid="4" name="_2015_ms_pID_7253432">
    <vt:lpwstr>SQ==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1644196669</vt:lpwstr>
  </property>
</Properties>
</file>