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  <p:sldMasterId id="2147483797" r:id="rId2"/>
    <p:sldMasterId id="2147483816" r:id="rId3"/>
    <p:sldMasterId id="2147483683" r:id="rId4"/>
  </p:sldMasterIdLst>
  <p:notesMasterIdLst>
    <p:notesMasterId r:id="rId31"/>
  </p:notesMasterIdLst>
  <p:handoutMasterIdLst>
    <p:handoutMasterId r:id="rId32"/>
  </p:handoutMasterIdLst>
  <p:sldIdLst>
    <p:sldId id="315" r:id="rId5"/>
    <p:sldId id="350" r:id="rId6"/>
    <p:sldId id="351" r:id="rId7"/>
    <p:sldId id="364" r:id="rId8"/>
    <p:sldId id="360" r:id="rId9"/>
    <p:sldId id="366" r:id="rId10"/>
    <p:sldId id="367" r:id="rId11"/>
    <p:sldId id="368" r:id="rId12"/>
    <p:sldId id="369" r:id="rId13"/>
    <p:sldId id="385" r:id="rId14"/>
    <p:sldId id="370" r:id="rId15"/>
    <p:sldId id="383" r:id="rId16"/>
    <p:sldId id="391" r:id="rId17"/>
    <p:sldId id="372" r:id="rId18"/>
    <p:sldId id="387" r:id="rId19"/>
    <p:sldId id="386" r:id="rId20"/>
    <p:sldId id="389" r:id="rId21"/>
    <p:sldId id="390" r:id="rId22"/>
    <p:sldId id="388" r:id="rId23"/>
    <p:sldId id="371" r:id="rId24"/>
    <p:sldId id="374" r:id="rId25"/>
    <p:sldId id="376" r:id="rId26"/>
    <p:sldId id="377" r:id="rId27"/>
    <p:sldId id="382" r:id="rId28"/>
    <p:sldId id="375" r:id="rId29"/>
    <p:sldId id="280" r:id="rId30"/>
  </p:sldIdLst>
  <p:sldSz cx="12196763" cy="6858000"/>
  <p:notesSz cx="6858000" cy="9144000"/>
  <p:defaultTextStyle>
    <a:defPPr>
      <a:defRPr lang="en-US"/>
    </a:defPPr>
    <a:lvl1pPr marL="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7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1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57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196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3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67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13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页_图片版" id="{E8D0D622-F6C6-F44A-B365-B4A5FF6195C2}">
          <p14:sldIdLst>
            <p14:sldId id="315"/>
          </p14:sldIdLst>
        </p14:section>
        <p14:section name="目录页" id="{9D221634-295C-7843-AF5C-A0CB4F229241}">
          <p14:sldIdLst>
            <p14:sldId id="350"/>
          </p14:sldIdLst>
        </p14:section>
        <p14:section name="章节页" id="{FD05EE94-C931-8C4B-83A2-004B32AA1207}">
          <p14:sldIdLst>
            <p14:sldId id="351"/>
            <p14:sldId id="364"/>
            <p14:sldId id="360"/>
            <p14:sldId id="366"/>
            <p14:sldId id="367"/>
            <p14:sldId id="368"/>
            <p14:sldId id="369"/>
            <p14:sldId id="385"/>
            <p14:sldId id="370"/>
            <p14:sldId id="383"/>
            <p14:sldId id="391"/>
            <p14:sldId id="372"/>
            <p14:sldId id="387"/>
            <p14:sldId id="386"/>
            <p14:sldId id="389"/>
            <p14:sldId id="390"/>
            <p14:sldId id="388"/>
            <p14:sldId id="371"/>
            <p14:sldId id="374"/>
            <p14:sldId id="376"/>
            <p14:sldId id="377"/>
            <p14:sldId id="382"/>
            <p14:sldId id="375"/>
          </p14:sldIdLst>
        </p14:section>
        <p14:section name="结束页" id="{3F9D54A7-3BE2-2540-BB4C-DFE5509085F3}">
          <p14:sldIdLst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5" pos="3701" userDrawn="1">
          <p15:clr>
            <a:srgbClr val="A4A3A4"/>
          </p15:clr>
        </p15:guide>
        <p15:guide id="6" orient="horz" pos="2159" userDrawn="1">
          <p15:clr>
            <a:srgbClr val="A4A3A4"/>
          </p15:clr>
        </p15:guide>
        <p15:guide id="7" pos="35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000B"/>
    <a:srgbClr val="BF000B"/>
    <a:srgbClr val="FFFFFF"/>
    <a:srgbClr val="151515"/>
    <a:srgbClr val="575756"/>
    <a:srgbClr val="DD4654"/>
    <a:srgbClr val="F3D2D5"/>
    <a:srgbClr val="E6A8AD"/>
    <a:srgbClr val="E57B84"/>
    <a:srgbClr val="E579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0" autoAdjust="0"/>
    <p:restoredTop sz="88583" autoAdjust="0"/>
  </p:normalViewPr>
  <p:slideViewPr>
    <p:cSldViewPr snapToGrid="0" snapToObjects="1">
      <p:cViewPr varScale="1">
        <p:scale>
          <a:sx n="110" d="100"/>
          <a:sy n="110" d="100"/>
        </p:scale>
        <p:origin x="78" y="108"/>
      </p:cViewPr>
      <p:guideLst>
        <p:guide pos="3701"/>
        <p:guide orient="horz" pos="2159"/>
        <p:guide pos="35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10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CC198DB-AFBD-584A-8986-364FF2B03F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D01315C-523F-A043-8029-B992149712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F71B8-DF2A-2E41-BE66-2E18A767DA8A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9601424-70F4-1643-8E3A-557A0258D6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85BF48A-FF5C-8145-95A7-EE66A87C73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F0CC5-85BE-A64A-BD47-54C66F7E9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095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60A27-BF12-6744-9E93-932A0E34D8BB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326F3-4732-B74B-9C70-D0992466E4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63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51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304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957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609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261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913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566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219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845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探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6763" cy="5602265"/>
          </a:xfrm>
          <a:prstGeom prst="rect">
            <a:avLst/>
          </a:prstGeom>
        </p:spPr>
      </p:pic>
      <p:sp>
        <p:nvSpPr>
          <p:cNvPr id="7" name="L 形 6"/>
          <p:cNvSpPr/>
          <p:nvPr userDrawn="1"/>
        </p:nvSpPr>
        <p:spPr>
          <a:xfrm rot="5400000">
            <a:off x="7853942" y="2130562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8227DEE9-8BE9-0D49-BF96-9E83C5312E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  <a:ln>
            <a:noFill/>
            <a:prstDash val="dash"/>
          </a:ln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2F43DA98-D48D-6947-95EF-BA3B05E688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9495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1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智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6763" cy="5602265"/>
          </a:xfrm>
          <a:prstGeom prst="rect">
            <a:avLst/>
          </a:prstGeom>
        </p:spPr>
      </p:pic>
      <p:sp>
        <p:nvSpPr>
          <p:cNvPr id="18" name="L 形 17"/>
          <p:cNvSpPr/>
          <p:nvPr userDrawn="1"/>
        </p:nvSpPr>
        <p:spPr>
          <a:xfrm rot="5400000">
            <a:off x="5824025" y="2568635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62AA4863-E1EF-3342-A8CB-ECD4FD06CE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="" xmlns:a16="http://schemas.microsoft.com/office/drawing/2014/main" id="{195303EA-8491-464F-99A0-67F948701C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48738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创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6763" cy="5602265"/>
          </a:xfrm>
          <a:prstGeom prst="rect">
            <a:avLst/>
          </a:prstGeom>
        </p:spPr>
      </p:pic>
      <p:sp>
        <p:nvSpPr>
          <p:cNvPr id="9" name="L 形 8"/>
          <p:cNvSpPr/>
          <p:nvPr userDrawn="1"/>
        </p:nvSpPr>
        <p:spPr>
          <a:xfrm rot="5400000">
            <a:off x="5945516" y="2323519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FB908F03-BBCC-164B-BE54-2E836D6E7C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="" xmlns:a16="http://schemas.microsoft.com/office/drawing/2014/main" id="{A3BE9F9B-07D9-DD4C-9CEF-250804A414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40993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攀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5" r="2034" b="5607"/>
          <a:stretch/>
        </p:blipFill>
        <p:spPr>
          <a:xfrm>
            <a:off x="1" y="-36206"/>
            <a:ext cx="12196763" cy="56384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8" name="L 形 7"/>
          <p:cNvSpPr/>
          <p:nvPr userDrawn="1"/>
        </p:nvSpPr>
        <p:spPr>
          <a:xfrm rot="5400000">
            <a:off x="7929967" y="1657555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5" name="Text Placeholder 5">
            <a:extLst>
              <a:ext uri="{FF2B5EF4-FFF2-40B4-BE49-F238E27FC236}">
                <a16:creationId xmlns="" xmlns:a16="http://schemas.microsoft.com/office/drawing/2014/main" id="{6BB7B2F8-0AF7-D04F-81DD-52FDB6B732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3707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1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30"/>
              </a:lnSpc>
              <a:spcBef>
                <a:spcPts val="0"/>
              </a:spcBef>
              <a:buNone/>
              <a:defRPr sz="3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900" indent="0" algn="ctr">
              <a:buNone/>
              <a:defRPr sz="2598"/>
            </a:lvl2pPr>
            <a:lvl3pPr marL="1187798" indent="0" algn="ctr">
              <a:buNone/>
              <a:defRPr sz="2338"/>
            </a:lvl3pPr>
            <a:lvl4pPr marL="1781699" indent="0" algn="ctr">
              <a:buNone/>
              <a:defRPr sz="2079"/>
            </a:lvl4pPr>
            <a:lvl5pPr marL="2375598" indent="0" algn="ctr">
              <a:buNone/>
              <a:defRPr sz="2079"/>
            </a:lvl5pPr>
            <a:lvl6pPr marL="2969497" indent="0" algn="ctr">
              <a:buNone/>
              <a:defRPr sz="2079"/>
            </a:lvl6pPr>
            <a:lvl7pPr marL="3563396" indent="0" algn="ctr">
              <a:buNone/>
              <a:defRPr sz="2079"/>
            </a:lvl7pPr>
            <a:lvl8pPr marL="4157297" indent="0" algn="ctr">
              <a:buNone/>
              <a:defRPr sz="2079"/>
            </a:lvl8pPr>
            <a:lvl9pPr marL="4751195" indent="0" algn="ctr">
              <a:buNone/>
              <a:defRPr sz="2079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8A4EAA63-3827-DA40-B921-C01084B9DA8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36908" y="1501989"/>
            <a:ext cx="10733557" cy="4690459"/>
          </a:xfrm>
          <a:prstGeom prst="rect">
            <a:avLst/>
          </a:prstGeom>
        </p:spPr>
        <p:txBody>
          <a:bodyPr lIns="0" tIns="0" rIns="0" bIns="0"/>
          <a:lstStyle>
            <a:lvl1pPr marL="12373" indent="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1208420" algn="ctr"/>
              </a:tabLst>
              <a:defRPr sz="18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2pPr>
            <a:lvl3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3pPr>
            <a:lvl4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4pPr>
            <a:lvl5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7913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84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探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6763" cy="5602265"/>
          </a:xfrm>
          <a:prstGeom prst="rect">
            <a:avLst/>
          </a:prstGeom>
        </p:spPr>
      </p:pic>
      <p:sp>
        <p:nvSpPr>
          <p:cNvPr id="7" name="L 形 6"/>
          <p:cNvSpPr/>
          <p:nvPr userDrawn="1"/>
        </p:nvSpPr>
        <p:spPr>
          <a:xfrm rot="5400000">
            <a:off x="7853942" y="2130562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227DEE9-8BE9-0D49-BF96-9E83C5312E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  <a:ln>
            <a:noFill/>
            <a:prstDash val="dash"/>
          </a:ln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2F43DA98-D48D-6947-95EF-BA3B05E688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0030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1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2AF307D-40F4-EC4C-9108-79E948007529}"/>
              </a:ext>
            </a:extLst>
          </p:cNvPr>
          <p:cNvSpPr txBox="1"/>
          <p:nvPr userDrawn="1"/>
        </p:nvSpPr>
        <p:spPr>
          <a:xfrm>
            <a:off x="607486" y="1402064"/>
            <a:ext cx="3921034" cy="854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>
                <a:solidFill>
                  <a:schemeClr val="tx1"/>
                </a:solidFill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66478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AF72FAD7-C8C3-754A-A498-D3A7EC29A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9309" y="6270651"/>
            <a:ext cx="1982316" cy="1536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684" y="5970030"/>
            <a:ext cx="2256665" cy="49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0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4" r:id="rId4"/>
  </p:sldLayoutIdLst>
  <p:hf hdr="0" ftr="0" dt="0"/>
  <p:txStyles>
    <p:titleStyle>
      <a:lvl1pPr algn="l" defTabSz="914400" rtl="0" eaLnBrk="1" latinLnBrk="0" hangingPunct="1">
        <a:lnSpc>
          <a:spcPts val="3440"/>
        </a:lnSpc>
        <a:spcBef>
          <a:spcPct val="0"/>
        </a:spcBef>
        <a:buNone/>
        <a:defRPr sz="32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000" kern="1200">
          <a:solidFill>
            <a:srgbClr val="1D1D1B"/>
          </a:solidFill>
          <a:latin typeface="Arial" panose="020B0604020202020204" pitchFamily="34" charset="0"/>
          <a:ea typeface="Microsoft YaHei" panose="020B0503020204020204" pitchFamily="34" charset="-122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59" userDrawn="1">
          <p15:clr>
            <a:srgbClr val="F26B43"/>
          </p15:clr>
        </p15:guide>
        <p15:guide id="2" pos="3841" userDrawn="1">
          <p15:clr>
            <a:srgbClr val="F26B43"/>
          </p15:clr>
        </p15:guide>
        <p15:guide id="3" pos="565" userDrawn="1">
          <p15:clr>
            <a:srgbClr val="F26B43"/>
          </p15:clr>
        </p15:guide>
        <p15:guide id="4" orient="horz" pos="4007" userDrawn="1">
          <p15:clr>
            <a:srgbClr val="F26B43"/>
          </p15:clr>
        </p15:guide>
        <p15:guide id="5" orient="horz" pos="1235" userDrawn="1">
          <p15:clr>
            <a:srgbClr val="F26B43"/>
          </p15:clr>
        </p15:guide>
        <p15:guide id="6" orient="horz" pos="55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2394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50" indent="-29695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90849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7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6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5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 userDrawn="1">
          <p15:clr>
            <a:srgbClr val="F26B43"/>
          </p15:clr>
        </p15:guide>
        <p15:guide id="2" pos="3842" userDrawn="1">
          <p15:clr>
            <a:srgbClr val="F26B43"/>
          </p15:clr>
        </p15:guide>
        <p15:guide id="3" pos="458" userDrawn="1">
          <p15:clr>
            <a:srgbClr val="F26B43"/>
          </p15:clr>
        </p15:guide>
        <p15:guide id="4" pos="7225" userDrawn="1">
          <p15:clr>
            <a:srgbClr val="F26B43"/>
          </p15:clr>
        </p15:guide>
        <p15:guide id="5" orient="horz" pos="410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 userDrawn="1"/>
        </p:nvGrpSpPr>
        <p:grpSpPr>
          <a:xfrm>
            <a:off x="12216278" y="2931937"/>
            <a:ext cx="1982916" cy="3934682"/>
            <a:chOff x="12216278" y="2262477"/>
            <a:chExt cx="1982916" cy="4604143"/>
          </a:xfrm>
        </p:grpSpPr>
        <p:grpSp>
          <p:nvGrpSpPr>
            <p:cNvPr id="26" name="组合 25"/>
            <p:cNvGrpSpPr/>
            <p:nvPr userDrawn="1"/>
          </p:nvGrpSpPr>
          <p:grpSpPr>
            <a:xfrm>
              <a:off x="12315635" y="2262477"/>
              <a:ext cx="1883559" cy="692624"/>
              <a:chOff x="12315635" y="2207613"/>
              <a:chExt cx="1883559" cy="692624"/>
            </a:xfrm>
          </p:grpSpPr>
          <p:sp>
            <p:nvSpPr>
              <p:cNvPr id="44" name="矩形 5">
                <a:extLst>
                  <a:ext uri="{FF2B5EF4-FFF2-40B4-BE49-F238E27FC236}">
                    <a16:creationId xmlns="" xmlns:a16="http://schemas.microsoft.com/office/drawing/2014/main" id="{3B0B5EC2-EA55-CC45-A9D0-D5EA5D768C99}"/>
                  </a:ext>
                </a:extLst>
              </p:cNvPr>
              <p:cNvSpPr/>
              <p:nvPr userDrawn="1"/>
            </p:nvSpPr>
            <p:spPr>
              <a:xfrm>
                <a:off x="12315635" y="2401808"/>
                <a:ext cx="911019" cy="498429"/>
              </a:xfrm>
              <a:prstGeom prst="rect">
                <a:avLst/>
              </a:prstGeom>
              <a:solidFill>
                <a:srgbClr val="C810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kumimoji="1" lang="en-US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P</a:t>
                </a:r>
                <a:r>
                  <a:rPr kumimoji="1" lang="en-US" altLang="zh-Hant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ANTONE</a:t>
                </a:r>
                <a:r>
                  <a:rPr kumimoji="1" lang="en-US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 186C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kumimoji="1" lang="en-US" altLang="zh-CN" sz="700" b="1" dirty="0" smtClean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RGB </a:t>
                </a:r>
                <a:r>
                  <a:rPr kumimoji="1" lang="en-US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200/16/46</a:t>
                </a:r>
              </a:p>
            </p:txBody>
          </p:sp>
          <p:sp>
            <p:nvSpPr>
              <p:cNvPr id="45" name="矩形 9">
                <a:extLst>
                  <a:ext uri="{FF2B5EF4-FFF2-40B4-BE49-F238E27FC236}">
                    <a16:creationId xmlns="" xmlns:a16="http://schemas.microsoft.com/office/drawing/2014/main" id="{992224C5-04A6-C041-B257-13137945DBB8}"/>
                  </a:ext>
                </a:extLst>
              </p:cNvPr>
              <p:cNvSpPr/>
              <p:nvPr userDrawn="1"/>
            </p:nvSpPr>
            <p:spPr>
              <a:xfrm>
                <a:off x="13288175" y="2401808"/>
                <a:ext cx="911019" cy="498429"/>
              </a:xfrm>
              <a:prstGeom prst="rect">
                <a:avLst/>
              </a:prstGeom>
              <a:solidFill>
                <a:srgbClr val="C7000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kumimoji="1" lang="en-US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P</a:t>
                </a:r>
                <a:r>
                  <a:rPr kumimoji="1" lang="en-US" altLang="zh-Hant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ANTONE</a:t>
                </a:r>
                <a:r>
                  <a:rPr kumimoji="1" lang="en-US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 185C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kumimoji="1" lang="en-US" altLang="zh-CN" sz="700" b="1" dirty="0" smtClean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RGB </a:t>
                </a:r>
                <a:r>
                  <a:rPr kumimoji="1" lang="en-US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199/0/11</a:t>
                </a:r>
              </a:p>
            </p:txBody>
          </p:sp>
          <p:sp>
            <p:nvSpPr>
              <p:cNvPr id="46" name="文本框 31">
                <a:extLst>
                  <a:ext uri="{FF2B5EF4-FFF2-40B4-BE49-F238E27FC236}">
                    <a16:creationId xmlns="" xmlns:a16="http://schemas.microsoft.com/office/drawing/2014/main" id="{58918196-0639-EE4B-AFC2-315BE04587B9}"/>
                  </a:ext>
                </a:extLst>
              </p:cNvPr>
              <p:cNvSpPr txBox="1"/>
              <p:nvPr userDrawn="1"/>
            </p:nvSpPr>
            <p:spPr>
              <a:xfrm>
                <a:off x="12326898" y="2207613"/>
                <a:ext cx="384721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kumimoji="1" lang="zh-CN" altLang="en-US" sz="1000" dirty="0" smtClean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品牌色</a:t>
                </a:r>
                <a:endParaRPr kumimoji="1" lang="zh-CN" altLang="en-US" sz="100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27" name="组合 26"/>
            <p:cNvGrpSpPr/>
            <p:nvPr userDrawn="1"/>
          </p:nvGrpSpPr>
          <p:grpSpPr>
            <a:xfrm>
              <a:off x="12216278" y="3080825"/>
              <a:ext cx="1982912" cy="3785795"/>
              <a:chOff x="12216278" y="3080825"/>
              <a:chExt cx="1982912" cy="3785795"/>
            </a:xfrm>
          </p:grpSpPr>
          <p:sp>
            <p:nvSpPr>
              <p:cNvPr id="28" name="矩形 12">
                <a:extLst>
                  <a:ext uri="{FF2B5EF4-FFF2-40B4-BE49-F238E27FC236}">
                    <a16:creationId xmlns="" xmlns:a16="http://schemas.microsoft.com/office/drawing/2014/main" id="{DCA8B73C-0B87-284F-805F-752EBF20B768}"/>
                  </a:ext>
                </a:extLst>
              </p:cNvPr>
              <p:cNvSpPr/>
              <p:nvPr userDrawn="1"/>
            </p:nvSpPr>
            <p:spPr>
              <a:xfrm>
                <a:off x="12315640" y="3785971"/>
                <a:ext cx="885201" cy="462672"/>
              </a:xfrm>
              <a:prstGeom prst="rect">
                <a:avLst/>
              </a:prstGeom>
              <a:solidFill>
                <a:srgbClr val="EA5A4F"/>
              </a:solidFill>
              <a:ln>
                <a:solidFill>
                  <a:srgbClr val="EA5A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kumimoji="1" lang="mr-IN" altLang="zh-CN" sz="700" b="1" dirty="0" smtClean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 smtClean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234</a:t>
                </a:r>
                <a:r>
                  <a:rPr kumimoji="1" lang="mr-IN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90/79</a:t>
                </a:r>
                <a:endParaRPr kumimoji="1" lang="mr-IN" altLang="zh-CN" sz="7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9" name="矩形 13">
                <a:extLst>
                  <a:ext uri="{FF2B5EF4-FFF2-40B4-BE49-F238E27FC236}">
                    <a16:creationId xmlns="" xmlns:a16="http://schemas.microsoft.com/office/drawing/2014/main" id="{138A39A8-BB4E-CD4E-9201-F1785C874F92}"/>
                  </a:ext>
                </a:extLst>
              </p:cNvPr>
              <p:cNvSpPr/>
              <p:nvPr userDrawn="1"/>
            </p:nvSpPr>
            <p:spPr>
              <a:xfrm>
                <a:off x="12315640" y="3259312"/>
                <a:ext cx="885201" cy="462672"/>
              </a:xfrm>
              <a:prstGeom prst="rect">
                <a:avLst/>
              </a:prstGeom>
              <a:solidFill>
                <a:srgbClr val="7800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kumimoji="1" lang="mr-IN" altLang="zh-CN" sz="700" b="1" dirty="0" smtClean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 smtClean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120</a:t>
                </a:r>
                <a:r>
                  <a:rPr kumimoji="1" lang="mr-IN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0/15</a:t>
                </a:r>
                <a:endParaRPr kumimoji="1" lang="mr-IN" altLang="zh-CN" sz="7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0" name="文本框 15">
                <a:extLst>
                  <a:ext uri="{FF2B5EF4-FFF2-40B4-BE49-F238E27FC236}">
                    <a16:creationId xmlns="" xmlns:a16="http://schemas.microsoft.com/office/drawing/2014/main" id="{8F53C07A-1022-C740-8F8D-97538E174D38}"/>
                  </a:ext>
                </a:extLst>
              </p:cNvPr>
              <p:cNvSpPr txBox="1"/>
              <p:nvPr userDrawn="1"/>
            </p:nvSpPr>
            <p:spPr>
              <a:xfrm>
                <a:off x="12216278" y="3080825"/>
                <a:ext cx="569387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kumimoji="1" lang="zh-CN" altLang="en-US" sz="1000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辅助色</a:t>
                </a:r>
              </a:p>
            </p:txBody>
          </p:sp>
          <p:sp>
            <p:nvSpPr>
              <p:cNvPr id="31" name="矩形 16">
                <a:extLst>
                  <a:ext uri="{FF2B5EF4-FFF2-40B4-BE49-F238E27FC236}">
                    <a16:creationId xmlns="" xmlns:a16="http://schemas.microsoft.com/office/drawing/2014/main" id="{306A7598-C00D-994F-82DA-B39F3C2E0AAD}"/>
                  </a:ext>
                </a:extLst>
              </p:cNvPr>
              <p:cNvSpPr/>
              <p:nvPr userDrawn="1"/>
            </p:nvSpPr>
            <p:spPr>
              <a:xfrm>
                <a:off x="12315640" y="4836793"/>
                <a:ext cx="885201" cy="462672"/>
              </a:xfrm>
              <a:prstGeom prst="rect">
                <a:avLst/>
              </a:prstGeom>
              <a:solidFill>
                <a:srgbClr val="F8B5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kumimoji="1" lang="mr-IN" altLang="zh-CN" sz="700" b="1" dirty="0" smtClean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 smtClean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248</a:t>
                </a:r>
                <a:r>
                  <a:rPr kumimoji="1" lang="mr-IN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181/60</a:t>
                </a:r>
                <a:endParaRPr kumimoji="1" lang="mr-IN" altLang="zh-CN" sz="7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2" name="矩形 17">
                <a:extLst>
                  <a:ext uri="{FF2B5EF4-FFF2-40B4-BE49-F238E27FC236}">
                    <a16:creationId xmlns="" xmlns:a16="http://schemas.microsoft.com/office/drawing/2014/main" id="{C1423292-FF2F-A74C-943E-1C3C47534098}"/>
                  </a:ext>
                </a:extLst>
              </p:cNvPr>
              <p:cNvSpPr/>
              <p:nvPr userDrawn="1"/>
            </p:nvSpPr>
            <p:spPr>
              <a:xfrm>
                <a:off x="12315640" y="4319278"/>
                <a:ext cx="885201" cy="462672"/>
              </a:xfrm>
              <a:prstGeom prst="rect">
                <a:avLst/>
              </a:prstGeom>
              <a:solidFill>
                <a:srgbClr val="EB5C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kumimoji="1" lang="mr-IN" altLang="zh-CN" sz="700" b="1" dirty="0" smtClean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 smtClean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235</a:t>
                </a:r>
                <a:r>
                  <a:rPr kumimoji="1" lang="mr-IN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92/1</a:t>
                </a:r>
                <a:endParaRPr kumimoji="1" lang="mr-IN" altLang="zh-CN" sz="7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3" name="矩形 18">
                <a:extLst>
                  <a:ext uri="{FF2B5EF4-FFF2-40B4-BE49-F238E27FC236}">
                    <a16:creationId xmlns="" xmlns:a16="http://schemas.microsoft.com/office/drawing/2014/main" id="{2A29AF15-F5C4-A842-A63B-5DBA549CB92F}"/>
                  </a:ext>
                </a:extLst>
              </p:cNvPr>
              <p:cNvSpPr/>
              <p:nvPr userDrawn="1"/>
            </p:nvSpPr>
            <p:spPr>
              <a:xfrm>
                <a:off x="12315636" y="5880294"/>
                <a:ext cx="911019" cy="462672"/>
              </a:xfrm>
              <a:prstGeom prst="rect">
                <a:avLst/>
              </a:prstGeom>
              <a:solidFill>
                <a:srgbClr val="8989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kumimoji="1" lang="mr-IN" altLang="zh-CN" sz="700" b="1" dirty="0" smtClean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 smtClean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137/137/137</a:t>
                </a:r>
                <a:endParaRPr kumimoji="1" lang="mr-IN" altLang="zh-CN" sz="7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4" name="矩形 19">
                <a:extLst>
                  <a:ext uri="{FF2B5EF4-FFF2-40B4-BE49-F238E27FC236}">
                    <a16:creationId xmlns="" xmlns:a16="http://schemas.microsoft.com/office/drawing/2014/main" id="{E9EA970A-4D36-BC41-B8BE-40DF553320E7}"/>
                  </a:ext>
                </a:extLst>
              </p:cNvPr>
              <p:cNvSpPr/>
              <p:nvPr userDrawn="1"/>
            </p:nvSpPr>
            <p:spPr>
              <a:xfrm>
                <a:off x="12315636" y="5362779"/>
                <a:ext cx="911019" cy="462672"/>
              </a:xfrm>
              <a:prstGeom prst="rect">
                <a:avLst/>
              </a:prstGeom>
              <a:solidFill>
                <a:srgbClr val="2318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kumimoji="1" lang="mr-IN" altLang="zh-CN" sz="700" b="1" dirty="0" smtClean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 smtClean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35/24/21</a:t>
                </a:r>
                <a:endParaRPr kumimoji="1" lang="mr-IN" altLang="zh-CN" sz="7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5" name="矩形 22">
                <a:extLst>
                  <a:ext uri="{FF2B5EF4-FFF2-40B4-BE49-F238E27FC236}">
                    <a16:creationId xmlns="" xmlns:a16="http://schemas.microsoft.com/office/drawing/2014/main" id="{14EE21FB-1D92-0241-ABA5-5E9A6AEE0DC8}"/>
                  </a:ext>
                </a:extLst>
              </p:cNvPr>
              <p:cNvSpPr/>
              <p:nvPr userDrawn="1"/>
            </p:nvSpPr>
            <p:spPr>
              <a:xfrm>
                <a:off x="12315636" y="6403948"/>
                <a:ext cx="911019" cy="462672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kumimoji="1" lang="mr-IN" altLang="zh-CN" sz="700" b="1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7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221</a:t>
                </a:r>
                <a:r>
                  <a:rPr kumimoji="1" lang="mr-IN" altLang="zh-CN" sz="7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221/221</a:t>
                </a:r>
                <a:endParaRPr kumimoji="1" lang="mr-IN" altLang="zh-CN" sz="7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6" name="矩形 12">
                <a:extLst>
                  <a:ext uri="{FF2B5EF4-FFF2-40B4-BE49-F238E27FC236}">
                    <a16:creationId xmlns="" xmlns:a16="http://schemas.microsoft.com/office/drawing/2014/main" id="{883734A3-2645-434A-9DCC-1416B6C687CC}"/>
                  </a:ext>
                </a:extLst>
              </p:cNvPr>
              <p:cNvSpPr/>
              <p:nvPr userDrawn="1"/>
            </p:nvSpPr>
            <p:spPr>
              <a:xfrm>
                <a:off x="13288175" y="3785971"/>
                <a:ext cx="885201" cy="462672"/>
              </a:xfrm>
              <a:prstGeom prst="rect">
                <a:avLst/>
              </a:prstGeom>
              <a:solidFill>
                <a:srgbClr val="E98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kumimoji="1" lang="mr-IN" altLang="zh-CN" sz="700" b="1" dirty="0" smtClean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 smtClean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233</a:t>
                </a:r>
                <a:r>
                  <a:rPr kumimoji="1" lang="mr-IN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140/128</a:t>
                </a:r>
                <a:endParaRPr kumimoji="1" lang="mr-IN" altLang="zh-CN" sz="7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7" name="矩形 13">
                <a:extLst>
                  <a:ext uri="{FF2B5EF4-FFF2-40B4-BE49-F238E27FC236}">
                    <a16:creationId xmlns="" xmlns:a16="http://schemas.microsoft.com/office/drawing/2014/main" id="{1FF13552-FB3D-134A-A80A-6CFB35DFE1A1}"/>
                  </a:ext>
                </a:extLst>
              </p:cNvPr>
              <p:cNvSpPr/>
              <p:nvPr userDrawn="1"/>
            </p:nvSpPr>
            <p:spPr>
              <a:xfrm>
                <a:off x="13288175" y="3259312"/>
                <a:ext cx="885201" cy="462672"/>
              </a:xfrm>
              <a:prstGeom prst="rect">
                <a:avLst/>
              </a:prstGeom>
              <a:solidFill>
                <a:srgbClr val="A72126"/>
              </a:solidFill>
              <a:ln>
                <a:solidFill>
                  <a:srgbClr val="9F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kumimoji="1" lang="mr-IN" altLang="zh-CN" sz="700" b="1" dirty="0" smtClean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 smtClean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159</a:t>
                </a:r>
                <a:r>
                  <a:rPr kumimoji="1" lang="mr-IN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0/1</a:t>
                </a:r>
                <a:endParaRPr kumimoji="1" lang="mr-IN" altLang="zh-CN" sz="7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8" name="矩形 16">
                <a:extLst>
                  <a:ext uri="{FF2B5EF4-FFF2-40B4-BE49-F238E27FC236}">
                    <a16:creationId xmlns="" xmlns:a16="http://schemas.microsoft.com/office/drawing/2014/main" id="{0A96471B-CB12-1443-B01F-C14C9112C149}"/>
                  </a:ext>
                </a:extLst>
              </p:cNvPr>
              <p:cNvSpPr/>
              <p:nvPr userDrawn="1"/>
            </p:nvSpPr>
            <p:spPr>
              <a:xfrm>
                <a:off x="13288175" y="4836793"/>
                <a:ext cx="885201" cy="462672"/>
              </a:xfrm>
              <a:prstGeom prst="rect">
                <a:avLst/>
              </a:prstGeom>
              <a:solidFill>
                <a:srgbClr val="F5DC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kumimoji="1" lang="mr-IN" altLang="zh-CN" sz="700" b="1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7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245</a:t>
                </a:r>
                <a:r>
                  <a:rPr kumimoji="1" lang="mr-IN" altLang="zh-CN" sz="7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220/87</a:t>
                </a:r>
                <a:endParaRPr kumimoji="1" lang="mr-IN" altLang="zh-CN" sz="7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9" name="矩形 17">
                <a:extLst>
                  <a:ext uri="{FF2B5EF4-FFF2-40B4-BE49-F238E27FC236}">
                    <a16:creationId xmlns="" xmlns:a16="http://schemas.microsoft.com/office/drawing/2014/main" id="{61890D59-CF8B-1449-A836-3A304EC9A907}"/>
                  </a:ext>
                </a:extLst>
              </p:cNvPr>
              <p:cNvSpPr/>
              <p:nvPr userDrawn="1"/>
            </p:nvSpPr>
            <p:spPr>
              <a:xfrm>
                <a:off x="13288175" y="4319278"/>
                <a:ext cx="885201" cy="462672"/>
              </a:xfrm>
              <a:prstGeom prst="rect">
                <a:avLst/>
              </a:prstGeom>
              <a:solidFill>
                <a:srgbClr val="F085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kumimoji="1" lang="mr-IN" altLang="zh-CN" sz="700" b="1" dirty="0" smtClean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 smtClean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240</a:t>
                </a:r>
                <a:r>
                  <a:rPr kumimoji="1" lang="mr-IN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133/0</a:t>
                </a:r>
                <a:endParaRPr kumimoji="1" lang="mr-IN" altLang="zh-CN" sz="7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0" name="矩形 18">
                <a:extLst>
                  <a:ext uri="{FF2B5EF4-FFF2-40B4-BE49-F238E27FC236}">
                    <a16:creationId xmlns="" xmlns:a16="http://schemas.microsoft.com/office/drawing/2014/main" id="{0466A1E1-E7C7-FD49-9880-9E44BED19FF5}"/>
                  </a:ext>
                </a:extLst>
              </p:cNvPr>
              <p:cNvSpPr/>
              <p:nvPr userDrawn="1"/>
            </p:nvSpPr>
            <p:spPr>
              <a:xfrm>
                <a:off x="13288171" y="5880294"/>
                <a:ext cx="911019" cy="462672"/>
              </a:xfrm>
              <a:prstGeom prst="rect">
                <a:avLst/>
              </a:prstGeom>
              <a:solidFill>
                <a:srgbClr val="B5B5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kumimoji="1" lang="mr-IN" altLang="zh-CN" sz="700" b="1" dirty="0" smtClean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 smtClean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181</a:t>
                </a:r>
                <a:r>
                  <a:rPr kumimoji="1" lang="mr-IN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181/181</a:t>
                </a:r>
                <a:endParaRPr kumimoji="1" lang="mr-IN" altLang="zh-CN" sz="7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2" name="矩形 19">
                <a:extLst>
                  <a:ext uri="{FF2B5EF4-FFF2-40B4-BE49-F238E27FC236}">
                    <a16:creationId xmlns="" xmlns:a16="http://schemas.microsoft.com/office/drawing/2014/main" id="{B21AD6AC-1275-0142-A9EA-D77B26CB40EF}"/>
                  </a:ext>
                </a:extLst>
              </p:cNvPr>
              <p:cNvSpPr/>
              <p:nvPr userDrawn="1"/>
            </p:nvSpPr>
            <p:spPr>
              <a:xfrm>
                <a:off x="13288171" y="5362779"/>
                <a:ext cx="911019" cy="462672"/>
              </a:xfrm>
              <a:prstGeom prst="rect">
                <a:avLst/>
              </a:prstGeom>
              <a:solidFill>
                <a:srgbClr val="5957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kumimoji="1" lang="mr-IN" altLang="zh-CN" sz="700" b="1" dirty="0" smtClean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 smtClean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89</a:t>
                </a:r>
                <a:r>
                  <a:rPr kumimoji="1" lang="mr-IN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87/87</a:t>
                </a:r>
                <a:endParaRPr kumimoji="1" lang="mr-IN" altLang="zh-CN" sz="7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3" name="矩形 22">
                <a:extLst>
                  <a:ext uri="{FF2B5EF4-FFF2-40B4-BE49-F238E27FC236}">
                    <a16:creationId xmlns="" xmlns:a16="http://schemas.microsoft.com/office/drawing/2014/main" id="{238BAC2A-AE09-A84D-875D-8472236D6610}"/>
                  </a:ext>
                </a:extLst>
              </p:cNvPr>
              <p:cNvSpPr/>
              <p:nvPr userDrawn="1"/>
            </p:nvSpPr>
            <p:spPr>
              <a:xfrm>
                <a:off x="13288171" y="6403948"/>
                <a:ext cx="911019" cy="462672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1">
                    <a:lumMod val="10000"/>
                    <a:lumOff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kumimoji="1" lang="mr-IN" altLang="zh-CN" sz="700" b="1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 smtClean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7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255</a:t>
                </a:r>
                <a:r>
                  <a:rPr kumimoji="1" lang="mr-IN" altLang="zh-CN" sz="7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255/255</a:t>
                </a:r>
                <a:endParaRPr kumimoji="1" lang="mr-IN" altLang="zh-CN" sz="7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998" y="6321130"/>
            <a:ext cx="1269075" cy="2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</p:sldLayoutIdLst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50" indent="-29695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90849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7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6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5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 userDrawn="1">
          <p15:clr>
            <a:srgbClr val="F26B43"/>
          </p15:clr>
        </p15:guide>
        <p15:guide id="2" pos="3842" userDrawn="1">
          <p15:clr>
            <a:srgbClr val="F26B43"/>
          </p15:clr>
        </p15:guide>
        <p15:guide id="3" pos="458" userDrawn="1">
          <p15:clr>
            <a:srgbClr val="F26B43"/>
          </p15:clr>
        </p15:guide>
        <p15:guide id="4" pos="7225" userDrawn="1">
          <p15:clr>
            <a:srgbClr val="F26B43"/>
          </p15:clr>
        </p15:guide>
        <p15:guide id="5" orient="horz" pos="410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45F1158-B1AA-8F41-AF0A-FEA0EC187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73" y="1474269"/>
            <a:ext cx="3984232" cy="2816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="" xmlns:a16="http://schemas.microsoft.com/office/drawing/2014/main" id="{F8FC7CCD-75EB-9C44-BC7D-29679334A8CA}"/>
              </a:ext>
            </a:extLst>
          </p:cNvPr>
          <p:cNvSpPr txBox="1">
            <a:spLocks/>
          </p:cNvSpPr>
          <p:nvPr userDrawn="1"/>
        </p:nvSpPr>
        <p:spPr>
          <a:xfrm>
            <a:off x="7979357" y="2794960"/>
            <a:ext cx="3225168" cy="20299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65"/>
              </a:lnSpc>
            </a:pPr>
            <a: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  <a:t>Copyright©2018 Huawei Technologies Co., Ltd.</a:t>
            </a:r>
            <a:b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</a:br>
            <a: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  <a:t>All Rights Reserved.</a:t>
            </a:r>
            <a:r>
              <a:rPr kumimoji="1" lang="en-US" altLang="zh-CN" sz="779" dirty="0">
                <a:solidFill>
                  <a:srgbClr val="1D1D1B"/>
                </a:solidFill>
                <a:latin typeface="+mn-lt"/>
              </a:rPr>
              <a:t/>
            </a:r>
            <a:br>
              <a:rPr kumimoji="1" lang="en-US" altLang="zh-CN" sz="779" dirty="0">
                <a:solidFill>
                  <a:srgbClr val="1D1D1B"/>
                </a:solidFill>
                <a:latin typeface="+mn-lt"/>
              </a:rPr>
            </a:br>
            <a:r>
              <a:rPr kumimoji="1" lang="en-US" altLang="zh-CN" sz="779" dirty="0">
                <a:solidFill>
                  <a:srgbClr val="1D1D1B"/>
                </a:solidFill>
                <a:latin typeface="+mn-lt"/>
              </a:rPr>
              <a:t/>
            </a:r>
            <a:br>
              <a:rPr kumimoji="1" lang="en-US" altLang="zh-CN" sz="779" dirty="0">
                <a:solidFill>
                  <a:srgbClr val="1D1D1B"/>
                </a:solidFill>
                <a:latin typeface="+mn-lt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 information in this document may contain predictive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statements including, without limitation, statements regarding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 future financial and operating results, future product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portfolio, new technology, etc. There are a number of factors that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could cause actual results and developments to differ materially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from those expressed or implied in the predictive statements.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Therefore, such information is provided for reference purpose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only and constitutes neither an offer nor an acceptance. Huawei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may change the information at any time without notice. </a:t>
            </a:r>
          </a:p>
          <a:p>
            <a:pPr>
              <a:lnSpc>
                <a:spcPts val="1065"/>
              </a:lnSpc>
            </a:pPr>
            <a:endParaRPr kumimoji="1" lang="zh-CN" altLang="en-US" sz="779" dirty="0">
              <a:solidFill>
                <a:srgbClr val="1D1D1B"/>
              </a:solidFill>
              <a:latin typeface="+mn-lt"/>
            </a:endParaRPr>
          </a:p>
        </p:txBody>
      </p:sp>
      <p:sp>
        <p:nvSpPr>
          <p:cNvPr id="6" name="Subtitle 6">
            <a:extLst>
              <a:ext uri="{FF2B5EF4-FFF2-40B4-BE49-F238E27FC236}">
                <a16:creationId xmlns="" xmlns:a16="http://schemas.microsoft.com/office/drawing/2014/main" id="{12B8F806-ABD5-064C-8793-5E22C72554FD}"/>
              </a:ext>
            </a:extLst>
          </p:cNvPr>
          <p:cNvSpPr txBox="1">
            <a:spLocks/>
          </p:cNvSpPr>
          <p:nvPr userDrawn="1"/>
        </p:nvSpPr>
        <p:spPr>
          <a:xfrm>
            <a:off x="7987276" y="1631849"/>
            <a:ext cx="3477701" cy="4911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81"/>
              </a:lnSpc>
              <a:spcBef>
                <a:spcPts val="0"/>
              </a:spcBef>
            </a:pPr>
            <a:r>
              <a:rPr kumimoji="1" lang="zh-CN" altLang="en-US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>把数字世界带入每个人、每个家庭、</a:t>
            </a:r>
            <a:r>
              <a:rPr kumimoji="1" lang="en-US" altLang="zh-CN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/>
            </a:r>
            <a:br>
              <a:rPr kumimoji="1" lang="en-US" altLang="zh-CN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</a:br>
            <a:r>
              <a:rPr kumimoji="1" lang="zh-CN" altLang="en-US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>每个组织，构建万物互联的智能世界。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="" xmlns:a16="http://schemas.microsoft.com/office/drawing/2014/main" id="{F1235B6F-D691-2C40-93D4-EC5427ADDFB0}"/>
              </a:ext>
            </a:extLst>
          </p:cNvPr>
          <p:cNvSpPr txBox="1">
            <a:spLocks/>
          </p:cNvSpPr>
          <p:nvPr userDrawn="1"/>
        </p:nvSpPr>
        <p:spPr>
          <a:xfrm>
            <a:off x="7977672" y="2106124"/>
            <a:ext cx="3481833" cy="5828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94"/>
              </a:lnSpc>
            </a:pP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Bring digital to every person, </a:t>
            </a:r>
            <a:r>
              <a:rPr kumimoji="1" lang="en-US" altLang="zh-CN" sz="1200" dirty="0" smtClean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home </a:t>
            </a: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and </a:t>
            </a:r>
            <a:b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organization for a fully connected, </a:t>
            </a:r>
            <a:b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intelligent world.</a:t>
            </a:r>
            <a:endParaRPr kumimoji="1" lang="zh-CN" altLang="en-US" sz="1200" dirty="0">
              <a:solidFill>
                <a:srgbClr val="1D1D1B"/>
              </a:solidFill>
              <a:latin typeface="+mn-lt"/>
              <a:ea typeface="Microsoft YaHei" charset="-122"/>
              <a:cs typeface="Microsoft YaHei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498" y="5237637"/>
            <a:ext cx="1869596" cy="40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0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  <a:cs typeface="Arial" panose="020B0604020202020204" pitchFamily="34" charset="0"/>
        </a:defRPr>
      </a:lvl1pPr>
    </p:titleStyle>
    <p:bodyStyle>
      <a:lvl1pPr marL="0" indent="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None/>
        <a:defRPr sz="1819" kern="1200">
          <a:solidFill>
            <a:srgbClr val="FFFFFF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1pPr>
      <a:lvl2pPr marL="593900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 userDrawn="1">
          <p15:clr>
            <a:srgbClr val="F26B43"/>
          </p15:clr>
        </p15:guide>
        <p15:guide id="2" pos="3842" userDrawn="1">
          <p15:clr>
            <a:srgbClr val="F26B43"/>
          </p15:clr>
        </p15:guide>
        <p15:guide id="3" pos="458" userDrawn="1">
          <p15:clr>
            <a:srgbClr val="F26B43"/>
          </p15:clr>
        </p15:guide>
        <p15:guide id="4" pos="72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git%20clone%20https:/gitee.com/src-openeuler/openjdk-1.8.0.git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gitee.com/src-openeuler/openEuler-repos/blob/openEuler-20.03-LTS/generic.repo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raspberrypi.org/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ee.com/openeuler/bishengjdk-8/wikis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euler.org/en/download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397662" y="1025661"/>
            <a:ext cx="11247955" cy="690255"/>
          </a:xfrm>
        </p:spPr>
        <p:txBody>
          <a:bodyPr>
            <a:no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从</a:t>
            </a:r>
            <a:r>
              <a:rPr lang="en-US" altLang="zh-CN" b="1" dirty="0">
                <a:solidFill>
                  <a:srgbClr val="C00000"/>
                </a:solidFill>
              </a:rPr>
              <a:t>0</a:t>
            </a:r>
            <a:r>
              <a:rPr lang="zh-CN" altLang="en-US" b="1" dirty="0">
                <a:solidFill>
                  <a:srgbClr val="C00000"/>
                </a:solidFill>
              </a:rPr>
              <a:t>到</a:t>
            </a:r>
            <a:r>
              <a:rPr lang="en-US" altLang="zh-CN" b="1" dirty="0">
                <a:solidFill>
                  <a:srgbClr val="C00000"/>
                </a:solidFill>
              </a:rPr>
              <a:t>1</a:t>
            </a:r>
            <a:r>
              <a:rPr lang="zh-CN" altLang="en-US" b="1" dirty="0">
                <a:solidFill>
                  <a:srgbClr val="C00000"/>
                </a:solidFill>
              </a:rPr>
              <a:t>构建</a:t>
            </a:r>
            <a:r>
              <a:rPr lang="en-US" altLang="zh-CN" b="1" dirty="0" err="1">
                <a:solidFill>
                  <a:srgbClr val="C00000"/>
                </a:solidFill>
              </a:rPr>
              <a:t>bishengJDK</a:t>
            </a:r>
            <a:r>
              <a:rPr lang="en-US" altLang="zh-CN" b="1" dirty="0">
                <a:solidFill>
                  <a:srgbClr val="C00000"/>
                </a:solidFill>
              </a:rPr>
              <a:t>-rpm</a:t>
            </a:r>
            <a:r>
              <a:rPr lang="zh-CN" altLang="en-US" b="1" dirty="0" smtClean="0">
                <a:solidFill>
                  <a:srgbClr val="C00000"/>
                </a:solidFill>
              </a:rPr>
              <a:t>包</a:t>
            </a:r>
            <a:r>
              <a:rPr lang="en-US" altLang="zh-CN" b="1" dirty="0" smtClean="0">
                <a:solidFill>
                  <a:srgbClr val="C00000"/>
                </a:solidFill>
              </a:rPr>
              <a:t>(</a:t>
            </a:r>
            <a:r>
              <a:rPr lang="zh-CN" altLang="en-US" b="1" dirty="0" smtClean="0">
                <a:solidFill>
                  <a:srgbClr val="C00000"/>
                </a:solidFill>
              </a:rPr>
              <a:t>基于</a:t>
            </a:r>
            <a:r>
              <a:rPr lang="en-US" altLang="zh-CN" b="1" dirty="0" err="1">
                <a:solidFill>
                  <a:srgbClr val="C00000"/>
                </a:solidFill>
              </a:rPr>
              <a:t>openeuler</a:t>
            </a:r>
            <a:r>
              <a:rPr lang="zh-CN" altLang="en-US" b="1" dirty="0">
                <a:solidFill>
                  <a:srgbClr val="C00000"/>
                </a:solidFill>
              </a:rPr>
              <a:t>和树莓</a:t>
            </a:r>
            <a:r>
              <a:rPr lang="zh-CN" altLang="en-US" b="1" dirty="0" smtClean="0">
                <a:solidFill>
                  <a:srgbClr val="C00000"/>
                </a:solidFill>
              </a:rPr>
              <a:t>派</a:t>
            </a:r>
            <a:r>
              <a:rPr lang="en-US" altLang="zh-CN" b="1" dirty="0" smtClean="0">
                <a:solidFill>
                  <a:srgbClr val="C00000"/>
                </a:solidFill>
              </a:rPr>
              <a:t>)</a:t>
            </a:r>
            <a:r>
              <a:rPr lang="en-US" altLang="zh-CN" b="1" dirty="0">
                <a:solidFill>
                  <a:srgbClr val="C00000"/>
                </a:solidFill>
              </a:rPr>
              <a:t/>
            </a:r>
            <a:br>
              <a:rPr lang="en-US" altLang="zh-CN" b="1" dirty="0">
                <a:solidFill>
                  <a:srgbClr val="C00000"/>
                </a:solidFill>
              </a:rPr>
            </a:b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lc="http://schemas.openxmlformats.org/drawingml/2006/lockedCanvas" xmlns="" xmlns:a16="http://schemas.microsoft.com/office/drawing/2014/main" id="{AF19B9EA-773D-FD4C-8380-847E27C61BE5}"/>
              </a:ext>
            </a:extLst>
          </p:cNvPr>
          <p:cNvSpPr txBox="1">
            <a:spLocks/>
          </p:cNvSpPr>
          <p:nvPr/>
        </p:nvSpPr>
        <p:spPr>
          <a:xfrm>
            <a:off x="948808" y="6264112"/>
            <a:ext cx="2606870" cy="1366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kumimoji="1" lang="en-US" altLang="zh-CN" sz="1000" dirty="0"/>
              <a:t>Security Level:</a:t>
            </a:r>
            <a:endParaRPr lang="en-US" sz="1000" dirty="0"/>
          </a:p>
        </p:txBody>
      </p:sp>
      <p:sp>
        <p:nvSpPr>
          <p:cNvPr id="6" name="矩形 5"/>
          <p:cNvSpPr/>
          <p:nvPr/>
        </p:nvSpPr>
        <p:spPr>
          <a:xfrm>
            <a:off x="9001663" y="5858894"/>
            <a:ext cx="2794958" cy="8885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87"/>
          <a:stretch/>
        </p:blipFill>
        <p:spPr>
          <a:xfrm>
            <a:off x="10481548" y="5798859"/>
            <a:ext cx="1579623" cy="89344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8609" y="5890620"/>
            <a:ext cx="2408664" cy="709922"/>
          </a:xfrm>
          <a:prstGeom prst="rect">
            <a:avLst/>
          </a:prstGeom>
        </p:spPr>
      </p:pic>
      <p:sp>
        <p:nvSpPr>
          <p:cNvPr id="10" name="半闭框 9"/>
          <p:cNvSpPr/>
          <p:nvPr/>
        </p:nvSpPr>
        <p:spPr>
          <a:xfrm>
            <a:off x="7837747" y="2133139"/>
            <a:ext cx="923636" cy="912322"/>
          </a:xfrm>
          <a:prstGeom prst="halfFrame">
            <a:avLst>
              <a:gd name="adj1" fmla="val 5371"/>
              <a:gd name="adj2" fmla="val 426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25708" y="4301116"/>
            <a:ext cx="3253070" cy="1135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="1" dirty="0">
                <a:solidFill>
                  <a:srgbClr val="57575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分享</a:t>
            </a:r>
            <a:r>
              <a:rPr kumimoji="1" lang="zh-CN" altLang="en-US" sz="2400" b="1" dirty="0" smtClean="0">
                <a:solidFill>
                  <a:srgbClr val="57575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人：</a:t>
            </a:r>
            <a:r>
              <a:rPr kumimoji="1" lang="zh-CN" altLang="en-US" sz="2400" dirty="0">
                <a:solidFill>
                  <a:srgbClr val="57575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张云</a:t>
            </a:r>
            <a:r>
              <a:rPr kumimoji="1" lang="zh-CN" altLang="en-US" sz="2400" dirty="0" smtClean="0">
                <a:solidFill>
                  <a:srgbClr val="57575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博</a:t>
            </a:r>
            <a:endParaRPr kumimoji="1" lang="en-US" altLang="zh-CN" sz="2400" dirty="0" smtClean="0">
              <a:solidFill>
                <a:srgbClr val="57575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57575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GiteeID</a:t>
            </a:r>
            <a:r>
              <a:rPr kumimoji="1" lang="en-US" altLang="zh-CN" sz="2400" dirty="0" smtClean="0">
                <a:solidFill>
                  <a:srgbClr val="57575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:Benshuai5D</a:t>
            </a:r>
            <a:r>
              <a:rPr kumimoji="1" lang="zh-CN" altLang="en-US" sz="2400" dirty="0" smtClean="0">
                <a:solidFill>
                  <a:srgbClr val="57575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022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817930" y="494321"/>
            <a:ext cx="10740640" cy="993400"/>
          </a:xfrm>
        </p:spPr>
        <p:txBody>
          <a:bodyPr/>
          <a:lstStyle/>
          <a:p>
            <a:r>
              <a:rPr lang="en-US" altLang="zh-CN" b="1" dirty="0" err="1" smtClean="0">
                <a:solidFill>
                  <a:srgbClr val="C00000"/>
                </a:solidFill>
              </a:rPr>
              <a:t>openEuler</a:t>
            </a:r>
            <a:r>
              <a:rPr lang="zh-CN" altLang="en-US" b="1" dirty="0" smtClean="0">
                <a:solidFill>
                  <a:srgbClr val="C00000"/>
                </a:solidFill>
              </a:rPr>
              <a:t>系统</a:t>
            </a:r>
            <a:r>
              <a:rPr lang="en-US" altLang="zh-CN" b="1" dirty="0" smtClean="0">
                <a:solidFill>
                  <a:srgbClr val="C00000"/>
                </a:solidFill>
              </a:rPr>
              <a:t>rpm</a:t>
            </a:r>
            <a:r>
              <a:rPr lang="zh-CN" altLang="en-US" b="1" dirty="0" smtClean="0">
                <a:solidFill>
                  <a:srgbClr val="C00000"/>
                </a:solidFill>
              </a:rPr>
              <a:t>包构建过程解析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0"/>
          </p:nvPr>
        </p:nvSpPr>
        <p:spPr>
          <a:xfrm>
            <a:off x="715651" y="1110020"/>
            <a:ext cx="10733557" cy="4765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C00000"/>
                </a:solidFill>
              </a:rPr>
              <a:t>2</a:t>
            </a:r>
            <a:r>
              <a:rPr lang="en-US" altLang="zh-CN" b="1" dirty="0" smtClean="0">
                <a:solidFill>
                  <a:srgbClr val="C00000"/>
                </a:solidFill>
              </a:rPr>
              <a:t>. </a:t>
            </a:r>
            <a:r>
              <a:rPr lang="zh-CN" altLang="en-US" b="1" dirty="0" smtClean="0">
                <a:solidFill>
                  <a:srgbClr val="C00000"/>
                </a:solidFill>
              </a:rPr>
              <a:t>源文件下载及依赖安装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41237" y="531739"/>
            <a:ext cx="0" cy="31581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641237" y="1533958"/>
            <a:ext cx="425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生成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rpm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包工作区：</a:t>
            </a: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rpmdev-setuptree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t="-1" r="4392" b="2328"/>
          <a:stretch/>
        </p:blipFill>
        <p:spPr>
          <a:xfrm>
            <a:off x="2168804" y="2010496"/>
            <a:ext cx="7001927" cy="201969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15651" y="4041146"/>
            <a:ext cx="1092957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BUILD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目录：构建软件包时， %buildroot 将在此处创建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各种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目录。如果日志输出未提供足够的信息，这对于调查失败的构建很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有用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6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RPMS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目录：在不同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体系结构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的子目录中创建二进制RPM，例如在子目录 x86_64 和中 noarch 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6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SOURCES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:在这里放置压缩的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源代码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存档和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补丁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6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SPECS: 存放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SPECS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文件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6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SRPMS: 当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rpmbuild 用于构建 SRPM而不是二进制RPM时，将在此处创建结果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SRPM（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RPM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源码包）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187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817930" y="494321"/>
            <a:ext cx="10740640" cy="993400"/>
          </a:xfrm>
        </p:spPr>
        <p:txBody>
          <a:bodyPr/>
          <a:lstStyle/>
          <a:p>
            <a:r>
              <a:rPr lang="en-US" altLang="zh-CN" b="1" dirty="0" err="1" smtClean="0">
                <a:solidFill>
                  <a:srgbClr val="C00000"/>
                </a:solidFill>
              </a:rPr>
              <a:t>openEuler</a:t>
            </a:r>
            <a:r>
              <a:rPr lang="zh-CN" altLang="en-US" b="1" dirty="0" smtClean="0">
                <a:solidFill>
                  <a:srgbClr val="C00000"/>
                </a:solidFill>
              </a:rPr>
              <a:t>系统</a:t>
            </a:r>
            <a:r>
              <a:rPr lang="en-US" altLang="zh-CN" b="1" dirty="0" smtClean="0">
                <a:solidFill>
                  <a:srgbClr val="C00000"/>
                </a:solidFill>
              </a:rPr>
              <a:t>rpm</a:t>
            </a:r>
            <a:r>
              <a:rPr lang="zh-CN" altLang="en-US" b="1" dirty="0" smtClean="0">
                <a:solidFill>
                  <a:srgbClr val="C00000"/>
                </a:solidFill>
              </a:rPr>
              <a:t>包构建过程解析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0"/>
          </p:nvPr>
        </p:nvSpPr>
        <p:spPr>
          <a:xfrm>
            <a:off x="715651" y="1110020"/>
            <a:ext cx="10733557" cy="4765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C00000"/>
                </a:solidFill>
              </a:rPr>
              <a:t>2</a:t>
            </a:r>
            <a:r>
              <a:rPr lang="en-US" altLang="zh-CN" b="1" dirty="0" smtClean="0">
                <a:solidFill>
                  <a:srgbClr val="C00000"/>
                </a:solidFill>
              </a:rPr>
              <a:t>. </a:t>
            </a:r>
            <a:r>
              <a:rPr lang="zh-CN" altLang="en-US" b="1" dirty="0" smtClean="0">
                <a:solidFill>
                  <a:srgbClr val="C00000"/>
                </a:solidFill>
              </a:rPr>
              <a:t>源文件下载及依赖安装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41237" y="531739"/>
            <a:ext cx="0" cy="31581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641237" y="1858070"/>
            <a:ext cx="9293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源码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包及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spec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文件准备：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git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 clone https://gitee.com/src-openeuler/openjdk-1.8.0.git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41237" y="3220853"/>
            <a:ext cx="11237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需要将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下载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的文件夹内的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.spec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文件移动至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rpmbuild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/SPECS/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下，其余文件移动至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rpmbuild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/SOURCES/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b="62385"/>
          <a:stretch/>
        </p:blipFill>
        <p:spPr>
          <a:xfrm>
            <a:off x="1321593" y="2252080"/>
            <a:ext cx="9553575" cy="7416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889" y="3659243"/>
            <a:ext cx="782002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80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817930" y="494321"/>
            <a:ext cx="10740640" cy="993400"/>
          </a:xfrm>
        </p:spPr>
        <p:txBody>
          <a:bodyPr/>
          <a:lstStyle/>
          <a:p>
            <a:r>
              <a:rPr lang="en-US" altLang="zh-CN" b="1" dirty="0" err="1" smtClean="0">
                <a:solidFill>
                  <a:srgbClr val="C00000"/>
                </a:solidFill>
              </a:rPr>
              <a:t>openEuler</a:t>
            </a:r>
            <a:r>
              <a:rPr lang="zh-CN" altLang="en-US" b="1" dirty="0" smtClean="0">
                <a:solidFill>
                  <a:srgbClr val="C00000"/>
                </a:solidFill>
              </a:rPr>
              <a:t>系统</a:t>
            </a:r>
            <a:r>
              <a:rPr lang="en-US" altLang="zh-CN" b="1" dirty="0" smtClean="0">
                <a:solidFill>
                  <a:srgbClr val="C00000"/>
                </a:solidFill>
              </a:rPr>
              <a:t>rpm</a:t>
            </a:r>
            <a:r>
              <a:rPr lang="zh-CN" altLang="en-US" b="1" dirty="0" smtClean="0">
                <a:solidFill>
                  <a:srgbClr val="C00000"/>
                </a:solidFill>
              </a:rPr>
              <a:t>包构建过程解析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0"/>
          </p:nvPr>
        </p:nvSpPr>
        <p:spPr>
          <a:xfrm>
            <a:off x="715651" y="1110020"/>
            <a:ext cx="10733557" cy="4765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C00000"/>
                </a:solidFill>
              </a:rPr>
              <a:t>2</a:t>
            </a:r>
            <a:r>
              <a:rPr lang="en-US" altLang="zh-CN" b="1" dirty="0" smtClean="0">
                <a:solidFill>
                  <a:srgbClr val="C00000"/>
                </a:solidFill>
              </a:rPr>
              <a:t>. </a:t>
            </a:r>
            <a:r>
              <a:rPr lang="zh-CN" altLang="en-US" b="1" dirty="0" smtClean="0">
                <a:solidFill>
                  <a:srgbClr val="C00000"/>
                </a:solidFill>
              </a:rPr>
              <a:t>源文件下载及依赖安装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41237" y="531739"/>
            <a:ext cx="0" cy="31581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641237" y="1556408"/>
            <a:ext cx="10917333" cy="1036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penjdk1.8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准备：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26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可通过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yum list | </a:t>
            </a: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grep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openjdk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查看</a:t>
            </a: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openEuler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附带的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yum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源内可安装的</a:t>
            </a: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jdk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版本，并进行安装，若没有，则需要另行安装或者更新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yum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源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 descr="C:\Users\z30010524\AppData\Roaming\eSpace_Desktop\UserData\z30010524\imagefiles\fullImage98f43bc8a6e10af026b37ae26fc4c39134bda4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2592589"/>
            <a:ext cx="8889385" cy="25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641237" y="5319274"/>
            <a:ext cx="109173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安装命令：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yum install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java-1.8.0-openjdk.x86_64</a:t>
            </a: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检查是否安装成功：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java -version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b="38223"/>
          <a:stretch/>
        </p:blipFill>
        <p:spPr>
          <a:xfrm>
            <a:off x="3074717" y="6044072"/>
            <a:ext cx="5692211" cy="68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3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817930" y="494321"/>
            <a:ext cx="10740640" cy="993400"/>
          </a:xfrm>
        </p:spPr>
        <p:txBody>
          <a:bodyPr/>
          <a:lstStyle/>
          <a:p>
            <a:r>
              <a:rPr lang="en-US" altLang="zh-CN" b="1" dirty="0" err="1" smtClean="0">
                <a:solidFill>
                  <a:srgbClr val="C00000"/>
                </a:solidFill>
              </a:rPr>
              <a:t>openEuler</a:t>
            </a:r>
            <a:r>
              <a:rPr lang="zh-CN" altLang="en-US" b="1" dirty="0" smtClean="0">
                <a:solidFill>
                  <a:srgbClr val="C00000"/>
                </a:solidFill>
              </a:rPr>
              <a:t>系统</a:t>
            </a:r>
            <a:r>
              <a:rPr lang="en-US" altLang="zh-CN" b="1" dirty="0" smtClean="0">
                <a:solidFill>
                  <a:srgbClr val="C00000"/>
                </a:solidFill>
              </a:rPr>
              <a:t>rpm</a:t>
            </a:r>
            <a:r>
              <a:rPr lang="zh-CN" altLang="en-US" b="1" dirty="0" smtClean="0">
                <a:solidFill>
                  <a:srgbClr val="C00000"/>
                </a:solidFill>
              </a:rPr>
              <a:t>包构建过程解析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0"/>
          </p:nvPr>
        </p:nvSpPr>
        <p:spPr>
          <a:xfrm>
            <a:off x="715651" y="1110020"/>
            <a:ext cx="10733557" cy="4765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C00000"/>
                </a:solidFill>
              </a:rPr>
              <a:t>2</a:t>
            </a:r>
            <a:r>
              <a:rPr lang="en-US" altLang="zh-CN" b="1" dirty="0" smtClean="0">
                <a:solidFill>
                  <a:srgbClr val="C00000"/>
                </a:solidFill>
              </a:rPr>
              <a:t>. </a:t>
            </a:r>
            <a:r>
              <a:rPr lang="zh-CN" altLang="en-US" b="1" dirty="0" smtClean="0">
                <a:solidFill>
                  <a:srgbClr val="C00000"/>
                </a:solidFill>
              </a:rPr>
              <a:t>源文件下载及依赖安装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41237" y="531739"/>
            <a:ext cx="0" cy="31581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641237" y="1556408"/>
            <a:ext cx="10917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Openjdk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各个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yum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源所提供的版本如下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: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857" y="2634594"/>
            <a:ext cx="4352925" cy="84772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15650" y="2061303"/>
            <a:ext cx="6098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openEuler-21.03-LTS-SP1/OS/x86_64/Packages: jdk1.8.0_282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15650" y="3573247"/>
            <a:ext cx="9295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openEuler-21.03-LTS-SP1/everything/x86_64/Packages: jdk1.8.0_282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、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jdk-11.0.10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708" y="3911801"/>
            <a:ext cx="4410074" cy="22002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4616" y="3968633"/>
            <a:ext cx="448627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95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817930" y="494321"/>
            <a:ext cx="10740640" cy="993400"/>
          </a:xfrm>
        </p:spPr>
        <p:txBody>
          <a:bodyPr/>
          <a:lstStyle/>
          <a:p>
            <a:r>
              <a:rPr lang="en-US" altLang="zh-CN" b="1" dirty="0" err="1" smtClean="0">
                <a:solidFill>
                  <a:srgbClr val="C00000"/>
                </a:solidFill>
              </a:rPr>
              <a:t>openEuler</a:t>
            </a:r>
            <a:r>
              <a:rPr lang="zh-CN" altLang="en-US" b="1" dirty="0" smtClean="0">
                <a:solidFill>
                  <a:srgbClr val="C00000"/>
                </a:solidFill>
              </a:rPr>
              <a:t>系统</a:t>
            </a:r>
            <a:r>
              <a:rPr lang="en-US" altLang="zh-CN" b="1" dirty="0" smtClean="0">
                <a:solidFill>
                  <a:srgbClr val="C00000"/>
                </a:solidFill>
              </a:rPr>
              <a:t>rpm</a:t>
            </a:r>
            <a:r>
              <a:rPr lang="zh-CN" altLang="en-US" b="1" dirty="0" smtClean="0">
                <a:solidFill>
                  <a:srgbClr val="C00000"/>
                </a:solidFill>
              </a:rPr>
              <a:t>包构建过程解析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0"/>
          </p:nvPr>
        </p:nvSpPr>
        <p:spPr>
          <a:xfrm>
            <a:off x="715651" y="1110020"/>
            <a:ext cx="10733557" cy="4765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C00000"/>
                </a:solidFill>
              </a:rPr>
              <a:t>3. rpm</a:t>
            </a:r>
            <a:r>
              <a:rPr lang="zh-CN" altLang="en-US" b="1" dirty="0" smtClean="0">
                <a:solidFill>
                  <a:srgbClr val="C00000"/>
                </a:solidFill>
              </a:rPr>
              <a:t>包构建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41237" y="531739"/>
            <a:ext cx="0" cy="31581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641237" y="1507564"/>
            <a:ext cx="7732245" cy="17594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spec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文件路径下，按需输入构建指令即可进行构建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rpmbuild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-bi java-1.8.0-openjdk.spec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执行到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install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阶段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rpmbuild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-bb java-1.8.0-openjdk.spec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生成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rpm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二进制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包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rpmbuild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-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bs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java-1.8.0-openjdk.spec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生成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rpm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源码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包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rpmbuild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-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ba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java-1.8.0-openjdk.spec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生成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rpm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二进制包和源码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包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b="41465"/>
          <a:stretch/>
        </p:blipFill>
        <p:spPr>
          <a:xfrm>
            <a:off x="2538235" y="3267020"/>
            <a:ext cx="6918705" cy="234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9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817930" y="494321"/>
            <a:ext cx="10740640" cy="993400"/>
          </a:xfrm>
        </p:spPr>
        <p:txBody>
          <a:bodyPr/>
          <a:lstStyle/>
          <a:p>
            <a:r>
              <a:rPr lang="en-US" altLang="zh-CN" b="1" dirty="0" err="1" smtClean="0">
                <a:solidFill>
                  <a:srgbClr val="C00000"/>
                </a:solidFill>
              </a:rPr>
              <a:t>openEuler</a:t>
            </a:r>
            <a:r>
              <a:rPr lang="zh-CN" altLang="en-US" b="1" dirty="0" smtClean="0">
                <a:solidFill>
                  <a:srgbClr val="C00000"/>
                </a:solidFill>
              </a:rPr>
              <a:t>系统</a:t>
            </a:r>
            <a:r>
              <a:rPr lang="en-US" altLang="zh-CN" b="1" dirty="0" smtClean="0">
                <a:solidFill>
                  <a:srgbClr val="C00000"/>
                </a:solidFill>
              </a:rPr>
              <a:t>rpm</a:t>
            </a:r>
            <a:r>
              <a:rPr lang="zh-CN" altLang="en-US" b="1" dirty="0" smtClean="0">
                <a:solidFill>
                  <a:srgbClr val="C00000"/>
                </a:solidFill>
              </a:rPr>
              <a:t>包构建过程解析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0"/>
          </p:nvPr>
        </p:nvSpPr>
        <p:spPr>
          <a:xfrm>
            <a:off x="715651" y="1110020"/>
            <a:ext cx="10733557" cy="4765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C00000"/>
                </a:solidFill>
              </a:rPr>
              <a:t>3. rpm</a:t>
            </a:r>
            <a:r>
              <a:rPr lang="zh-CN" altLang="en-US" b="1" dirty="0" smtClean="0">
                <a:solidFill>
                  <a:srgbClr val="C00000"/>
                </a:solidFill>
              </a:rPr>
              <a:t>包构建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41237" y="531739"/>
            <a:ext cx="0" cy="31581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641237" y="1507564"/>
            <a:ext cx="7732245" cy="3973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rpmbuild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ba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java-1.8.0-openjdk.spec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生成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rpm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二进制包和源码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包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1236" y="1876703"/>
            <a:ext cx="4152034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tree -L 3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生成</a:t>
            </a: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rpmbuild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文件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夹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树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195" y="1984102"/>
            <a:ext cx="3990250" cy="431035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17930" y="2466348"/>
            <a:ext cx="4115125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由</a:t>
            </a:r>
            <a:r>
              <a:rPr lang="en-US" altLang="zh-CN" sz="16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rpmbuild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文件夹树可查看到：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2600"/>
              </a:lnSpc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构建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rpm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二进制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包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保存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RPMs/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26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构建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rpm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源码包保存在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SRPMS/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>
              <a:lnSpc>
                <a:spcPts val="2600"/>
              </a:lnSpc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244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817930" y="494321"/>
            <a:ext cx="10740640" cy="993400"/>
          </a:xfrm>
        </p:spPr>
        <p:txBody>
          <a:bodyPr/>
          <a:lstStyle/>
          <a:p>
            <a:r>
              <a:rPr lang="en-US" altLang="zh-CN" b="1" dirty="0" err="1" smtClean="0">
                <a:solidFill>
                  <a:srgbClr val="C00000"/>
                </a:solidFill>
              </a:rPr>
              <a:t>openEuler</a:t>
            </a:r>
            <a:r>
              <a:rPr lang="zh-CN" altLang="en-US" b="1" dirty="0" smtClean="0">
                <a:solidFill>
                  <a:srgbClr val="C00000"/>
                </a:solidFill>
              </a:rPr>
              <a:t>系统</a:t>
            </a:r>
            <a:r>
              <a:rPr lang="en-US" altLang="zh-CN" b="1" dirty="0" smtClean="0">
                <a:solidFill>
                  <a:srgbClr val="C00000"/>
                </a:solidFill>
              </a:rPr>
              <a:t>rpm</a:t>
            </a:r>
            <a:r>
              <a:rPr lang="zh-CN" altLang="en-US" b="1" dirty="0" smtClean="0">
                <a:solidFill>
                  <a:srgbClr val="C00000"/>
                </a:solidFill>
              </a:rPr>
              <a:t>包构建过程解析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0"/>
          </p:nvPr>
        </p:nvSpPr>
        <p:spPr>
          <a:xfrm>
            <a:off x="715651" y="1110020"/>
            <a:ext cx="10733557" cy="4765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C00000"/>
                </a:solidFill>
              </a:rPr>
              <a:t>4</a:t>
            </a:r>
            <a:r>
              <a:rPr lang="en-US" altLang="zh-CN" b="1" dirty="0" smtClean="0">
                <a:solidFill>
                  <a:srgbClr val="C00000"/>
                </a:solidFill>
              </a:rPr>
              <a:t>. </a:t>
            </a:r>
            <a:r>
              <a:rPr lang="zh-CN" altLang="en-US" b="1" dirty="0">
                <a:solidFill>
                  <a:srgbClr val="C00000"/>
                </a:solidFill>
              </a:rPr>
              <a:t>常见</a:t>
            </a:r>
            <a:r>
              <a:rPr lang="zh-CN" altLang="en-US" b="1" dirty="0" smtClean="0">
                <a:solidFill>
                  <a:srgbClr val="C00000"/>
                </a:solidFill>
              </a:rPr>
              <a:t>问题及解决方案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41237" y="531739"/>
            <a:ext cx="0" cy="31581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06288" y="1445026"/>
            <a:ext cx="760154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There are no enabled repositories in </a:t>
            </a:r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“/</a:t>
            </a:r>
            <a:r>
              <a:rPr lang="en-US" altLang="zh-CN" b="1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etc</a:t>
            </a:r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b="1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yum.repos.d</a:t>
            </a:r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6289" y="1989378"/>
            <a:ext cx="10506927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原因：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yum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源未进行添加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6289" y="2574418"/>
            <a:ext cx="10506927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解决方法：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/</a:t>
            </a: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etc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yum.repos.d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/openEuler_x86_64.repo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文件内进行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yum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源的添加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6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添加内容：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6288" y="5426480"/>
            <a:ext cx="11555527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Yum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源内容链接：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https://gitee.com/src-openeuler/openEuler-repos/blob/openEuler-20.03-LTS/generic.repo#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t="833" b="1"/>
          <a:stretch/>
        </p:blipFill>
        <p:spPr>
          <a:xfrm>
            <a:off x="1959427" y="3026003"/>
            <a:ext cx="6454723" cy="238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5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817930" y="494321"/>
            <a:ext cx="10740640" cy="993400"/>
          </a:xfrm>
        </p:spPr>
        <p:txBody>
          <a:bodyPr/>
          <a:lstStyle/>
          <a:p>
            <a:r>
              <a:rPr lang="en-US" altLang="zh-CN" b="1" dirty="0" err="1" smtClean="0">
                <a:solidFill>
                  <a:srgbClr val="C00000"/>
                </a:solidFill>
              </a:rPr>
              <a:t>openEuler</a:t>
            </a:r>
            <a:r>
              <a:rPr lang="zh-CN" altLang="en-US" b="1" dirty="0" smtClean="0">
                <a:solidFill>
                  <a:srgbClr val="C00000"/>
                </a:solidFill>
              </a:rPr>
              <a:t>系统</a:t>
            </a:r>
            <a:r>
              <a:rPr lang="en-US" altLang="zh-CN" b="1" dirty="0" smtClean="0">
                <a:solidFill>
                  <a:srgbClr val="C00000"/>
                </a:solidFill>
              </a:rPr>
              <a:t>rpm</a:t>
            </a:r>
            <a:r>
              <a:rPr lang="zh-CN" altLang="en-US" b="1" dirty="0" smtClean="0">
                <a:solidFill>
                  <a:srgbClr val="C00000"/>
                </a:solidFill>
              </a:rPr>
              <a:t>包构建过程解析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0"/>
          </p:nvPr>
        </p:nvSpPr>
        <p:spPr>
          <a:xfrm>
            <a:off x="715651" y="1110020"/>
            <a:ext cx="10733557" cy="4765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C00000"/>
                </a:solidFill>
              </a:rPr>
              <a:t>4</a:t>
            </a:r>
            <a:r>
              <a:rPr lang="en-US" altLang="zh-CN" b="1" dirty="0" smtClean="0">
                <a:solidFill>
                  <a:srgbClr val="C00000"/>
                </a:solidFill>
              </a:rPr>
              <a:t>. </a:t>
            </a:r>
            <a:r>
              <a:rPr lang="zh-CN" altLang="en-US" b="1" dirty="0">
                <a:solidFill>
                  <a:srgbClr val="C00000"/>
                </a:solidFill>
              </a:rPr>
              <a:t>常见</a:t>
            </a:r>
            <a:r>
              <a:rPr lang="zh-CN" altLang="en-US" b="1" dirty="0" smtClean="0">
                <a:solidFill>
                  <a:srgbClr val="C00000"/>
                </a:solidFill>
              </a:rPr>
              <a:t>问题及解决方案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41237" y="531739"/>
            <a:ext cx="0" cy="31581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2"/>
          <p:cNvSpPr txBox="1">
            <a:spLocks/>
          </p:cNvSpPr>
          <p:nvPr/>
        </p:nvSpPr>
        <p:spPr>
          <a:xfrm>
            <a:off x="715651" y="1637918"/>
            <a:ext cx="10733557" cy="476538"/>
          </a:xfrm>
          <a:prstGeom prst="rect">
            <a:avLst/>
          </a:prstGeom>
        </p:spPr>
        <p:txBody>
          <a:bodyPr lIns="0" tIns="0" rIns="0" bIns="0"/>
          <a:lstStyle>
            <a:lvl1pPr marL="12373" indent="0" algn="l" defTabSz="1187798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1208420" algn="ctr"/>
              </a:tabLst>
              <a:defRPr sz="18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b="1" smtClean="0">
                <a:solidFill>
                  <a:srgbClr val="C00000"/>
                </a:solidFill>
              </a:rPr>
              <a:t>Failed build dependencies: packages is needed by java-1.8.0-openjdk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15078" y="4696472"/>
            <a:ext cx="10506927" cy="397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原因：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specs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文件中构建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rpm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包所需相应包未进行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5079" y="5071829"/>
            <a:ext cx="10506927" cy="397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解决方法：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yum install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packages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进行所需软件包的安装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78" y="2202440"/>
            <a:ext cx="109347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817930" y="494321"/>
            <a:ext cx="10740640" cy="993400"/>
          </a:xfrm>
        </p:spPr>
        <p:txBody>
          <a:bodyPr/>
          <a:lstStyle/>
          <a:p>
            <a:r>
              <a:rPr lang="en-US" altLang="zh-CN" b="1" dirty="0" err="1" smtClean="0">
                <a:solidFill>
                  <a:srgbClr val="C00000"/>
                </a:solidFill>
              </a:rPr>
              <a:t>openEuler</a:t>
            </a:r>
            <a:r>
              <a:rPr lang="zh-CN" altLang="en-US" b="1" dirty="0" smtClean="0">
                <a:solidFill>
                  <a:srgbClr val="C00000"/>
                </a:solidFill>
              </a:rPr>
              <a:t>系统</a:t>
            </a:r>
            <a:r>
              <a:rPr lang="en-US" altLang="zh-CN" b="1" dirty="0" smtClean="0">
                <a:solidFill>
                  <a:srgbClr val="C00000"/>
                </a:solidFill>
              </a:rPr>
              <a:t>rpm</a:t>
            </a:r>
            <a:r>
              <a:rPr lang="zh-CN" altLang="en-US" b="1" dirty="0" smtClean="0">
                <a:solidFill>
                  <a:srgbClr val="C00000"/>
                </a:solidFill>
              </a:rPr>
              <a:t>包构建过程解析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0"/>
          </p:nvPr>
        </p:nvSpPr>
        <p:spPr>
          <a:xfrm>
            <a:off x="715651" y="1110020"/>
            <a:ext cx="10733557" cy="4765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C00000"/>
                </a:solidFill>
              </a:rPr>
              <a:t>4</a:t>
            </a:r>
            <a:r>
              <a:rPr lang="en-US" altLang="zh-CN" b="1" dirty="0" smtClean="0">
                <a:solidFill>
                  <a:srgbClr val="C00000"/>
                </a:solidFill>
              </a:rPr>
              <a:t>. </a:t>
            </a:r>
            <a:r>
              <a:rPr lang="zh-CN" altLang="en-US" b="1" dirty="0">
                <a:solidFill>
                  <a:srgbClr val="C00000"/>
                </a:solidFill>
              </a:rPr>
              <a:t>常见</a:t>
            </a:r>
            <a:r>
              <a:rPr lang="zh-CN" altLang="en-US" b="1" dirty="0" smtClean="0">
                <a:solidFill>
                  <a:srgbClr val="C00000"/>
                </a:solidFill>
              </a:rPr>
              <a:t>问题及解决方案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41237" y="531739"/>
            <a:ext cx="0" cy="31581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内容占位符 2"/>
          <p:cNvSpPr txBox="1">
            <a:spLocks/>
          </p:cNvSpPr>
          <p:nvPr/>
        </p:nvSpPr>
        <p:spPr>
          <a:xfrm>
            <a:off x="715651" y="1628493"/>
            <a:ext cx="10733557" cy="476538"/>
          </a:xfrm>
          <a:prstGeom prst="rect">
            <a:avLst/>
          </a:prstGeom>
        </p:spPr>
        <p:txBody>
          <a:bodyPr lIns="0" tIns="0" rIns="0" bIns="0"/>
          <a:lstStyle>
            <a:lvl1pPr marL="12373" indent="0" algn="l" defTabSz="1187798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1208420" algn="ctr"/>
              </a:tabLst>
              <a:defRPr sz="18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b="1" smtClean="0">
                <a:solidFill>
                  <a:srgbClr val="C00000"/>
                </a:solidFill>
              </a:rPr>
              <a:t>Error: There are no enabled repos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41237" y="2859251"/>
            <a:ext cx="10506927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原因：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yum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源未进行更新和添加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6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解决方案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确定该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package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在哪个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yum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源中包含，然后加该源添加至</a:t>
            </a: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yum.repos.d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734" y="3690723"/>
            <a:ext cx="9766178" cy="112070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980" y="2135904"/>
            <a:ext cx="3970903" cy="59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6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817930" y="494321"/>
            <a:ext cx="10740640" cy="993400"/>
          </a:xfrm>
        </p:spPr>
        <p:txBody>
          <a:bodyPr/>
          <a:lstStyle/>
          <a:p>
            <a:r>
              <a:rPr lang="en-US" altLang="zh-CN" b="1" dirty="0" err="1" smtClean="0">
                <a:solidFill>
                  <a:srgbClr val="C00000"/>
                </a:solidFill>
              </a:rPr>
              <a:t>openEuler</a:t>
            </a:r>
            <a:r>
              <a:rPr lang="zh-CN" altLang="en-US" b="1" dirty="0" smtClean="0">
                <a:solidFill>
                  <a:srgbClr val="C00000"/>
                </a:solidFill>
              </a:rPr>
              <a:t>系统</a:t>
            </a:r>
            <a:r>
              <a:rPr lang="en-US" altLang="zh-CN" b="1" dirty="0" smtClean="0">
                <a:solidFill>
                  <a:srgbClr val="C00000"/>
                </a:solidFill>
              </a:rPr>
              <a:t>rpm</a:t>
            </a:r>
            <a:r>
              <a:rPr lang="zh-CN" altLang="en-US" b="1" dirty="0" smtClean="0">
                <a:solidFill>
                  <a:srgbClr val="C00000"/>
                </a:solidFill>
              </a:rPr>
              <a:t>包构建过程解析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0"/>
          </p:nvPr>
        </p:nvSpPr>
        <p:spPr>
          <a:xfrm>
            <a:off x="715651" y="1110020"/>
            <a:ext cx="10733557" cy="4765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C00000"/>
                </a:solidFill>
              </a:rPr>
              <a:t>4</a:t>
            </a:r>
            <a:r>
              <a:rPr lang="en-US" altLang="zh-CN" b="1" dirty="0" smtClean="0">
                <a:solidFill>
                  <a:srgbClr val="C00000"/>
                </a:solidFill>
              </a:rPr>
              <a:t>. </a:t>
            </a:r>
            <a:r>
              <a:rPr lang="zh-CN" altLang="en-US" b="1" dirty="0">
                <a:solidFill>
                  <a:srgbClr val="C00000"/>
                </a:solidFill>
              </a:rPr>
              <a:t>常见</a:t>
            </a:r>
            <a:r>
              <a:rPr lang="zh-CN" altLang="en-US" b="1" dirty="0" smtClean="0">
                <a:solidFill>
                  <a:srgbClr val="C00000"/>
                </a:solidFill>
              </a:rPr>
              <a:t>问题及解决方案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41237" y="531739"/>
            <a:ext cx="0" cy="31581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2"/>
          <p:cNvSpPr txBox="1">
            <a:spLocks/>
          </p:cNvSpPr>
          <p:nvPr/>
        </p:nvSpPr>
        <p:spPr>
          <a:xfrm>
            <a:off x="715651" y="1515370"/>
            <a:ext cx="10733557" cy="476538"/>
          </a:xfrm>
          <a:prstGeom prst="rect">
            <a:avLst/>
          </a:prstGeom>
        </p:spPr>
        <p:txBody>
          <a:bodyPr lIns="0" tIns="0" rIns="0" bIns="0"/>
          <a:lstStyle>
            <a:lvl1pPr marL="12373" indent="0" algn="l" defTabSz="1187798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1208420" algn="ctr"/>
              </a:tabLst>
              <a:defRPr sz="18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b="1" dirty="0" err="1" smtClean="0">
                <a:solidFill>
                  <a:srgbClr val="C00000"/>
                </a:solidFill>
              </a:rPr>
              <a:t>error:tzdate-java</a:t>
            </a:r>
            <a:r>
              <a:rPr lang="en-US" altLang="zh-CN" b="1" dirty="0" smtClean="0">
                <a:solidFill>
                  <a:srgbClr val="C00000"/>
                </a:solidFill>
              </a:rPr>
              <a:t>&gt;=2020a is needed by xxx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41237" y="2744047"/>
            <a:ext cx="10506927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原因：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spec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文件中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BuildRequires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要求了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tzdate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-java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的版本，当前安装的版本未满足要求 </a:t>
            </a:r>
          </a:p>
        </p:txBody>
      </p:sp>
      <p:sp>
        <p:nvSpPr>
          <p:cNvPr id="14" name="矩形 13"/>
          <p:cNvSpPr/>
          <p:nvPr/>
        </p:nvSpPr>
        <p:spPr>
          <a:xfrm>
            <a:off x="641237" y="3112276"/>
            <a:ext cx="10506927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解决方法：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26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若确定安装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tzdate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-java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版本可以满足构建需求，则可将该行要求注释掉或者修改版本要求， 若不确定当前版本是否满足构建需求，则可安装配置其要求的版本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631" y="2031333"/>
            <a:ext cx="8743950" cy="6477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102" y="4217942"/>
            <a:ext cx="6601119" cy="195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3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624474" y="0"/>
            <a:ext cx="36000" cy="6840000"/>
          </a:xfrm>
          <a:prstGeom prst="rect">
            <a:avLst/>
          </a:prstGeom>
          <a:gradFill>
            <a:gsLst>
              <a:gs pos="4000">
                <a:schemeClr val="tx2">
                  <a:lumMod val="85000"/>
                </a:schemeClr>
              </a:gs>
              <a:gs pos="54000">
                <a:schemeClr val="tx2">
                  <a:lumMod val="85000"/>
                </a:schemeClr>
              </a:gs>
              <a:gs pos="100000">
                <a:schemeClr val="tx2">
                  <a:lumMod val="85000"/>
                  <a:alpha val="7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66666"/>
              </a:solidFill>
            </a:endParaRPr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目录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0"/>
          </p:nvPr>
        </p:nvSpPr>
        <p:spPr>
          <a:xfrm>
            <a:off x="736258" y="952834"/>
            <a:ext cx="10733557" cy="4690459"/>
          </a:xfrm>
        </p:spPr>
        <p:txBody>
          <a:bodyPr/>
          <a:lstStyle/>
          <a:p>
            <a:pPr marL="412423" indent="-4000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ea"/>
              <a:buAutoNum type="ea1JpnChsDbPeriod"/>
            </a:pPr>
            <a:r>
              <a:rPr lang="en-US" altLang="zh-CN" sz="2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bishengJDK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rpm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包简介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12423" indent="-4000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ea"/>
              <a:buAutoNum type="ea1JpnChsDbPeriod"/>
            </a:pPr>
            <a:r>
              <a:rPr lang="en-US" altLang="zh-CN" sz="2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openEuler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rpm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包构建过程解析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12423" indent="-4000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ea"/>
              <a:buAutoNum type="ea1JpnChsDbPeriod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基于树莓派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rpm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包构建过程解析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41237" y="2104551"/>
            <a:ext cx="0" cy="3158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40871" y="1010138"/>
            <a:ext cx="0" cy="3158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641237" y="531739"/>
            <a:ext cx="0" cy="31581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40871" y="1554553"/>
            <a:ext cx="0" cy="3158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6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817930" y="494321"/>
            <a:ext cx="10740640" cy="993400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基于树莓派的</a:t>
            </a:r>
            <a:r>
              <a:rPr lang="en-US" altLang="zh-CN" b="1" dirty="0" smtClean="0">
                <a:solidFill>
                  <a:srgbClr val="C00000"/>
                </a:solidFill>
              </a:rPr>
              <a:t>rpm</a:t>
            </a:r>
            <a:r>
              <a:rPr lang="zh-CN" altLang="en-US" b="1" dirty="0" smtClean="0">
                <a:solidFill>
                  <a:srgbClr val="C00000"/>
                </a:solidFill>
              </a:rPr>
              <a:t>包构建过程解析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0"/>
          </p:nvPr>
        </p:nvSpPr>
        <p:spPr>
          <a:xfrm>
            <a:off x="715651" y="1110020"/>
            <a:ext cx="10733557" cy="4765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C00000"/>
                </a:solidFill>
              </a:rPr>
              <a:t>1. </a:t>
            </a:r>
            <a:r>
              <a:rPr lang="zh-CN" altLang="en-US" b="1" dirty="0" smtClean="0">
                <a:solidFill>
                  <a:srgbClr val="C00000"/>
                </a:solidFill>
              </a:rPr>
              <a:t>树莓派</a:t>
            </a:r>
            <a:r>
              <a:rPr lang="en-US" altLang="zh-CN" b="1" dirty="0" err="1" smtClean="0">
                <a:solidFill>
                  <a:srgbClr val="C00000"/>
                </a:solidFill>
              </a:rPr>
              <a:t>openEuler</a:t>
            </a:r>
            <a:r>
              <a:rPr lang="zh-CN" altLang="en-US" b="1" dirty="0" smtClean="0">
                <a:solidFill>
                  <a:srgbClr val="C00000"/>
                </a:solidFill>
              </a:rPr>
              <a:t>系统</a:t>
            </a:r>
            <a:r>
              <a:rPr lang="zh-CN" altLang="en-US" b="1" dirty="0">
                <a:solidFill>
                  <a:srgbClr val="C00000"/>
                </a:solidFill>
              </a:rPr>
              <a:t>安装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641237" y="531739"/>
            <a:ext cx="0" cy="31581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641237" y="1573866"/>
            <a:ext cx="6775563" cy="1397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要求：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26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树莓派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版本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3B+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4B</a:t>
            </a:r>
          </a:p>
          <a:p>
            <a:pPr indent="457200">
              <a:lnSpc>
                <a:spcPts val="26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内存：建议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至少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4GB</a:t>
            </a:r>
          </a:p>
          <a:p>
            <a:pPr indent="457200">
              <a:lnSpc>
                <a:spcPts val="26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硬盘：建议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至少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8GB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41237" y="5853279"/>
            <a:ext cx="107559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树莓派官网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https://www.raspberrypi.org/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1236" y="2980605"/>
            <a:ext cx="10917333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镜像文件：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openEuler-20.03-LTS-SP1-raspi-aarch64.img.xz</a:t>
            </a:r>
          </a:p>
          <a:p>
            <a:pPr>
              <a:lnSpc>
                <a:spcPts val="26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校验文件：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openEuler-20.03-LTS-SP1-raspi-aarch64.img.xz.sha256sum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725" y="3837470"/>
            <a:ext cx="7860931" cy="201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8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817930" y="494321"/>
            <a:ext cx="10740640" cy="993400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基于树莓派的</a:t>
            </a:r>
            <a:r>
              <a:rPr lang="en-US" altLang="zh-CN" b="1" dirty="0" smtClean="0">
                <a:solidFill>
                  <a:srgbClr val="C00000"/>
                </a:solidFill>
              </a:rPr>
              <a:t>rpm</a:t>
            </a:r>
            <a:r>
              <a:rPr lang="zh-CN" altLang="en-US" b="1" dirty="0" smtClean="0">
                <a:solidFill>
                  <a:srgbClr val="C00000"/>
                </a:solidFill>
              </a:rPr>
              <a:t>包构建过程解析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0"/>
          </p:nvPr>
        </p:nvSpPr>
        <p:spPr>
          <a:xfrm>
            <a:off x="715651" y="1110020"/>
            <a:ext cx="10733557" cy="4765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C00000"/>
                </a:solidFill>
              </a:rPr>
              <a:t>1. </a:t>
            </a:r>
            <a:r>
              <a:rPr lang="zh-CN" altLang="en-US" b="1" dirty="0" smtClean="0">
                <a:solidFill>
                  <a:srgbClr val="C00000"/>
                </a:solidFill>
              </a:rPr>
              <a:t>树莓派</a:t>
            </a:r>
            <a:r>
              <a:rPr lang="en-US" altLang="zh-CN" b="1" dirty="0" err="1" smtClean="0">
                <a:solidFill>
                  <a:srgbClr val="C00000"/>
                </a:solidFill>
              </a:rPr>
              <a:t>openEuler</a:t>
            </a:r>
            <a:r>
              <a:rPr lang="zh-CN" altLang="en-US" b="1" dirty="0" smtClean="0">
                <a:solidFill>
                  <a:srgbClr val="C00000"/>
                </a:solidFill>
              </a:rPr>
              <a:t>系统</a:t>
            </a:r>
            <a:r>
              <a:rPr lang="zh-CN" altLang="en-US" b="1" dirty="0">
                <a:solidFill>
                  <a:srgbClr val="C00000"/>
                </a:solidFill>
              </a:rPr>
              <a:t>安装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641237" y="531739"/>
            <a:ext cx="0" cy="31581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615240" y="4187261"/>
            <a:ext cx="3305783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格式化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SD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卡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26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这里以</a:t>
            </a: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DiskGenius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软件为例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00" y="1874837"/>
            <a:ext cx="3562464" cy="205877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383" y="1874836"/>
            <a:ext cx="3538091" cy="205344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r="36108"/>
          <a:stretch/>
        </p:blipFill>
        <p:spPr>
          <a:xfrm>
            <a:off x="8115493" y="1869505"/>
            <a:ext cx="3532303" cy="2058773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313383" y="4187261"/>
            <a:ext cx="3305783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镜像文件写入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26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这里以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Win32 Disk Imager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软件为例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011526" y="4158529"/>
            <a:ext cx="3305783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获取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26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这里以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Advanced IP Scanner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软件为例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804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817930" y="494321"/>
            <a:ext cx="10740640" cy="993400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基于树莓派的</a:t>
            </a:r>
            <a:r>
              <a:rPr lang="en-US" altLang="zh-CN" b="1" dirty="0" smtClean="0">
                <a:solidFill>
                  <a:srgbClr val="C00000"/>
                </a:solidFill>
              </a:rPr>
              <a:t>rpm</a:t>
            </a:r>
            <a:r>
              <a:rPr lang="zh-CN" altLang="en-US" b="1" dirty="0" smtClean="0">
                <a:solidFill>
                  <a:srgbClr val="C00000"/>
                </a:solidFill>
              </a:rPr>
              <a:t>包构建过程解析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0"/>
          </p:nvPr>
        </p:nvSpPr>
        <p:spPr>
          <a:xfrm>
            <a:off x="715651" y="1110020"/>
            <a:ext cx="10733557" cy="4765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C00000"/>
                </a:solidFill>
              </a:rPr>
              <a:t>2</a:t>
            </a:r>
            <a:r>
              <a:rPr lang="en-US" altLang="zh-CN" b="1" dirty="0" smtClean="0">
                <a:solidFill>
                  <a:srgbClr val="C00000"/>
                </a:solidFill>
              </a:rPr>
              <a:t>. </a:t>
            </a:r>
            <a:r>
              <a:rPr lang="zh-CN" altLang="en-US" b="1" dirty="0" smtClean="0">
                <a:solidFill>
                  <a:srgbClr val="C00000"/>
                </a:solidFill>
              </a:rPr>
              <a:t>源文件下载和依赖安装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41237" y="531739"/>
            <a:ext cx="0" cy="31581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b="13145"/>
          <a:stretch/>
        </p:blipFill>
        <p:spPr>
          <a:xfrm>
            <a:off x="2901724" y="2390615"/>
            <a:ext cx="3997949" cy="99211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41237" y="1594571"/>
            <a:ext cx="10506927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该部分内容和</a:t>
            </a: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openEuler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rpm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构建解析内容类似，在这里不多赘述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724" y="3885769"/>
            <a:ext cx="8201025" cy="203835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41236" y="2559394"/>
            <a:ext cx="10506927" cy="397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源文件下载准备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41237" y="4659997"/>
            <a:ext cx="10506927" cy="397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依赖安装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882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817930" y="494321"/>
            <a:ext cx="10740640" cy="993400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基于树莓派的</a:t>
            </a:r>
            <a:r>
              <a:rPr lang="en-US" altLang="zh-CN" b="1" dirty="0" smtClean="0">
                <a:solidFill>
                  <a:srgbClr val="C00000"/>
                </a:solidFill>
              </a:rPr>
              <a:t>rpm</a:t>
            </a:r>
            <a:r>
              <a:rPr lang="zh-CN" altLang="en-US" b="1" dirty="0" smtClean="0">
                <a:solidFill>
                  <a:srgbClr val="C00000"/>
                </a:solidFill>
              </a:rPr>
              <a:t>包构建过程解析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0"/>
          </p:nvPr>
        </p:nvSpPr>
        <p:spPr>
          <a:xfrm>
            <a:off x="715651" y="1110020"/>
            <a:ext cx="10733557" cy="4765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C00000"/>
                </a:solidFill>
              </a:rPr>
              <a:t>3. rpm</a:t>
            </a:r>
            <a:r>
              <a:rPr lang="zh-CN" altLang="en-US" b="1" dirty="0" smtClean="0">
                <a:solidFill>
                  <a:srgbClr val="C00000"/>
                </a:solidFill>
              </a:rPr>
              <a:t>包构建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41237" y="531739"/>
            <a:ext cx="0" cy="31581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641237" y="1594571"/>
            <a:ext cx="10506927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该部分内容和</a:t>
            </a: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openEuler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rpm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构建解析内容类似，在这里不多赘述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4851" y="2053742"/>
            <a:ext cx="10506927" cy="397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rpmbuild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-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ba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java-1.8.0-openjdk.spec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生成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rpm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二进制包和源码包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37" y="2624872"/>
            <a:ext cx="6297925" cy="34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817930" y="494321"/>
            <a:ext cx="10740640" cy="993400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基于树莓派的</a:t>
            </a:r>
            <a:r>
              <a:rPr lang="en-US" altLang="zh-CN" b="1" dirty="0">
                <a:solidFill>
                  <a:srgbClr val="C00000"/>
                </a:solidFill>
              </a:rPr>
              <a:t>rpm</a:t>
            </a:r>
            <a:r>
              <a:rPr lang="zh-CN" altLang="en-US" b="1" dirty="0">
                <a:solidFill>
                  <a:srgbClr val="C00000"/>
                </a:solidFill>
              </a:rPr>
              <a:t>包构建过程解析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0"/>
          </p:nvPr>
        </p:nvSpPr>
        <p:spPr>
          <a:xfrm>
            <a:off x="715651" y="1491023"/>
            <a:ext cx="10733557" cy="4765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</a:rPr>
              <a:t>树莓</a:t>
            </a:r>
            <a:r>
              <a:rPr lang="zh-CN" altLang="en-US" b="1" dirty="0" smtClean="0">
                <a:solidFill>
                  <a:srgbClr val="C00000"/>
                </a:solidFill>
              </a:rPr>
              <a:t>派无法使用远程连接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41237" y="531739"/>
            <a:ext cx="0" cy="31581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641237" y="1902245"/>
            <a:ext cx="10506927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SSH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连接，需要确认的是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26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树莓派有没有连接到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网络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26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使用软件时，填写的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、用户名和密码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是否正确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26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有没有开启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SSH</a:t>
            </a:r>
          </a:p>
          <a:p>
            <a:pPr>
              <a:lnSpc>
                <a:spcPts val="26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若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确认已经连接到网络并且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用户名和密码都正确，依旧无法使用远程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连接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，则为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SSH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未开启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41237" y="3690252"/>
            <a:ext cx="10506927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解决方案：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26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外接显示器，可连接到系统显示界面情况下：</a:t>
            </a: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sudo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etc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init.d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ssh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start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，即可开启远程访问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26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未外接显示器，无法连接到系统显示界面：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SD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卡内，新建</a:t>
            </a: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ssh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文件（无后缀），即可开启远程访问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241" y="4811410"/>
            <a:ext cx="7572375" cy="1638300"/>
          </a:xfrm>
          <a:prstGeom prst="rect">
            <a:avLst/>
          </a:prstGeom>
        </p:spPr>
      </p:pic>
      <p:sp>
        <p:nvSpPr>
          <p:cNvPr id="11" name="内容占位符 2"/>
          <p:cNvSpPr txBox="1">
            <a:spLocks/>
          </p:cNvSpPr>
          <p:nvPr/>
        </p:nvSpPr>
        <p:spPr>
          <a:xfrm>
            <a:off x="715651" y="1110020"/>
            <a:ext cx="10733557" cy="476538"/>
          </a:xfrm>
          <a:prstGeom prst="rect">
            <a:avLst/>
          </a:prstGeom>
        </p:spPr>
        <p:txBody>
          <a:bodyPr lIns="0" tIns="0" rIns="0" bIns="0"/>
          <a:lstStyle>
            <a:lvl1pPr marL="12373" indent="0" algn="l" defTabSz="1187798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1208420" algn="ctr"/>
              </a:tabLst>
              <a:defRPr sz="18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C00000"/>
                </a:solidFill>
              </a:rPr>
              <a:t>4. </a:t>
            </a:r>
            <a:r>
              <a:rPr lang="zh-CN" altLang="en-US" b="1" dirty="0" smtClean="0">
                <a:solidFill>
                  <a:srgbClr val="C00000"/>
                </a:solidFill>
              </a:rPr>
              <a:t>常见问题及解决方案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98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817930" y="494321"/>
            <a:ext cx="10740640" cy="993400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基于树莓派的</a:t>
            </a:r>
            <a:r>
              <a:rPr lang="en-US" altLang="zh-CN" b="1" dirty="0">
                <a:solidFill>
                  <a:srgbClr val="C00000"/>
                </a:solidFill>
              </a:rPr>
              <a:t>rpm</a:t>
            </a:r>
            <a:r>
              <a:rPr lang="zh-CN" altLang="en-US" b="1" dirty="0">
                <a:solidFill>
                  <a:srgbClr val="C00000"/>
                </a:solidFill>
              </a:rPr>
              <a:t>包构建过程解析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41237" y="531739"/>
            <a:ext cx="0" cy="31581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510605" y="5361801"/>
            <a:ext cx="1168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URL</a:t>
            </a:r>
            <a:r>
              <a:rPr lang="zh-CN" altLang="en-US" dirty="0" smtClean="0"/>
              <a:t>：https</a:t>
            </a:r>
            <a:r>
              <a:rPr lang="zh-CN" altLang="en-US" dirty="0"/>
              <a:t>://repo.openeuler.org/openEuler-20.03-LTS-SP1/everything/aarch64/Packages/yum-4.2.23-3.oe1.noarch.rpm</a:t>
            </a:r>
          </a:p>
        </p:txBody>
      </p:sp>
      <p:sp>
        <p:nvSpPr>
          <p:cNvPr id="14" name="矩形 13"/>
          <p:cNvSpPr/>
          <p:nvPr/>
        </p:nvSpPr>
        <p:spPr>
          <a:xfrm>
            <a:off x="641237" y="1901316"/>
            <a:ext cx="10506927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背景：进入系统，进行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yum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进行包及依赖安装，若提示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bash:yum:command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not found</a:t>
            </a:r>
          </a:p>
          <a:p>
            <a:pPr>
              <a:lnSpc>
                <a:spcPts val="26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原因：不存在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yum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软件包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6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解决方案：需要进行手动安装软件包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—yum-4.2.23-3.oe1.noarch.rpm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576" y="2993923"/>
            <a:ext cx="9727706" cy="1961414"/>
          </a:xfrm>
          <a:prstGeom prst="rect">
            <a:avLst/>
          </a:prstGeom>
        </p:spPr>
      </p:pic>
      <p:sp>
        <p:nvSpPr>
          <p:cNvPr id="9" name="内容占位符 2"/>
          <p:cNvSpPr>
            <a:spLocks noGrp="1"/>
          </p:cNvSpPr>
          <p:nvPr>
            <p:ph idx="10"/>
          </p:nvPr>
        </p:nvSpPr>
        <p:spPr>
          <a:xfrm>
            <a:off x="715651" y="1491023"/>
            <a:ext cx="10733557" cy="4765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C00000"/>
                </a:solidFill>
              </a:rPr>
              <a:t>-</a:t>
            </a:r>
            <a:r>
              <a:rPr lang="en-US" altLang="zh-CN" b="1" dirty="0" err="1" smtClean="0">
                <a:solidFill>
                  <a:srgbClr val="C00000"/>
                </a:solidFill>
              </a:rPr>
              <a:t>bash:yum:command</a:t>
            </a:r>
            <a:r>
              <a:rPr lang="en-US" altLang="zh-CN" b="1" dirty="0" smtClean="0">
                <a:solidFill>
                  <a:srgbClr val="C00000"/>
                </a:solidFill>
              </a:rPr>
              <a:t> not found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715651" y="1110020"/>
            <a:ext cx="10733557" cy="476538"/>
          </a:xfrm>
          <a:prstGeom prst="rect">
            <a:avLst/>
          </a:prstGeom>
        </p:spPr>
        <p:txBody>
          <a:bodyPr lIns="0" tIns="0" rIns="0" bIns="0"/>
          <a:lstStyle>
            <a:lvl1pPr marL="12373" indent="0" algn="l" defTabSz="1187798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1208420" algn="ctr"/>
              </a:tabLst>
              <a:defRPr sz="18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C00000"/>
                </a:solidFill>
              </a:rPr>
              <a:t>4. </a:t>
            </a:r>
            <a:r>
              <a:rPr lang="zh-CN" altLang="en-US" b="1" dirty="0" smtClean="0">
                <a:solidFill>
                  <a:srgbClr val="C00000"/>
                </a:solidFill>
              </a:rPr>
              <a:t>常见问题及解决方案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24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02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817930" y="267207"/>
            <a:ext cx="10740640" cy="993400"/>
          </a:xfrm>
        </p:spPr>
        <p:txBody>
          <a:bodyPr/>
          <a:lstStyle/>
          <a:p>
            <a:pPr marL="12373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 err="1" smtClean="0">
                <a:solidFill>
                  <a:srgbClr val="C700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bishengJDK</a:t>
            </a:r>
            <a:r>
              <a:rPr lang="zh-CN" altLang="en-US" b="1" dirty="0">
                <a:solidFill>
                  <a:srgbClr val="C700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en-US" altLang="zh-CN" b="1" dirty="0">
                <a:solidFill>
                  <a:srgbClr val="C700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rpm</a:t>
            </a:r>
            <a:r>
              <a:rPr lang="zh-CN" altLang="en-US" b="1" dirty="0">
                <a:solidFill>
                  <a:srgbClr val="C700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包简介</a:t>
            </a:r>
            <a:endParaRPr lang="en-US" altLang="zh-CN" b="1" dirty="0">
              <a:solidFill>
                <a:srgbClr val="C7000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0"/>
          </p:nvPr>
        </p:nvSpPr>
        <p:spPr>
          <a:xfrm>
            <a:off x="715651" y="1110020"/>
            <a:ext cx="10733557" cy="4765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C00000"/>
                </a:solidFill>
              </a:rPr>
              <a:t>1.bishengJDK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41237" y="531739"/>
            <a:ext cx="0" cy="31581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1031059" y="1586558"/>
            <a:ext cx="10418150" cy="2036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简介：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26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毕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昇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JDK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是华为内部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OpenJDK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定制版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Huawei JDK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的开源版本，是一个高性能、可用于生产环境的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OpenJDK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发行版。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HuaweiJDK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运行在华为内部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多个产品上，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HuaweiJDK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团队积累了丰富的开发经验，解决了业务实际运行中遇到的多个问题，并在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ARM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架构上进行了性能优化，毕昇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JDK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运行在大数据等场景下可以获得更好的性能。毕昇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JDK 8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Java SE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标准兼容，目前仅支持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Linux/AArch64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平台。毕昇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JDK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同时是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OpenJDK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的下游，现在和未来也会持续稳定为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OpenJDK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社区做出贡献。</a:t>
            </a:r>
          </a:p>
        </p:txBody>
      </p:sp>
      <p:sp>
        <p:nvSpPr>
          <p:cNvPr id="10" name="矩形 9"/>
          <p:cNvSpPr/>
          <p:nvPr/>
        </p:nvSpPr>
        <p:spPr>
          <a:xfrm>
            <a:off x="1031058" y="4097723"/>
            <a:ext cx="107559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bishengJDK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wikis: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https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://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gitee.com/openeuler/bishengjdk-8/wikis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817930" y="267207"/>
            <a:ext cx="10740640" cy="993400"/>
          </a:xfrm>
        </p:spPr>
        <p:txBody>
          <a:bodyPr/>
          <a:lstStyle/>
          <a:p>
            <a:pPr marL="12373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 err="1" smtClean="0">
                <a:solidFill>
                  <a:srgbClr val="C700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bishengJDK</a:t>
            </a:r>
            <a:r>
              <a:rPr lang="zh-CN" altLang="en-US" b="1" dirty="0">
                <a:solidFill>
                  <a:srgbClr val="C700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en-US" altLang="zh-CN" b="1" dirty="0">
                <a:solidFill>
                  <a:srgbClr val="C700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rpm</a:t>
            </a:r>
            <a:r>
              <a:rPr lang="zh-CN" altLang="en-US" b="1" dirty="0">
                <a:solidFill>
                  <a:srgbClr val="C700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包简介</a:t>
            </a:r>
            <a:endParaRPr lang="en-US" altLang="zh-CN" b="1" dirty="0">
              <a:solidFill>
                <a:srgbClr val="C7000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0"/>
          </p:nvPr>
        </p:nvSpPr>
        <p:spPr>
          <a:xfrm>
            <a:off x="715651" y="1110020"/>
            <a:ext cx="10733557" cy="4765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C00000"/>
                </a:solidFill>
              </a:rPr>
              <a:t>2</a:t>
            </a:r>
            <a:r>
              <a:rPr lang="en-US" altLang="zh-CN" b="1" dirty="0" smtClean="0">
                <a:solidFill>
                  <a:srgbClr val="C00000"/>
                </a:solidFill>
              </a:rPr>
              <a:t>.rpm</a:t>
            </a:r>
            <a:r>
              <a:rPr lang="zh-CN" altLang="en-US" b="1" dirty="0" smtClean="0">
                <a:solidFill>
                  <a:srgbClr val="C00000"/>
                </a:solidFill>
              </a:rPr>
              <a:t>包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41237" y="531739"/>
            <a:ext cx="0" cy="31581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1031059" y="1586558"/>
            <a:ext cx="10418150" cy="4037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简介：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26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RPM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软件包管理器（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RPM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）是在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Red Hat Enterprise Linux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CentOS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Fedora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上运行的软件包管理系统。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RPM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使可以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更轻松地分发，管理和更新为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Red Hat Enterprise Linux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CentOS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Fedora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创建的软件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26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6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软件打包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RPM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软件包优点概述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安装，重新安装，删除，升级和验证软件包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使用已安装软件包的数据库查询和验证软件包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使用元数据描述软件包及其安装说明等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将原始软件源打包为源包和二进制包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将软件包添加到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Yum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存储库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对软件包进行数字签名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702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817930" y="494321"/>
            <a:ext cx="10740640" cy="993400"/>
          </a:xfrm>
        </p:spPr>
        <p:txBody>
          <a:bodyPr/>
          <a:lstStyle/>
          <a:p>
            <a:r>
              <a:rPr lang="en-US" altLang="zh-CN" b="1" dirty="0" err="1" smtClean="0">
                <a:solidFill>
                  <a:srgbClr val="C00000"/>
                </a:solidFill>
              </a:rPr>
              <a:t>openEuler</a:t>
            </a:r>
            <a:r>
              <a:rPr lang="zh-CN" altLang="en-US" b="1" dirty="0" smtClean="0">
                <a:solidFill>
                  <a:srgbClr val="C00000"/>
                </a:solidFill>
              </a:rPr>
              <a:t>系统</a:t>
            </a:r>
            <a:r>
              <a:rPr lang="en-US" altLang="zh-CN" b="1" dirty="0" smtClean="0">
                <a:solidFill>
                  <a:srgbClr val="C00000"/>
                </a:solidFill>
              </a:rPr>
              <a:t>rpm</a:t>
            </a:r>
            <a:r>
              <a:rPr lang="zh-CN" altLang="en-US" b="1" dirty="0" smtClean="0">
                <a:solidFill>
                  <a:srgbClr val="C00000"/>
                </a:solidFill>
              </a:rPr>
              <a:t>包构建过程解析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0"/>
          </p:nvPr>
        </p:nvSpPr>
        <p:spPr>
          <a:xfrm>
            <a:off x="715651" y="1110020"/>
            <a:ext cx="10733557" cy="4765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C00000"/>
                </a:solidFill>
              </a:rPr>
              <a:t>1</a:t>
            </a:r>
            <a:r>
              <a:rPr lang="en-US" altLang="zh-CN" b="1" dirty="0">
                <a:solidFill>
                  <a:srgbClr val="C00000"/>
                </a:solidFill>
              </a:rPr>
              <a:t>. </a:t>
            </a:r>
            <a:r>
              <a:rPr lang="en-US" altLang="zh-CN" b="1" dirty="0" err="1">
                <a:solidFill>
                  <a:srgbClr val="C00000"/>
                </a:solidFill>
              </a:rPr>
              <a:t>openEuler</a:t>
            </a:r>
            <a:r>
              <a:rPr lang="zh-CN" altLang="en-US" b="1" dirty="0">
                <a:solidFill>
                  <a:srgbClr val="C00000"/>
                </a:solidFill>
              </a:rPr>
              <a:t>系统安装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641237" y="531739"/>
            <a:ext cx="0" cy="31581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1031059" y="1586558"/>
            <a:ext cx="10418150" cy="2036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简介：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ts val="2600"/>
              </a:lnSpc>
            </a:pP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openEuler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是一款开源操作系统。当前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openEuler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内核源于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Linux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，支持鲲鹏及其它多种处理器，能够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充分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释放计算芯片的潜能，是由全球开源贡献者构建的高效、稳定、安全的开源操作系统，适用于数据 库、大数据、云计算、人工智能等应用场景。同时，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openEuler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是一个面向全球的操作系统开源社区， 通过社区合作，打造创新平台，构建支持多处理器架构、统一和开放的操作系统，推动软硬件应用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生态繁荣发展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00062" y="3920739"/>
            <a:ext cx="508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open</a:t>
            </a:r>
            <a:r>
              <a:rPr lang="en-US" altLang="zh-CN" dirty="0" smtClean="0"/>
              <a:t>E</a:t>
            </a:r>
            <a:r>
              <a:rPr lang="zh-CN" altLang="en-US" dirty="0" smtClean="0"/>
              <a:t>uler</a:t>
            </a:r>
            <a:r>
              <a:rPr lang="zh-CN" altLang="en-US" dirty="0"/>
              <a:t>官网</a:t>
            </a:r>
            <a:r>
              <a:rPr lang="zh-CN" altLang="en-US" dirty="0">
                <a:hlinkClick r:id="rId2"/>
              </a:rPr>
              <a:t>https://openeuler.org/en/download/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025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817930" y="494321"/>
            <a:ext cx="10740640" cy="993400"/>
          </a:xfrm>
        </p:spPr>
        <p:txBody>
          <a:bodyPr/>
          <a:lstStyle/>
          <a:p>
            <a:r>
              <a:rPr lang="en-US" altLang="zh-CN" b="1" dirty="0" err="1" smtClean="0">
                <a:solidFill>
                  <a:srgbClr val="C00000"/>
                </a:solidFill>
              </a:rPr>
              <a:t>openEuler</a:t>
            </a:r>
            <a:r>
              <a:rPr lang="zh-CN" altLang="en-US" b="1" dirty="0" smtClean="0">
                <a:solidFill>
                  <a:srgbClr val="C00000"/>
                </a:solidFill>
              </a:rPr>
              <a:t>系统</a:t>
            </a:r>
            <a:r>
              <a:rPr lang="en-US" altLang="zh-CN" b="1" dirty="0" smtClean="0">
                <a:solidFill>
                  <a:srgbClr val="C00000"/>
                </a:solidFill>
              </a:rPr>
              <a:t>rpm</a:t>
            </a:r>
            <a:r>
              <a:rPr lang="zh-CN" altLang="en-US" b="1" dirty="0" smtClean="0">
                <a:solidFill>
                  <a:srgbClr val="C00000"/>
                </a:solidFill>
              </a:rPr>
              <a:t>包构建过程解析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0"/>
          </p:nvPr>
        </p:nvSpPr>
        <p:spPr>
          <a:xfrm>
            <a:off x="715651" y="1110020"/>
            <a:ext cx="10733557" cy="4765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C00000"/>
                </a:solidFill>
              </a:rPr>
              <a:t>1</a:t>
            </a:r>
            <a:r>
              <a:rPr lang="en-US" altLang="zh-CN" b="1" dirty="0">
                <a:solidFill>
                  <a:srgbClr val="C00000"/>
                </a:solidFill>
              </a:rPr>
              <a:t>. </a:t>
            </a:r>
            <a:r>
              <a:rPr lang="en-US" altLang="zh-CN" b="1" dirty="0" err="1">
                <a:solidFill>
                  <a:srgbClr val="C00000"/>
                </a:solidFill>
              </a:rPr>
              <a:t>openEuler</a:t>
            </a:r>
            <a:r>
              <a:rPr lang="zh-CN" altLang="en-US" b="1" dirty="0">
                <a:solidFill>
                  <a:srgbClr val="C00000"/>
                </a:solidFill>
              </a:rPr>
              <a:t>系统安装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641237" y="531739"/>
            <a:ext cx="0" cy="31581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930" y="1840938"/>
            <a:ext cx="4258491" cy="22218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301" y="1740344"/>
            <a:ext cx="6597628" cy="242301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15651" y="4317140"/>
            <a:ext cx="12087616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需选择</a:t>
            </a: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openEuler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系统版本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600"/>
              </a:lnSpc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ISO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下载列表有提供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AArch64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架构的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ISO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x86_64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架构的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ISO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，按需进行镜像文件下载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007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817930" y="494321"/>
            <a:ext cx="10740640" cy="993400"/>
          </a:xfrm>
        </p:spPr>
        <p:txBody>
          <a:bodyPr/>
          <a:lstStyle/>
          <a:p>
            <a:r>
              <a:rPr lang="en-US" altLang="zh-CN" b="1" dirty="0" err="1" smtClean="0">
                <a:solidFill>
                  <a:srgbClr val="C00000"/>
                </a:solidFill>
              </a:rPr>
              <a:t>openEuler</a:t>
            </a:r>
            <a:r>
              <a:rPr lang="zh-CN" altLang="en-US" b="1" dirty="0" smtClean="0">
                <a:solidFill>
                  <a:srgbClr val="C00000"/>
                </a:solidFill>
              </a:rPr>
              <a:t>系统</a:t>
            </a:r>
            <a:r>
              <a:rPr lang="en-US" altLang="zh-CN" b="1" dirty="0" smtClean="0">
                <a:solidFill>
                  <a:srgbClr val="C00000"/>
                </a:solidFill>
              </a:rPr>
              <a:t>rpm</a:t>
            </a:r>
            <a:r>
              <a:rPr lang="zh-CN" altLang="en-US" b="1" dirty="0" smtClean="0">
                <a:solidFill>
                  <a:srgbClr val="C00000"/>
                </a:solidFill>
              </a:rPr>
              <a:t>包构建过程解析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0"/>
          </p:nvPr>
        </p:nvSpPr>
        <p:spPr>
          <a:xfrm>
            <a:off x="715651" y="1110020"/>
            <a:ext cx="10733557" cy="4765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C00000"/>
                </a:solidFill>
              </a:rPr>
              <a:t>1</a:t>
            </a:r>
            <a:r>
              <a:rPr lang="en-US" altLang="zh-CN" b="1" dirty="0">
                <a:solidFill>
                  <a:srgbClr val="C00000"/>
                </a:solidFill>
              </a:rPr>
              <a:t>. </a:t>
            </a:r>
            <a:r>
              <a:rPr lang="en-US" altLang="zh-CN" b="1" dirty="0" err="1">
                <a:solidFill>
                  <a:srgbClr val="C00000"/>
                </a:solidFill>
              </a:rPr>
              <a:t>openEuler</a:t>
            </a:r>
            <a:r>
              <a:rPr lang="zh-CN" altLang="en-US" b="1" dirty="0">
                <a:solidFill>
                  <a:srgbClr val="C00000"/>
                </a:solidFill>
              </a:rPr>
              <a:t>系统安装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641237" y="531739"/>
            <a:ext cx="0" cy="31581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641237" y="1738031"/>
            <a:ext cx="12087616" cy="730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镜像文件写入后，进行可在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INSTALLATION SUMMARY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界面按需进行相关安装设置，如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Keyboard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Language Support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Time&amp;Date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Installation Destination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52" y="2658806"/>
            <a:ext cx="5038420" cy="29710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950" y="2653862"/>
            <a:ext cx="5366779" cy="292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6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817930" y="494321"/>
            <a:ext cx="10740640" cy="993400"/>
          </a:xfrm>
        </p:spPr>
        <p:txBody>
          <a:bodyPr/>
          <a:lstStyle/>
          <a:p>
            <a:r>
              <a:rPr lang="en-US" altLang="zh-CN" b="1" dirty="0" err="1" smtClean="0">
                <a:solidFill>
                  <a:srgbClr val="C00000"/>
                </a:solidFill>
              </a:rPr>
              <a:t>openEuler</a:t>
            </a:r>
            <a:r>
              <a:rPr lang="zh-CN" altLang="en-US" b="1" dirty="0" smtClean="0">
                <a:solidFill>
                  <a:srgbClr val="C00000"/>
                </a:solidFill>
              </a:rPr>
              <a:t>系统</a:t>
            </a:r>
            <a:r>
              <a:rPr lang="en-US" altLang="zh-CN" b="1" dirty="0" smtClean="0">
                <a:solidFill>
                  <a:srgbClr val="C00000"/>
                </a:solidFill>
              </a:rPr>
              <a:t>rpm</a:t>
            </a:r>
            <a:r>
              <a:rPr lang="zh-CN" altLang="en-US" b="1" dirty="0" smtClean="0">
                <a:solidFill>
                  <a:srgbClr val="C00000"/>
                </a:solidFill>
              </a:rPr>
              <a:t>包构建过程解析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0"/>
          </p:nvPr>
        </p:nvSpPr>
        <p:spPr>
          <a:xfrm>
            <a:off x="715651" y="1110020"/>
            <a:ext cx="10733557" cy="4765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C00000"/>
                </a:solidFill>
              </a:rPr>
              <a:t>1</a:t>
            </a:r>
            <a:r>
              <a:rPr lang="en-US" altLang="zh-CN" b="1" dirty="0">
                <a:solidFill>
                  <a:srgbClr val="C00000"/>
                </a:solidFill>
              </a:rPr>
              <a:t>. </a:t>
            </a:r>
            <a:r>
              <a:rPr lang="en-US" altLang="zh-CN" b="1" dirty="0" err="1">
                <a:solidFill>
                  <a:srgbClr val="C00000"/>
                </a:solidFill>
              </a:rPr>
              <a:t>openEuler</a:t>
            </a:r>
            <a:r>
              <a:rPr lang="zh-CN" altLang="en-US" b="1" dirty="0">
                <a:solidFill>
                  <a:srgbClr val="C00000"/>
                </a:solidFill>
              </a:rPr>
              <a:t>系统安装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641237" y="531739"/>
            <a:ext cx="0" cy="31581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641237" y="1738031"/>
            <a:ext cx="10506927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系统安装完成后可使用远程连接工具，对</a:t>
            </a: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openEuler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系统进行访问，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地址由完成系统配置后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重启系统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后产生，用户名密码则有个人所设定，这里远程连接工具以</a:t>
            </a: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MobaXterm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为例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21" y="2648686"/>
            <a:ext cx="4975279" cy="3346436"/>
          </a:xfrm>
          <a:prstGeom prst="rect">
            <a:avLst/>
          </a:prstGeom>
        </p:spPr>
      </p:pic>
      <p:pic>
        <p:nvPicPr>
          <p:cNvPr id="1026" name="Picture 2" descr="C:\Users\z30010524\AppData\Roaming\eSpace_Desktop\UserData\z30010524\imagefiles\fullImagee03acbfccc1c4ada4f35dfe55c6e8d8fcd40f3b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01" y="2648687"/>
            <a:ext cx="4569564" cy="334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8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817930" y="494321"/>
            <a:ext cx="10740640" cy="993400"/>
          </a:xfrm>
        </p:spPr>
        <p:txBody>
          <a:bodyPr/>
          <a:lstStyle/>
          <a:p>
            <a:r>
              <a:rPr lang="en-US" altLang="zh-CN" b="1" dirty="0" err="1" smtClean="0">
                <a:solidFill>
                  <a:srgbClr val="C00000"/>
                </a:solidFill>
              </a:rPr>
              <a:t>openEuler</a:t>
            </a:r>
            <a:r>
              <a:rPr lang="zh-CN" altLang="en-US" b="1" dirty="0" smtClean="0">
                <a:solidFill>
                  <a:srgbClr val="C00000"/>
                </a:solidFill>
              </a:rPr>
              <a:t>系统</a:t>
            </a:r>
            <a:r>
              <a:rPr lang="en-US" altLang="zh-CN" b="1" dirty="0" smtClean="0">
                <a:solidFill>
                  <a:srgbClr val="C00000"/>
                </a:solidFill>
              </a:rPr>
              <a:t>rpm</a:t>
            </a:r>
            <a:r>
              <a:rPr lang="zh-CN" altLang="en-US" b="1" dirty="0" smtClean="0">
                <a:solidFill>
                  <a:srgbClr val="C00000"/>
                </a:solidFill>
              </a:rPr>
              <a:t>包构建过程解析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0"/>
          </p:nvPr>
        </p:nvSpPr>
        <p:spPr>
          <a:xfrm>
            <a:off x="715651" y="1110020"/>
            <a:ext cx="10733557" cy="4765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C00000"/>
                </a:solidFill>
              </a:rPr>
              <a:t>2</a:t>
            </a:r>
            <a:r>
              <a:rPr lang="en-US" altLang="zh-CN" b="1" dirty="0" smtClean="0">
                <a:solidFill>
                  <a:srgbClr val="C00000"/>
                </a:solidFill>
              </a:rPr>
              <a:t>. </a:t>
            </a:r>
            <a:r>
              <a:rPr lang="zh-CN" altLang="en-US" b="1" dirty="0" smtClean="0">
                <a:solidFill>
                  <a:srgbClr val="C00000"/>
                </a:solidFill>
              </a:rPr>
              <a:t>源文件下载及依赖安装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41237" y="531739"/>
            <a:ext cx="0" cy="31581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641237" y="1550766"/>
            <a:ext cx="8151206" cy="759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pm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构建工具包安装：yum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install rpm-build rpm-devel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rpmdevtools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6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查看软件包所提供的打包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RPM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的实用程序：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rpm –</a:t>
            </a: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ql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rpmdevtools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| </a:t>
            </a: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grep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bin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48665" y="2334615"/>
            <a:ext cx="7337991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rpmdev-setuptree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创建构造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rpm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打包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空间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的目录布局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600"/>
              </a:lnSpc>
            </a:pP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rpmdev-newspec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：创建一个未填充的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SPEC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文件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600"/>
              </a:lnSpc>
            </a:pP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rpmbuild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：从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SEPC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文件创建实际的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rpm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软件包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600"/>
              </a:lnSpc>
            </a:pP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rpmspec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：用于规格查询和已解析输出的新命令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37" y="2309948"/>
            <a:ext cx="4870365" cy="407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8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itle Slide">
  <a:themeElements>
    <a:clrScheme name="2210">
      <a:dk1>
        <a:srgbClr val="1D1D1A"/>
      </a:dk1>
      <a:lt1>
        <a:srgbClr val="1D1D1A"/>
      </a:lt1>
      <a:dk2>
        <a:srgbClr val="FFFFFF"/>
      </a:dk2>
      <a:lt2>
        <a:srgbClr val="FFFFFF"/>
      </a:lt2>
      <a:accent1>
        <a:srgbClr val="C7000A"/>
      </a:accent1>
      <a:accent2>
        <a:srgbClr val="E9002F"/>
      </a:accent2>
      <a:accent3>
        <a:srgbClr val="F4A100"/>
      </a:accent3>
      <a:accent4>
        <a:srgbClr val="FFFF00"/>
      </a:accent4>
      <a:accent5>
        <a:srgbClr val="232323"/>
      </a:accent5>
      <a:accent6>
        <a:srgbClr val="666666"/>
      </a:accent6>
      <a:hlink>
        <a:srgbClr val="919191"/>
      </a:hlink>
      <a:folHlink>
        <a:srgbClr val="C4C4C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kumimoji="1" sz="3200" dirty="0" smtClean="0">
            <a:solidFill>
              <a:srgbClr val="575756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31AD3342-B2D7-44AB-B447-0EEAFE75289A}" vid="{2A9BC227-3AB3-406C-8329-4CEFEE79DCC2}"/>
    </a:ext>
  </a:extLst>
</a:theme>
</file>

<file path=ppt/theme/theme2.xml><?xml version="1.0" encoding="utf-8"?>
<a:theme xmlns:a="http://schemas.openxmlformats.org/drawingml/2006/main" name="Chart page">
  <a:themeElements>
    <a:clrScheme name="updated">
      <a:dk1>
        <a:srgbClr val="1D1D1A"/>
      </a:dk1>
      <a:lt1>
        <a:srgbClr val="1D1D1A"/>
      </a:lt1>
      <a:dk2>
        <a:srgbClr val="FFFFFF"/>
      </a:dk2>
      <a:lt2>
        <a:srgbClr val="FFFFFF"/>
      </a:lt2>
      <a:accent1>
        <a:srgbClr val="C7000A"/>
      </a:accent1>
      <a:accent2>
        <a:srgbClr val="C8102E"/>
      </a:accent2>
      <a:accent3>
        <a:srgbClr val="EA594F"/>
      </a:accent3>
      <a:accent4>
        <a:srgbClr val="F8B53C"/>
      </a:accent4>
      <a:accent5>
        <a:srgbClr val="231815"/>
      </a:accent5>
      <a:accent6>
        <a:srgbClr val="595757"/>
      </a:accent6>
      <a:hlink>
        <a:srgbClr val="898989"/>
      </a:hlink>
      <a:folHlink>
        <a:srgbClr val="B5B5B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7000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800" dirty="0" smtClean="0">
            <a:solidFill>
              <a:schemeClr val="accent2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31AD3342-B2D7-44AB-B447-0EEAFE75289A}" vid="{0566C95E-B10D-4E50-AEA9-2F0B3BA02095}"/>
    </a:ext>
  </a:extLst>
</a:theme>
</file>

<file path=ppt/theme/theme3.xml><?xml version="1.0" encoding="utf-8"?>
<a:theme xmlns:a="http://schemas.openxmlformats.org/drawingml/2006/main" name="4_Chart page">
  <a:themeElements>
    <a:clrScheme name="Custom 29">
      <a:dk1>
        <a:srgbClr val="1D1D1A"/>
      </a:dk1>
      <a:lt1>
        <a:srgbClr val="666666"/>
      </a:lt1>
      <a:dk2>
        <a:srgbClr val="FFFFFF"/>
      </a:dk2>
      <a:lt2>
        <a:srgbClr val="EBEBEB"/>
      </a:lt2>
      <a:accent1>
        <a:srgbClr val="C7000A"/>
      </a:accent1>
      <a:accent2>
        <a:srgbClr val="E9002F"/>
      </a:accent2>
      <a:accent3>
        <a:srgbClr val="F4A100"/>
      </a:accent3>
      <a:accent4>
        <a:srgbClr val="FFFF00"/>
      </a:accent4>
      <a:accent5>
        <a:srgbClr val="232323"/>
      </a:accent5>
      <a:accent6>
        <a:srgbClr val="666666"/>
      </a:accent6>
      <a:hlink>
        <a:srgbClr val="919191"/>
      </a:hlink>
      <a:folHlink>
        <a:srgbClr val="C4C4C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rgbClr val="151515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vert="horz" wrap="none" rtlCol="0">
        <a:spAutoFit/>
      </a:bodyPr>
      <a:lstStyle>
        <a:defPPr algn="l">
          <a:lnSpc>
            <a:spcPts val="3440"/>
          </a:lnSpc>
          <a:defRPr dirty="0" smtClean="0"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31AD3342-B2D7-44AB-B447-0EEAFE75289A}" vid="{16663F97-3F87-4F0C-A339-415FFD08A83B}"/>
    </a:ext>
  </a:extLst>
</a:theme>
</file>

<file path=ppt/theme/theme4.xml><?xml version="1.0" encoding="utf-8"?>
<a:theme xmlns:a="http://schemas.openxmlformats.org/drawingml/2006/main" name="End page">
  <a:themeElements>
    <a:clrScheme name="2210">
      <a:dk1>
        <a:srgbClr val="1D1D1A"/>
      </a:dk1>
      <a:lt1>
        <a:srgbClr val="1D1D1A"/>
      </a:lt1>
      <a:dk2>
        <a:srgbClr val="FFFFFF"/>
      </a:dk2>
      <a:lt2>
        <a:srgbClr val="FFFFFF"/>
      </a:lt2>
      <a:accent1>
        <a:srgbClr val="C7000A"/>
      </a:accent1>
      <a:accent2>
        <a:srgbClr val="E9002F"/>
      </a:accent2>
      <a:accent3>
        <a:srgbClr val="F4A100"/>
      </a:accent3>
      <a:accent4>
        <a:srgbClr val="FFFF00"/>
      </a:accent4>
      <a:accent5>
        <a:srgbClr val="232323"/>
      </a:accent5>
      <a:accent6>
        <a:srgbClr val="666666"/>
      </a:accent6>
      <a:hlink>
        <a:srgbClr val="919191"/>
      </a:hlink>
      <a:folHlink>
        <a:srgbClr val="C4C4C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A002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31AD3342-B2D7-44AB-B447-0EEAFE75289A}" vid="{289F26BF-68E3-4534-8B82-5383260B836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PPT模板</Template>
  <TotalTime>7609</TotalTime>
  <Words>1688</Words>
  <Application>Microsoft Office PowerPoint</Application>
  <PresentationFormat>自定义</PresentationFormat>
  <Paragraphs>153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等线</vt:lpstr>
      <vt:lpstr>Microsoft YaHei</vt:lpstr>
      <vt:lpstr>Microsoft YaHei</vt:lpstr>
      <vt:lpstr>黑体</vt:lpstr>
      <vt:lpstr>Arial</vt:lpstr>
      <vt:lpstr>Calibri</vt:lpstr>
      <vt:lpstr>Wingdings</vt:lpstr>
      <vt:lpstr>1_Title Slide</vt:lpstr>
      <vt:lpstr>Chart page</vt:lpstr>
      <vt:lpstr>4_Chart page</vt:lpstr>
      <vt:lpstr>End page</vt:lpstr>
      <vt:lpstr>从0到1构建bishengJDK-rpm包(基于openeuler和树莓派)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Huawei Technologies Co.,Ltd.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fanyan (A)</dc:creator>
  <cp:lastModifiedBy>hedongbo</cp:lastModifiedBy>
  <cp:revision>221</cp:revision>
  <dcterms:created xsi:type="dcterms:W3CDTF">2018-11-29T10:16:29Z</dcterms:created>
  <dcterms:modified xsi:type="dcterms:W3CDTF">2021-05-20T06:33:58Z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(3)yKd4g50EYpOPPF+VSR9vyqzY8gdblk0kHXXeLm655VWWEWLgYSNtn7/absC2FSnxvuOEERkE
QQ/cGeBYoISnUc+qh4k+MIBrNNp+OGxqj8FMUWnDqnLXGEBpNhZURLkFYd2zBsLKj+i06zBg
ow7UCNHdArXJ/Qn0Yk4GWniW2a5R8P2+JbB2nyHztSSqZwQy//ca8ahBjcKLDVrkB09xIKQ9
QwV1z3XplUj5IpSng3</vt:lpwstr>
  </property>
  <property fmtid="{D5CDD505-2E9C-101B-9397-08002B2CF9AE}" pid="3" name="_2015_ms_pID_7253431">
    <vt:lpwstr>5BYYS3U2qZpCAJ3RExPPgiQBXWXvU+U4MT0KmflaUiC1wsFRvHcuG+
qMPnShYlmTc72+vr0h/i89d/XFTGKFbFFv75UywQQVQMInhiMclyS1ORsubO/SsOjvVgdHPd
9hKP78x76lyT/g8ucOEilpTSsk1zqtNPQm93dBnq2ijjAt96SakUS83h/ZiiNNY8YpXTBiPI
HfeVYS6DeeHC7iiIm4ZYuaJThLV5ZXEP3N5d</vt:lpwstr>
  </property>
  <property fmtid="{D5CDD505-2E9C-101B-9397-08002B2CF9AE}" pid="4" name="_2015_ms_pID_7253432">
    <vt:lpwstr>QQ==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1616667144</vt:lpwstr>
  </property>
</Properties>
</file>