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  <p:sldMasterId id="2147483797" r:id="rId2"/>
    <p:sldMasterId id="2147483816" r:id="rId3"/>
    <p:sldMasterId id="2147483683" r:id="rId4"/>
  </p:sldMasterIdLst>
  <p:notesMasterIdLst>
    <p:notesMasterId r:id="rId35"/>
  </p:notesMasterIdLst>
  <p:handoutMasterIdLst>
    <p:handoutMasterId r:id="rId36"/>
  </p:handoutMasterIdLst>
  <p:sldIdLst>
    <p:sldId id="314" r:id="rId5"/>
    <p:sldId id="312" r:id="rId6"/>
    <p:sldId id="313" r:id="rId7"/>
    <p:sldId id="320" r:id="rId8"/>
    <p:sldId id="321" r:id="rId9"/>
    <p:sldId id="322" r:id="rId10"/>
    <p:sldId id="315" r:id="rId11"/>
    <p:sldId id="333" r:id="rId12"/>
    <p:sldId id="316" r:id="rId13"/>
    <p:sldId id="323" r:id="rId14"/>
    <p:sldId id="318" r:id="rId15"/>
    <p:sldId id="326" r:id="rId16"/>
    <p:sldId id="328" r:id="rId17"/>
    <p:sldId id="325" r:id="rId18"/>
    <p:sldId id="327" r:id="rId19"/>
    <p:sldId id="330" r:id="rId20"/>
    <p:sldId id="329" r:id="rId21"/>
    <p:sldId id="317" r:id="rId22"/>
    <p:sldId id="319" r:id="rId23"/>
    <p:sldId id="334" r:id="rId24"/>
    <p:sldId id="337" r:id="rId25"/>
    <p:sldId id="336" r:id="rId26"/>
    <p:sldId id="338" r:id="rId27"/>
    <p:sldId id="339" r:id="rId28"/>
    <p:sldId id="335" r:id="rId29"/>
    <p:sldId id="341" r:id="rId30"/>
    <p:sldId id="332" r:id="rId31"/>
    <p:sldId id="331" r:id="rId32"/>
    <p:sldId id="340" r:id="rId33"/>
    <p:sldId id="280" r:id="rId34"/>
  </p:sldIdLst>
  <p:sldSz cx="12196763" cy="6858000"/>
  <p:notesSz cx="6858000" cy="9144000"/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页_图片版" id="{E8D0D622-F6C6-F44A-B365-B4A5FF6195C2}">
          <p14:sldIdLst>
            <p14:sldId id="314"/>
          </p14:sldIdLst>
        </p14:section>
        <p14:section name="章节页" id="{FD05EE94-C931-8C4B-83A2-004B32AA1207}">
          <p14:sldIdLst>
            <p14:sldId id="312"/>
            <p14:sldId id="313"/>
            <p14:sldId id="320"/>
            <p14:sldId id="321"/>
            <p14:sldId id="322"/>
            <p14:sldId id="315"/>
            <p14:sldId id="333"/>
            <p14:sldId id="316"/>
            <p14:sldId id="323"/>
            <p14:sldId id="318"/>
            <p14:sldId id="326"/>
            <p14:sldId id="328"/>
            <p14:sldId id="325"/>
            <p14:sldId id="327"/>
            <p14:sldId id="330"/>
            <p14:sldId id="329"/>
            <p14:sldId id="317"/>
            <p14:sldId id="319"/>
            <p14:sldId id="334"/>
            <p14:sldId id="337"/>
            <p14:sldId id="336"/>
            <p14:sldId id="338"/>
            <p14:sldId id="339"/>
            <p14:sldId id="335"/>
            <p14:sldId id="341"/>
            <p14:sldId id="332"/>
            <p14:sldId id="331"/>
            <p14:sldId id="340"/>
          </p14:sldIdLst>
        </p14:section>
        <p14:section name="结束页" id="{3F9D54A7-3BE2-2540-BB4C-DFE5509085F3}">
          <p14:sldIdLst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5" pos="3701" userDrawn="1">
          <p15:clr>
            <a:srgbClr val="A4A3A4"/>
          </p15:clr>
        </p15:guide>
        <p15:guide id="6" orient="horz" pos="2159" userDrawn="1">
          <p15:clr>
            <a:srgbClr val="A4A3A4"/>
          </p15:clr>
        </p15:guide>
        <p15:guide id="7" pos="35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98989"/>
    <a:srgbClr val="FFFFFF"/>
    <a:srgbClr val="E9002F"/>
    <a:srgbClr val="595757"/>
    <a:srgbClr val="221815"/>
    <a:srgbClr val="888888"/>
    <a:srgbClr val="B5B5B5"/>
    <a:srgbClr val="DDDDDD"/>
    <a:srgbClr val="D0E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291"/>
  </p:normalViewPr>
  <p:slideViewPr>
    <p:cSldViewPr snapToGrid="0" snapToObjects="1">
      <p:cViewPr varScale="1">
        <p:scale>
          <a:sx n="101" d="100"/>
          <a:sy n="101" d="100"/>
        </p:scale>
        <p:origin x="72" y="312"/>
      </p:cViewPr>
      <p:guideLst>
        <p:guide pos="3701"/>
        <p:guide orient="horz" pos="2159"/>
        <p:guide pos="35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9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60A27-BF12-6744-9E93-932A0E34D8BB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326F3-4732-B74B-9C70-D0992466E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5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304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957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60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26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913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566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21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55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80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90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71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7"/>
          <a:stretch/>
        </p:blipFill>
        <p:spPr>
          <a:xfrm>
            <a:off x="0" y="0"/>
            <a:ext cx="12206140" cy="5594695"/>
          </a:xfrm>
          <a:prstGeom prst="rect">
            <a:avLst/>
          </a:prstGeom>
        </p:spPr>
      </p:pic>
      <p:sp>
        <p:nvSpPr>
          <p:cNvPr id="7" name="L 形 6"/>
          <p:cNvSpPr/>
          <p:nvPr userDrawn="1"/>
        </p:nvSpPr>
        <p:spPr>
          <a:xfrm rot="5400000">
            <a:off x="7853942" y="2130562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227DEE9-8BE9-0D49-BF96-9E83C5312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2F43DA98-D48D-6947-95EF-BA3B05E68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9495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1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智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04"/>
          <a:stretch/>
        </p:blipFill>
        <p:spPr>
          <a:xfrm>
            <a:off x="0" y="375"/>
            <a:ext cx="12197432" cy="55992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62AA4863-E1EF-3342-A8CB-ECD4FD06CE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="" xmlns:a16="http://schemas.microsoft.com/office/drawing/2014/main" id="{195303EA-8491-464F-99A0-67F948701C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412816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56DBC59C-CE55-E340-A3AE-F88AAF0D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L 形 17">
            <a:extLst>
              <a:ext uri="{FF2B5EF4-FFF2-40B4-BE49-F238E27FC236}">
                <a16:creationId xmlns="" xmlns:a16="http://schemas.microsoft.com/office/drawing/2014/main" id="{3049C48A-4CAE-8940-8A29-89DE0543DF4C}"/>
              </a:ext>
            </a:extLst>
          </p:cNvPr>
          <p:cNvSpPr/>
          <p:nvPr userDrawn="1"/>
        </p:nvSpPr>
        <p:spPr>
          <a:xfrm rot="5400000">
            <a:off x="5369529" y="2370740"/>
            <a:ext cx="744262" cy="762208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</p:spTree>
    <p:extLst>
      <p:ext uri="{BB962C8B-B14F-4D97-AF65-F5344CB8AC3E}">
        <p14:creationId xmlns:p14="http://schemas.microsoft.com/office/powerpoint/2010/main" val="35144873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创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476"/>
          <a:stretch/>
        </p:blipFill>
        <p:spPr>
          <a:xfrm>
            <a:off x="0" y="374"/>
            <a:ext cx="12197432" cy="5590529"/>
          </a:xfrm>
          <a:prstGeom prst="rect">
            <a:avLst/>
          </a:prstGeom>
        </p:spPr>
      </p:pic>
      <p:sp>
        <p:nvSpPr>
          <p:cNvPr id="9" name="L 形 8"/>
          <p:cNvSpPr/>
          <p:nvPr userDrawn="1"/>
        </p:nvSpPr>
        <p:spPr>
          <a:xfrm rot="5400000">
            <a:off x="5945516" y="2323519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B908F03-BBCC-164B-BE54-2E836D6E7C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="" xmlns:a16="http://schemas.microsoft.com/office/drawing/2014/main" id="{A3BE9F9B-07D9-DD4C-9CEF-250804A414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93A299E5-0026-5A42-88AA-B3A7F29D3A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426698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攀登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02"/>
          <a:stretch/>
        </p:blipFill>
        <p:spPr>
          <a:xfrm>
            <a:off x="0" y="-74021"/>
            <a:ext cx="12197432" cy="5668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8" name="L 形 7"/>
          <p:cNvSpPr/>
          <p:nvPr userDrawn="1"/>
        </p:nvSpPr>
        <p:spPr>
          <a:xfrm rot="5400000">
            <a:off x="7929967" y="1657555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5" name="Text Placeholder 5">
            <a:extLst>
              <a:ext uri="{FF2B5EF4-FFF2-40B4-BE49-F238E27FC236}">
                <a16:creationId xmlns="" xmlns:a16="http://schemas.microsoft.com/office/drawing/2014/main" id="{6BB7B2F8-0AF7-D04F-81DD-52FDB6B732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462D1BCC-0781-514D-8FE8-12F4AF64BC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373707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1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CA8B3F0C-616F-224A-B32F-9F9BF5EEE1B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6021" y="1512875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4pPr>
            <a:lvl5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  <a:p>
            <a:pPr marL="329026" marR="0" lvl="1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857913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384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述职-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875" y="188143"/>
            <a:ext cx="10520363" cy="60152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ea"/>
                <a:ea typeface="+mj-ea"/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649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1960DD1-8AC3-8F46-9D2D-BF81187F43FC}"/>
              </a:ext>
            </a:extLst>
          </p:cNvPr>
          <p:cNvSpPr txBox="1"/>
          <p:nvPr userDrawn="1"/>
        </p:nvSpPr>
        <p:spPr>
          <a:xfrm>
            <a:off x="607486" y="1402064"/>
            <a:ext cx="3921034" cy="85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66478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tif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19181AA-8E93-7743-ADEB-8A06A0DFC13A}"/>
              </a:ext>
            </a:extLst>
          </p:cNvPr>
          <p:cNvSpPr/>
          <p:nvPr userDrawn="1"/>
        </p:nvSpPr>
        <p:spPr>
          <a:xfrm>
            <a:off x="0" y="5590903"/>
            <a:ext cx="12196763" cy="12670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E8B5C1-4D37-8442-902D-D86F9BBDE2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751" y="5970991"/>
            <a:ext cx="2260800" cy="48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0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92" r:id="rId3"/>
    <p:sldLayoutId id="214748382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3440"/>
        </a:lnSpc>
        <a:spcBef>
          <a:spcPct val="0"/>
        </a:spcBef>
        <a:buNone/>
        <a:defRPr sz="32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000" kern="1200">
          <a:solidFill>
            <a:srgbClr val="1D1D1B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pos="3841" userDrawn="1">
          <p15:clr>
            <a:srgbClr val="F26B43"/>
          </p15:clr>
        </p15:guide>
        <p15:guide id="3" pos="565" userDrawn="1">
          <p15:clr>
            <a:srgbClr val="F26B43"/>
          </p15:clr>
        </p15:guide>
        <p15:guide id="4" orient="horz" pos="4007" userDrawn="1">
          <p15:clr>
            <a:srgbClr val="F26B43"/>
          </p15:clr>
        </p15:guide>
        <p15:guide id="5" orient="horz" pos="1235" userDrawn="1">
          <p15:clr>
            <a:srgbClr val="F26B43"/>
          </p15:clr>
        </p15:guide>
        <p15:guide id="6" orient="horz" pos="55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23943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2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pos="7225" userDrawn="1">
          <p15:clr>
            <a:srgbClr val="F26B43"/>
          </p15:clr>
        </p15:guide>
        <p15:guide id="5" orient="horz" pos="410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89" name="矩形 13">
              <a:extLst>
                <a:ext uri="{FF2B5EF4-FFF2-40B4-BE49-F238E27FC236}">
                  <a16:creationId xmlns=""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=""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=""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=""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=""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=""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=""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=""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=""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=""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=""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=""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=""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=""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=""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=""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=""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=""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=""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=""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=""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=""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=""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=""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=""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=""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=""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=""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=""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=""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=""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=""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121" name="矩形 13">
              <a:extLst>
                <a:ext uri="{FF2B5EF4-FFF2-40B4-BE49-F238E27FC236}">
                  <a16:creationId xmlns=""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=""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=""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 smtClean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0/0/0</a:t>
              </a:r>
              <a:endParaRPr kumimoji="1" lang="en-US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4" name="矩形 13">
              <a:extLst>
                <a:ext uri="{FF2B5EF4-FFF2-40B4-BE49-F238E27FC236}">
                  <a16:creationId xmlns=""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=""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=""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=""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=""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2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pos="7225" userDrawn="1">
          <p15:clr>
            <a:srgbClr val="F26B43"/>
          </p15:clr>
        </p15:guide>
        <p15:guide id="5" orient="horz" pos="410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45F1158-B1AA-8F41-AF0A-FEA0EC18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69" y="1467870"/>
            <a:ext cx="3984232" cy="2816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="" xmlns:a16="http://schemas.microsoft.com/office/drawing/2014/main" id="{F8FC7CCD-75EB-9C44-BC7D-29679334A8CA}"/>
              </a:ext>
            </a:extLst>
          </p:cNvPr>
          <p:cNvSpPr txBox="1">
            <a:spLocks/>
          </p:cNvSpPr>
          <p:nvPr userDrawn="1"/>
        </p:nvSpPr>
        <p:spPr>
          <a:xfrm>
            <a:off x="7979357" y="2794960"/>
            <a:ext cx="3225168" cy="20299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65"/>
              </a:lnSpc>
            </a:pP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Copyright©2018 Huawei Technologies Co., Ltd.</a:t>
            </a:r>
            <a:b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</a:b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All Rights Reserved.</a:t>
            </a:r>
            <a:r>
              <a:rPr kumimoji="1" lang="en-US" altLang="zh-CN" sz="779" dirty="0">
                <a:solidFill>
                  <a:srgbClr val="1D1D1B"/>
                </a:solidFill>
                <a:latin typeface="+mn-lt"/>
              </a:rPr>
              <a:t/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779" dirty="0">
                <a:solidFill>
                  <a:srgbClr val="1D1D1B"/>
                </a:solidFill>
                <a:latin typeface="+mn-lt"/>
              </a:rPr>
              <a:t/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information in this document may contain predictive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statements including, without limitation, statements regarding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future financial and operating results, future product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portfolio, new technology, etc. There are a number of factors that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could cause actual results and developments to differ materially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from those expressed or implied in the predictive statements.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Therefore, such information is provided for reference purpose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only and constitutes neither an offer nor an acceptance. Huawei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may change the information at any time without notice. </a:t>
            </a:r>
          </a:p>
          <a:p>
            <a:pPr>
              <a:lnSpc>
                <a:spcPts val="1065"/>
              </a:lnSpc>
            </a:pPr>
            <a:endParaRPr kumimoji="1" lang="zh-CN" altLang="en-US" sz="779" dirty="0">
              <a:solidFill>
                <a:srgbClr val="1D1D1B"/>
              </a:solidFill>
              <a:latin typeface="+mn-lt"/>
            </a:endParaRPr>
          </a:p>
        </p:txBody>
      </p:sp>
      <p:sp>
        <p:nvSpPr>
          <p:cNvPr id="6" name="Subtitle 6">
            <a:extLst>
              <a:ext uri="{FF2B5EF4-FFF2-40B4-BE49-F238E27FC236}">
                <a16:creationId xmlns="" xmlns:a16="http://schemas.microsoft.com/office/drawing/2014/main" id="{12B8F806-ABD5-064C-8793-5E22C72554FD}"/>
              </a:ext>
            </a:extLst>
          </p:cNvPr>
          <p:cNvSpPr txBox="1">
            <a:spLocks/>
          </p:cNvSpPr>
          <p:nvPr userDrawn="1"/>
        </p:nvSpPr>
        <p:spPr>
          <a:xfrm>
            <a:off x="7987276" y="1631849"/>
            <a:ext cx="3477701" cy="4911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1"/>
              </a:lnSpc>
              <a:spcBef>
                <a:spcPts val="0"/>
              </a:spcBef>
            </a:pP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把数字世界带入每个人、每个家庭、</a:t>
            </a:r>
            <a: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/>
            </a:r>
            <a:b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</a:b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每个组织，构建万物互联的智能世界。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="" xmlns:a16="http://schemas.microsoft.com/office/drawing/2014/main" id="{F1235B6F-D691-2C40-93D4-EC5427ADDFB0}"/>
              </a:ext>
            </a:extLst>
          </p:cNvPr>
          <p:cNvSpPr txBox="1">
            <a:spLocks/>
          </p:cNvSpPr>
          <p:nvPr userDrawn="1"/>
        </p:nvSpPr>
        <p:spPr>
          <a:xfrm>
            <a:off x="7977672" y="2106124"/>
            <a:ext cx="3481833" cy="582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94"/>
              </a:lnSpc>
            </a:pP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Bring digital to every person, home and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organization for a fully connected,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intelligent world.</a:t>
            </a:r>
            <a:endParaRPr kumimoji="1" lang="zh-CN" altLang="en-US" sz="1200" dirty="0">
              <a:solidFill>
                <a:srgbClr val="1D1D1B"/>
              </a:solidFill>
              <a:latin typeface="+mn-lt"/>
              <a:ea typeface="Microsoft YaHei" charset="-122"/>
              <a:cs typeface="Microsoft YaHei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A792140-33FB-E045-9071-EE8DB65F2A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76" y="5237566"/>
            <a:ext cx="1875600" cy="40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0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</p:titleStyle>
    <p:bodyStyle>
      <a:lvl1pPr marL="0" indent="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None/>
        <a:defRPr sz="1819" kern="1200">
          <a:solidFill>
            <a:srgbClr val="FFFFFF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593900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2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pos="72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tmlpreview.github.io/?https://raw.githubusercontent.com/openjdk/jdk/master/doc/building.html#running-configure" TargetMode="External"/><Relationship Id="rId2" Type="http://schemas.openxmlformats.org/officeDocument/2006/relationships/hyperlink" Target="https://htmlpreview.github.io/?https://raw.githubusercontent.com/openjdk/jdk/master/doc/building.html#getting-the-source-code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htmlpreview.github.io/?https://raw.githubusercontent.com/openjdk/jdk/master/doc/building.html##running-tests" TargetMode="External"/><Relationship Id="rId4" Type="http://schemas.openxmlformats.org/officeDocument/2006/relationships/hyperlink" Target="https://htmlpreview.github.io/?https://raw.githubusercontent.com/openjdk/jdk/master/doc/building.html#running-make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doptOpenJDK/IcedTea-Web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acle.com/java/technologies/javase-jre8-downloads.html#license-lightbox" TargetMode="External"/><Relationship Id="rId2" Type="http://schemas.openxmlformats.org/officeDocument/2006/relationships/hyperlink" Target="https://www.oracle.com/java/technologies/javase/javase-jdk8-downloads.html#license-lightbox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8996" y="907092"/>
            <a:ext cx="10241584" cy="690255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如何基于</a:t>
            </a:r>
            <a:r>
              <a:rPr lang="en-US" altLang="zh-CN" b="1" dirty="0" smtClean="0"/>
              <a:t>OpenJDK</a:t>
            </a:r>
            <a:r>
              <a:rPr lang="zh-CN" altLang="en-US" b="1" dirty="0" smtClean="0"/>
              <a:t>制作自己的发行版</a:t>
            </a:r>
            <a:endParaRPr lang="zh-CN" altLang="en-US" b="1" dirty="0"/>
          </a:p>
        </p:txBody>
      </p:sp>
      <p:sp>
        <p:nvSpPr>
          <p:cNvPr id="6" name="Text Placeholder 7">
            <a:extLst>
              <a:ext uri="{FF2B5EF4-FFF2-40B4-BE49-F238E27FC236}">
                <a16:creationId xmlns="" xmlns:a16="http://schemas.microsoft.com/office/drawing/2014/main" id="{7F3DB8AC-5DE9-5548-8697-C9055F7FFC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/>
          <a:lstStyle/>
          <a:p>
            <a:r>
              <a:rPr lang="zh-CN" altLang="en-US" dirty="0" smtClean="0"/>
              <a:t>作</a:t>
            </a:r>
            <a:r>
              <a:rPr lang="zh-CN" altLang="en-US" dirty="0"/>
              <a:t>者</a:t>
            </a:r>
            <a:r>
              <a:rPr lang="zh-CN" altLang="en-US" dirty="0" smtClean="0"/>
              <a:t>：郭歌</a:t>
            </a:r>
            <a:endParaRPr lang="en-US" altLang="zh-CN" dirty="0"/>
          </a:p>
          <a:p>
            <a:r>
              <a:rPr lang="zh-CN" altLang="en-US" dirty="0"/>
              <a:t>日期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2021.5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E566F3-A3A5-4146-9236-C652EFF2FBE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 dirty="0"/>
              <a:t>Security Level: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4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 smtClean="0"/>
              <a:t>什么是二进制发行版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zh-CN" altLang="en-US" dirty="0"/>
              <a:t>本</a:t>
            </a:r>
            <a:r>
              <a:rPr lang="zh-CN" altLang="en-US" dirty="0" smtClean="0"/>
              <a:t>文讲的二进制发行版指的是</a:t>
            </a:r>
            <a:r>
              <a:rPr lang="zh-CN" altLang="en-US" dirty="0"/>
              <a:t>单</a:t>
            </a:r>
            <a:r>
              <a:rPr lang="zh-CN" altLang="en-US" dirty="0" smtClean="0"/>
              <a:t>包发布形式，在</a:t>
            </a:r>
            <a:r>
              <a:rPr lang="en-US" altLang="zh-CN" dirty="0" smtClean="0"/>
              <a:t>Linux</a:t>
            </a:r>
            <a:r>
              <a:rPr lang="zh-CN" altLang="en-US" dirty="0" smtClean="0"/>
              <a:t>上是</a:t>
            </a:r>
            <a:r>
              <a:rPr lang="en-US" altLang="zh-CN" dirty="0" smtClean="0"/>
              <a:t>tar</a:t>
            </a:r>
            <a:r>
              <a:rPr lang="zh-CN" altLang="en-US" dirty="0" smtClean="0"/>
              <a:t>包，在</a:t>
            </a:r>
            <a:r>
              <a:rPr lang="en-US" altLang="zh-CN" dirty="0" smtClean="0"/>
              <a:t>windows</a:t>
            </a:r>
            <a:r>
              <a:rPr lang="zh-CN" altLang="en-US" dirty="0" smtClean="0"/>
              <a:t>上是</a:t>
            </a:r>
            <a:r>
              <a:rPr lang="en-US" altLang="zh-CN" dirty="0" smtClean="0"/>
              <a:t>exe</a:t>
            </a:r>
            <a:r>
              <a:rPr lang="zh-CN" altLang="en-US" dirty="0" smtClean="0"/>
              <a:t>安装包</a:t>
            </a:r>
            <a:endParaRPr lang="en-US" altLang="zh-CN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zh-CN" altLang="en-US" dirty="0" smtClean="0"/>
              <a:t>包含</a:t>
            </a:r>
            <a:r>
              <a:rPr lang="en-US" altLang="zh-CN" dirty="0" smtClean="0"/>
              <a:t>JDK</a:t>
            </a:r>
            <a:r>
              <a:rPr lang="zh-CN" altLang="en-US" dirty="0" smtClean="0"/>
              <a:t>和</a:t>
            </a:r>
            <a:r>
              <a:rPr lang="en-US" altLang="zh-CN" dirty="0" smtClean="0"/>
              <a:t>JRE</a:t>
            </a:r>
            <a:r>
              <a:rPr lang="zh-CN" altLang="en-US" dirty="0" smtClean="0"/>
              <a:t>，一个是开发包，一个是运行时包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182" y="2050066"/>
            <a:ext cx="8917498" cy="117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1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 smtClean="0"/>
              <a:t>如何制作二进制发行版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zh-CN" altLang="en-US" b="1" dirty="0"/>
              <a:t>如</a:t>
            </a:r>
            <a:r>
              <a:rPr lang="zh-CN" altLang="en-US" b="1" dirty="0" smtClean="0"/>
              <a:t>何构建</a:t>
            </a:r>
            <a:r>
              <a:rPr lang="en-US" altLang="zh-CN" b="1" dirty="0" smtClean="0"/>
              <a:t>OpenJDK</a:t>
            </a:r>
            <a:r>
              <a:rPr lang="zh-CN" altLang="en-US" b="1" dirty="0" smtClean="0"/>
              <a:t>请参考：</a:t>
            </a:r>
            <a:r>
              <a:rPr lang="en-US" altLang="zh-CN" dirty="0"/>
              <a:t>https://openjdk.java.net/groups/build/doc/building.html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29360" y="1839971"/>
            <a:ext cx="7302243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TL;DR (Instructions for the Impatient)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Get the complete source code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rgbClr val="1D6AE5"/>
                </a:solidFill>
                <a:effectLst/>
                <a:latin typeface="Arial Unicode MS" panose="020B0604020202020204" pitchFamily="34" charset="-128"/>
                <a:cs typeface="Times New Roman" panose="02020603050405020304" pitchFamily="18" charset="0"/>
              </a:rPr>
              <a:t>git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1D6AE5"/>
                </a:solidFill>
                <a:effectLst/>
                <a:latin typeface="Arial Unicode MS" panose="020B0604020202020204" pitchFamily="34" charset="-128"/>
                <a:cs typeface="Times New Roman" panose="02020603050405020304" pitchFamily="18" charset="0"/>
              </a:rPr>
              <a:t> clone https://git.openjdk.java.net/jdk/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Run configure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1D6AE5"/>
                </a:solidFill>
                <a:effectLst/>
                <a:latin typeface="Arial Unicode MS" panose="020B0604020202020204" pitchFamily="34" charset="-128"/>
                <a:cs typeface="Times New Roman" panose="02020603050405020304" pitchFamily="18" charset="0"/>
              </a:rPr>
              <a:t>bash configure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Run make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1D6AE5"/>
                </a:solidFill>
                <a:effectLst/>
                <a:latin typeface="Arial Unicode MS" panose="020B0604020202020204" pitchFamily="34" charset="-128"/>
                <a:cs typeface="Times New Roman" panose="02020603050405020304" pitchFamily="18" charset="0"/>
              </a:rPr>
              <a:t>make images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Verify your newly built JDK:</a:t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1D6AE5"/>
                </a:solidFill>
                <a:effectLst/>
                <a:latin typeface="Arial Unicode MS" panose="020B0604020202020204" pitchFamily="34" charset="-128"/>
                <a:cs typeface="Times New Roman" panose="02020603050405020304" pitchFamily="18" charset="0"/>
              </a:rPr>
              <a:t>./build/*/images/</a:t>
            </a:r>
            <a:r>
              <a:rPr kumimoji="0" lang="en-US" altLang="en-US" sz="10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Unicode MS" panose="020B0604020202020204" pitchFamily="34" charset="-128"/>
                <a:cs typeface="Times New Roman" panose="02020603050405020304" pitchFamily="18" charset="0"/>
              </a:rPr>
              <a:t>jdk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1D6AE5"/>
                </a:solidFill>
                <a:effectLst/>
                <a:latin typeface="Arial Unicode MS" panose="020B0604020202020204" pitchFamily="34" charset="-128"/>
                <a:cs typeface="Times New Roman" panose="02020603050405020304" pitchFamily="18" charset="0"/>
              </a:rPr>
              <a:t>/bin/java -version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Run basic tests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1D6AE5"/>
                </a:solidFill>
                <a:effectLst/>
                <a:latin typeface="Arial Unicode MS" panose="020B0604020202020204" pitchFamily="34" charset="-128"/>
                <a:cs typeface="Times New Roman" panose="02020603050405020304" pitchFamily="18" charset="0"/>
              </a:rPr>
              <a:t>make run-test-tier1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1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 smtClean="0"/>
              <a:t>如何制作二进制发行版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zh-CN" altLang="en-US" b="1" dirty="0"/>
              <a:t>是不是真的就这么简单呢？</a:t>
            </a:r>
            <a:endParaRPr lang="en-US" altLang="zh-CN" b="1" dirty="0"/>
          </a:p>
          <a:p>
            <a:pPr lvl="1"/>
            <a:r>
              <a:rPr lang="zh-CN" altLang="en-US" dirty="0" smtClean="0"/>
              <a:t>构建</a:t>
            </a:r>
            <a:r>
              <a:rPr lang="en-US" altLang="zh-CN" dirty="0" smtClean="0"/>
              <a:t>os</a:t>
            </a:r>
            <a:r>
              <a:rPr lang="zh-CN" altLang="en-US" dirty="0"/>
              <a:t>选哪</a:t>
            </a:r>
            <a:r>
              <a:rPr lang="zh-CN" altLang="en-US" dirty="0" smtClean="0"/>
              <a:t>个</a:t>
            </a:r>
            <a:endParaRPr lang="en-US" altLang="zh-CN" dirty="0" smtClean="0"/>
          </a:p>
          <a:p>
            <a:pPr marL="160751" lvl="1" indent="0">
              <a:buNone/>
            </a:pPr>
            <a:r>
              <a:rPr lang="en-US" altLang="zh-CN" dirty="0" smtClean="0">
                <a:solidFill>
                  <a:srgbClr val="C00000"/>
                </a:solidFill>
              </a:rPr>
              <a:t> </a:t>
            </a:r>
          </a:p>
          <a:p>
            <a:pPr marL="160751" lvl="1" indent="0">
              <a:buNone/>
            </a:pPr>
            <a:endParaRPr lang="en-US" altLang="zh-CN" dirty="0" smtClean="0"/>
          </a:p>
          <a:p>
            <a:pPr lvl="1"/>
            <a:r>
              <a:rPr lang="zh-CN" altLang="en-US" dirty="0" smtClean="0"/>
              <a:t>本地构建还是交叉构建？</a:t>
            </a:r>
            <a:endParaRPr lang="en-US" dirty="0" smtClean="0"/>
          </a:p>
          <a:p>
            <a:pPr marL="160751" lvl="1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 marL="160751" lvl="1" indent="0">
              <a:buNone/>
            </a:pPr>
            <a:endParaRPr lang="en-US" dirty="0" smtClean="0"/>
          </a:p>
          <a:p>
            <a:pPr lvl="1"/>
            <a:r>
              <a:rPr lang="en-US" dirty="0" err="1" smtClean="0"/>
              <a:t>gcc</a:t>
            </a:r>
            <a:r>
              <a:rPr lang="zh-CN" altLang="en-US" dirty="0" smtClean="0"/>
              <a:t>版本对结果有什么影响</a:t>
            </a:r>
            <a:endParaRPr lang="en-US" altLang="zh-CN" dirty="0" smtClean="0"/>
          </a:p>
          <a:p>
            <a:pPr marL="160751" lvl="1" indent="0">
              <a:buNone/>
            </a:pPr>
            <a:endParaRPr lang="en-US" altLang="zh-CN" dirty="0" smtClean="0">
              <a:solidFill>
                <a:srgbClr val="C00000"/>
              </a:solidFill>
            </a:endParaRPr>
          </a:p>
          <a:p>
            <a:pPr lvl="1"/>
            <a:endParaRPr lang="en-US" altLang="zh-CN" dirty="0">
              <a:solidFill>
                <a:srgbClr val="C00000"/>
              </a:solidFill>
            </a:endParaRPr>
          </a:p>
          <a:p>
            <a:pPr lvl="1"/>
            <a:r>
              <a:rPr lang="zh-CN" altLang="en-US" dirty="0" smtClean="0"/>
              <a:t>除了</a:t>
            </a:r>
            <a:r>
              <a:rPr lang="en-US" altLang="zh-CN" dirty="0" err="1" smtClean="0"/>
              <a:t>gcc</a:t>
            </a:r>
            <a:r>
              <a:rPr lang="zh-CN" altLang="en-US" dirty="0" smtClean="0"/>
              <a:t>，还有哪些构建依赖会对最终结果有影响？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0840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 smtClean="0"/>
              <a:t>如何制作二进制发行版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zh-CN" altLang="en-US" b="1" dirty="0"/>
              <a:t>是不是真的就这么简单呢？</a:t>
            </a:r>
            <a:endParaRPr lang="en-US" altLang="zh-CN" b="1" dirty="0"/>
          </a:p>
          <a:p>
            <a:pPr lvl="1"/>
            <a:r>
              <a:rPr lang="zh-CN" altLang="en-US" dirty="0" smtClean="0"/>
              <a:t>构建</a:t>
            </a:r>
            <a:r>
              <a:rPr lang="en-US" altLang="zh-CN" dirty="0" smtClean="0"/>
              <a:t>os</a:t>
            </a:r>
            <a:r>
              <a:rPr lang="zh-CN" altLang="en-US" dirty="0"/>
              <a:t>选哪</a:t>
            </a:r>
            <a:r>
              <a:rPr lang="zh-CN" altLang="en-US" dirty="0" smtClean="0"/>
              <a:t>个</a:t>
            </a:r>
            <a:endParaRPr lang="en-US" altLang="zh-CN" dirty="0" smtClean="0"/>
          </a:p>
          <a:p>
            <a:pPr marL="160751" lvl="1" indent="0">
              <a:buNone/>
            </a:pPr>
            <a:r>
              <a:rPr lang="en-US" altLang="zh-CN" dirty="0" smtClean="0">
                <a:solidFill>
                  <a:srgbClr val="C00000"/>
                </a:solidFill>
              </a:rPr>
              <a:t>   </a:t>
            </a:r>
            <a:r>
              <a:rPr lang="zh-CN" altLang="en-US" dirty="0">
                <a:solidFill>
                  <a:srgbClr val="C00000"/>
                </a:solidFill>
              </a:rPr>
              <a:t>构建</a:t>
            </a:r>
            <a:r>
              <a:rPr lang="en-US" altLang="zh-CN" dirty="0">
                <a:solidFill>
                  <a:srgbClr val="C00000"/>
                </a:solidFill>
              </a:rPr>
              <a:t>os</a:t>
            </a:r>
            <a:r>
              <a:rPr lang="zh-CN" altLang="en-US" dirty="0">
                <a:solidFill>
                  <a:srgbClr val="C00000"/>
                </a:solidFill>
              </a:rPr>
              <a:t>选择</a:t>
            </a:r>
            <a:r>
              <a:rPr lang="en-US" altLang="zh-CN" dirty="0">
                <a:solidFill>
                  <a:srgbClr val="C00000"/>
                </a:solidFill>
              </a:rPr>
              <a:t>CentOS</a:t>
            </a:r>
            <a:r>
              <a:rPr lang="zh-CN" altLang="en-US" dirty="0">
                <a:solidFill>
                  <a:srgbClr val="C00000"/>
                </a:solidFill>
              </a:rPr>
              <a:t>系、</a:t>
            </a:r>
            <a:r>
              <a:rPr lang="en-US" altLang="zh-CN" dirty="0">
                <a:solidFill>
                  <a:srgbClr val="C00000"/>
                </a:solidFill>
              </a:rPr>
              <a:t>openEuler</a:t>
            </a:r>
            <a:r>
              <a:rPr lang="zh-CN" altLang="en-US" dirty="0">
                <a:solidFill>
                  <a:srgbClr val="C00000"/>
                </a:solidFill>
              </a:rPr>
              <a:t>或者</a:t>
            </a:r>
            <a:r>
              <a:rPr lang="en-US" altLang="zh-CN" dirty="0">
                <a:solidFill>
                  <a:srgbClr val="C00000"/>
                </a:solidFill>
              </a:rPr>
              <a:t>Ubuntu</a:t>
            </a:r>
            <a:r>
              <a:rPr lang="zh-CN" altLang="en-US" dirty="0">
                <a:solidFill>
                  <a:srgbClr val="C00000"/>
                </a:solidFill>
              </a:rPr>
              <a:t>都可以，都可以成功构建出结果，重点是</a:t>
            </a:r>
            <a:r>
              <a:rPr lang="en-US" altLang="zh-CN" dirty="0">
                <a:solidFill>
                  <a:srgbClr val="C00000"/>
                </a:solidFill>
              </a:rPr>
              <a:t>os</a:t>
            </a:r>
            <a:r>
              <a:rPr lang="zh-CN" altLang="en-US" dirty="0">
                <a:solidFill>
                  <a:srgbClr val="C00000"/>
                </a:solidFill>
              </a:rPr>
              <a:t>上提供的依赖软件的版本是否兼容性足够好，最好不要过高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本地构建还是交叉构建？</a:t>
            </a:r>
            <a:endParaRPr lang="en-US" dirty="0" smtClean="0"/>
          </a:p>
          <a:p>
            <a:pPr marL="160751" lvl="1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   </a:t>
            </a:r>
            <a:r>
              <a:rPr lang="zh-CN" altLang="en-US" dirty="0" smtClean="0">
                <a:solidFill>
                  <a:srgbClr val="C00000"/>
                </a:solidFill>
              </a:rPr>
              <a:t>推荐选择本地构建，即 使用</a:t>
            </a:r>
            <a:r>
              <a:rPr lang="en-US" altLang="zh-CN" dirty="0" smtClean="0">
                <a:solidFill>
                  <a:srgbClr val="C00000"/>
                </a:solidFill>
              </a:rPr>
              <a:t>native toolchain</a:t>
            </a:r>
            <a:r>
              <a:rPr lang="zh-CN" altLang="en-US" dirty="0" smtClean="0">
                <a:solidFill>
                  <a:srgbClr val="C00000"/>
                </a:solidFill>
              </a:rPr>
              <a:t>而不是</a:t>
            </a:r>
            <a:r>
              <a:rPr lang="en-US" altLang="zh-CN" dirty="0" smtClean="0">
                <a:solidFill>
                  <a:srgbClr val="C00000"/>
                </a:solidFill>
              </a:rPr>
              <a:t>cross toolchain</a:t>
            </a:r>
            <a:r>
              <a:rPr lang="zh-CN" altLang="en-US" dirty="0" smtClean="0">
                <a:solidFill>
                  <a:srgbClr val="C00000"/>
                </a:solidFill>
              </a:rPr>
              <a:t>，工程搭建相对简单，如果手上没有</a:t>
            </a:r>
            <a:r>
              <a:rPr lang="en-US" altLang="zh-CN" dirty="0" smtClean="0">
                <a:solidFill>
                  <a:srgbClr val="C00000"/>
                </a:solidFill>
              </a:rPr>
              <a:t>ARM</a:t>
            </a:r>
            <a:r>
              <a:rPr lang="zh-CN" altLang="en-US" dirty="0" smtClean="0">
                <a:solidFill>
                  <a:srgbClr val="C00000"/>
                </a:solidFill>
              </a:rPr>
              <a:t>服务器就只能使用</a:t>
            </a:r>
            <a:r>
              <a:rPr lang="en-US" altLang="zh-CN" dirty="0" smtClean="0">
                <a:solidFill>
                  <a:srgbClr val="C00000"/>
                </a:solidFill>
              </a:rPr>
              <a:t>x86</a:t>
            </a:r>
            <a:r>
              <a:rPr lang="zh-CN" altLang="en-US" dirty="0" smtClean="0">
                <a:solidFill>
                  <a:srgbClr val="C00000"/>
                </a:solidFill>
              </a:rPr>
              <a:t>交叉构建出</a:t>
            </a:r>
            <a:r>
              <a:rPr lang="en-US" altLang="zh-CN" dirty="0" smtClean="0">
                <a:solidFill>
                  <a:srgbClr val="C00000"/>
                </a:solidFill>
              </a:rPr>
              <a:t>ARM</a:t>
            </a:r>
            <a:r>
              <a:rPr lang="zh-CN" altLang="en-US" dirty="0" smtClean="0">
                <a:solidFill>
                  <a:srgbClr val="C00000"/>
                </a:solidFill>
              </a:rPr>
              <a:t>版本</a:t>
            </a:r>
            <a:endParaRPr lang="en-US" dirty="0" smtClean="0"/>
          </a:p>
          <a:p>
            <a:pPr lvl="1"/>
            <a:r>
              <a:rPr lang="en-US" dirty="0" err="1" smtClean="0"/>
              <a:t>gcc</a:t>
            </a:r>
            <a:r>
              <a:rPr lang="zh-CN" altLang="en-US" dirty="0" smtClean="0"/>
              <a:t>版本对结果有什么影响</a:t>
            </a:r>
            <a:endParaRPr lang="en-US" altLang="zh-CN" dirty="0" smtClean="0"/>
          </a:p>
          <a:p>
            <a:pPr marL="160751" lvl="1" indent="0">
              <a:buNone/>
            </a:pPr>
            <a:r>
              <a:rPr lang="en-US" altLang="zh-CN" dirty="0">
                <a:solidFill>
                  <a:srgbClr val="C00000"/>
                </a:solidFill>
              </a:rPr>
              <a:t>   </a:t>
            </a:r>
            <a:r>
              <a:rPr lang="en-US" altLang="zh-CN" dirty="0" err="1" smtClean="0">
                <a:solidFill>
                  <a:srgbClr val="C00000"/>
                </a:solidFill>
              </a:rPr>
              <a:t>gcc</a:t>
            </a:r>
            <a:r>
              <a:rPr lang="zh-CN" altLang="en-US" dirty="0">
                <a:solidFill>
                  <a:srgbClr val="C00000"/>
                </a:solidFill>
              </a:rPr>
              <a:t>版</a:t>
            </a:r>
            <a:r>
              <a:rPr lang="zh-CN" altLang="en-US" dirty="0" smtClean="0">
                <a:solidFill>
                  <a:srgbClr val="C00000"/>
                </a:solidFill>
              </a:rPr>
              <a:t>本本身不会有影响，但</a:t>
            </a:r>
            <a:r>
              <a:rPr lang="en-US" altLang="zh-CN" dirty="0" err="1" smtClean="0">
                <a:solidFill>
                  <a:srgbClr val="C00000"/>
                </a:solidFill>
              </a:rPr>
              <a:t>glibc</a:t>
            </a:r>
            <a:r>
              <a:rPr lang="zh-CN" altLang="en-US" dirty="0" smtClean="0">
                <a:solidFill>
                  <a:srgbClr val="C00000"/>
                </a:solidFill>
              </a:rPr>
              <a:t>会，以</a:t>
            </a:r>
            <a:r>
              <a:rPr lang="en-US" altLang="zh-CN" dirty="0" smtClean="0">
                <a:solidFill>
                  <a:srgbClr val="C00000"/>
                </a:solidFill>
              </a:rPr>
              <a:t>CentOS 8</a:t>
            </a:r>
            <a:r>
              <a:rPr lang="zh-CN" altLang="en-US" dirty="0" smtClean="0">
                <a:solidFill>
                  <a:srgbClr val="C00000"/>
                </a:solidFill>
              </a:rPr>
              <a:t>为例，配套的工具链是</a:t>
            </a:r>
            <a:r>
              <a:rPr lang="en-US" altLang="zh-CN" dirty="0" err="1" smtClean="0">
                <a:solidFill>
                  <a:srgbClr val="C00000"/>
                </a:solidFill>
              </a:rPr>
              <a:t>gcc</a:t>
            </a:r>
            <a:r>
              <a:rPr lang="en-US" altLang="zh-CN" dirty="0" smtClean="0">
                <a:solidFill>
                  <a:srgbClr val="C00000"/>
                </a:solidFill>
              </a:rPr>
              <a:t> 8.3 + </a:t>
            </a:r>
            <a:r>
              <a:rPr lang="en-US" altLang="zh-CN" dirty="0" err="1" smtClean="0">
                <a:solidFill>
                  <a:srgbClr val="C00000"/>
                </a:solidFill>
              </a:rPr>
              <a:t>glibc</a:t>
            </a:r>
            <a:r>
              <a:rPr lang="en-US" altLang="zh-CN" dirty="0" smtClean="0">
                <a:solidFill>
                  <a:srgbClr val="C00000"/>
                </a:solidFill>
              </a:rPr>
              <a:t> 2.28</a:t>
            </a:r>
            <a:r>
              <a:rPr lang="zh-CN" altLang="en-US" dirty="0" smtClean="0">
                <a:solidFill>
                  <a:srgbClr val="C00000"/>
                </a:solidFill>
              </a:rPr>
              <a:t>，这会导致编译出的二进制默认链接</a:t>
            </a:r>
            <a:r>
              <a:rPr lang="en-US" altLang="zh-CN" dirty="0" smtClean="0">
                <a:solidFill>
                  <a:srgbClr val="C00000"/>
                </a:solidFill>
              </a:rPr>
              <a:t>memcpy@GLIBC_2.14</a:t>
            </a:r>
            <a:r>
              <a:rPr lang="zh-CN" altLang="en-US" dirty="0" smtClean="0">
                <a:solidFill>
                  <a:srgbClr val="C00000"/>
                </a:solidFill>
              </a:rPr>
              <a:t>，导致</a:t>
            </a:r>
            <a:r>
              <a:rPr lang="en-US" altLang="zh-CN" dirty="0" smtClean="0">
                <a:solidFill>
                  <a:srgbClr val="C00000"/>
                </a:solidFill>
              </a:rPr>
              <a:t>JDK</a:t>
            </a:r>
            <a:r>
              <a:rPr lang="zh-CN" altLang="en-US" dirty="0" smtClean="0">
                <a:solidFill>
                  <a:srgbClr val="C00000"/>
                </a:solidFill>
              </a:rPr>
              <a:t>无法在</a:t>
            </a:r>
            <a:r>
              <a:rPr lang="en-US" altLang="zh-CN" dirty="0" err="1" smtClean="0">
                <a:solidFill>
                  <a:srgbClr val="C00000"/>
                </a:solidFill>
              </a:rPr>
              <a:t>glibc</a:t>
            </a:r>
            <a:r>
              <a:rPr lang="en-US" altLang="zh-CN" dirty="0" smtClean="0">
                <a:solidFill>
                  <a:srgbClr val="C00000"/>
                </a:solidFill>
              </a:rPr>
              <a:t> 2.14</a:t>
            </a:r>
            <a:r>
              <a:rPr lang="zh-CN" altLang="en-US" dirty="0" smtClean="0">
                <a:solidFill>
                  <a:srgbClr val="C00000"/>
                </a:solidFill>
              </a:rPr>
              <a:t>以下的操作系统上安装，影响兼容性</a:t>
            </a:r>
            <a:endParaRPr lang="en-US" altLang="zh-CN" dirty="0">
              <a:solidFill>
                <a:srgbClr val="C00000"/>
              </a:solidFill>
            </a:endParaRPr>
          </a:p>
          <a:p>
            <a:pPr lvl="1"/>
            <a:r>
              <a:rPr lang="zh-CN" altLang="en-US" dirty="0" smtClean="0"/>
              <a:t>除了</a:t>
            </a:r>
            <a:r>
              <a:rPr lang="en-US" altLang="zh-CN" dirty="0" err="1" smtClean="0"/>
              <a:t>gcc</a:t>
            </a:r>
            <a:r>
              <a:rPr lang="zh-CN" altLang="en-US" dirty="0" smtClean="0"/>
              <a:t>，还有哪些构建依赖会对最终结果有影响？</a:t>
            </a:r>
            <a:endParaRPr lang="en-US" altLang="zh-CN" dirty="0" smtClean="0"/>
          </a:p>
          <a:p>
            <a:pPr marL="160751" lvl="1" indent="0">
              <a:buNone/>
            </a:pP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dirty="0" err="1" smtClean="0">
                <a:solidFill>
                  <a:srgbClr val="C00000"/>
                </a:solidFill>
              </a:rPr>
              <a:t>freetype</a:t>
            </a:r>
            <a:r>
              <a:rPr lang="zh-CN" altLang="en-US" dirty="0" smtClean="0">
                <a:solidFill>
                  <a:srgbClr val="C00000"/>
                </a:solidFill>
              </a:rPr>
              <a:t>、</a:t>
            </a:r>
            <a:r>
              <a:rPr lang="en-US" altLang="zh-CN" dirty="0" err="1" smtClean="0">
                <a:solidFill>
                  <a:srgbClr val="C00000"/>
                </a:solidFill>
              </a:rPr>
              <a:t>libfontconfig</a:t>
            </a:r>
            <a:r>
              <a:rPr lang="zh-CN" altLang="en-US" dirty="0" smtClean="0">
                <a:solidFill>
                  <a:srgbClr val="C00000"/>
                </a:solidFill>
              </a:rPr>
              <a:t>、</a:t>
            </a:r>
            <a:r>
              <a:rPr lang="en-US" altLang="zh-CN" dirty="0" err="1" smtClean="0">
                <a:solidFill>
                  <a:srgbClr val="C00000"/>
                </a:solidFill>
              </a:rPr>
              <a:t>libalisa</a:t>
            </a:r>
            <a:r>
              <a:rPr lang="zh-CN" altLang="en-US" dirty="0" smtClean="0">
                <a:solidFill>
                  <a:srgbClr val="C00000"/>
                </a:solidFill>
              </a:rPr>
              <a:t>、</a:t>
            </a:r>
            <a:r>
              <a:rPr lang="en-US" altLang="zh-CN" dirty="0" smtClean="0">
                <a:solidFill>
                  <a:srgbClr val="C00000"/>
                </a:solidFill>
              </a:rPr>
              <a:t>libX11</a:t>
            </a:r>
            <a:r>
              <a:rPr lang="zh-CN" altLang="en-US" dirty="0" smtClean="0">
                <a:solidFill>
                  <a:srgbClr val="C00000"/>
                </a:solidFill>
              </a:rPr>
              <a:t>等，推荐使用安全的低版本，避免高版本引入不兼容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39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 smtClean="0"/>
              <a:t>如何制作二进制发行版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zh-CN" altLang="en-US" b="1" dirty="0"/>
              <a:t>是不是真的就这么简单呢？</a:t>
            </a:r>
            <a:endParaRPr lang="en-US" altLang="zh-CN" b="1" dirty="0"/>
          </a:p>
          <a:p>
            <a:pPr lvl="1"/>
            <a:r>
              <a:rPr lang="zh-CN" altLang="en-US" dirty="0" smtClean="0"/>
              <a:t>如</a:t>
            </a:r>
            <a:r>
              <a:rPr lang="zh-CN" altLang="en-US" dirty="0"/>
              <a:t>何</a:t>
            </a:r>
            <a:r>
              <a:rPr lang="zh-CN" altLang="en-US" dirty="0" smtClean="0"/>
              <a:t>测试发布件功能正确性？</a:t>
            </a:r>
            <a:endParaRPr lang="en-US" altLang="zh-CN" dirty="0" smtClean="0"/>
          </a:p>
          <a:p>
            <a:pPr marL="160751" lvl="1" indent="0">
              <a:buNone/>
            </a:pPr>
            <a:r>
              <a:rPr lang="en-US" altLang="zh-CN" dirty="0" smtClean="0">
                <a:solidFill>
                  <a:srgbClr val="C00000"/>
                </a:solidFill>
              </a:rPr>
              <a:t> </a:t>
            </a:r>
          </a:p>
          <a:p>
            <a:pPr marL="160751" lvl="1" indent="0">
              <a:buNone/>
            </a:pPr>
            <a:endParaRPr lang="en-US" altLang="zh-CN" dirty="0" smtClean="0"/>
          </a:p>
          <a:p>
            <a:pPr lvl="1"/>
            <a:r>
              <a:rPr lang="en-US" dirty="0" smtClean="0"/>
              <a:t>OpenJDK</a:t>
            </a:r>
            <a:r>
              <a:rPr lang="zh-CN" altLang="en-US" dirty="0" smtClean="0"/>
              <a:t>默认不包含字体支持</a:t>
            </a:r>
            <a:endParaRPr lang="en-US" dirty="0" smtClean="0"/>
          </a:p>
          <a:p>
            <a:pPr marL="160751" lvl="1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  </a:t>
            </a:r>
          </a:p>
          <a:p>
            <a:pPr marL="160751" lvl="1" indent="0">
              <a:buNone/>
            </a:pPr>
            <a:endParaRPr lang="en-US" dirty="0" smtClean="0"/>
          </a:p>
          <a:p>
            <a:pPr lvl="1"/>
            <a:r>
              <a:rPr lang="en-US" altLang="zh-CN" dirty="0" smtClean="0"/>
              <a:t>OpenJDK</a:t>
            </a:r>
            <a:r>
              <a:rPr lang="zh-CN" altLang="en-US" dirty="0" smtClean="0"/>
              <a:t>不包含</a:t>
            </a:r>
            <a:r>
              <a:rPr lang="en-US" altLang="zh-CN" dirty="0" smtClean="0"/>
              <a:t>JavaFX</a:t>
            </a:r>
          </a:p>
          <a:p>
            <a:pPr marL="160751" lvl="1" indent="0">
              <a:buNone/>
            </a:pPr>
            <a:endParaRPr lang="en-US" altLang="zh-CN" dirty="0"/>
          </a:p>
          <a:p>
            <a:pPr marL="160751" lvl="1" indent="0">
              <a:buNone/>
            </a:pPr>
            <a:endParaRPr lang="en-US" altLang="zh-CN" dirty="0" smtClean="0"/>
          </a:p>
          <a:p>
            <a:pPr lvl="1"/>
            <a:r>
              <a:rPr lang="en-US" altLang="zh-CN" dirty="0" smtClean="0"/>
              <a:t>OpenJDK</a:t>
            </a:r>
            <a:r>
              <a:rPr lang="zh-CN" altLang="en-US" dirty="0" smtClean="0"/>
              <a:t>不包含</a:t>
            </a:r>
            <a:r>
              <a:rPr lang="en-US" altLang="zh-CN" dirty="0" smtClean="0"/>
              <a:t>Applet</a:t>
            </a:r>
            <a:r>
              <a:rPr lang="zh-CN" altLang="en-US" dirty="0" smtClean="0"/>
              <a:t>和</a:t>
            </a:r>
            <a:r>
              <a:rPr lang="en-US" altLang="zh-CN" dirty="0" smtClean="0"/>
              <a:t>Java Web Start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96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 smtClean="0"/>
              <a:t>如何制作二进制发行版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zh-CN" altLang="en-US" b="1" dirty="0"/>
              <a:t>是不是真的就这么简单呢？</a:t>
            </a:r>
            <a:endParaRPr lang="en-US" altLang="zh-CN" b="1" dirty="0"/>
          </a:p>
          <a:p>
            <a:pPr lvl="1"/>
            <a:r>
              <a:rPr lang="zh-CN" altLang="en-US" dirty="0" smtClean="0"/>
              <a:t>如</a:t>
            </a:r>
            <a:r>
              <a:rPr lang="zh-CN" altLang="en-US" dirty="0"/>
              <a:t>何</a:t>
            </a:r>
            <a:r>
              <a:rPr lang="zh-CN" altLang="en-US" dirty="0" smtClean="0"/>
              <a:t>测试发布件功能正确性？</a:t>
            </a:r>
            <a:endParaRPr lang="en-US" altLang="zh-CN" dirty="0" smtClean="0"/>
          </a:p>
          <a:p>
            <a:pPr marL="160751" lvl="1" indent="0">
              <a:buNone/>
            </a:pPr>
            <a:r>
              <a:rPr lang="en-US" altLang="zh-CN" dirty="0" smtClean="0">
                <a:solidFill>
                  <a:srgbClr val="C00000"/>
                </a:solidFill>
              </a:rPr>
              <a:t>   </a:t>
            </a:r>
            <a:r>
              <a:rPr lang="zh-CN" altLang="en-US" dirty="0">
                <a:solidFill>
                  <a:srgbClr val="C00000"/>
                </a:solidFill>
              </a:rPr>
              <a:t>首</a:t>
            </a:r>
            <a:r>
              <a:rPr lang="zh-CN" altLang="en-US" dirty="0" smtClean="0">
                <a:solidFill>
                  <a:srgbClr val="C00000"/>
                </a:solidFill>
              </a:rPr>
              <a:t>先需要通过</a:t>
            </a:r>
            <a:r>
              <a:rPr lang="en-US" altLang="zh-CN" dirty="0" smtClean="0">
                <a:solidFill>
                  <a:srgbClr val="C00000"/>
                </a:solidFill>
              </a:rPr>
              <a:t>OpenJDK</a:t>
            </a:r>
            <a:r>
              <a:rPr lang="zh-CN" altLang="en-US" dirty="0" smtClean="0">
                <a:solidFill>
                  <a:srgbClr val="C00000"/>
                </a:solidFill>
              </a:rPr>
              <a:t>自带的</a:t>
            </a:r>
            <a:r>
              <a:rPr lang="en-US" altLang="zh-CN" dirty="0" err="1" smtClean="0">
                <a:solidFill>
                  <a:srgbClr val="C00000"/>
                </a:solidFill>
              </a:rPr>
              <a:t>jtreg</a:t>
            </a:r>
            <a:r>
              <a:rPr lang="zh-CN" altLang="en-US" dirty="0" smtClean="0">
                <a:solidFill>
                  <a:srgbClr val="C00000"/>
                </a:solidFill>
              </a:rPr>
              <a:t>测试套，其次常见的测试套还包括</a:t>
            </a:r>
            <a:r>
              <a:rPr lang="en-US" altLang="zh-CN" dirty="0" smtClean="0">
                <a:solidFill>
                  <a:srgbClr val="C00000"/>
                </a:solidFill>
              </a:rPr>
              <a:t>JCK</a:t>
            </a:r>
            <a:r>
              <a:rPr lang="zh-CN" altLang="en-US" dirty="0">
                <a:solidFill>
                  <a:srgbClr val="C00000"/>
                </a:solidFill>
              </a:rPr>
              <a:t>和</a:t>
            </a:r>
            <a:r>
              <a:rPr lang="en-US" altLang="zh-CN" dirty="0" err="1" smtClean="0">
                <a:solidFill>
                  <a:srgbClr val="C00000"/>
                </a:solidFill>
              </a:rPr>
              <a:t>Jcstress</a:t>
            </a:r>
            <a:endParaRPr lang="en-US" altLang="zh-CN" dirty="0">
              <a:solidFill>
                <a:srgbClr val="C00000"/>
              </a:solidFill>
            </a:endParaRPr>
          </a:p>
          <a:p>
            <a:pPr lvl="1"/>
            <a:endParaRPr lang="en-US" altLang="zh-CN" dirty="0" smtClean="0"/>
          </a:p>
          <a:p>
            <a:pPr lvl="1"/>
            <a:r>
              <a:rPr lang="en-US" dirty="0" smtClean="0"/>
              <a:t>OpenJDK</a:t>
            </a:r>
            <a:r>
              <a:rPr lang="zh-CN" altLang="en-US" dirty="0" smtClean="0"/>
              <a:t>默认不包含字体支持</a:t>
            </a:r>
            <a:endParaRPr lang="en-US" dirty="0" smtClean="0"/>
          </a:p>
          <a:p>
            <a:pPr marL="160751" lvl="1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   </a:t>
            </a:r>
            <a:r>
              <a:rPr lang="en-US" altLang="zh-CN" dirty="0" smtClean="0">
                <a:solidFill>
                  <a:srgbClr val="C00000"/>
                </a:solidFill>
              </a:rPr>
              <a:t>OpenJDK</a:t>
            </a:r>
            <a:r>
              <a:rPr lang="zh-CN" altLang="en-US" dirty="0" smtClean="0">
                <a:solidFill>
                  <a:srgbClr val="C00000"/>
                </a:solidFill>
              </a:rPr>
              <a:t>默认使用系统自带的字体，虽然提供</a:t>
            </a:r>
            <a:r>
              <a:rPr lang="en-US" altLang="zh-CN" dirty="0" err="1" smtClean="0">
                <a:solidFill>
                  <a:srgbClr val="C00000"/>
                </a:solidFill>
              </a:rPr>
              <a:t>fontconfig</a:t>
            </a:r>
            <a:r>
              <a:rPr lang="zh-CN" altLang="en-US" dirty="0" smtClean="0">
                <a:solidFill>
                  <a:srgbClr val="C00000"/>
                </a:solidFill>
              </a:rPr>
              <a:t>但默认为空设置，在从</a:t>
            </a:r>
            <a:r>
              <a:rPr lang="en-US" altLang="zh-CN" dirty="0" smtClean="0">
                <a:solidFill>
                  <a:srgbClr val="C00000"/>
                </a:solidFill>
              </a:rPr>
              <a:t>Oracle JDK</a:t>
            </a:r>
            <a:r>
              <a:rPr lang="zh-CN" altLang="en-US" dirty="0" smtClean="0">
                <a:solidFill>
                  <a:srgbClr val="C00000"/>
                </a:solidFill>
              </a:rPr>
              <a:t>迁移到</a:t>
            </a:r>
            <a:r>
              <a:rPr lang="en-US" altLang="zh-CN" dirty="0" smtClean="0">
                <a:solidFill>
                  <a:srgbClr val="C00000"/>
                </a:solidFill>
              </a:rPr>
              <a:t>OpenJDK</a:t>
            </a:r>
            <a:r>
              <a:rPr lang="zh-CN" altLang="en-US" dirty="0" smtClean="0">
                <a:solidFill>
                  <a:srgbClr val="C00000"/>
                </a:solidFill>
              </a:rPr>
              <a:t>的时候，一些包含汉语或其他语言的软件常见遇到字体变形、乱码、截断等问题，需要单点一个个解决</a:t>
            </a:r>
            <a:endParaRPr lang="en-US" dirty="0" smtClean="0"/>
          </a:p>
          <a:p>
            <a:pPr lvl="1"/>
            <a:r>
              <a:rPr lang="en-US" altLang="zh-CN" dirty="0" smtClean="0"/>
              <a:t>OpenJDK</a:t>
            </a:r>
            <a:r>
              <a:rPr lang="zh-CN" altLang="en-US" dirty="0" smtClean="0"/>
              <a:t>不包含</a:t>
            </a:r>
            <a:r>
              <a:rPr lang="en-US" altLang="zh-CN" dirty="0" smtClean="0"/>
              <a:t>JavaFX</a:t>
            </a:r>
          </a:p>
          <a:p>
            <a:pPr marL="160751" lvl="1" indent="0">
              <a:buNone/>
            </a:pPr>
            <a:r>
              <a:rPr lang="en-US" altLang="zh-CN" dirty="0" smtClean="0">
                <a:solidFill>
                  <a:srgbClr val="C00000"/>
                </a:solidFill>
              </a:rPr>
              <a:t>   JavaFX</a:t>
            </a:r>
            <a:r>
              <a:rPr lang="zh-CN" altLang="en-US" dirty="0" smtClean="0">
                <a:solidFill>
                  <a:srgbClr val="C00000"/>
                </a:solidFill>
              </a:rPr>
              <a:t>是一个流行的图形应用框架，</a:t>
            </a:r>
            <a:r>
              <a:rPr lang="zh-CN" altLang="en-US" dirty="0">
                <a:solidFill>
                  <a:srgbClr val="C00000"/>
                </a:solidFill>
              </a:rPr>
              <a:t>但</a:t>
            </a:r>
            <a:r>
              <a:rPr lang="zh-CN" altLang="en-US" dirty="0" smtClean="0">
                <a:solidFill>
                  <a:srgbClr val="C00000"/>
                </a:solidFill>
              </a:rPr>
              <a:t>是它是一个独立实现的开源软件，可以独立下载安装</a:t>
            </a:r>
            <a:r>
              <a:rPr lang="en-US" altLang="zh-CN" dirty="0">
                <a:solidFill>
                  <a:srgbClr val="C00000"/>
                </a:solidFill>
              </a:rPr>
              <a:t>(https://openjfx.io/)</a:t>
            </a:r>
            <a:r>
              <a:rPr lang="zh-CN" altLang="en-US" dirty="0" smtClean="0">
                <a:solidFill>
                  <a:srgbClr val="C00000"/>
                </a:solidFill>
              </a:rPr>
              <a:t>，</a:t>
            </a:r>
            <a:r>
              <a:rPr lang="zh-CN" altLang="en-US" dirty="0">
                <a:solidFill>
                  <a:srgbClr val="C00000"/>
                </a:solidFill>
              </a:rPr>
              <a:t>官方</a:t>
            </a:r>
            <a:r>
              <a:rPr lang="zh-CN" altLang="en-US" dirty="0" smtClean="0">
                <a:solidFill>
                  <a:srgbClr val="C00000"/>
                </a:solidFill>
              </a:rPr>
              <a:t>不支持</a:t>
            </a:r>
            <a:r>
              <a:rPr lang="en-US" altLang="zh-CN" dirty="0" smtClean="0">
                <a:solidFill>
                  <a:srgbClr val="C00000"/>
                </a:solidFill>
              </a:rPr>
              <a:t>Linux/AArch64</a:t>
            </a:r>
            <a:r>
              <a:rPr lang="zh-CN" altLang="en-US" dirty="0" smtClean="0">
                <a:solidFill>
                  <a:srgbClr val="C00000"/>
                </a:solidFill>
              </a:rPr>
              <a:t>，但</a:t>
            </a:r>
            <a:r>
              <a:rPr lang="en-US" altLang="zh-CN" dirty="0" smtClean="0">
                <a:solidFill>
                  <a:srgbClr val="C00000"/>
                </a:solidFill>
              </a:rPr>
              <a:t>openEuler</a:t>
            </a:r>
            <a:r>
              <a:rPr lang="zh-CN" altLang="en-US" dirty="0" smtClean="0">
                <a:solidFill>
                  <a:srgbClr val="C00000"/>
                </a:solidFill>
              </a:rPr>
              <a:t>支持</a:t>
            </a:r>
            <a:endParaRPr lang="en-US" altLang="zh-CN" dirty="0">
              <a:solidFill>
                <a:srgbClr val="C00000"/>
              </a:solidFill>
            </a:endParaRPr>
          </a:p>
          <a:p>
            <a:pPr lvl="1"/>
            <a:r>
              <a:rPr lang="en-US" altLang="zh-CN" dirty="0" smtClean="0"/>
              <a:t>OpenJDK</a:t>
            </a:r>
            <a:r>
              <a:rPr lang="zh-CN" altLang="en-US" dirty="0" smtClean="0"/>
              <a:t>不包含</a:t>
            </a:r>
            <a:r>
              <a:rPr lang="en-US" altLang="zh-CN" dirty="0" smtClean="0"/>
              <a:t>Applet</a:t>
            </a:r>
            <a:r>
              <a:rPr lang="zh-CN" altLang="en-US" dirty="0" smtClean="0"/>
              <a:t>和</a:t>
            </a:r>
            <a:r>
              <a:rPr lang="en-US" altLang="zh-CN" dirty="0" smtClean="0"/>
              <a:t>Java Web Start</a:t>
            </a:r>
          </a:p>
          <a:p>
            <a:pPr marL="160751" lvl="1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   J</a:t>
            </a:r>
            <a:r>
              <a:rPr lang="en-US" altLang="zh-CN" dirty="0" smtClean="0">
                <a:solidFill>
                  <a:srgbClr val="C00000"/>
                </a:solidFill>
              </a:rPr>
              <a:t>WS</a:t>
            </a:r>
            <a:r>
              <a:rPr lang="zh-CN" altLang="en-US" dirty="0" smtClean="0">
                <a:solidFill>
                  <a:srgbClr val="C00000"/>
                </a:solidFill>
              </a:rPr>
              <a:t>也是一个可以独立实现的软件，开源实现在</a:t>
            </a:r>
            <a:r>
              <a:rPr lang="en-US" altLang="zh-CN" dirty="0" err="1">
                <a:solidFill>
                  <a:srgbClr val="C00000"/>
                </a:solidFill>
              </a:rPr>
              <a:t>IcedTea</a:t>
            </a:r>
            <a:r>
              <a:rPr lang="en-US" altLang="zh-CN" dirty="0">
                <a:solidFill>
                  <a:srgbClr val="C00000"/>
                </a:solidFill>
              </a:rPr>
              <a:t>-Web(</a:t>
            </a:r>
            <a:r>
              <a:rPr lang="en-US" altLang="zh-CN" dirty="0">
                <a:solidFill>
                  <a:srgbClr val="C00000"/>
                </a:solidFill>
                <a:hlinkClick r:id="rId2"/>
              </a:rPr>
              <a:t>https://github.com/AdoptOpenJDK/IcedTea-Web</a:t>
            </a:r>
            <a:r>
              <a:rPr lang="en-US" altLang="zh-CN" dirty="0" smtClean="0">
                <a:solidFill>
                  <a:srgbClr val="C00000"/>
                </a:solidFill>
              </a:rPr>
              <a:t>)</a:t>
            </a:r>
            <a:r>
              <a:rPr lang="zh-CN" altLang="en-US" dirty="0" smtClean="0">
                <a:solidFill>
                  <a:srgbClr val="C00000"/>
                </a:solidFill>
              </a:rPr>
              <a:t>，可以单独下载和安装，官方不支持</a:t>
            </a:r>
            <a:r>
              <a:rPr lang="en-US" altLang="zh-CN" dirty="0" smtClean="0">
                <a:solidFill>
                  <a:srgbClr val="C00000"/>
                </a:solidFill>
              </a:rPr>
              <a:t>Linux/AArch64 </a:t>
            </a:r>
            <a:r>
              <a:rPr lang="zh-CN" altLang="en-US" dirty="0" smtClean="0">
                <a:solidFill>
                  <a:srgbClr val="C00000"/>
                </a:solidFill>
              </a:rPr>
              <a:t>但</a:t>
            </a:r>
            <a:r>
              <a:rPr lang="en-US" altLang="zh-CN" dirty="0" smtClean="0">
                <a:solidFill>
                  <a:srgbClr val="C00000"/>
                </a:solidFill>
              </a:rPr>
              <a:t>openEuler</a:t>
            </a:r>
            <a:r>
              <a:rPr lang="zh-CN" altLang="en-US" dirty="0" smtClean="0">
                <a:solidFill>
                  <a:srgbClr val="C00000"/>
                </a:solidFill>
              </a:rPr>
              <a:t>支持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12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 smtClean="0"/>
              <a:t>如何制作二进制发行版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zh-CN" altLang="en-US" b="1" dirty="0" smtClean="0"/>
              <a:t>你还应该修改这些代码</a:t>
            </a:r>
            <a:endParaRPr lang="en-US" altLang="zh-CN" b="1" dirty="0" smtClean="0"/>
          </a:p>
          <a:p>
            <a:pPr lvl="1"/>
            <a:r>
              <a:rPr lang="zh-CN" altLang="en-US" dirty="0"/>
              <a:t>声</a:t>
            </a:r>
            <a:r>
              <a:rPr lang="zh-CN" altLang="en-US" dirty="0" smtClean="0"/>
              <a:t>明供应商：</a:t>
            </a:r>
            <a:r>
              <a:rPr lang="en-US" altLang="zh-CN" dirty="0" smtClean="0"/>
              <a:t>jdk8u/</a:t>
            </a:r>
            <a:r>
              <a:rPr lang="en-US" altLang="zh-CN" dirty="0" err="1" smtClean="0"/>
              <a:t>jdk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src</a:t>
            </a:r>
            <a:r>
              <a:rPr lang="en-US" altLang="zh-CN" dirty="0" smtClean="0"/>
              <a:t>/share/native/java/</a:t>
            </a:r>
            <a:r>
              <a:rPr lang="en-US" altLang="zh-CN" dirty="0" err="1" smtClean="0"/>
              <a:t>lang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System.c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r>
              <a:rPr lang="zh-CN" altLang="en-US" dirty="0" smtClean="0"/>
              <a:t>并在</a:t>
            </a:r>
            <a:r>
              <a:rPr lang="en-US" altLang="zh-CN" dirty="0" smtClean="0"/>
              <a:t>configure</a:t>
            </a:r>
            <a:r>
              <a:rPr lang="zh-CN" altLang="en-US" dirty="0" smtClean="0"/>
              <a:t>构建时加上这些参数</a:t>
            </a:r>
            <a:endParaRPr lang="en-US" altLang="zh-CN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80" y="2175981"/>
            <a:ext cx="4365661" cy="2094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81" y="4765059"/>
            <a:ext cx="4944502" cy="1198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1982" y="4765059"/>
            <a:ext cx="58959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 smtClean="0"/>
              <a:t>如何制作二进制发行版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zh-CN" altLang="en-US" b="1" dirty="0" smtClean="0"/>
              <a:t>还有更简单的方式</a:t>
            </a:r>
            <a:endParaRPr lang="en-US" altLang="zh-CN" b="1" dirty="0" smtClean="0"/>
          </a:p>
          <a:p>
            <a:pPr lvl="1"/>
            <a:r>
              <a:rPr lang="zh-CN" altLang="en-US" dirty="0" smtClean="0"/>
              <a:t>如果你的</a:t>
            </a:r>
            <a:r>
              <a:rPr lang="en-US" altLang="zh-CN" dirty="0" smtClean="0"/>
              <a:t>JVM</a:t>
            </a:r>
            <a:r>
              <a:rPr lang="zh-CN" altLang="en-US" dirty="0" smtClean="0"/>
              <a:t>是基于</a:t>
            </a:r>
            <a:r>
              <a:rPr lang="en-US" altLang="zh-CN" dirty="0" smtClean="0"/>
              <a:t>Hotspot</a:t>
            </a:r>
            <a:r>
              <a:rPr lang="zh-CN" altLang="en-US" dirty="0"/>
              <a:t>的</a:t>
            </a:r>
            <a:r>
              <a:rPr lang="zh-CN" altLang="en-US" dirty="0" smtClean="0"/>
              <a:t>，那么你可以加</a:t>
            </a:r>
            <a:r>
              <a:rPr lang="zh-CN" altLang="en-US" dirty="0"/>
              <a:t>入</a:t>
            </a:r>
            <a:r>
              <a:rPr lang="en-US" altLang="zh-CN" dirty="0" err="1"/>
              <a:t>Adoptium</a:t>
            </a:r>
            <a:r>
              <a:rPr lang="zh-CN" altLang="en-US" dirty="0" smtClean="0"/>
              <a:t>，使用</a:t>
            </a:r>
            <a:r>
              <a:rPr lang="en-US" altLang="zh-CN" dirty="0" err="1" smtClean="0"/>
              <a:t>Adoptium</a:t>
            </a:r>
            <a:r>
              <a:rPr lang="en-US" altLang="zh-CN" dirty="0" smtClean="0"/>
              <a:t> Build</a:t>
            </a:r>
            <a:r>
              <a:rPr lang="zh-CN" altLang="en-US" dirty="0" smtClean="0"/>
              <a:t>服务来构建发布自己的二进制</a:t>
            </a:r>
            <a:endParaRPr lang="en-US" altLang="zh-CN" dirty="0" smtClean="0"/>
          </a:p>
          <a:p>
            <a:pPr lvl="1"/>
            <a:r>
              <a:rPr lang="en-US" dirty="0"/>
              <a:t>https://</a:t>
            </a:r>
            <a:r>
              <a:rPr lang="en-US" dirty="0" smtClean="0"/>
              <a:t>github.com/adoptium/temurin-build/issues </a:t>
            </a:r>
            <a:r>
              <a:rPr lang="zh-CN" altLang="en-US" dirty="0" smtClean="0"/>
              <a:t>提交支持构建的申请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你首先需要开源，其次需要向</a:t>
            </a:r>
            <a:r>
              <a:rPr lang="en-US" altLang="zh-CN" dirty="0" err="1" smtClean="0"/>
              <a:t>Adoptium</a:t>
            </a:r>
            <a:r>
              <a:rPr lang="zh-CN" altLang="en-US" dirty="0" smtClean="0"/>
              <a:t>提交申请，</a:t>
            </a:r>
            <a:r>
              <a:rPr lang="en-US" altLang="zh-CN" dirty="0" err="1" smtClean="0"/>
              <a:t>Adoptium</a:t>
            </a:r>
            <a:r>
              <a:rPr lang="zh-CN" altLang="en-US" dirty="0" smtClean="0"/>
              <a:t>还可以帮你提供</a:t>
            </a:r>
            <a:r>
              <a:rPr lang="en-US" altLang="zh-CN" dirty="0" smtClean="0"/>
              <a:t>JCK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728" y="3230078"/>
            <a:ext cx="6995305" cy="2271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66" y="3230078"/>
            <a:ext cx="4499409" cy="255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00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 bwMode="auto">
          <a:xfrm>
            <a:off x="1948769" y="1667882"/>
            <a:ext cx="813964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直接连接符 4"/>
          <p:cNvCxnSpPr/>
          <p:nvPr/>
        </p:nvCxnSpPr>
        <p:spPr bwMode="auto">
          <a:xfrm>
            <a:off x="2567125" y="1660683"/>
            <a:ext cx="0" cy="204507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910674" y="678940"/>
            <a:ext cx="5485686" cy="830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000000"/>
                </a:solidFill>
                <a:latin typeface="华文琥珀" pitchFamily="2" charset="-122"/>
                <a:ea typeface="华文琥珀" pitchFamily="2" charset="-122"/>
              </a:rPr>
              <a:t>目录</a:t>
            </a:r>
          </a:p>
        </p:txBody>
      </p:sp>
      <p:grpSp>
        <p:nvGrpSpPr>
          <p:cNvPr id="12" name="组合 13"/>
          <p:cNvGrpSpPr/>
          <p:nvPr/>
        </p:nvGrpSpPr>
        <p:grpSpPr>
          <a:xfrm>
            <a:off x="2567125" y="1832770"/>
            <a:ext cx="7487025" cy="506300"/>
            <a:chOff x="1765300" y="3693101"/>
            <a:chExt cx="7488000" cy="506366"/>
          </a:xfrm>
        </p:grpSpPr>
        <p:cxnSp>
          <p:nvCxnSpPr>
            <p:cNvPr id="14" name="直接连接符 13"/>
            <p:cNvCxnSpPr/>
            <p:nvPr/>
          </p:nvCxnSpPr>
          <p:spPr bwMode="auto">
            <a:xfrm>
              <a:off x="1765300" y="4199467"/>
              <a:ext cx="7488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18" name="TextBox 10"/>
            <p:cNvSpPr txBox="1"/>
            <p:nvPr/>
          </p:nvSpPr>
          <p:spPr>
            <a:xfrm>
              <a:off x="2032000" y="3693101"/>
              <a:ext cx="680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1. </a:t>
              </a: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一些基本知识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13"/>
          <p:cNvGrpSpPr/>
          <p:nvPr/>
        </p:nvGrpSpPr>
        <p:grpSpPr>
          <a:xfrm>
            <a:off x="2558938" y="2565136"/>
            <a:ext cx="7487025" cy="461605"/>
            <a:chOff x="1765300" y="3742267"/>
            <a:chExt cx="7488000" cy="461665"/>
          </a:xfrm>
        </p:grpSpPr>
        <p:cxnSp>
          <p:nvCxnSpPr>
            <p:cNvPr id="23" name="直接连接符 13"/>
            <p:cNvCxnSpPr/>
            <p:nvPr/>
          </p:nvCxnSpPr>
          <p:spPr bwMode="auto">
            <a:xfrm>
              <a:off x="1765300" y="4199467"/>
              <a:ext cx="7488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24" name="TextBox 10"/>
            <p:cNvSpPr txBox="1"/>
            <p:nvPr/>
          </p:nvSpPr>
          <p:spPr>
            <a:xfrm>
              <a:off x="2032000" y="3742267"/>
              <a:ext cx="680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</a:t>
              </a:r>
              <a:r>
                <a:rPr lang="zh-CN" altLang="en-US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二进制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发行版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3"/>
          <p:cNvGrpSpPr/>
          <p:nvPr/>
        </p:nvGrpSpPr>
        <p:grpSpPr>
          <a:xfrm>
            <a:off x="2558937" y="3248616"/>
            <a:ext cx="7487025" cy="461605"/>
            <a:chOff x="1765300" y="3742267"/>
            <a:chExt cx="7488000" cy="461665"/>
          </a:xfrm>
        </p:grpSpPr>
        <p:cxnSp>
          <p:nvCxnSpPr>
            <p:cNvPr id="17" name="直接连接符 13"/>
            <p:cNvCxnSpPr/>
            <p:nvPr/>
          </p:nvCxnSpPr>
          <p:spPr bwMode="auto">
            <a:xfrm>
              <a:off x="1765300" y="4199467"/>
              <a:ext cx="7488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19" name="TextBox 10"/>
            <p:cNvSpPr txBox="1"/>
            <p:nvPr/>
          </p:nvSpPr>
          <p:spPr>
            <a:xfrm>
              <a:off x="2032000" y="3742267"/>
              <a:ext cx="680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99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 </a:t>
              </a:r>
              <a:r>
                <a:rPr lang="zh-CN" altLang="en-US" sz="2400" b="1" dirty="0">
                  <a:solidFill>
                    <a:srgbClr val="99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</a:t>
              </a:r>
              <a:r>
                <a:rPr lang="en-US" altLang="zh-CN" sz="2400" b="1" dirty="0">
                  <a:solidFill>
                    <a:srgbClr val="99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rpm</a:t>
              </a:r>
              <a:r>
                <a:rPr lang="zh-CN" altLang="en-US" sz="2400" b="1" dirty="0">
                  <a:solidFill>
                    <a:srgbClr val="99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发行版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826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 smtClean="0"/>
              <a:t>什么是</a:t>
            </a:r>
            <a:r>
              <a:rPr lang="en-US" altLang="zh-CN" b="1" dirty="0" smtClean="0"/>
              <a:t>rpm</a:t>
            </a:r>
            <a:r>
              <a:rPr lang="zh-CN" altLang="en-US" b="1" dirty="0" smtClean="0"/>
              <a:t>包发行版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zh-CN" altLang="en-US" dirty="0" smtClean="0"/>
              <a:t>本文讲的</a:t>
            </a:r>
            <a:r>
              <a:rPr lang="en-US" dirty="0" smtClean="0"/>
              <a:t>rpm</a:t>
            </a:r>
            <a:r>
              <a:rPr lang="zh-CN" altLang="en-US" dirty="0" smtClean="0"/>
              <a:t>包指的是包含在</a:t>
            </a:r>
            <a:r>
              <a:rPr lang="en-US" altLang="zh-CN" dirty="0" smtClean="0"/>
              <a:t>os</a:t>
            </a:r>
            <a:r>
              <a:rPr lang="zh-CN" altLang="en-US" dirty="0" smtClean="0"/>
              <a:t>里的</a:t>
            </a:r>
            <a:r>
              <a:rPr lang="en-US" altLang="zh-CN" dirty="0" smtClean="0"/>
              <a:t>rpm</a:t>
            </a:r>
            <a:r>
              <a:rPr lang="zh-CN" altLang="en-US" dirty="0" smtClean="0"/>
              <a:t>包</a:t>
            </a:r>
            <a:endParaRPr lang="en-US" altLang="zh-CN" dirty="0" smtClean="0"/>
          </a:p>
          <a:p>
            <a:pPr lvl="1"/>
            <a:r>
              <a:rPr lang="zh-CN" altLang="en-US" dirty="0"/>
              <a:t>安</a:t>
            </a:r>
            <a:r>
              <a:rPr lang="zh-CN" altLang="en-US" dirty="0" smtClean="0"/>
              <a:t>装命令：</a:t>
            </a:r>
            <a:r>
              <a:rPr lang="en-US" altLang="zh-CN" dirty="0" err="1" smtClean="0"/>
              <a:t>sudo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dnf</a:t>
            </a:r>
            <a:r>
              <a:rPr lang="en-US" altLang="zh-CN" dirty="0" smtClean="0"/>
              <a:t> install java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160751" lvl="1" indent="0">
              <a:buNone/>
            </a:pPr>
            <a:r>
              <a:rPr lang="zh-CN" altLang="en-US" dirty="0" smtClean="0"/>
              <a:t>注意这样安装完之后只安装了</a:t>
            </a:r>
            <a:r>
              <a:rPr lang="en-US" altLang="zh-CN" dirty="0" smtClean="0"/>
              <a:t>JRE</a:t>
            </a:r>
            <a:r>
              <a:rPr lang="zh-CN" altLang="en-US" dirty="0" smtClean="0"/>
              <a:t>，安装</a:t>
            </a:r>
            <a:r>
              <a:rPr lang="en-US" altLang="zh-CN" dirty="0" smtClean="0"/>
              <a:t>JDK</a:t>
            </a:r>
            <a:r>
              <a:rPr lang="zh-CN" altLang="en-US" dirty="0" smtClean="0"/>
              <a:t>需要执行的命令是</a:t>
            </a:r>
            <a:endParaRPr lang="en-US" altLang="zh-CN" dirty="0" smtClean="0"/>
          </a:p>
          <a:p>
            <a:pPr lvl="1"/>
            <a:r>
              <a:rPr lang="en-US" dirty="0" err="1" smtClean="0"/>
              <a:t>sudo</a:t>
            </a:r>
            <a:r>
              <a:rPr lang="en-US" dirty="0" smtClean="0"/>
              <a:t> </a:t>
            </a:r>
            <a:r>
              <a:rPr lang="en-US" dirty="0" err="1" smtClean="0"/>
              <a:t>dnf</a:t>
            </a:r>
            <a:r>
              <a:rPr lang="en-US" dirty="0" smtClean="0"/>
              <a:t> install java-</a:t>
            </a:r>
            <a:r>
              <a:rPr lang="en-US" dirty="0" err="1" smtClean="0"/>
              <a:t>devel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35" y="2168979"/>
            <a:ext cx="6206314" cy="1765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345" y="2168979"/>
            <a:ext cx="4443485" cy="40977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68345" y="3613647"/>
            <a:ext cx="3395398" cy="201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68345" y="4100208"/>
            <a:ext cx="3504455" cy="2348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68345" y="2168979"/>
            <a:ext cx="3001116" cy="228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735" y="4734974"/>
            <a:ext cx="5774693" cy="173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97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 bwMode="auto">
          <a:xfrm>
            <a:off x="1948769" y="1667882"/>
            <a:ext cx="813964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直接连接符 4"/>
          <p:cNvCxnSpPr/>
          <p:nvPr/>
        </p:nvCxnSpPr>
        <p:spPr bwMode="auto">
          <a:xfrm>
            <a:off x="2567125" y="1660683"/>
            <a:ext cx="0" cy="204507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910674" y="678940"/>
            <a:ext cx="5485686" cy="830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000000"/>
                </a:solidFill>
                <a:latin typeface="华文琥珀" pitchFamily="2" charset="-122"/>
                <a:ea typeface="华文琥珀" pitchFamily="2" charset="-122"/>
              </a:rPr>
              <a:t>目录</a:t>
            </a:r>
          </a:p>
        </p:txBody>
      </p:sp>
      <p:grpSp>
        <p:nvGrpSpPr>
          <p:cNvPr id="12" name="组合 13"/>
          <p:cNvGrpSpPr/>
          <p:nvPr/>
        </p:nvGrpSpPr>
        <p:grpSpPr>
          <a:xfrm>
            <a:off x="2567125" y="1832770"/>
            <a:ext cx="7487025" cy="506300"/>
            <a:chOff x="1765300" y="3693101"/>
            <a:chExt cx="7488000" cy="506366"/>
          </a:xfrm>
        </p:grpSpPr>
        <p:cxnSp>
          <p:nvCxnSpPr>
            <p:cNvPr id="14" name="直接连接符 13"/>
            <p:cNvCxnSpPr/>
            <p:nvPr/>
          </p:nvCxnSpPr>
          <p:spPr bwMode="auto">
            <a:xfrm>
              <a:off x="1765300" y="4199467"/>
              <a:ext cx="7488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18" name="TextBox 10"/>
            <p:cNvSpPr txBox="1"/>
            <p:nvPr/>
          </p:nvSpPr>
          <p:spPr>
            <a:xfrm>
              <a:off x="2032000" y="3693101"/>
              <a:ext cx="680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99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 </a:t>
              </a:r>
              <a:r>
                <a:rPr lang="zh-CN" altLang="en-US" sz="2400" b="1" dirty="0" smtClean="0">
                  <a:solidFill>
                    <a:srgbClr val="99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一些基本知识</a:t>
              </a:r>
              <a:endParaRPr lang="zh-CN" altLang="en-US" sz="24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13"/>
          <p:cNvGrpSpPr/>
          <p:nvPr/>
        </p:nvGrpSpPr>
        <p:grpSpPr>
          <a:xfrm>
            <a:off x="2558938" y="2565136"/>
            <a:ext cx="7487025" cy="461605"/>
            <a:chOff x="1765300" y="3742267"/>
            <a:chExt cx="7488000" cy="461665"/>
          </a:xfrm>
        </p:grpSpPr>
        <p:cxnSp>
          <p:nvCxnSpPr>
            <p:cNvPr id="23" name="直接连接符 13"/>
            <p:cNvCxnSpPr/>
            <p:nvPr/>
          </p:nvCxnSpPr>
          <p:spPr bwMode="auto">
            <a:xfrm>
              <a:off x="1765300" y="4199467"/>
              <a:ext cx="7488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24" name="TextBox 10"/>
            <p:cNvSpPr txBox="1"/>
            <p:nvPr/>
          </p:nvSpPr>
          <p:spPr>
            <a:xfrm>
              <a:off x="2032000" y="3742267"/>
              <a:ext cx="680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制作单包发行版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3"/>
          <p:cNvGrpSpPr/>
          <p:nvPr/>
        </p:nvGrpSpPr>
        <p:grpSpPr>
          <a:xfrm>
            <a:off x="2558937" y="3248616"/>
            <a:ext cx="7487025" cy="461605"/>
            <a:chOff x="1765300" y="3742267"/>
            <a:chExt cx="7488000" cy="461665"/>
          </a:xfrm>
        </p:grpSpPr>
        <p:cxnSp>
          <p:nvCxnSpPr>
            <p:cNvPr id="17" name="直接连接符 13"/>
            <p:cNvCxnSpPr/>
            <p:nvPr/>
          </p:nvCxnSpPr>
          <p:spPr bwMode="auto">
            <a:xfrm>
              <a:off x="1765300" y="4199467"/>
              <a:ext cx="7488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19" name="TextBox 10"/>
            <p:cNvSpPr txBox="1"/>
            <p:nvPr/>
          </p:nvSpPr>
          <p:spPr>
            <a:xfrm>
              <a:off x="2032000" y="3742267"/>
              <a:ext cx="680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 </a:t>
              </a:r>
              <a:r>
                <a:rPr lang="zh-CN" altLang="en-US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rpm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发行版</a:t>
              </a:r>
              <a:endPara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828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b="1" dirty="0" smtClean="0"/>
              <a:t>rpm</a:t>
            </a:r>
            <a:r>
              <a:rPr lang="zh-CN" altLang="en-US" b="1" dirty="0" smtClean="0"/>
              <a:t>包制作流程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 smtClean="0"/>
              <a:t>rpm</a:t>
            </a:r>
            <a:r>
              <a:rPr lang="zh-CN" altLang="en-US" dirty="0" smtClean="0"/>
              <a:t>包制作需要</a:t>
            </a:r>
            <a:r>
              <a:rPr lang="en-US" altLang="zh-CN" dirty="0" smtClean="0"/>
              <a:t>3</a:t>
            </a:r>
            <a:r>
              <a:rPr lang="zh-CN" altLang="en-US" dirty="0" smtClean="0"/>
              <a:t>个要素，源码包、</a:t>
            </a:r>
            <a:r>
              <a:rPr lang="en-US" altLang="zh-CN" dirty="0" smtClean="0"/>
              <a:t>patch</a:t>
            </a:r>
            <a:r>
              <a:rPr lang="zh-CN" altLang="en-US" dirty="0"/>
              <a:t>文</a:t>
            </a:r>
            <a:r>
              <a:rPr lang="zh-CN" altLang="en-US" dirty="0" smtClean="0"/>
              <a:t>件和</a:t>
            </a:r>
            <a:r>
              <a:rPr lang="en-US" altLang="zh-CN" dirty="0" smtClean="0"/>
              <a:t>spec</a:t>
            </a:r>
            <a:r>
              <a:rPr lang="zh-CN" altLang="en-US" dirty="0" smtClean="0"/>
              <a:t>脚本，以</a:t>
            </a:r>
            <a:r>
              <a:rPr lang="en-US" altLang="zh-CN" dirty="0" err="1" smtClean="0"/>
              <a:t>Bisheng</a:t>
            </a:r>
            <a:r>
              <a:rPr lang="en-US" altLang="zh-CN" dirty="0" smtClean="0"/>
              <a:t> JDK</a:t>
            </a:r>
            <a:r>
              <a:rPr lang="zh-CN" altLang="en-US" dirty="0" smtClean="0"/>
              <a:t>为例</a:t>
            </a:r>
            <a:endParaRPr lang="en-US" altLang="zh-CN" dirty="0" smtClean="0"/>
          </a:p>
          <a:p>
            <a:pPr lvl="1"/>
            <a:r>
              <a:rPr lang="zh-CN" altLang="en-US" dirty="0"/>
              <a:t>源码</a:t>
            </a:r>
            <a:r>
              <a:rPr lang="zh-CN" altLang="en-US" dirty="0" smtClean="0"/>
              <a:t>包：</a:t>
            </a:r>
            <a:r>
              <a:rPr lang="en-US" altLang="zh-CN" dirty="0" smtClean="0"/>
              <a:t>aarch64-port-jdk8u-shenandoah-aarch64-shenandoah-jdk8u282-b08.tar.xz</a:t>
            </a:r>
          </a:p>
          <a:p>
            <a:pPr lvl="1"/>
            <a:r>
              <a:rPr lang="en-US" altLang="zh-CN" dirty="0" smtClean="0"/>
              <a:t>patch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2"/>
            <a:r>
              <a:rPr lang="en-US" dirty="0" smtClean="0"/>
              <a:t>818172_overflow_when_strength_reducing_interger_multiply.patch</a:t>
            </a:r>
          </a:p>
          <a:p>
            <a:pPr lvl="2"/>
            <a:r>
              <a:rPr lang="en-US" dirty="0" smtClean="0"/>
              <a:t>8214535-support-Jmap-parallel.patch</a:t>
            </a:r>
          </a:p>
          <a:p>
            <a:pPr lvl="2"/>
            <a:r>
              <a:rPr lang="en-US" dirty="0" smtClean="0"/>
              <a:t>Extend-CDS-to-support-app-class-metadata-</a:t>
            </a:r>
            <a:r>
              <a:rPr lang="en-US" dirty="0" err="1" smtClean="0"/>
              <a:t>sharing.patch</a:t>
            </a:r>
            <a:endParaRPr lang="en-US" dirty="0" smtClean="0"/>
          </a:p>
          <a:p>
            <a:pPr lvl="2"/>
            <a:r>
              <a:rPr lang="en-US" dirty="0" smtClean="0"/>
              <a:t>….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spec</a:t>
            </a:r>
            <a:r>
              <a:rPr lang="zh-CN" altLang="en-US" dirty="0" smtClean="0">
                <a:solidFill>
                  <a:srgbClr val="C00000"/>
                </a:solidFill>
              </a:rPr>
              <a:t>脚本：</a:t>
            </a:r>
            <a:r>
              <a:rPr lang="en-US" altLang="zh-CN" dirty="0" smtClean="0">
                <a:solidFill>
                  <a:srgbClr val="C00000"/>
                </a:solidFill>
              </a:rPr>
              <a:t>java-1.8.0-openjdk.spec</a:t>
            </a:r>
          </a:p>
          <a:p>
            <a:pPr lvl="1"/>
            <a:endParaRPr lang="en-US" dirty="0"/>
          </a:p>
          <a:p>
            <a:r>
              <a:rPr lang="zh-CN" altLang="en-US" dirty="0" smtClean="0"/>
              <a:t>构建命令：</a:t>
            </a:r>
            <a:endParaRPr lang="en-US" altLang="zh-CN" dirty="0" smtClean="0"/>
          </a:p>
          <a:p>
            <a:pPr lvl="1"/>
            <a:r>
              <a:rPr lang="en-US" dirty="0" err="1" smtClean="0"/>
              <a:t>rpmbuild</a:t>
            </a:r>
            <a:r>
              <a:rPr lang="en-US" dirty="0" smtClean="0"/>
              <a:t> -</a:t>
            </a:r>
            <a:r>
              <a:rPr lang="en-US" dirty="0" err="1" smtClean="0"/>
              <a:t>ba</a:t>
            </a:r>
            <a:r>
              <a:rPr lang="en-US" dirty="0" smtClean="0"/>
              <a:t> // </a:t>
            </a:r>
            <a:r>
              <a:rPr lang="zh-CN" altLang="en-US" dirty="0" smtClean="0"/>
              <a:t>构建所有包</a:t>
            </a:r>
            <a:endParaRPr lang="en-US" altLang="zh-CN" dirty="0" smtClean="0"/>
          </a:p>
          <a:p>
            <a:pPr lvl="1"/>
            <a:r>
              <a:rPr lang="en-US" dirty="0" err="1" smtClean="0"/>
              <a:t>Rpmbuild</a:t>
            </a:r>
            <a:r>
              <a:rPr lang="en-US" dirty="0" smtClean="0"/>
              <a:t> -bb // </a:t>
            </a:r>
            <a:r>
              <a:rPr lang="zh-CN" altLang="en-US" dirty="0" smtClean="0"/>
              <a:t>只构建二进制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29175" y="6035554"/>
            <a:ext cx="9076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sz="1200" i="1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rpm</a:t>
            </a:r>
            <a:r>
              <a:rPr kumimoji="1" lang="zh-CN" altLang="en-US" sz="1200" i="1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包制作详细官方教程及命令指导见：</a:t>
            </a:r>
            <a:r>
              <a:rPr kumimoji="1" lang="en-US" altLang="zh-CN" sz="1200" i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https://rpm-packaging-guide.github.io/</a:t>
            </a:r>
            <a:endParaRPr kumimoji="1" lang="en-US" sz="1200" i="1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5436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b="1" dirty="0" smtClean="0"/>
              <a:t>spec</a:t>
            </a:r>
            <a:r>
              <a:rPr lang="zh-CN" altLang="en-US" b="1" dirty="0" smtClean="0"/>
              <a:t>脚本简介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732716" y="1051481"/>
            <a:ext cx="10733557" cy="4690459"/>
          </a:xfrm>
        </p:spPr>
        <p:txBody>
          <a:bodyPr/>
          <a:lstStyle/>
          <a:p>
            <a:r>
              <a:rPr lang="en-US" dirty="0" smtClean="0"/>
              <a:t>Red Hat Package Manager</a:t>
            </a:r>
            <a:r>
              <a:rPr lang="zh-CN" altLang="en-US" dirty="0" smtClean="0"/>
              <a:t>（</a:t>
            </a:r>
            <a:r>
              <a:rPr lang="en-US" altLang="zh-CN" dirty="0" smtClean="0"/>
              <a:t>RPM</a:t>
            </a:r>
            <a:r>
              <a:rPr lang="zh-CN" altLang="en-US" dirty="0" smtClean="0"/>
              <a:t>）包管理系统由</a:t>
            </a:r>
            <a:r>
              <a:rPr lang="en-US" altLang="zh-CN" dirty="0" smtClean="0"/>
              <a:t>Red Hat</a:t>
            </a:r>
            <a:r>
              <a:rPr lang="zh-CN" altLang="en-US" dirty="0" smtClean="0"/>
              <a:t>开发，</a:t>
            </a:r>
            <a:r>
              <a:rPr lang="en-US" altLang="zh-CN" dirty="0" smtClean="0"/>
              <a:t>spec</a:t>
            </a:r>
            <a:r>
              <a:rPr lang="zh-CN" altLang="en-US" dirty="0" smtClean="0"/>
              <a:t>是构建</a:t>
            </a:r>
            <a:r>
              <a:rPr lang="en-US" altLang="zh-CN" dirty="0" smtClean="0"/>
              <a:t>RPM</a:t>
            </a:r>
            <a:r>
              <a:rPr lang="zh-CN" altLang="en-US" dirty="0" smtClean="0"/>
              <a:t>包的脚本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主要包含以下几个步骤：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包信息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Patch</a:t>
            </a:r>
            <a:r>
              <a:rPr lang="zh-CN" altLang="en-US" dirty="0" smtClean="0"/>
              <a:t>列表</a:t>
            </a:r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119" y="2433725"/>
            <a:ext cx="10020300" cy="1285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628" y="4265358"/>
            <a:ext cx="3784724" cy="207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84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b="1" dirty="0" smtClean="0"/>
              <a:t>spec</a:t>
            </a:r>
            <a:r>
              <a:rPr lang="zh-CN" altLang="en-US" b="1" dirty="0" smtClean="0"/>
              <a:t>脚本简介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732716" y="1051481"/>
            <a:ext cx="10733557" cy="4690459"/>
          </a:xfrm>
        </p:spPr>
        <p:txBody>
          <a:bodyPr/>
          <a:lstStyle/>
          <a:p>
            <a:pPr lvl="1"/>
            <a:r>
              <a:rPr lang="zh-CN" altLang="en-US" dirty="0" smtClean="0"/>
              <a:t>准备工作，解压压缩包并打</a:t>
            </a:r>
            <a:r>
              <a:rPr lang="en-US" altLang="zh-CN" dirty="0" smtClean="0"/>
              <a:t>patch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r>
              <a:rPr lang="zh-CN" altLang="en-US" dirty="0" smtClean="0"/>
              <a:t>构建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85" y="1370377"/>
            <a:ext cx="3298469" cy="24641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585" y="4260943"/>
            <a:ext cx="4152660" cy="243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84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b="1" dirty="0" smtClean="0"/>
              <a:t>spec</a:t>
            </a:r>
            <a:r>
              <a:rPr lang="zh-CN" altLang="en-US" b="1" dirty="0" smtClean="0"/>
              <a:t>脚本简介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732716" y="1051481"/>
            <a:ext cx="10733557" cy="4690459"/>
          </a:xfrm>
        </p:spPr>
        <p:txBody>
          <a:bodyPr/>
          <a:lstStyle/>
          <a:p>
            <a:pPr lvl="1"/>
            <a:r>
              <a:rPr lang="zh-CN" altLang="en-US" dirty="0"/>
              <a:t>测试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r>
              <a:rPr lang="zh-CN" altLang="en-US" dirty="0" smtClean="0"/>
              <a:t>安装</a:t>
            </a:r>
            <a:endParaRPr lang="en-US" altLang="zh-CN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48" y="3625393"/>
            <a:ext cx="6334125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948" y="1449534"/>
            <a:ext cx="4515731" cy="168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0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b="1" dirty="0" smtClean="0"/>
              <a:t>spec</a:t>
            </a:r>
            <a:r>
              <a:rPr lang="zh-CN" altLang="en-US" b="1" dirty="0" smtClean="0"/>
              <a:t>脚本简介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732716" y="1051481"/>
            <a:ext cx="10733557" cy="4690459"/>
          </a:xfrm>
        </p:spPr>
        <p:txBody>
          <a:bodyPr/>
          <a:lstStyle/>
          <a:p>
            <a:pPr lvl="1"/>
            <a:r>
              <a:rPr lang="en-US" altLang="zh-CN" dirty="0"/>
              <a:t>rpm</a:t>
            </a:r>
            <a:r>
              <a:rPr lang="zh-CN" altLang="en-US" dirty="0"/>
              <a:t>包描述</a:t>
            </a:r>
            <a:endParaRPr lang="en-US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zh-CN" altLang="en-US" dirty="0" smtClean="0"/>
              <a:t>卸</a:t>
            </a:r>
            <a:r>
              <a:rPr lang="zh-CN" altLang="en-US" dirty="0"/>
              <a:t>载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115" y="4251312"/>
            <a:ext cx="6429375" cy="2085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84" y="1360354"/>
            <a:ext cx="4129071" cy="251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31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b="1" dirty="0" smtClean="0"/>
              <a:t>rpm</a:t>
            </a:r>
            <a:r>
              <a:rPr lang="zh-CN" altLang="en-US" b="1" dirty="0" smtClean="0"/>
              <a:t>包和二进制包的区别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 smtClean="0"/>
              <a:t>rpm</a:t>
            </a:r>
            <a:r>
              <a:rPr lang="zh-CN" altLang="en-US" dirty="0" smtClean="0"/>
              <a:t>包使用的</a:t>
            </a:r>
            <a:r>
              <a:rPr lang="en-US" altLang="zh-CN" dirty="0" err="1" smtClean="0"/>
              <a:t>tzdata</a:t>
            </a:r>
            <a:r>
              <a:rPr lang="zh-CN" altLang="en-US" dirty="0" smtClean="0"/>
              <a:t>是软链接，链接到系统库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rpm</a:t>
            </a:r>
            <a:r>
              <a:rPr lang="zh-CN" altLang="en-US" dirty="0" smtClean="0"/>
              <a:t>包使用的根证书库也是软链接，链接到系统库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rpm</a:t>
            </a:r>
            <a:r>
              <a:rPr lang="zh-CN" altLang="en-US" dirty="0" smtClean="0"/>
              <a:t>包中的</a:t>
            </a:r>
            <a:r>
              <a:rPr lang="en-US" altLang="zh-CN" dirty="0" err="1" smtClean="0"/>
              <a:t>libjpeg</a:t>
            </a:r>
            <a:r>
              <a:rPr lang="zh-CN" altLang="en-US" dirty="0" smtClean="0"/>
              <a:t>和</a:t>
            </a:r>
            <a:r>
              <a:rPr lang="en-US" altLang="zh-CN" dirty="0" err="1" smtClean="0"/>
              <a:t>libpng</a:t>
            </a:r>
            <a:r>
              <a:rPr lang="zh-CN" altLang="en-US" dirty="0" smtClean="0"/>
              <a:t>是系统库</a:t>
            </a:r>
            <a:endParaRPr lang="en-US" altLang="zh-CN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51" y="2277719"/>
            <a:ext cx="5010150" cy="485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51" y="3637356"/>
            <a:ext cx="5667375" cy="933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051" y="1909578"/>
            <a:ext cx="4638675" cy="30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051" y="3297790"/>
            <a:ext cx="2409825" cy="276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059" y="5444668"/>
            <a:ext cx="4838700" cy="285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051" y="5833750"/>
            <a:ext cx="4962525" cy="30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051" y="5054640"/>
            <a:ext cx="21717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9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b="1" dirty="0" smtClean="0"/>
              <a:t>rpm</a:t>
            </a:r>
            <a:r>
              <a:rPr lang="zh-CN" altLang="en-US" b="1" dirty="0" smtClean="0"/>
              <a:t>包和二进制包的区别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zh-CN" altLang="en-US" dirty="0" smtClean="0"/>
              <a:t>二进制包可以在所有</a:t>
            </a:r>
            <a:r>
              <a:rPr lang="en-US" altLang="zh-CN" dirty="0" smtClean="0"/>
              <a:t>os</a:t>
            </a:r>
            <a:r>
              <a:rPr lang="zh-CN" altLang="en-US" dirty="0" smtClean="0"/>
              <a:t>上安装使用，但</a:t>
            </a:r>
            <a:r>
              <a:rPr lang="en-US" altLang="zh-CN" dirty="0" smtClean="0"/>
              <a:t>rpm</a:t>
            </a:r>
            <a:r>
              <a:rPr lang="zh-CN" altLang="en-US" dirty="0" smtClean="0"/>
              <a:t>包和操作系统绑定</a:t>
            </a:r>
            <a:endParaRPr lang="en-US" altLang="zh-CN" dirty="0" smtClean="0"/>
          </a:p>
          <a:p>
            <a:pPr lvl="1"/>
            <a:r>
              <a:rPr lang="en-US" dirty="0" smtClean="0"/>
              <a:t>rpm</a:t>
            </a:r>
            <a:r>
              <a:rPr lang="zh-CN" altLang="en-US" dirty="0" smtClean="0"/>
              <a:t>包在安装的时候对一些库有依赖，通常需要构建和运行时保持相同的库版本</a:t>
            </a:r>
            <a:endParaRPr lang="en-US" altLang="zh-CN" dirty="0" smtClean="0"/>
          </a:p>
          <a:p>
            <a:pPr lvl="1"/>
            <a:r>
              <a:rPr lang="zh-CN" altLang="en-US" dirty="0"/>
              <a:t>二进制</a:t>
            </a:r>
            <a:r>
              <a:rPr lang="zh-CN" altLang="en-US" dirty="0" smtClean="0"/>
              <a:t>包通过</a:t>
            </a:r>
            <a:r>
              <a:rPr lang="en-US" altLang="zh-CN" dirty="0" smtClean="0"/>
              <a:t>bundle</a:t>
            </a:r>
            <a:r>
              <a:rPr lang="zh-CN" altLang="en-US" dirty="0" smtClean="0"/>
              <a:t>或静态链接的方式解决依赖</a:t>
            </a:r>
            <a:endParaRPr lang="en-US" altLang="zh-CN" dirty="0" smtClean="0"/>
          </a:p>
          <a:p>
            <a:pPr lvl="1"/>
            <a:endParaRPr lang="en-US" dirty="0"/>
          </a:p>
          <a:p>
            <a:pPr marL="1111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526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 smtClean="0"/>
              <a:t>如果想基于</a:t>
            </a:r>
            <a:r>
              <a:rPr lang="en-US" altLang="zh-CN" b="1" dirty="0" err="1" smtClean="0"/>
              <a:t>Bisheng</a:t>
            </a:r>
            <a:r>
              <a:rPr lang="en-US" altLang="zh-CN" b="1" dirty="0" smtClean="0"/>
              <a:t> JDK</a:t>
            </a:r>
            <a:r>
              <a:rPr lang="zh-CN" altLang="en-US" b="1" dirty="0"/>
              <a:t>发</a:t>
            </a:r>
            <a:r>
              <a:rPr lang="zh-CN" altLang="en-US" b="1" dirty="0" smtClean="0"/>
              <a:t>布自己的发行版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zh-CN" altLang="en-US" dirty="0"/>
              <a:t>二进</a:t>
            </a:r>
            <a:r>
              <a:rPr lang="zh-CN" altLang="en-US" dirty="0" smtClean="0"/>
              <a:t>制发行版</a:t>
            </a:r>
            <a:endParaRPr lang="en-US" altLang="zh-CN" dirty="0" smtClean="0"/>
          </a:p>
          <a:p>
            <a:pPr lvl="1"/>
            <a:r>
              <a:rPr lang="zh-CN" altLang="en-US" dirty="0" smtClean="0">
                <a:solidFill>
                  <a:srgbClr val="C00000"/>
                </a:solidFill>
              </a:rPr>
              <a:t>推荐使用</a:t>
            </a:r>
            <a:r>
              <a:rPr lang="en-US" altLang="zh-CN" dirty="0" err="1" smtClean="0">
                <a:solidFill>
                  <a:srgbClr val="C00000"/>
                </a:solidFill>
              </a:rPr>
              <a:t>Adoptium</a:t>
            </a:r>
            <a:r>
              <a:rPr lang="en-US" altLang="zh-CN" dirty="0" smtClean="0">
                <a:solidFill>
                  <a:srgbClr val="C00000"/>
                </a:solidFill>
              </a:rPr>
              <a:t> Build</a:t>
            </a:r>
            <a:r>
              <a:rPr lang="zh-CN" altLang="en-US" dirty="0" smtClean="0">
                <a:solidFill>
                  <a:srgbClr val="C00000"/>
                </a:solidFill>
              </a:rPr>
              <a:t>服务来构建发布二进制，但要配置好自己的</a:t>
            </a:r>
            <a:r>
              <a:rPr lang="en-US" altLang="zh-CN" dirty="0" smtClean="0">
                <a:solidFill>
                  <a:srgbClr val="C00000"/>
                </a:solidFill>
              </a:rPr>
              <a:t>os</a:t>
            </a:r>
            <a:r>
              <a:rPr lang="zh-CN" altLang="en-US" dirty="0" smtClean="0">
                <a:solidFill>
                  <a:srgbClr val="C00000"/>
                </a:solidFill>
              </a:rPr>
              <a:t>和工具链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lvl="1"/>
            <a:r>
              <a:rPr lang="zh-CN" altLang="en-US" dirty="0">
                <a:solidFill>
                  <a:srgbClr val="C00000"/>
                </a:solidFill>
              </a:rPr>
              <a:t>可</a:t>
            </a:r>
            <a:r>
              <a:rPr lang="zh-CN" altLang="en-US" dirty="0" smtClean="0">
                <a:solidFill>
                  <a:srgbClr val="C00000"/>
                </a:solidFill>
              </a:rPr>
              <a:t>以</a:t>
            </a:r>
            <a:r>
              <a:rPr lang="en-US" altLang="zh-CN" dirty="0" smtClean="0">
                <a:solidFill>
                  <a:srgbClr val="C00000"/>
                </a:solidFill>
              </a:rPr>
              <a:t>fork </a:t>
            </a:r>
            <a:r>
              <a:rPr lang="en-US" altLang="zh-CN" dirty="0" err="1" smtClean="0">
                <a:solidFill>
                  <a:srgbClr val="C00000"/>
                </a:solidFill>
              </a:rPr>
              <a:t>Bisheng</a:t>
            </a:r>
            <a:r>
              <a:rPr lang="en-US" altLang="zh-CN" dirty="0" smtClean="0">
                <a:solidFill>
                  <a:srgbClr val="C00000"/>
                </a:solidFill>
              </a:rPr>
              <a:t> JDK</a:t>
            </a:r>
            <a:r>
              <a:rPr lang="zh-CN" altLang="en-US" dirty="0" smtClean="0">
                <a:solidFill>
                  <a:srgbClr val="C00000"/>
                </a:solidFill>
              </a:rPr>
              <a:t>的代码，并及时同步以获取更新和</a:t>
            </a:r>
            <a:r>
              <a:rPr lang="en-US" altLang="zh-CN" dirty="0" err="1" smtClean="0">
                <a:solidFill>
                  <a:srgbClr val="C00000"/>
                </a:solidFill>
              </a:rPr>
              <a:t>bugfix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rpm</a:t>
            </a:r>
            <a:r>
              <a:rPr lang="zh-CN" altLang="en-US" dirty="0" smtClean="0"/>
              <a:t>包发行版</a:t>
            </a:r>
            <a:endParaRPr lang="en-US" altLang="zh-CN" dirty="0" smtClean="0"/>
          </a:p>
          <a:p>
            <a:pPr lvl="1"/>
            <a:r>
              <a:rPr lang="zh-CN" altLang="en-US" dirty="0">
                <a:solidFill>
                  <a:srgbClr val="C00000"/>
                </a:solidFill>
              </a:rPr>
              <a:t>推</a:t>
            </a:r>
            <a:r>
              <a:rPr lang="zh-CN" altLang="en-US" dirty="0" smtClean="0">
                <a:solidFill>
                  <a:srgbClr val="C00000"/>
                </a:solidFill>
              </a:rPr>
              <a:t>荐</a:t>
            </a:r>
            <a:r>
              <a:rPr lang="en-US" altLang="zh-CN" dirty="0" smtClean="0">
                <a:solidFill>
                  <a:srgbClr val="C00000"/>
                </a:solidFill>
              </a:rPr>
              <a:t>os</a:t>
            </a:r>
            <a:r>
              <a:rPr lang="zh-CN" altLang="en-US" dirty="0" smtClean="0">
                <a:solidFill>
                  <a:srgbClr val="C00000"/>
                </a:solidFill>
              </a:rPr>
              <a:t>基于</a:t>
            </a:r>
            <a:r>
              <a:rPr lang="en-US" altLang="zh-CN" dirty="0" smtClean="0">
                <a:solidFill>
                  <a:srgbClr val="C00000"/>
                </a:solidFill>
              </a:rPr>
              <a:t>openEuler</a:t>
            </a:r>
            <a:r>
              <a:rPr lang="zh-CN" altLang="en-US" dirty="0" smtClean="0">
                <a:solidFill>
                  <a:srgbClr val="C00000"/>
                </a:solidFill>
              </a:rPr>
              <a:t>开发，这样即可以直接获取最新的</a:t>
            </a:r>
            <a:r>
              <a:rPr lang="en-US" altLang="zh-CN" dirty="0" err="1" smtClean="0">
                <a:solidFill>
                  <a:srgbClr val="C00000"/>
                </a:solidFill>
              </a:rPr>
              <a:t>Bisheng</a:t>
            </a:r>
            <a:r>
              <a:rPr lang="en-US" altLang="zh-CN" dirty="0" smtClean="0">
                <a:solidFill>
                  <a:srgbClr val="C00000"/>
                </a:solidFill>
              </a:rPr>
              <a:t> JDK</a:t>
            </a:r>
            <a:r>
              <a:rPr lang="zh-CN" altLang="en-US" dirty="0" smtClean="0">
                <a:solidFill>
                  <a:srgbClr val="C00000"/>
                </a:solidFill>
              </a:rPr>
              <a:t>更新和服务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lvl="1"/>
            <a:r>
              <a:rPr lang="zh-CN" altLang="en-US" dirty="0">
                <a:solidFill>
                  <a:srgbClr val="C00000"/>
                </a:solidFill>
              </a:rPr>
              <a:t>需</a:t>
            </a:r>
            <a:r>
              <a:rPr lang="zh-CN" altLang="en-US" dirty="0" smtClean="0">
                <a:solidFill>
                  <a:srgbClr val="C00000"/>
                </a:solidFill>
              </a:rPr>
              <a:t>要一套</a:t>
            </a:r>
            <a:r>
              <a:rPr lang="en-US" altLang="zh-CN" dirty="0" err="1" smtClean="0">
                <a:solidFill>
                  <a:srgbClr val="C00000"/>
                </a:solidFill>
              </a:rPr>
              <a:t>obs</a:t>
            </a:r>
            <a:r>
              <a:rPr lang="zh-CN" altLang="en-US" dirty="0" smtClean="0">
                <a:solidFill>
                  <a:srgbClr val="C00000"/>
                </a:solidFill>
              </a:rPr>
              <a:t>构建系统，请联系</a:t>
            </a:r>
            <a:r>
              <a:rPr lang="en-US" altLang="zh-CN" dirty="0" smtClean="0">
                <a:solidFill>
                  <a:srgbClr val="C00000"/>
                </a:solidFill>
              </a:rPr>
              <a:t>openEuler</a:t>
            </a:r>
            <a:r>
              <a:rPr lang="zh-CN" altLang="en-US" dirty="0">
                <a:solidFill>
                  <a:srgbClr val="C00000"/>
                </a:solidFill>
              </a:rPr>
              <a:t>构建组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546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/>
              <a:t>法</a:t>
            </a:r>
            <a:r>
              <a:rPr lang="zh-CN" altLang="en-US" b="1" dirty="0" smtClean="0"/>
              <a:t>务上你还可能注意的事项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zh-CN" altLang="en-US" dirty="0" smtClean="0"/>
              <a:t>注意：本人不是法务专业，以下观点是来自长期总结，做出实际决策时请以法务专业人士意见为准</a:t>
            </a:r>
            <a:endParaRPr lang="en-US" altLang="zh-CN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altLang="zh-CN" dirty="0" smtClean="0"/>
              <a:t>License</a:t>
            </a:r>
            <a:r>
              <a:rPr lang="zh-CN" altLang="en-US" dirty="0" smtClean="0"/>
              <a:t>：需要继承</a:t>
            </a:r>
            <a:r>
              <a:rPr lang="en-US" altLang="zh-CN" dirty="0" smtClean="0"/>
              <a:t>GPL v2 + </a:t>
            </a:r>
            <a:r>
              <a:rPr lang="en-US" altLang="zh-CN" dirty="0" err="1" smtClean="0"/>
              <a:t>Classpatch</a:t>
            </a:r>
            <a:r>
              <a:rPr lang="en-US" altLang="zh-CN" dirty="0" smtClean="0"/>
              <a:t> Exception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Java</a:t>
            </a:r>
            <a:r>
              <a:rPr lang="zh-CN" altLang="en-US" dirty="0" smtClean="0"/>
              <a:t>商标由</a:t>
            </a:r>
            <a:r>
              <a:rPr lang="en-US" altLang="zh-CN" dirty="0" smtClean="0"/>
              <a:t>Oracle</a:t>
            </a:r>
            <a:r>
              <a:rPr lang="zh-CN" altLang="en-US" dirty="0" smtClean="0"/>
              <a:t>持有，在</a:t>
            </a:r>
            <a:r>
              <a:rPr lang="en-US" altLang="zh-CN" dirty="0" smtClean="0"/>
              <a:t>java -version</a:t>
            </a:r>
            <a:r>
              <a:rPr lang="zh-CN" altLang="en-US" dirty="0" smtClean="0"/>
              <a:t>中不可以显示</a:t>
            </a:r>
            <a:r>
              <a:rPr lang="en-US" altLang="zh-CN" dirty="0" smtClean="0"/>
              <a:t>Java</a:t>
            </a:r>
            <a:r>
              <a:rPr lang="zh-CN" altLang="en-US" dirty="0" smtClean="0"/>
              <a:t>，而只能显示</a:t>
            </a:r>
            <a:r>
              <a:rPr lang="en-US" altLang="zh-CN" dirty="0" smtClean="0"/>
              <a:t>OpenJDK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zh-CN" altLang="en-US" dirty="0"/>
              <a:t>仅可</a:t>
            </a:r>
            <a:r>
              <a:rPr lang="zh-CN" altLang="en-US" dirty="0" smtClean="0"/>
              <a:t>以声明</a:t>
            </a:r>
            <a:r>
              <a:rPr lang="en-US" altLang="zh-CN" dirty="0" err="1" smtClean="0"/>
              <a:t>vm.vendor</a:t>
            </a:r>
            <a:r>
              <a:rPr lang="zh-CN" altLang="en-US" dirty="0" smtClean="0"/>
              <a:t>，不能声明</a:t>
            </a:r>
            <a:r>
              <a:rPr lang="en-US" altLang="zh-CN" dirty="0" err="1" smtClean="0"/>
              <a:t>java.spec.vendor</a:t>
            </a:r>
            <a:endParaRPr lang="en-US" altLang="zh-CN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zh-CN" altLang="en-US" dirty="0"/>
              <a:t>不推</a:t>
            </a:r>
            <a:r>
              <a:rPr lang="zh-CN" altLang="en-US" dirty="0" smtClean="0"/>
              <a:t>荐修改</a:t>
            </a:r>
            <a:r>
              <a:rPr lang="en-US" altLang="zh-CN" dirty="0" smtClean="0"/>
              <a:t>JDK</a:t>
            </a:r>
            <a:r>
              <a:rPr lang="zh-CN" altLang="en-US" dirty="0" smtClean="0"/>
              <a:t>库中的</a:t>
            </a:r>
            <a:r>
              <a:rPr lang="en-US" altLang="zh-CN" dirty="0" smtClean="0"/>
              <a:t>public</a:t>
            </a:r>
            <a:r>
              <a:rPr lang="zh-CN" altLang="en-US" dirty="0" smtClean="0"/>
              <a:t>接口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34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67992" y="2701255"/>
            <a:ext cx="378343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sz="4800" b="1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Q &amp; A</a:t>
            </a:r>
            <a:endParaRPr kumimoji="1" lang="en-US" sz="4800" b="1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4018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 smtClean="0"/>
              <a:t>关于</a:t>
            </a:r>
            <a:r>
              <a:rPr lang="en-US" altLang="zh-CN" b="1" dirty="0" smtClean="0"/>
              <a:t>OpenJDK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>
          <a:xfrm>
            <a:off x="726021" y="1512876"/>
            <a:ext cx="10733557" cy="2765510"/>
          </a:xfrm>
        </p:spPr>
        <p:txBody>
          <a:bodyPr/>
          <a:lstStyle/>
          <a:p>
            <a:r>
              <a:rPr lang="en-US" dirty="0" smtClean="0"/>
              <a:t>OpenJDK</a:t>
            </a:r>
            <a:r>
              <a:rPr lang="zh-CN" altLang="en-US" dirty="0" smtClean="0"/>
              <a:t>是当前唯一受认可的</a:t>
            </a:r>
            <a:r>
              <a:rPr lang="zh-CN" altLang="en-US" b="1" dirty="0" smtClean="0"/>
              <a:t>符合</a:t>
            </a:r>
            <a:r>
              <a:rPr lang="en-US" altLang="zh-CN" b="1" dirty="0" smtClean="0"/>
              <a:t>Java SE</a:t>
            </a:r>
            <a:r>
              <a:rPr lang="zh-CN" altLang="en-US" b="1" dirty="0" smtClean="0"/>
              <a:t>标准规范</a:t>
            </a:r>
            <a:r>
              <a:rPr lang="zh-CN" altLang="en-US" dirty="0" smtClean="0"/>
              <a:t>的</a:t>
            </a:r>
            <a:r>
              <a:rPr lang="en-US" altLang="zh-CN" dirty="0" smtClean="0"/>
              <a:t>Java</a:t>
            </a:r>
            <a:r>
              <a:rPr lang="zh-CN" altLang="en-US" dirty="0" smtClean="0"/>
              <a:t>标准库开源实现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符合</a:t>
            </a:r>
            <a:r>
              <a:rPr lang="en-US" altLang="zh-CN" dirty="0" smtClean="0"/>
              <a:t>Java SE</a:t>
            </a:r>
            <a:r>
              <a:rPr lang="zh-CN" altLang="en-US" dirty="0" smtClean="0"/>
              <a:t>标准规范的</a:t>
            </a:r>
            <a:r>
              <a:rPr lang="zh-CN" altLang="en-US" dirty="0"/>
              <a:t>意</a:t>
            </a:r>
            <a:r>
              <a:rPr lang="zh-CN" altLang="en-US" dirty="0" smtClean="0"/>
              <a:t>思是通过</a:t>
            </a:r>
            <a:r>
              <a:rPr lang="en-US" altLang="zh-CN" dirty="0" smtClean="0"/>
              <a:t>JCK</a:t>
            </a:r>
            <a:r>
              <a:rPr lang="zh-CN" altLang="en-US" dirty="0" smtClean="0"/>
              <a:t>认证</a:t>
            </a:r>
            <a:endParaRPr lang="en-US" altLang="zh-CN" dirty="0" smtClean="0"/>
          </a:p>
          <a:p>
            <a:pPr lvl="1"/>
            <a:r>
              <a:rPr lang="zh-CN" altLang="en-US" u="sng" dirty="0"/>
              <a:t>你可以有自己的虚拟机实</a:t>
            </a:r>
            <a:r>
              <a:rPr lang="zh-CN" altLang="en-US" u="sng" dirty="0" smtClean="0"/>
              <a:t>现（</a:t>
            </a:r>
            <a:r>
              <a:rPr lang="en-US" altLang="zh-CN" sz="1100" u="sng" dirty="0" smtClean="0"/>
              <a:t>Azul</a:t>
            </a:r>
            <a:r>
              <a:rPr lang="zh-CN" altLang="en-US" sz="1100" u="sng" dirty="0" smtClean="0"/>
              <a:t>、</a:t>
            </a:r>
            <a:r>
              <a:rPr lang="en-US" altLang="zh-CN" sz="1100" u="sng" dirty="0" smtClean="0"/>
              <a:t>IBM J9</a:t>
            </a:r>
            <a:r>
              <a:rPr lang="zh-CN" altLang="en-US" sz="1100" u="sng" dirty="0" smtClean="0"/>
              <a:t>、</a:t>
            </a:r>
            <a:r>
              <a:rPr lang="en-US" altLang="zh-CN" sz="1100" u="sng" dirty="0" smtClean="0"/>
              <a:t>GraalVM</a:t>
            </a:r>
            <a:r>
              <a:rPr lang="zh-CN" altLang="en-US" u="sng" dirty="0" smtClean="0"/>
              <a:t>）</a:t>
            </a:r>
            <a:endParaRPr lang="en-US" altLang="zh-CN" u="sng" dirty="0" smtClean="0"/>
          </a:p>
          <a:p>
            <a:pPr lvl="1"/>
            <a:r>
              <a:rPr lang="zh-CN" altLang="en-US" u="sng" dirty="0" smtClean="0"/>
              <a:t>但</a:t>
            </a:r>
            <a:r>
              <a:rPr lang="zh-CN" altLang="en-US" u="sng" dirty="0"/>
              <a:t>是</a:t>
            </a:r>
            <a:r>
              <a:rPr lang="en-US" altLang="zh-CN" u="sng" dirty="0"/>
              <a:t>Java API</a:t>
            </a:r>
            <a:r>
              <a:rPr lang="zh-CN" altLang="en-US" u="sng" dirty="0"/>
              <a:t>的实</a:t>
            </a:r>
            <a:r>
              <a:rPr lang="zh-CN" altLang="en-US" u="sng" dirty="0" smtClean="0"/>
              <a:t>现</a:t>
            </a:r>
            <a:r>
              <a:rPr lang="zh-CN" altLang="en-US" u="sng" dirty="0"/>
              <a:t>基本</a:t>
            </a:r>
            <a:r>
              <a:rPr lang="zh-CN" altLang="en-US" u="sng" dirty="0" smtClean="0"/>
              <a:t>上只有</a:t>
            </a:r>
            <a:r>
              <a:rPr lang="en-US" altLang="zh-CN" u="sng" dirty="0" smtClean="0"/>
              <a:t>OpenJDK</a:t>
            </a:r>
            <a:r>
              <a:rPr lang="zh-CN" altLang="en-US" u="sng" dirty="0" smtClean="0"/>
              <a:t>可选</a:t>
            </a:r>
            <a:endParaRPr lang="en-US" altLang="zh-CN" u="sng" dirty="0"/>
          </a:p>
          <a:p>
            <a:pPr lvl="1"/>
            <a:endParaRPr lang="en-US" dirty="0"/>
          </a:p>
          <a:p>
            <a:r>
              <a:rPr lang="en-US" altLang="zh-CN" dirty="0" smtClean="0"/>
              <a:t>OpenJDK</a:t>
            </a:r>
            <a:r>
              <a:rPr lang="zh-CN" altLang="en-US" dirty="0"/>
              <a:t>目</a:t>
            </a:r>
            <a:r>
              <a:rPr lang="zh-CN" altLang="en-US" dirty="0" smtClean="0"/>
              <a:t>前有</a:t>
            </a:r>
            <a:r>
              <a:rPr lang="en-US" altLang="zh-CN" b="1" dirty="0" smtClean="0">
                <a:solidFill>
                  <a:srgbClr val="C00000"/>
                </a:solidFill>
              </a:rPr>
              <a:t>8</a:t>
            </a:r>
            <a:r>
              <a:rPr lang="zh-CN" altLang="en-US" b="1" dirty="0" smtClean="0">
                <a:solidFill>
                  <a:srgbClr val="C00000"/>
                </a:solidFill>
              </a:rPr>
              <a:t>和</a:t>
            </a:r>
            <a:r>
              <a:rPr lang="en-US" altLang="zh-CN" b="1" dirty="0" smtClean="0">
                <a:solidFill>
                  <a:srgbClr val="C00000"/>
                </a:solidFill>
              </a:rPr>
              <a:t>11</a:t>
            </a:r>
            <a:r>
              <a:rPr lang="zh-CN" altLang="en-US" dirty="0" smtClean="0"/>
              <a:t>两个</a:t>
            </a:r>
            <a:r>
              <a:rPr lang="en-US" altLang="zh-CN" dirty="0" smtClean="0"/>
              <a:t>LTS</a:t>
            </a:r>
            <a:r>
              <a:rPr lang="zh-CN" altLang="en-US" dirty="0" smtClean="0"/>
              <a:t>（</a:t>
            </a:r>
            <a:r>
              <a:rPr lang="en-US" altLang="zh-CN" dirty="0" smtClean="0"/>
              <a:t>Long Term Support</a:t>
            </a:r>
            <a:r>
              <a:rPr lang="zh-CN" altLang="en-US" dirty="0" smtClean="0"/>
              <a:t>，</a:t>
            </a:r>
            <a:r>
              <a:rPr lang="zh-CN" altLang="en-US" dirty="0"/>
              <a:t>长期支持</a:t>
            </a:r>
            <a:r>
              <a:rPr lang="zh-CN" altLang="en-US" dirty="0" smtClean="0"/>
              <a:t>）版本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最新版本是</a:t>
            </a:r>
            <a:r>
              <a:rPr lang="en-US" altLang="zh-CN" b="1" dirty="0" smtClean="0">
                <a:solidFill>
                  <a:srgbClr val="C00000"/>
                </a:solidFill>
              </a:rPr>
              <a:t>Java 16</a:t>
            </a:r>
            <a:r>
              <a:rPr lang="zh-CN" altLang="en-US" dirty="0" smtClean="0"/>
              <a:t>，短期支持版本，</a:t>
            </a:r>
            <a:r>
              <a:rPr lang="en-US" altLang="zh-CN" dirty="0" smtClean="0"/>
              <a:t>2021.3</a:t>
            </a:r>
            <a:r>
              <a:rPr lang="zh-CN" altLang="en-US" dirty="0" smtClean="0"/>
              <a:t>发布</a:t>
            </a:r>
            <a:endParaRPr lang="en-US" altLang="zh-CN" dirty="0" smtClean="0"/>
          </a:p>
          <a:p>
            <a:pPr lvl="1"/>
            <a:r>
              <a:rPr lang="zh-CN" altLang="en-US" dirty="0"/>
              <a:t>下</a:t>
            </a:r>
            <a:r>
              <a:rPr lang="zh-CN" altLang="en-US" dirty="0" smtClean="0"/>
              <a:t>个长期版本是</a:t>
            </a:r>
            <a:r>
              <a:rPr lang="en-US" altLang="zh-CN" dirty="0" smtClean="0"/>
              <a:t>Java 17</a:t>
            </a:r>
            <a:r>
              <a:rPr lang="zh-CN" altLang="en-US" dirty="0" smtClean="0"/>
              <a:t>，预计</a:t>
            </a:r>
            <a:r>
              <a:rPr lang="en-US" altLang="zh-CN" dirty="0" smtClean="0"/>
              <a:t>2021.9</a:t>
            </a:r>
            <a:r>
              <a:rPr lang="zh-CN" altLang="en-US" dirty="0" smtClean="0"/>
              <a:t>发布</a:t>
            </a:r>
            <a:endParaRPr lang="en-US" altLang="zh-CN" dirty="0" smtClean="0"/>
          </a:p>
          <a:p>
            <a:pPr lvl="1"/>
            <a:endParaRPr lang="en-US" dirty="0" smtClean="0"/>
          </a:p>
          <a:p>
            <a:r>
              <a:rPr lang="zh-CN" altLang="en-US" dirty="0" smtClean="0"/>
              <a:t>业界基于</a:t>
            </a:r>
            <a:r>
              <a:rPr lang="en-US" altLang="zh-CN" dirty="0" smtClean="0"/>
              <a:t>OpenJDK</a:t>
            </a:r>
            <a:r>
              <a:rPr lang="zh-CN" altLang="en-US" dirty="0" smtClean="0"/>
              <a:t>提供支持的厂家有非常多，例如</a:t>
            </a:r>
            <a:r>
              <a:rPr lang="en-US" altLang="zh-CN" dirty="0" smtClean="0"/>
              <a:t>Azul</a:t>
            </a:r>
            <a:r>
              <a:rPr lang="zh-CN" altLang="en-US" dirty="0" smtClean="0"/>
              <a:t>、</a:t>
            </a:r>
            <a:r>
              <a:rPr lang="en-US" altLang="zh-CN" dirty="0" smtClean="0"/>
              <a:t>Amazon</a:t>
            </a:r>
            <a:r>
              <a:rPr lang="zh-CN" altLang="en-US" dirty="0" smtClean="0"/>
              <a:t>、阿里、腾讯</a:t>
            </a:r>
            <a:endParaRPr lang="en-US" dirty="0"/>
          </a:p>
        </p:txBody>
      </p:sp>
      <p:pic>
        <p:nvPicPr>
          <p:cNvPr id="1026" name="Picture 2" descr="OpenJDK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387" y="699488"/>
            <a:ext cx="285750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ragonwell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540" y="5124112"/>
            <a:ext cx="2570847" cy="6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ncent Ko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466" y="4799294"/>
            <a:ext cx="2008785" cy="129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8311" y="4955212"/>
            <a:ext cx="1581150" cy="981075"/>
          </a:xfrm>
          <a:prstGeom prst="rect">
            <a:avLst/>
          </a:prstGeom>
        </p:spPr>
      </p:pic>
      <p:sp>
        <p:nvSpPr>
          <p:cNvPr id="7" name="AutoShape 8" descr="Azu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482" y="5145712"/>
            <a:ext cx="1428750" cy="600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1457" y="1723893"/>
            <a:ext cx="2647618" cy="9266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1457" y="2650559"/>
            <a:ext cx="2398430" cy="170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6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02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 smtClean="0"/>
              <a:t>关于</a:t>
            </a:r>
            <a:r>
              <a:rPr lang="en-US" altLang="zh-CN" b="1" dirty="0" smtClean="0"/>
              <a:t>OpenJDK</a:t>
            </a:r>
            <a:r>
              <a:rPr lang="zh-CN" altLang="en-US" b="1" dirty="0" smtClean="0"/>
              <a:t>社区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>
          <a:xfrm>
            <a:off x="726021" y="1512875"/>
            <a:ext cx="10733557" cy="4225195"/>
          </a:xfrm>
        </p:spPr>
        <p:txBody>
          <a:bodyPr/>
          <a:lstStyle/>
          <a:p>
            <a:r>
              <a:rPr lang="zh-CN" altLang="en-US" b="1" dirty="0" smtClean="0"/>
              <a:t>官方网址：</a:t>
            </a:r>
            <a:endParaRPr lang="en-US" altLang="zh-CN" b="1" dirty="0"/>
          </a:p>
          <a:p>
            <a:pPr lvl="1"/>
            <a:r>
              <a:rPr lang="zh-CN" altLang="en-US" dirty="0" smtClean="0"/>
              <a:t>主页：</a:t>
            </a:r>
            <a:r>
              <a:rPr lang="en-US" dirty="0" smtClean="0"/>
              <a:t>http</a:t>
            </a:r>
            <a:r>
              <a:rPr lang="en-US" dirty="0"/>
              <a:t>://openjdk.java.net</a:t>
            </a:r>
            <a:r>
              <a:rPr lang="en-US" dirty="0" smtClean="0"/>
              <a:t>/</a:t>
            </a:r>
          </a:p>
          <a:p>
            <a:pPr lvl="1"/>
            <a:r>
              <a:rPr lang="zh-CN" altLang="en-US" dirty="0" smtClean="0"/>
              <a:t>代码仓：</a:t>
            </a:r>
            <a:r>
              <a:rPr lang="en-US" altLang="zh-CN" dirty="0"/>
              <a:t>https://</a:t>
            </a:r>
            <a:r>
              <a:rPr lang="en-US" altLang="zh-CN" dirty="0" smtClean="0"/>
              <a:t>github.com/openjdk</a:t>
            </a:r>
          </a:p>
          <a:p>
            <a:pPr lvl="1"/>
            <a:r>
              <a:rPr lang="zh-CN" altLang="en-US" dirty="0"/>
              <a:t>社</a:t>
            </a:r>
            <a:r>
              <a:rPr lang="zh-CN" altLang="en-US" dirty="0" smtClean="0"/>
              <a:t>区成员：</a:t>
            </a:r>
            <a:r>
              <a:rPr lang="en-US" altLang="zh-CN" dirty="0"/>
              <a:t>https://openjdk.java.net/census</a:t>
            </a:r>
            <a:endParaRPr lang="en-US" dirty="0" smtClean="0"/>
          </a:p>
          <a:p>
            <a:pPr marL="160751" lvl="1" indent="0">
              <a:buNone/>
            </a:pPr>
            <a:endParaRPr lang="en-US" dirty="0"/>
          </a:p>
          <a:p>
            <a:r>
              <a:rPr lang="zh-CN" altLang="en-US" b="1" dirty="0" smtClean="0"/>
              <a:t>维护者们：</a:t>
            </a:r>
            <a:endParaRPr lang="en-US" altLang="zh-CN" b="1" dirty="0" smtClean="0"/>
          </a:p>
          <a:p>
            <a:pPr lvl="1"/>
            <a:r>
              <a:rPr lang="en-US" altLang="zh-CN" dirty="0" smtClean="0"/>
              <a:t>OpenJDK</a:t>
            </a:r>
            <a:r>
              <a:rPr lang="zh-CN" altLang="en-US" dirty="0" smtClean="0"/>
              <a:t>的主干</a:t>
            </a:r>
            <a:r>
              <a:rPr lang="en-US" altLang="zh-CN" dirty="0" err="1" smtClean="0"/>
              <a:t>jdk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jdk</a:t>
            </a:r>
            <a:r>
              <a:rPr lang="zh-CN" altLang="en-US" dirty="0" smtClean="0"/>
              <a:t>分支由</a:t>
            </a:r>
            <a:r>
              <a:rPr lang="en-US" altLang="zh-CN" dirty="0" smtClean="0"/>
              <a:t>Oracle</a:t>
            </a:r>
            <a:r>
              <a:rPr lang="zh-CN" altLang="en-US" dirty="0"/>
              <a:t>主</a:t>
            </a:r>
            <a:r>
              <a:rPr lang="zh-CN" altLang="en-US" dirty="0" smtClean="0"/>
              <a:t>持开发，每隔半年会拉出一个</a:t>
            </a:r>
            <a:r>
              <a:rPr lang="en-US" altLang="zh-CN" dirty="0" smtClean="0"/>
              <a:t>release</a:t>
            </a:r>
            <a:r>
              <a:rPr lang="zh-CN" altLang="en-US" dirty="0" smtClean="0"/>
              <a:t>分支，由社区维护</a:t>
            </a:r>
            <a:endParaRPr lang="en-US" altLang="zh-CN" dirty="0" smtClean="0"/>
          </a:p>
          <a:p>
            <a:pPr lvl="1"/>
            <a:r>
              <a:rPr lang="en-US" dirty="0" smtClean="0"/>
              <a:t>OpenJDK 8</a:t>
            </a:r>
            <a:r>
              <a:rPr lang="zh-CN" altLang="en-US" dirty="0" smtClean="0"/>
              <a:t>和</a:t>
            </a:r>
            <a:r>
              <a:rPr lang="en-US" altLang="zh-CN" dirty="0" smtClean="0"/>
              <a:t>OpenJDK 11</a:t>
            </a:r>
            <a:r>
              <a:rPr lang="zh-CN" altLang="en-US" dirty="0" smtClean="0"/>
              <a:t>的</a:t>
            </a:r>
            <a:r>
              <a:rPr lang="en-US" altLang="zh-CN" dirty="0" smtClean="0"/>
              <a:t>maintainer</a:t>
            </a:r>
            <a:r>
              <a:rPr lang="zh-CN" altLang="en-US" dirty="0" smtClean="0"/>
              <a:t>都是红帽，</a:t>
            </a:r>
            <a:r>
              <a:rPr lang="en-US" altLang="zh-CN" dirty="0" smtClean="0"/>
              <a:t>OpenJDK 13</a:t>
            </a:r>
            <a:r>
              <a:rPr lang="zh-CN" altLang="en-US" dirty="0" smtClean="0"/>
              <a:t>的</a:t>
            </a:r>
            <a:r>
              <a:rPr lang="en-US" altLang="zh-CN" dirty="0" smtClean="0"/>
              <a:t>maintainer</a:t>
            </a:r>
            <a:r>
              <a:rPr lang="zh-CN" altLang="en-US" dirty="0" smtClean="0"/>
              <a:t>是</a:t>
            </a:r>
            <a:r>
              <a:rPr lang="en-US" altLang="zh-CN" dirty="0" smtClean="0"/>
              <a:t>Azul</a:t>
            </a:r>
          </a:p>
          <a:p>
            <a:pPr lvl="1"/>
            <a:endParaRPr lang="en-US" dirty="0"/>
          </a:p>
          <a:p>
            <a:r>
              <a:rPr lang="zh-CN" altLang="en-US" b="1" dirty="0" smtClean="0"/>
              <a:t>关于发布：</a:t>
            </a:r>
            <a:endParaRPr lang="en-US" altLang="zh-CN" b="1" dirty="0" smtClean="0"/>
          </a:p>
          <a:p>
            <a:pPr lvl="1"/>
            <a:r>
              <a:rPr lang="en-US" altLang="zh-CN" dirty="0" smtClean="0">
                <a:solidFill>
                  <a:srgbClr val="C00000"/>
                </a:solidFill>
              </a:rPr>
              <a:t>OpenJDK</a:t>
            </a:r>
            <a:r>
              <a:rPr lang="zh-CN" altLang="en-US" dirty="0" smtClean="0">
                <a:solidFill>
                  <a:srgbClr val="C00000"/>
                </a:solidFill>
              </a:rPr>
              <a:t>社区仅维护代码，不发布二进制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lvl="1"/>
            <a:r>
              <a:rPr lang="zh-CN" altLang="en-US" dirty="0"/>
              <a:t>你可</a:t>
            </a:r>
            <a:r>
              <a:rPr lang="zh-CN" altLang="en-US" dirty="0" smtClean="0"/>
              <a:t>以使用</a:t>
            </a:r>
            <a:r>
              <a:rPr lang="en-US" altLang="zh-CN" dirty="0" smtClean="0"/>
              <a:t>Oracle OpenJDK</a:t>
            </a:r>
            <a:r>
              <a:rPr lang="zh-CN" altLang="en-US" dirty="0" smtClean="0"/>
              <a:t>，或者其他家发布的基于</a:t>
            </a:r>
            <a:r>
              <a:rPr lang="en-US" altLang="zh-CN" dirty="0" smtClean="0"/>
              <a:t>OpenJDK</a:t>
            </a:r>
            <a:r>
              <a:rPr lang="zh-CN" altLang="en-US" dirty="0" smtClean="0"/>
              <a:t>的二进制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6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 smtClean="0"/>
              <a:t>关于二进制发行版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>
          <a:xfrm>
            <a:off x="726021" y="1512875"/>
            <a:ext cx="5070772" cy="4690459"/>
          </a:xfrm>
        </p:spPr>
        <p:txBody>
          <a:bodyPr/>
          <a:lstStyle/>
          <a:p>
            <a:r>
              <a:rPr lang="zh-CN" altLang="en-US" dirty="0" smtClean="0"/>
              <a:t>一般指的是可以独立安装运行的安装包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在</a:t>
            </a:r>
            <a:r>
              <a:rPr lang="en-US" altLang="zh-CN" dirty="0" err="1" smtClean="0"/>
              <a:t>linux</a:t>
            </a:r>
            <a:r>
              <a:rPr lang="zh-CN" altLang="en-US" dirty="0" smtClean="0"/>
              <a:t>上一般是</a:t>
            </a:r>
            <a:r>
              <a:rPr lang="en-US" altLang="zh-CN" dirty="0" smtClean="0"/>
              <a:t>tar.gz</a:t>
            </a:r>
            <a:r>
              <a:rPr lang="zh-CN" altLang="en-US" dirty="0" smtClean="0"/>
              <a:t>包格式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在</a:t>
            </a:r>
            <a:r>
              <a:rPr lang="en-US" altLang="zh-CN" dirty="0" smtClean="0"/>
              <a:t>windows</a:t>
            </a:r>
            <a:r>
              <a:rPr lang="zh-CN" altLang="en-US" dirty="0" smtClean="0"/>
              <a:t>上一般是</a:t>
            </a:r>
            <a:r>
              <a:rPr lang="en-US" altLang="zh-CN" dirty="0" smtClean="0"/>
              <a:t>exe</a:t>
            </a:r>
            <a:r>
              <a:rPr lang="zh-CN" altLang="en-US" dirty="0"/>
              <a:t>格</a:t>
            </a:r>
            <a:r>
              <a:rPr lang="zh-CN" altLang="en-US" dirty="0" smtClean="0"/>
              <a:t>式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en-US" altLang="zh-CN" b="1" dirty="0" smtClean="0"/>
              <a:t>JDK</a:t>
            </a:r>
            <a:r>
              <a:rPr lang="zh-CN" altLang="en-US" b="1" dirty="0" smtClean="0"/>
              <a:t>：</a:t>
            </a:r>
            <a:r>
              <a:rPr lang="en-US" altLang="zh-CN" dirty="0" smtClean="0"/>
              <a:t>Java Development Kit</a:t>
            </a:r>
            <a:r>
              <a:rPr lang="zh-CN" altLang="en-US" dirty="0" smtClean="0"/>
              <a:t>，在开发环境部署，包含</a:t>
            </a:r>
            <a:r>
              <a:rPr lang="en-US" altLang="zh-CN" dirty="0" err="1" smtClean="0"/>
              <a:t>javac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jstack</a:t>
            </a:r>
            <a:r>
              <a:rPr lang="zh-CN" altLang="en-US" dirty="0" smtClean="0"/>
              <a:t>等编译和调试工具，也包含</a:t>
            </a:r>
            <a:r>
              <a:rPr lang="en-US" altLang="zh-CN" dirty="0" smtClean="0"/>
              <a:t>JRE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r>
              <a:rPr lang="en-US" altLang="zh-CN" b="1" dirty="0" smtClean="0"/>
              <a:t>JRE</a:t>
            </a:r>
            <a:r>
              <a:rPr lang="zh-CN" altLang="en-US" b="1" dirty="0" smtClean="0"/>
              <a:t>：</a:t>
            </a:r>
            <a:r>
              <a:rPr lang="en-US" altLang="zh-CN" dirty="0" smtClean="0"/>
              <a:t>Java Runtime Environment</a:t>
            </a:r>
            <a:r>
              <a:rPr lang="zh-CN" altLang="en-US" dirty="0" smtClean="0"/>
              <a:t>，在生产环境部署，仅包含了</a:t>
            </a:r>
            <a:r>
              <a:rPr lang="en-US" altLang="zh-CN" dirty="0" smtClean="0"/>
              <a:t>Java</a:t>
            </a:r>
            <a:r>
              <a:rPr lang="zh-CN" altLang="en-US" dirty="0" smtClean="0"/>
              <a:t>程序运行所需的组件，而不包含编译和调试工具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b="1" dirty="0" smtClean="0"/>
          </a:p>
          <a:p>
            <a:pPr lvl="1"/>
            <a:r>
              <a:rPr lang="zh-CN" altLang="en-US" b="1" dirty="0" smtClean="0"/>
              <a:t>切记在线上生产环境仅安装</a:t>
            </a:r>
            <a:r>
              <a:rPr lang="en-US" altLang="zh-CN" b="1" dirty="0" smtClean="0"/>
              <a:t>JRE</a:t>
            </a:r>
            <a:r>
              <a:rPr lang="zh-CN" altLang="en-US" b="1" dirty="0" smtClean="0"/>
              <a:t>，而不安装</a:t>
            </a:r>
            <a:r>
              <a:rPr lang="en-US" altLang="zh-CN" b="1" dirty="0" smtClean="0"/>
              <a:t>JDK!</a:t>
            </a:r>
          </a:p>
          <a:p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698216"/>
              </p:ext>
            </p:extLst>
          </p:nvPr>
        </p:nvGraphicFramePr>
        <p:xfrm>
          <a:off x="5958063" y="1975215"/>
          <a:ext cx="6155640" cy="1737360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2397372"/>
                <a:gridCol w="1275127"/>
                <a:gridCol w="2483141"/>
              </a:tblGrid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50" b="1" u="none" strike="noStrike" dirty="0">
                          <a:effectLst/>
                        </a:rPr>
                        <a:t>Product / File Description</a:t>
                      </a:r>
                      <a:endParaRPr lang="en-US" sz="135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50" b="1" u="none" strike="noStrike" dirty="0">
                          <a:effectLst/>
                        </a:rPr>
                        <a:t>File Size</a:t>
                      </a:r>
                      <a:endParaRPr lang="en-US" sz="135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50" b="1" u="none" strike="noStrike" dirty="0">
                          <a:effectLst/>
                        </a:rPr>
                        <a:t>Download</a:t>
                      </a:r>
                      <a:endParaRPr lang="en-US" sz="135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57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161513"/>
                          </a:solidFill>
                          <a:effectLst/>
                          <a:latin typeface="Segoe UI" panose="020B0502040204020203" pitchFamily="34" charset="0"/>
                        </a:rPr>
                        <a:t>Linux ARM 64 Compressed Archive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</a:rPr>
                        <a:t>70.79 MB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jdk-8u291-linux-aarch64.tar.gz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161513"/>
                          </a:solidFill>
                          <a:effectLst/>
                          <a:latin typeface="Segoe UI" panose="020B0502040204020203" pitchFamily="34" charset="0"/>
                        </a:rPr>
                        <a:t>Linux x86 Compressed Archive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</a:rPr>
                        <a:t>137.92 MB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jdk-8u291-linux-i586.tar.gz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161513"/>
                          </a:solidFill>
                          <a:effectLst/>
                          <a:latin typeface="Segoe UI" panose="020B0502040204020203" pitchFamily="34" charset="0"/>
                        </a:rPr>
                        <a:t>Linux x64 Compressed Archive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161513"/>
                          </a:solidFill>
                          <a:effectLst/>
                          <a:latin typeface="Segoe UI" panose="020B0502040204020203" pitchFamily="34" charset="0"/>
                        </a:rPr>
                        <a:t>138.22 MB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jdk-8u291-linux-x64.tar.gz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161513"/>
                          </a:solidFill>
                          <a:effectLst/>
                          <a:latin typeface="Segoe UI" panose="020B0502040204020203" pitchFamily="34" charset="0"/>
                        </a:rPr>
                        <a:t>macOS x64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161513"/>
                          </a:solidFill>
                          <a:effectLst/>
                          <a:latin typeface="Segoe UI" panose="020B0502040204020203" pitchFamily="34" charset="0"/>
                        </a:rPr>
                        <a:t>207.42 MB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jdk-8u291-macosx-x64.dmg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161513"/>
                          </a:solidFill>
                          <a:effectLst/>
                          <a:latin typeface="Segoe UI" panose="020B0502040204020203" pitchFamily="34" charset="0"/>
                        </a:rPr>
                        <a:t>Windows x86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161513"/>
                          </a:solidFill>
                          <a:effectLst/>
                          <a:latin typeface="Segoe UI" panose="020B0502040204020203" pitchFamily="34" charset="0"/>
                        </a:rPr>
                        <a:t>155.67 MB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jdk-8u291-windows-i586.exe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161513"/>
                          </a:solidFill>
                          <a:effectLst/>
                          <a:latin typeface="Segoe UI" panose="020B0502040204020203" pitchFamily="34" charset="0"/>
                        </a:rPr>
                        <a:t>Windows x64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161513"/>
                          </a:solidFill>
                          <a:effectLst/>
                          <a:latin typeface="Segoe UI" panose="020B0502040204020203" pitchFamily="34" charset="0"/>
                        </a:rPr>
                        <a:t>168.67 MB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jdk-8u291-windows-x64.exe</a:t>
                      </a:r>
                      <a:endParaRPr lang="en-US" sz="11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58063" y="1619075"/>
            <a:ext cx="38906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b="1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Oracle JDK 8</a:t>
            </a:r>
            <a:r>
              <a:rPr kumimoji="1" lang="zh-CN" altLang="en-US" b="1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的部分下载列表：</a:t>
            </a:r>
            <a:endParaRPr kumimoji="1" lang="en-US" b="1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860944"/>
              </p:ext>
            </p:extLst>
          </p:nvPr>
        </p:nvGraphicFramePr>
        <p:xfrm>
          <a:off x="5958063" y="4301121"/>
          <a:ext cx="6164203" cy="1143000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2472872"/>
                <a:gridCol w="1191237"/>
                <a:gridCol w="2500094"/>
              </a:tblGrid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50" b="1" u="none" strike="noStrike" dirty="0">
                          <a:effectLst/>
                        </a:rPr>
                        <a:t>Product / File Description</a:t>
                      </a:r>
                      <a:endParaRPr lang="en-US" sz="135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50" b="1" u="none" strike="noStrike" dirty="0">
                          <a:effectLst/>
                        </a:rPr>
                        <a:t>File Size</a:t>
                      </a:r>
                      <a:endParaRPr lang="en-US" sz="135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50" b="1" u="none" strike="noStrike" dirty="0">
                          <a:effectLst/>
                        </a:rPr>
                        <a:t>Download</a:t>
                      </a:r>
                      <a:endParaRPr lang="en-US" sz="135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57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Linux x86 Compressed Archive</a:t>
                      </a:r>
                      <a:endParaRPr lang="en-US" sz="1200" b="0" i="0" u="none" strike="noStrike" dirty="0">
                        <a:solidFill>
                          <a:srgbClr val="16151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87.43 MB</a:t>
                      </a:r>
                      <a:endParaRPr lang="en-US" sz="1200" b="0" i="0" u="none" strike="noStrike">
                        <a:solidFill>
                          <a:srgbClr val="16151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3"/>
                        </a:rPr>
                        <a:t>jre-8u291-linux-i586.tar.gz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Linux x64 Compressed Archive</a:t>
                      </a:r>
                      <a:endParaRPr lang="en-US" sz="1200" b="0" i="0" u="none" strike="noStrike" dirty="0">
                        <a:solidFill>
                          <a:srgbClr val="16151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87.61 MB</a:t>
                      </a:r>
                      <a:endParaRPr lang="en-US" sz="1200" b="0" i="0" u="none" strike="noStrike">
                        <a:solidFill>
                          <a:srgbClr val="16151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3"/>
                        </a:rPr>
                        <a:t>jre-8u291-linux-x64.tar.gz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macOS x64 Installer</a:t>
                      </a:r>
                      <a:endParaRPr lang="en-US" sz="1200" b="0" i="0" u="none" strike="noStrike">
                        <a:solidFill>
                          <a:srgbClr val="16151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81.71 MB</a:t>
                      </a:r>
                      <a:endParaRPr lang="en-US" sz="1200" b="0" i="0" u="none" strike="noStrike">
                        <a:solidFill>
                          <a:srgbClr val="16151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3"/>
                        </a:rPr>
                        <a:t>jre-8u291-macosx-x64.dmg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macOS x64 Compressed Archive</a:t>
                      </a:r>
                      <a:endParaRPr lang="en-US" sz="1200" b="0" i="0" u="none" strike="noStrike">
                        <a:solidFill>
                          <a:srgbClr val="16151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75.46 MB</a:t>
                      </a:r>
                      <a:endParaRPr lang="en-US" sz="1200" b="0" i="0" u="none" strike="noStrike">
                        <a:solidFill>
                          <a:srgbClr val="16151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 dirty="0">
                          <a:effectLst/>
                          <a:hlinkClick r:id="rId3"/>
                        </a:rPr>
                        <a:t>jre-8u291-macosx-x64.tar.gz</a:t>
                      </a:r>
                      <a:endParaRPr lang="en-US" sz="11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58063" y="3899781"/>
            <a:ext cx="38906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b="1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JRE 8</a:t>
            </a:r>
            <a:r>
              <a:rPr kumimoji="1" lang="zh-CN" altLang="en-US" b="1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kumimoji="1" lang="en-US" b="1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980" y="3355277"/>
            <a:ext cx="4315851" cy="945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980" y="5167197"/>
            <a:ext cx="46863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7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 smtClean="0"/>
              <a:t>关于</a:t>
            </a:r>
            <a:r>
              <a:rPr lang="en-US" altLang="zh-CN" b="1" dirty="0" smtClean="0"/>
              <a:t>OS</a:t>
            </a:r>
            <a:r>
              <a:rPr lang="zh-CN" altLang="en-US" b="1" dirty="0" smtClean="0"/>
              <a:t>中自带的软件包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>
          <a:xfrm>
            <a:off x="726021" y="1512876"/>
            <a:ext cx="9332379" cy="441760"/>
          </a:xfrm>
        </p:spPr>
        <p:txBody>
          <a:bodyPr/>
          <a:lstStyle/>
          <a:p>
            <a:r>
              <a:rPr lang="zh-CN" altLang="en-US" dirty="0" smtClean="0"/>
              <a:t>如果你是</a:t>
            </a:r>
            <a:r>
              <a:rPr lang="en-US" altLang="zh-CN" dirty="0" smtClean="0"/>
              <a:t>os</a:t>
            </a:r>
            <a:r>
              <a:rPr lang="zh-CN" altLang="en-US" dirty="0" smtClean="0"/>
              <a:t>供应商，那么你的</a:t>
            </a:r>
            <a:r>
              <a:rPr lang="en-US" altLang="zh-CN" dirty="0" smtClean="0"/>
              <a:t>os</a:t>
            </a:r>
            <a:r>
              <a:rPr lang="zh-CN" altLang="en-US" dirty="0" smtClean="0"/>
              <a:t>中一般需要自带一个</a:t>
            </a:r>
            <a:r>
              <a:rPr lang="en-US" altLang="zh-CN" dirty="0" smtClean="0"/>
              <a:t>/</a:t>
            </a:r>
            <a:r>
              <a:rPr lang="zh-CN" altLang="en-US" dirty="0" smtClean="0"/>
              <a:t>几个</a:t>
            </a:r>
            <a:r>
              <a:rPr lang="en-US" altLang="zh-CN" dirty="0" smtClean="0"/>
              <a:t>Java</a:t>
            </a:r>
            <a:r>
              <a:rPr lang="zh-CN" altLang="en-US" dirty="0" smtClean="0"/>
              <a:t>以及相关的软件包</a:t>
            </a:r>
            <a:endParaRPr lang="en-US" altLang="zh-CN" dirty="0" smtClean="0"/>
          </a:p>
        </p:txBody>
      </p:sp>
      <p:sp>
        <p:nvSpPr>
          <p:cNvPr id="10" name="Rectangle 9"/>
          <p:cNvSpPr/>
          <p:nvPr/>
        </p:nvSpPr>
        <p:spPr>
          <a:xfrm>
            <a:off x="5385732" y="2377119"/>
            <a:ext cx="6740365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[guoge@mscphispre00189 jdk8u-dev]$ </a:t>
            </a:r>
            <a:r>
              <a:rPr lang="en-US" sz="1100" dirty="0" err="1"/>
              <a:t>sudo</a:t>
            </a:r>
            <a:r>
              <a:rPr lang="en-US" sz="1100" dirty="0"/>
              <a:t> yum search java-1.8.0-openjdk</a:t>
            </a:r>
          </a:p>
          <a:p>
            <a:r>
              <a:rPr lang="en-US" sz="1100" dirty="0"/>
              <a:t>Last metadata expiration check: 0:38:53 ago on Sun 16 May 2021 02:09:45 AM CST.</a:t>
            </a:r>
          </a:p>
          <a:p>
            <a:r>
              <a:rPr lang="en-US" sz="1100" dirty="0" smtClean="0"/>
              <a:t>==========================</a:t>
            </a:r>
            <a:r>
              <a:rPr lang="ru-RU" sz="1100" dirty="0" smtClean="0"/>
              <a:t>========</a:t>
            </a:r>
            <a:r>
              <a:rPr lang="en-US" sz="1100" dirty="0" smtClean="0"/>
              <a:t>=== </a:t>
            </a:r>
            <a:r>
              <a:rPr lang="en-US" sz="1100" dirty="0"/>
              <a:t>Name Exactly Matched: java-1.8.0-openjdk =====================</a:t>
            </a:r>
          </a:p>
          <a:p>
            <a:r>
              <a:rPr lang="en-US" sz="1100" dirty="0"/>
              <a:t>java-1.8.0-openjdk.x86_64 : OpenJDK Runtime Environment 8</a:t>
            </a:r>
          </a:p>
          <a:p>
            <a:r>
              <a:rPr lang="en-US" sz="1100" dirty="0"/>
              <a:t>java-1.8.0-openjdk.src : OpenJDK Runtime Environment 8</a:t>
            </a:r>
          </a:p>
          <a:p>
            <a:r>
              <a:rPr lang="en-US" sz="1100" dirty="0" smtClean="0"/>
              <a:t>========================</a:t>
            </a:r>
            <a:r>
              <a:rPr lang="ru-RU" sz="1100" dirty="0" smtClean="0"/>
              <a:t>===</a:t>
            </a:r>
            <a:r>
              <a:rPr lang="en-US" sz="1100" dirty="0" smtClean="0"/>
              <a:t>===</a:t>
            </a:r>
            <a:r>
              <a:rPr lang="ru-RU" sz="1100" dirty="0" smtClean="0"/>
              <a:t>=====</a:t>
            </a:r>
            <a:r>
              <a:rPr lang="en-US" sz="1100" dirty="0" smtClean="0"/>
              <a:t>== </a:t>
            </a:r>
            <a:r>
              <a:rPr lang="en-US" sz="1100" dirty="0"/>
              <a:t>Name Matched: java-1.8.0-openjdk </a:t>
            </a:r>
            <a:r>
              <a:rPr lang="en-US" sz="1100" dirty="0" smtClean="0"/>
              <a:t>=====================</a:t>
            </a:r>
            <a:r>
              <a:rPr lang="ru-RU" sz="1100" dirty="0" smtClean="0"/>
              <a:t>=</a:t>
            </a:r>
            <a:r>
              <a:rPr lang="en-US" sz="1100" dirty="0" smtClean="0"/>
              <a:t>=====</a:t>
            </a:r>
            <a:endParaRPr lang="en-US" sz="1100" dirty="0"/>
          </a:p>
          <a:p>
            <a:r>
              <a:rPr lang="en-US" sz="1100" dirty="0"/>
              <a:t>java-1.8.0-openjdk-src.x86_64 : OpenJDK Source Bundle 8</a:t>
            </a:r>
          </a:p>
          <a:p>
            <a:r>
              <a:rPr lang="en-US" sz="1100" dirty="0"/>
              <a:t>java-1.8.0-openjdk-demo.x86_64 : OpenJDK Demos 8</a:t>
            </a:r>
          </a:p>
          <a:p>
            <a:r>
              <a:rPr lang="en-US" sz="1100" dirty="0"/>
              <a:t>java-1.8.0-openjdk-devel.x86_64 : OpenJDK Development Environment 8</a:t>
            </a:r>
          </a:p>
          <a:p>
            <a:r>
              <a:rPr lang="en-US" sz="1100" dirty="0"/>
              <a:t>java-1.8.0-openjdk-javadoc.noarch : OpenJDK 8 API documentation</a:t>
            </a:r>
          </a:p>
          <a:p>
            <a:r>
              <a:rPr lang="en-US" sz="1100" dirty="0"/>
              <a:t>java-1.8.0-openjdk-headless.x86_64 : OpenJDK Headless Runtime Environment 8</a:t>
            </a:r>
          </a:p>
          <a:p>
            <a:r>
              <a:rPr lang="en-US" sz="1100" dirty="0"/>
              <a:t>java-1.8.0-openjdk-slowdebug.x86_64 : OpenJDK Runtime Environment 8 with full debug on</a:t>
            </a:r>
          </a:p>
          <a:p>
            <a:r>
              <a:rPr lang="en-US" sz="1100" dirty="0"/>
              <a:t>java-1.8.0-openjdk-javadoc-zip.noarch : OpenJDK 8 API documentation compressed in a single archive</a:t>
            </a:r>
          </a:p>
          <a:p>
            <a:r>
              <a:rPr lang="en-US" sz="1100" dirty="0"/>
              <a:t>java-1.8.0-openjdk-accessibility.x86_64 : OpenJDK 8 accessibility connector</a:t>
            </a:r>
          </a:p>
          <a:p>
            <a:r>
              <a:rPr lang="en-US" sz="1100" dirty="0"/>
              <a:t>java-1.8.0-openjdk-src-slowdebug.x86_64 : OpenJDK Source Bundle 8 for packages with debug on</a:t>
            </a:r>
          </a:p>
          <a:p>
            <a:r>
              <a:rPr lang="en-US" sz="1100" dirty="0"/>
              <a:t>java-1.8.0-openjdk-demo-slowdebug.x86_64 : OpenJDK Demos 8 with full debug on</a:t>
            </a:r>
          </a:p>
          <a:p>
            <a:r>
              <a:rPr lang="en-US" sz="1100" dirty="0"/>
              <a:t>java-1.8.0-openjdk-devel-slowdebug.x86_64 : OpenJDK Development Environment 8 with full debug on</a:t>
            </a:r>
          </a:p>
          <a:p>
            <a:r>
              <a:rPr lang="en-US" sz="1100" dirty="0"/>
              <a:t>java-1.8.0-openjdk-headless-slowdebug.x86_64 : OpenJDK Runtime Environment 8 with full debug on</a:t>
            </a:r>
          </a:p>
          <a:p>
            <a:r>
              <a:rPr lang="en-US" sz="1100" dirty="0"/>
              <a:t>java-1.8.0-openjdk-accessibility-slowdebug.x86_64 : OpenJDK 8 accessibility connector for packages with debug 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11063" y="1937859"/>
            <a:ext cx="4374669" cy="3531763"/>
          </a:xfrm>
          <a:prstGeom prst="rect">
            <a:avLst/>
          </a:prstGeom>
        </p:spPr>
        <p:txBody>
          <a:bodyPr lIns="0" tIns="0" rIns="0" bIns="0"/>
          <a:lstStyle/>
          <a:p>
            <a:pPr marL="329026" lvl="1" indent="-168275" defTabSz="1187798">
              <a:spcAft>
                <a:spcPts val="600"/>
              </a:spcAft>
              <a:buClr>
                <a:schemeClr val="tx1"/>
              </a:buClr>
              <a:buFont typeface=".AppleSystemUIFont"/>
              <a:buChar char="&gt;"/>
              <a:tabLst>
                <a:tab pos="1208088" algn="ctr"/>
              </a:tabLst>
            </a:pP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一般基于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OpenJDK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开发</a:t>
            </a:r>
            <a:endParaRPr lang="en-US" altLang="zh-CN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29026" lvl="1" indent="-168275" defTabSz="1187798">
              <a:spcAft>
                <a:spcPts val="600"/>
              </a:spcAft>
              <a:buClr>
                <a:schemeClr val="tx1"/>
              </a:buClr>
              <a:buFont typeface=".AppleSystemUIFont"/>
              <a:buChar char="&gt;"/>
              <a:tabLst>
                <a:tab pos="1208088" algn="ctr"/>
              </a:tabLst>
            </a:pP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最好支持所有的主流版本</a:t>
            </a:r>
            <a:r>
              <a:rPr lang="zh-CN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LTS 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+ latest</a:t>
            </a:r>
          </a:p>
          <a:p>
            <a:pPr marL="329026" lvl="1" indent="-168275" defTabSz="1187798">
              <a:spcAft>
                <a:spcPts val="600"/>
              </a:spcAft>
              <a:buClr>
                <a:schemeClr val="tx1"/>
              </a:buClr>
              <a:buFont typeface=".AppleSystemUIFont"/>
              <a:buChar char="&gt;"/>
              <a:tabLst>
                <a:tab pos="1208088" algn="ctr"/>
              </a:tabLst>
            </a:pP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这里只介绍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rpm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包格式，由于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rpm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良好</a:t>
            </a:r>
            <a:r>
              <a:rPr lang="zh-CN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的依赖机制，推荐将</a:t>
            </a:r>
            <a:r>
              <a:rPr lang="en-US" altLang="zh-CN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JDK/JRE</a:t>
            </a:r>
            <a:r>
              <a:rPr lang="zh-CN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包解耦的尽量细，</a:t>
            </a:r>
            <a:r>
              <a:rPr lang="en-US" altLang="zh-CN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CentOS</a:t>
            </a:r>
            <a:r>
              <a:rPr lang="zh-CN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中一般将</a:t>
            </a:r>
            <a:r>
              <a:rPr lang="en-US" altLang="zh-CN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Java</a:t>
            </a:r>
            <a:r>
              <a:rPr lang="zh-CN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包按照</a:t>
            </a:r>
            <a:r>
              <a:rPr lang="en-US" altLang="zh-CN" sz="1600" dirty="0" err="1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jre</a:t>
            </a:r>
            <a:r>
              <a:rPr lang="en-US" altLang="zh-CN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en-US" altLang="zh-CN" sz="1600" dirty="0" err="1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jdk</a:t>
            </a:r>
            <a:r>
              <a:rPr lang="en-US" altLang="zh-CN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/doc/demo/</a:t>
            </a:r>
            <a:r>
              <a:rPr lang="en-US" altLang="zh-CN" sz="1600" dirty="0" err="1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src</a:t>
            </a:r>
            <a:r>
              <a:rPr lang="en-US" altLang="zh-CN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/accessibility</a:t>
            </a:r>
            <a:r>
              <a:rPr lang="zh-CN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等拆分</a:t>
            </a:r>
            <a:endParaRPr lang="en-US" altLang="zh-CN" sz="160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29026" lvl="1" indent="-168275" defTabSz="1187798">
              <a:spcAft>
                <a:spcPts val="600"/>
              </a:spcAft>
              <a:buClr>
                <a:schemeClr val="tx1"/>
              </a:buClr>
              <a:buFont typeface=".AppleSystemUIFont"/>
              <a:buChar char="&gt;"/>
              <a:tabLst>
                <a:tab pos="1208088" algn="ctr"/>
              </a:tabLst>
            </a:pPr>
            <a:r>
              <a:rPr lang="zh-CN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这些</a:t>
            </a:r>
            <a:r>
              <a:rPr lang="en-US" altLang="zh-CN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rpm</a:t>
            </a:r>
            <a:r>
              <a:rPr lang="zh-CN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包在安装的时候还会依赖一些系统包，如下</a:t>
            </a:r>
            <a:endParaRPr lang="en-US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6797" y="4257019"/>
            <a:ext cx="2479333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sz="1200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Requires: </a:t>
            </a:r>
            <a:r>
              <a:rPr kumimoji="1" lang="en-US" sz="1200" dirty="0" err="1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fontconfig</a:t>
            </a:r>
            <a:endParaRPr kumimoji="1" lang="en-US" sz="12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-US" sz="1200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Requires: </a:t>
            </a:r>
            <a:r>
              <a:rPr kumimoji="1" lang="en-US" sz="12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xorg-x11-fonts-Type1</a:t>
            </a:r>
            <a:endParaRPr kumimoji="1" lang="en-US" sz="12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-US" sz="1200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Requires: </a:t>
            </a:r>
            <a:r>
              <a:rPr kumimoji="1" lang="en-US" sz="12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ca-certificates</a:t>
            </a:r>
            <a:endParaRPr kumimoji="1" lang="en-US" sz="12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-US" sz="1200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Requires: </a:t>
            </a:r>
            <a:r>
              <a:rPr kumimoji="1" lang="en-US" sz="1200" dirty="0" err="1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tzdata</a:t>
            </a:r>
            <a:r>
              <a:rPr kumimoji="1" lang="en-US" sz="12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-java </a:t>
            </a:r>
            <a:r>
              <a:rPr kumimoji="1" 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&gt;= 2020a</a:t>
            </a:r>
          </a:p>
          <a:p>
            <a:r>
              <a:rPr kumimoji="1" lang="en-US" sz="1200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Requires: </a:t>
            </a:r>
            <a:r>
              <a:rPr kumimoji="1" 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copy-</a:t>
            </a:r>
            <a:r>
              <a:rPr kumimoji="1" lang="en-US" sz="12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jdk</a:t>
            </a:r>
            <a:r>
              <a:rPr kumimoji="1" 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kumimoji="1" lang="en-US" sz="12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configs</a:t>
            </a:r>
            <a:r>
              <a:rPr kumimoji="1" 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&gt;= 3.3</a:t>
            </a:r>
            <a:endParaRPr kumimoji="1" lang="en-US" sz="12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182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 smtClean="0"/>
              <a:t>关于</a:t>
            </a:r>
            <a:r>
              <a:rPr lang="en-US" altLang="zh-CN" b="1" dirty="0" err="1" smtClean="0"/>
              <a:t>Bisheng</a:t>
            </a:r>
            <a:r>
              <a:rPr lang="en-US" altLang="zh-CN" b="1" dirty="0" smtClean="0"/>
              <a:t> JDK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altLang="zh-CN" dirty="0" err="1" smtClean="0"/>
              <a:t>Bisheng</a:t>
            </a:r>
            <a:r>
              <a:rPr lang="en-US" altLang="zh-CN" dirty="0" smtClean="0"/>
              <a:t> JDK</a:t>
            </a:r>
            <a:r>
              <a:rPr lang="zh-CN" altLang="en-US" dirty="0" smtClean="0"/>
              <a:t>是华为基于内部多年研发的</a:t>
            </a:r>
            <a:r>
              <a:rPr lang="en-US" altLang="zh-CN" dirty="0" smtClean="0"/>
              <a:t>JDK</a:t>
            </a:r>
            <a:r>
              <a:rPr lang="zh-CN" altLang="en-US" dirty="0" smtClean="0"/>
              <a:t>的开源版本，具有以下特性</a:t>
            </a:r>
            <a:endParaRPr lang="en-US" altLang="zh-CN" dirty="0" smtClean="0"/>
          </a:p>
          <a:p>
            <a:pPr lvl="1"/>
            <a:r>
              <a:rPr lang="zh-CN" altLang="en-US" dirty="0" smtClean="0">
                <a:solidFill>
                  <a:srgbClr val="C00000"/>
                </a:solidFill>
              </a:rPr>
              <a:t>发布了</a:t>
            </a:r>
            <a:r>
              <a:rPr lang="en-US" altLang="zh-CN" dirty="0" smtClean="0">
                <a:solidFill>
                  <a:srgbClr val="C00000"/>
                </a:solidFill>
              </a:rPr>
              <a:t>Java 8</a:t>
            </a:r>
            <a:r>
              <a:rPr lang="zh-CN" altLang="en-US" dirty="0" smtClean="0">
                <a:solidFill>
                  <a:srgbClr val="C00000"/>
                </a:solidFill>
              </a:rPr>
              <a:t>和</a:t>
            </a:r>
            <a:r>
              <a:rPr lang="en-US" altLang="zh-CN" dirty="0" smtClean="0">
                <a:solidFill>
                  <a:srgbClr val="C00000"/>
                </a:solidFill>
              </a:rPr>
              <a:t>Java 11</a:t>
            </a:r>
            <a:r>
              <a:rPr lang="zh-CN" altLang="en-US" dirty="0" smtClean="0">
                <a:solidFill>
                  <a:srgbClr val="C00000"/>
                </a:solidFill>
              </a:rPr>
              <a:t>两个</a:t>
            </a:r>
            <a:r>
              <a:rPr lang="en-US" altLang="zh-CN" dirty="0" smtClean="0">
                <a:solidFill>
                  <a:srgbClr val="C00000"/>
                </a:solidFill>
              </a:rPr>
              <a:t>LTS</a:t>
            </a:r>
            <a:r>
              <a:rPr lang="zh-CN" altLang="en-US" dirty="0" smtClean="0">
                <a:solidFill>
                  <a:srgbClr val="C00000"/>
                </a:solidFill>
              </a:rPr>
              <a:t>版本的二进制发行版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lvl="1"/>
            <a:r>
              <a:rPr lang="zh-CN" altLang="en-US" dirty="0"/>
              <a:t>质</a:t>
            </a:r>
            <a:r>
              <a:rPr lang="zh-CN" altLang="en-US" dirty="0" smtClean="0"/>
              <a:t>量稳定：经过公司内大量产品验证，修复了大量</a:t>
            </a:r>
            <a:r>
              <a:rPr lang="en-US" altLang="zh-CN" dirty="0" smtClean="0"/>
              <a:t>GC</a:t>
            </a:r>
            <a:r>
              <a:rPr lang="zh-CN" altLang="en-US" dirty="0" smtClean="0"/>
              <a:t>、</a:t>
            </a:r>
            <a:r>
              <a:rPr lang="en-US" altLang="zh-CN" dirty="0" smtClean="0"/>
              <a:t>C2</a:t>
            </a:r>
            <a:r>
              <a:rPr lang="zh-CN" altLang="en-US" dirty="0" smtClean="0"/>
              <a:t>编译器和</a:t>
            </a:r>
            <a:r>
              <a:rPr lang="en-US" altLang="zh-CN" dirty="0" smtClean="0"/>
              <a:t>ARM</a:t>
            </a:r>
            <a:r>
              <a:rPr lang="zh-CN" altLang="en-US" dirty="0" smtClean="0"/>
              <a:t>上的一些隐藏</a:t>
            </a:r>
            <a:r>
              <a:rPr lang="en-US" altLang="zh-CN" dirty="0" smtClean="0"/>
              <a:t>bug</a:t>
            </a:r>
            <a:r>
              <a:rPr lang="zh-CN" altLang="en-US" dirty="0" smtClean="0"/>
              <a:t>，满足商用稳定质量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性能优化：</a:t>
            </a:r>
            <a:endParaRPr lang="en-US" altLang="zh-CN" dirty="0"/>
          </a:p>
          <a:p>
            <a:pPr lvl="2"/>
            <a:r>
              <a:rPr lang="en-US" altLang="zh-CN" dirty="0" err="1" smtClean="0"/>
              <a:t>Bisheng</a:t>
            </a:r>
            <a:r>
              <a:rPr lang="en-US" altLang="zh-CN" dirty="0" smtClean="0"/>
              <a:t> JDK 8</a:t>
            </a:r>
            <a:r>
              <a:rPr lang="zh-CN" altLang="en-US" dirty="0" smtClean="0"/>
              <a:t>支持</a:t>
            </a:r>
            <a:r>
              <a:rPr lang="en-US" altLang="zh-CN" dirty="0" smtClean="0"/>
              <a:t>AppCDS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KAEProvider</a:t>
            </a:r>
            <a:r>
              <a:rPr lang="zh-CN" altLang="en-US" dirty="0" smtClean="0"/>
              <a:t>和</a:t>
            </a:r>
            <a:r>
              <a:rPr lang="en-US" altLang="zh-CN" dirty="0" smtClean="0"/>
              <a:t>G1GC </a:t>
            </a:r>
            <a:r>
              <a:rPr lang="en-US" altLang="zh-CN" dirty="0" err="1" smtClean="0"/>
              <a:t>uncommit</a:t>
            </a:r>
            <a:r>
              <a:rPr lang="zh-CN" altLang="en-US" dirty="0" smtClean="0"/>
              <a:t>优化</a:t>
            </a:r>
            <a:endParaRPr lang="en-US" altLang="zh-CN" dirty="0" smtClean="0"/>
          </a:p>
          <a:p>
            <a:pPr lvl="2"/>
            <a:r>
              <a:rPr lang="en-US" altLang="zh-CN" dirty="0" err="1" smtClean="0"/>
              <a:t>Bisheng</a:t>
            </a:r>
            <a:r>
              <a:rPr lang="en-US" altLang="zh-CN" dirty="0" smtClean="0"/>
              <a:t> JDK 11</a:t>
            </a:r>
            <a:r>
              <a:rPr lang="zh-CN" altLang="en-US" dirty="0" smtClean="0"/>
              <a:t>支持</a:t>
            </a:r>
            <a:r>
              <a:rPr lang="en-US" altLang="zh-CN" dirty="0" smtClean="0"/>
              <a:t>ZGC</a:t>
            </a:r>
            <a:r>
              <a:rPr lang="zh-CN" altLang="en-US" dirty="0" smtClean="0"/>
              <a:t>和</a:t>
            </a:r>
            <a:r>
              <a:rPr lang="en-US" altLang="zh-CN" dirty="0" smtClean="0"/>
              <a:t>SVE</a:t>
            </a:r>
            <a:r>
              <a:rPr lang="zh-CN" altLang="en-US" dirty="0" smtClean="0"/>
              <a:t>指令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重视安全更新：紧跟</a:t>
            </a:r>
            <a:r>
              <a:rPr lang="en-US" altLang="zh-CN" dirty="0" smtClean="0"/>
              <a:t>OpenJDK</a:t>
            </a:r>
            <a:r>
              <a:rPr lang="zh-CN" altLang="en-US" dirty="0" smtClean="0"/>
              <a:t>社区的安全补丁，及时提供安全漏洞修复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出于一些原因，目前只发布了</a:t>
            </a:r>
            <a:r>
              <a:rPr lang="en-US" altLang="zh-CN" dirty="0" smtClean="0"/>
              <a:t>Linux/Aarch64</a:t>
            </a:r>
            <a:r>
              <a:rPr lang="zh-CN" altLang="en-US" dirty="0" smtClean="0"/>
              <a:t>版本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r>
              <a:rPr lang="zh-CN" altLang="en-US" dirty="0" smtClean="0">
                <a:solidFill>
                  <a:srgbClr val="C00000"/>
                </a:solidFill>
              </a:rPr>
              <a:t>在</a:t>
            </a:r>
            <a:r>
              <a:rPr lang="en-US" altLang="zh-CN" dirty="0" smtClean="0">
                <a:solidFill>
                  <a:srgbClr val="C00000"/>
                </a:solidFill>
              </a:rPr>
              <a:t>openEuler</a:t>
            </a:r>
            <a:r>
              <a:rPr lang="zh-CN" altLang="en-US" dirty="0" smtClean="0">
                <a:solidFill>
                  <a:srgbClr val="C00000"/>
                </a:solidFill>
              </a:rPr>
              <a:t>操作系统中支持</a:t>
            </a:r>
            <a:r>
              <a:rPr lang="en-US" altLang="zh-CN" dirty="0" smtClean="0">
                <a:solidFill>
                  <a:srgbClr val="C00000"/>
                </a:solidFill>
              </a:rPr>
              <a:t>Java 8</a:t>
            </a:r>
            <a:r>
              <a:rPr lang="zh-CN" altLang="en-US" dirty="0" smtClean="0">
                <a:solidFill>
                  <a:srgbClr val="C00000"/>
                </a:solidFill>
              </a:rPr>
              <a:t>、</a:t>
            </a:r>
            <a:r>
              <a:rPr lang="en-US" altLang="zh-CN" dirty="0" smtClean="0">
                <a:solidFill>
                  <a:srgbClr val="C00000"/>
                </a:solidFill>
              </a:rPr>
              <a:t>Java 11</a:t>
            </a:r>
            <a:r>
              <a:rPr lang="zh-CN" altLang="en-US" dirty="0" smtClean="0">
                <a:solidFill>
                  <a:srgbClr val="C00000"/>
                </a:solidFill>
              </a:rPr>
              <a:t>和</a:t>
            </a:r>
            <a:r>
              <a:rPr lang="en-US" altLang="zh-CN" smtClean="0">
                <a:solidFill>
                  <a:srgbClr val="C00000"/>
                </a:solidFill>
              </a:rPr>
              <a:t>Java 16</a:t>
            </a:r>
            <a:r>
              <a:rPr lang="zh-CN" altLang="en-US" smtClean="0">
                <a:solidFill>
                  <a:srgbClr val="C00000"/>
                </a:solidFill>
              </a:rPr>
              <a:t>的</a:t>
            </a:r>
            <a:r>
              <a:rPr lang="en-US" altLang="zh-CN" dirty="0" smtClean="0">
                <a:solidFill>
                  <a:srgbClr val="C00000"/>
                </a:solidFill>
              </a:rPr>
              <a:t>rpm</a:t>
            </a:r>
            <a:r>
              <a:rPr lang="zh-CN" altLang="en-US" dirty="0" smtClean="0">
                <a:solidFill>
                  <a:srgbClr val="C00000"/>
                </a:solidFill>
              </a:rPr>
              <a:t>包发行版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3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 smtClean="0"/>
              <a:t>关于</a:t>
            </a:r>
            <a:r>
              <a:rPr lang="en-US" altLang="zh-CN" b="1" dirty="0" err="1" smtClean="0"/>
              <a:t>Bisheng</a:t>
            </a:r>
            <a:r>
              <a:rPr lang="en-US" altLang="zh-CN" b="1" dirty="0" smtClean="0"/>
              <a:t> JDK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altLang="zh-CN" dirty="0" err="1" smtClean="0"/>
              <a:t>Bisheng</a:t>
            </a:r>
            <a:r>
              <a:rPr lang="en-US" altLang="zh-CN" dirty="0" smtClean="0"/>
              <a:t> JDK</a:t>
            </a:r>
            <a:r>
              <a:rPr lang="zh-CN" altLang="en-US" dirty="0" smtClean="0"/>
              <a:t>是华为基于内部多年研发的</a:t>
            </a:r>
            <a:r>
              <a:rPr lang="en-US" altLang="zh-CN" dirty="0" smtClean="0"/>
              <a:t>JDK</a:t>
            </a:r>
            <a:r>
              <a:rPr lang="zh-CN" altLang="en-US" dirty="0" smtClean="0"/>
              <a:t>的开源版本，具有以下特性</a:t>
            </a:r>
            <a:endParaRPr lang="en-US" altLang="zh-CN" dirty="0" smtClean="0"/>
          </a:p>
          <a:p>
            <a:pPr lvl="1"/>
            <a:r>
              <a:rPr lang="zh-CN" altLang="en-US" dirty="0" smtClean="0">
                <a:solidFill>
                  <a:srgbClr val="C00000"/>
                </a:solidFill>
              </a:rPr>
              <a:t>发布了</a:t>
            </a:r>
            <a:r>
              <a:rPr lang="en-US" altLang="zh-CN" dirty="0" smtClean="0">
                <a:solidFill>
                  <a:srgbClr val="C00000"/>
                </a:solidFill>
              </a:rPr>
              <a:t>Java 8</a:t>
            </a:r>
            <a:r>
              <a:rPr lang="zh-CN" altLang="en-US" dirty="0" smtClean="0">
                <a:solidFill>
                  <a:srgbClr val="C00000"/>
                </a:solidFill>
              </a:rPr>
              <a:t>和</a:t>
            </a:r>
            <a:r>
              <a:rPr lang="en-US" altLang="zh-CN" dirty="0" smtClean="0">
                <a:solidFill>
                  <a:srgbClr val="C00000"/>
                </a:solidFill>
              </a:rPr>
              <a:t>Java 11</a:t>
            </a:r>
            <a:r>
              <a:rPr lang="zh-CN" altLang="en-US" dirty="0" smtClean="0">
                <a:solidFill>
                  <a:srgbClr val="C00000"/>
                </a:solidFill>
              </a:rPr>
              <a:t>两个</a:t>
            </a:r>
            <a:r>
              <a:rPr lang="en-US" altLang="zh-CN" dirty="0" smtClean="0">
                <a:solidFill>
                  <a:srgbClr val="C00000"/>
                </a:solidFill>
              </a:rPr>
              <a:t>LTS</a:t>
            </a:r>
            <a:r>
              <a:rPr lang="zh-CN" altLang="en-US" dirty="0" smtClean="0">
                <a:solidFill>
                  <a:srgbClr val="C00000"/>
                </a:solidFill>
              </a:rPr>
              <a:t>版本的二进制发行版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lvl="1"/>
            <a:r>
              <a:rPr lang="zh-CN" altLang="en-US" dirty="0"/>
              <a:t>质</a:t>
            </a:r>
            <a:r>
              <a:rPr lang="zh-CN" altLang="en-US" dirty="0" smtClean="0"/>
              <a:t>量稳定：经过公司内大量产品验证，修复了大量</a:t>
            </a:r>
            <a:r>
              <a:rPr lang="en-US" altLang="zh-CN" dirty="0" smtClean="0"/>
              <a:t>GC</a:t>
            </a:r>
            <a:r>
              <a:rPr lang="zh-CN" altLang="en-US" dirty="0" smtClean="0"/>
              <a:t>、</a:t>
            </a:r>
            <a:r>
              <a:rPr lang="en-US" altLang="zh-CN" dirty="0" smtClean="0"/>
              <a:t>C2</a:t>
            </a:r>
            <a:r>
              <a:rPr lang="zh-CN" altLang="en-US" dirty="0" smtClean="0"/>
              <a:t>编译器和</a:t>
            </a:r>
            <a:r>
              <a:rPr lang="en-US" altLang="zh-CN" dirty="0" smtClean="0"/>
              <a:t>ARM</a:t>
            </a:r>
            <a:r>
              <a:rPr lang="zh-CN" altLang="en-US" dirty="0" smtClean="0"/>
              <a:t>上的一些隐藏</a:t>
            </a:r>
            <a:r>
              <a:rPr lang="en-US" altLang="zh-CN" dirty="0" smtClean="0"/>
              <a:t>bug</a:t>
            </a:r>
            <a:r>
              <a:rPr lang="zh-CN" altLang="en-US" dirty="0" smtClean="0"/>
              <a:t>，满足商用稳定质量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性能优化：</a:t>
            </a:r>
            <a:endParaRPr lang="en-US" altLang="zh-CN" dirty="0"/>
          </a:p>
          <a:p>
            <a:pPr lvl="2"/>
            <a:r>
              <a:rPr lang="en-US" altLang="zh-CN" dirty="0" err="1" smtClean="0"/>
              <a:t>Bisheng</a:t>
            </a:r>
            <a:r>
              <a:rPr lang="en-US" altLang="zh-CN" dirty="0" smtClean="0"/>
              <a:t> JDK 8</a:t>
            </a:r>
            <a:r>
              <a:rPr lang="zh-CN" altLang="en-US" dirty="0" smtClean="0"/>
              <a:t>支持</a:t>
            </a:r>
            <a:r>
              <a:rPr lang="en-US" altLang="zh-CN" dirty="0" smtClean="0"/>
              <a:t>AppCDS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KAEProvider</a:t>
            </a:r>
            <a:r>
              <a:rPr lang="zh-CN" altLang="en-US" dirty="0" smtClean="0"/>
              <a:t>和</a:t>
            </a:r>
            <a:r>
              <a:rPr lang="en-US" altLang="zh-CN" dirty="0" smtClean="0"/>
              <a:t>G1GC </a:t>
            </a:r>
            <a:r>
              <a:rPr lang="en-US" altLang="zh-CN" dirty="0" err="1" smtClean="0"/>
              <a:t>uncommit</a:t>
            </a:r>
            <a:r>
              <a:rPr lang="zh-CN" altLang="en-US" dirty="0" smtClean="0"/>
              <a:t>优化</a:t>
            </a:r>
            <a:endParaRPr lang="en-US" altLang="zh-CN" dirty="0" smtClean="0"/>
          </a:p>
          <a:p>
            <a:pPr lvl="2"/>
            <a:r>
              <a:rPr lang="en-US" altLang="zh-CN" dirty="0" err="1" smtClean="0"/>
              <a:t>Bisheng</a:t>
            </a:r>
            <a:r>
              <a:rPr lang="en-US" altLang="zh-CN" dirty="0" smtClean="0"/>
              <a:t> JDK 11</a:t>
            </a:r>
            <a:r>
              <a:rPr lang="zh-CN" altLang="en-US" dirty="0" smtClean="0"/>
              <a:t>支持</a:t>
            </a:r>
            <a:r>
              <a:rPr lang="en-US" altLang="zh-CN" dirty="0" smtClean="0"/>
              <a:t>ZGC</a:t>
            </a:r>
            <a:r>
              <a:rPr lang="zh-CN" altLang="en-US" dirty="0" smtClean="0"/>
              <a:t>和</a:t>
            </a:r>
            <a:r>
              <a:rPr lang="en-US" altLang="zh-CN" dirty="0" smtClean="0"/>
              <a:t>SVE</a:t>
            </a:r>
            <a:r>
              <a:rPr lang="zh-CN" altLang="en-US" dirty="0" smtClean="0"/>
              <a:t>指令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重视安全更新：紧跟</a:t>
            </a:r>
            <a:r>
              <a:rPr lang="en-US" altLang="zh-CN" dirty="0" smtClean="0"/>
              <a:t>OpenJDK</a:t>
            </a:r>
            <a:r>
              <a:rPr lang="zh-CN" altLang="en-US" dirty="0" smtClean="0"/>
              <a:t>社区的安全补丁，及时提供安全漏洞修复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出于一些原因，目前只发布了</a:t>
            </a:r>
            <a:r>
              <a:rPr lang="en-US" altLang="zh-CN" dirty="0" smtClean="0"/>
              <a:t>Linux/Aarch64</a:t>
            </a:r>
            <a:r>
              <a:rPr lang="zh-CN" altLang="en-US" dirty="0" smtClean="0"/>
              <a:t>版本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r>
              <a:rPr lang="zh-CN" altLang="en-US" dirty="0" smtClean="0">
                <a:solidFill>
                  <a:srgbClr val="C00000"/>
                </a:solidFill>
              </a:rPr>
              <a:t>在</a:t>
            </a:r>
            <a:r>
              <a:rPr lang="en-US" altLang="zh-CN" dirty="0" smtClean="0">
                <a:solidFill>
                  <a:srgbClr val="C00000"/>
                </a:solidFill>
              </a:rPr>
              <a:t>openEuler</a:t>
            </a:r>
            <a:r>
              <a:rPr lang="zh-CN" altLang="en-US" dirty="0" smtClean="0">
                <a:solidFill>
                  <a:srgbClr val="C00000"/>
                </a:solidFill>
              </a:rPr>
              <a:t>操作系统中支持</a:t>
            </a:r>
            <a:r>
              <a:rPr lang="en-US" altLang="zh-CN" dirty="0" smtClean="0">
                <a:solidFill>
                  <a:srgbClr val="C00000"/>
                </a:solidFill>
              </a:rPr>
              <a:t>Java 8</a:t>
            </a:r>
            <a:r>
              <a:rPr lang="zh-CN" altLang="en-US" dirty="0" smtClean="0">
                <a:solidFill>
                  <a:srgbClr val="C00000"/>
                </a:solidFill>
              </a:rPr>
              <a:t>、</a:t>
            </a:r>
            <a:r>
              <a:rPr lang="en-US" altLang="zh-CN" dirty="0" smtClean="0">
                <a:solidFill>
                  <a:srgbClr val="C00000"/>
                </a:solidFill>
              </a:rPr>
              <a:t>Java 11</a:t>
            </a:r>
            <a:r>
              <a:rPr lang="zh-CN" altLang="en-US" dirty="0" smtClean="0">
                <a:solidFill>
                  <a:srgbClr val="C00000"/>
                </a:solidFill>
              </a:rPr>
              <a:t>和</a:t>
            </a:r>
            <a:r>
              <a:rPr lang="en-US" altLang="zh-CN" dirty="0" smtClean="0">
                <a:solidFill>
                  <a:srgbClr val="C00000"/>
                </a:solidFill>
              </a:rPr>
              <a:t>Java 16</a:t>
            </a:r>
            <a:r>
              <a:rPr lang="zh-CN" altLang="en-US" dirty="0" smtClean="0">
                <a:solidFill>
                  <a:srgbClr val="C00000"/>
                </a:solidFill>
              </a:rPr>
              <a:t>的</a:t>
            </a:r>
            <a:r>
              <a:rPr lang="en-US" altLang="zh-CN" dirty="0" smtClean="0">
                <a:solidFill>
                  <a:srgbClr val="C00000"/>
                </a:solidFill>
              </a:rPr>
              <a:t>rpm</a:t>
            </a:r>
            <a:r>
              <a:rPr lang="zh-CN" altLang="en-US" dirty="0" smtClean="0">
                <a:solidFill>
                  <a:srgbClr val="C00000"/>
                </a:solidFill>
              </a:rPr>
              <a:t>包发行版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0476" y="5114916"/>
            <a:ext cx="5724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欢迎加入毕昇社区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717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 bwMode="auto">
          <a:xfrm>
            <a:off x="1948769" y="1667882"/>
            <a:ext cx="813964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直接连接符 4"/>
          <p:cNvCxnSpPr/>
          <p:nvPr/>
        </p:nvCxnSpPr>
        <p:spPr bwMode="auto">
          <a:xfrm>
            <a:off x="2567125" y="1660683"/>
            <a:ext cx="0" cy="204507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910674" y="678940"/>
            <a:ext cx="5485686" cy="830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000000"/>
                </a:solidFill>
                <a:latin typeface="华文琥珀" pitchFamily="2" charset="-122"/>
                <a:ea typeface="华文琥珀" pitchFamily="2" charset="-122"/>
              </a:rPr>
              <a:t>目录</a:t>
            </a:r>
          </a:p>
        </p:txBody>
      </p:sp>
      <p:grpSp>
        <p:nvGrpSpPr>
          <p:cNvPr id="12" name="组合 13"/>
          <p:cNvGrpSpPr/>
          <p:nvPr/>
        </p:nvGrpSpPr>
        <p:grpSpPr>
          <a:xfrm>
            <a:off x="2567125" y="1832770"/>
            <a:ext cx="7487025" cy="506300"/>
            <a:chOff x="1765300" y="3693101"/>
            <a:chExt cx="7488000" cy="506366"/>
          </a:xfrm>
        </p:grpSpPr>
        <p:cxnSp>
          <p:nvCxnSpPr>
            <p:cNvPr id="14" name="直接连接符 13"/>
            <p:cNvCxnSpPr/>
            <p:nvPr/>
          </p:nvCxnSpPr>
          <p:spPr bwMode="auto">
            <a:xfrm>
              <a:off x="1765300" y="4199467"/>
              <a:ext cx="7488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18" name="TextBox 10"/>
            <p:cNvSpPr txBox="1"/>
            <p:nvPr/>
          </p:nvSpPr>
          <p:spPr>
            <a:xfrm>
              <a:off x="2032000" y="3693101"/>
              <a:ext cx="680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1. </a:t>
              </a: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一些基本知识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13"/>
          <p:cNvGrpSpPr/>
          <p:nvPr/>
        </p:nvGrpSpPr>
        <p:grpSpPr>
          <a:xfrm>
            <a:off x="2558938" y="2565136"/>
            <a:ext cx="7487025" cy="461605"/>
            <a:chOff x="1765300" y="3742267"/>
            <a:chExt cx="7488000" cy="461665"/>
          </a:xfrm>
        </p:grpSpPr>
        <p:cxnSp>
          <p:nvCxnSpPr>
            <p:cNvPr id="23" name="直接连接符 13"/>
            <p:cNvCxnSpPr/>
            <p:nvPr/>
          </p:nvCxnSpPr>
          <p:spPr bwMode="auto">
            <a:xfrm>
              <a:off x="1765300" y="4199467"/>
              <a:ext cx="7488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24" name="TextBox 10"/>
            <p:cNvSpPr txBox="1"/>
            <p:nvPr/>
          </p:nvSpPr>
          <p:spPr>
            <a:xfrm>
              <a:off x="2032000" y="3742267"/>
              <a:ext cx="680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99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 </a:t>
              </a:r>
              <a:r>
                <a:rPr lang="zh-CN" altLang="en-US" sz="2400" b="1" dirty="0">
                  <a:solidFill>
                    <a:srgbClr val="99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</a:t>
              </a:r>
              <a:r>
                <a:rPr lang="zh-CN" altLang="en-US" sz="2400" b="1" dirty="0" smtClean="0">
                  <a:solidFill>
                    <a:srgbClr val="99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</a:t>
              </a:r>
              <a:r>
                <a:rPr lang="zh-CN" altLang="en-US" sz="2400" b="1" dirty="0">
                  <a:solidFill>
                    <a:srgbClr val="99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二进制</a:t>
              </a:r>
              <a:r>
                <a:rPr lang="zh-CN" altLang="en-US" sz="2400" b="1" dirty="0" smtClean="0">
                  <a:solidFill>
                    <a:srgbClr val="99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</a:t>
              </a:r>
              <a:r>
                <a:rPr lang="zh-CN" altLang="en-US" sz="2400" b="1" dirty="0">
                  <a:solidFill>
                    <a:srgbClr val="99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行版</a:t>
              </a:r>
              <a:r>
                <a:rPr lang="en-US" altLang="zh-CN" sz="2400" b="1" dirty="0">
                  <a:solidFill>
                    <a:srgbClr val="99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24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3"/>
          <p:cNvGrpSpPr/>
          <p:nvPr/>
        </p:nvGrpSpPr>
        <p:grpSpPr>
          <a:xfrm>
            <a:off x="2558937" y="3248616"/>
            <a:ext cx="7487025" cy="461605"/>
            <a:chOff x="1765300" y="3742267"/>
            <a:chExt cx="7488000" cy="461665"/>
          </a:xfrm>
        </p:grpSpPr>
        <p:cxnSp>
          <p:nvCxnSpPr>
            <p:cNvPr id="17" name="直接连接符 13"/>
            <p:cNvCxnSpPr/>
            <p:nvPr/>
          </p:nvCxnSpPr>
          <p:spPr bwMode="auto">
            <a:xfrm>
              <a:off x="1765300" y="4199467"/>
              <a:ext cx="7488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19" name="TextBox 10"/>
            <p:cNvSpPr txBox="1"/>
            <p:nvPr/>
          </p:nvSpPr>
          <p:spPr>
            <a:xfrm>
              <a:off x="2032000" y="3742267"/>
              <a:ext cx="680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 </a:t>
              </a:r>
              <a:r>
                <a:rPr lang="zh-CN" altLang="en-US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rpm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发行版</a:t>
              </a:r>
              <a:endPara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94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封面页_图片版 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0C3D76C3-0A70-47C1-85F4-0A900D29CB1A}" vid="{EA530531-9BC4-4BCB-8295-208B560A15B1}"/>
    </a:ext>
  </a:extLst>
</a:theme>
</file>

<file path=ppt/theme/theme2.xml><?xml version="1.0" encoding="utf-8"?>
<a:theme xmlns:a="http://schemas.openxmlformats.org/drawingml/2006/main" name="目录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2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0C3D76C3-0A70-47C1-85F4-0A900D29CB1A}" vid="{F8D5B8B4-7C5E-4BAA-99F4-C40C5348065B}"/>
    </a:ext>
  </a:extLst>
</a:theme>
</file>

<file path=ppt/theme/theme3.xml><?xml version="1.0" encoding="utf-8"?>
<a:theme xmlns:a="http://schemas.openxmlformats.org/drawingml/2006/main" name="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0C3D76C3-0A70-47C1-85F4-0A900D29CB1A}" vid="{3AEDFE1B-3FF5-4ED4-AFE1-711B3E19E3E2}"/>
    </a:ext>
  </a:extLst>
</a:theme>
</file>

<file path=ppt/theme/theme4.xml><?xml version="1.0" encoding="utf-8"?>
<a:theme xmlns:a="http://schemas.openxmlformats.org/drawingml/2006/main" name="结束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0C3D76C3-0A70-47C1-85F4-0A900D29CB1A}" vid="{9DAAC9AA-AD28-4322-8A66-04DF37A9899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ppt模板</Template>
  <TotalTime>4165</TotalTime>
  <Words>2099</Words>
  <Application>Microsoft Office PowerPoint</Application>
  <PresentationFormat>自定义</PresentationFormat>
  <Paragraphs>345</Paragraphs>
  <Slides>30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30</vt:i4>
      </vt:variant>
    </vt:vector>
  </HeadingPairs>
  <TitlesOfParts>
    <vt:vector size="45" baseType="lpstr">
      <vt:lpstr>.AppleSystemUIFont</vt:lpstr>
      <vt:lpstr>Arial Unicode MS</vt:lpstr>
      <vt:lpstr>等线</vt:lpstr>
      <vt:lpstr>Microsoft YaHei</vt:lpstr>
      <vt:lpstr>Microsoft YaHei</vt:lpstr>
      <vt:lpstr>黑体</vt:lpstr>
      <vt:lpstr>华文琥珀</vt:lpstr>
      <vt:lpstr>Arial</vt:lpstr>
      <vt:lpstr>Calibri</vt:lpstr>
      <vt:lpstr>Segoe UI</vt:lpstr>
      <vt:lpstr>Times New Roman</vt:lpstr>
      <vt:lpstr>封面页_图片版 </vt:lpstr>
      <vt:lpstr>目录页</vt:lpstr>
      <vt:lpstr>章节页</vt:lpstr>
      <vt:lpstr>结束页</vt:lpstr>
      <vt:lpstr>如何基于OpenJDK制作自己的发行版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工作开展计划</dc:title>
  <dc:creator>guoge(JVM)</dc:creator>
  <cp:lastModifiedBy>hedongbo</cp:lastModifiedBy>
  <cp:revision>263</cp:revision>
  <dcterms:created xsi:type="dcterms:W3CDTF">2021-02-27T06:17:00Z</dcterms:created>
  <dcterms:modified xsi:type="dcterms:W3CDTF">2021-05-20T06:34:23Z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(3)uN7sSx6uDsoYLWPohljthhl5eSDUlc98qn0UjFwXFl8A5NXC4ak5nw4bVcYpyWUEM7l/bKu/
UQYJ1g7D4ejL3ZWzJNvdTw6TiXdlc2xDsGeEMJfJ4xs68TD2jzdVOhGhGaBTE0d1zMCMkmL3
d5SZNjEKBWzlsIr1tNsgnF9J1a+zem9iQc9m8sG3pZJqIcsAsoOlR01iaW4uPXlwnujt3Ff9
z9dweQQ0dl8C5RjMRb</vt:lpwstr>
  </property>
  <property fmtid="{D5CDD505-2E9C-101B-9397-08002B2CF9AE}" pid="3" name="_2015_ms_pID_7253431">
    <vt:lpwstr>52ELJ4+7lh5JlqVfR1UgMmzn7wf75LYfq6GJg83eiGERd74GN1jIs9
pXVfUHAG+ZERDeO2JyVcdYKNKuYILjvZ8CBoMj4GJ7bAYLI91K7JmtE6inLp6EU0PPrm467O
CPDYwn3sHtc6bpiSFtuWuAA8IAmolDYGHn3yymPzenmX3gzOuKnYK9ksHyTO60mJxlhIopIp
CJiX/5xWgoH9nUU/exg65mchd90DPpVmDNni</vt:lpwstr>
  </property>
  <property fmtid="{D5CDD505-2E9C-101B-9397-08002B2CF9AE}" pid="4" name="_2015_ms_pID_7253432">
    <vt:lpwstr>tWUpyymC3EHUCG7rwAY5MfY=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1616667144</vt:lpwstr>
  </property>
</Properties>
</file>