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7" r:id="rId3"/>
  </p:sldIdLst>
  <p:sldSz cx="12192000" cy="6858000"/>
  <p:notesSz cx="6858000" cy="9144000"/>
  <p:custDataLst>
    <p:tags r:id="rId8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1.xml"/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2.png"/><Relationship Id="rId3" Type="http://schemas.openxmlformats.org/officeDocument/2006/relationships/hyperlink" Target="https://en.wikipedia.org/wiki/Jacobsen_v._Katzer" TargetMode="External"/><Relationship Id="rId2" Type="http://schemas.openxmlformats.org/officeDocument/2006/relationships/hyperlink" Target="https://javaee.github.io/glassfish/LICENSE" TargetMode="Externa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7485" y="4094480"/>
            <a:ext cx="6926580" cy="1036320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197485" y="0"/>
            <a:ext cx="11387455" cy="723201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600" b="1"/>
              <a:t>License ID</a:t>
            </a:r>
            <a:r>
              <a:rPr lang="zh-CN" altLang="en-US" sz="1600" b="1"/>
              <a:t>：</a:t>
            </a:r>
            <a:r>
              <a:rPr lang="en-US" altLang="zh-CN" sz="1600">
                <a:sym typeface="+mn-ea"/>
              </a:rPr>
              <a:t>Artistic License 1.0</a:t>
            </a:r>
            <a:endParaRPr lang="en-US" altLang="zh-CN" sz="1600">
              <a:sym typeface="+mn-ea"/>
            </a:endParaRPr>
          </a:p>
          <a:p>
            <a:endParaRPr lang="en-US" altLang="zh-CN" sz="1600">
              <a:sym typeface="+mn-ea"/>
            </a:endParaRPr>
          </a:p>
          <a:p>
            <a:r>
              <a:rPr lang="en-US" altLang="zh-CN" sz="1600" b="1">
                <a:sym typeface="+mn-ea"/>
              </a:rPr>
              <a:t>LicenseSPDX Identifier: </a:t>
            </a:r>
            <a:r>
              <a:rPr lang="en-US" altLang="zh-CN" sz="1600">
                <a:sym typeface="+mn-ea"/>
              </a:rPr>
              <a:t> Artistic-1.0</a:t>
            </a:r>
            <a:endParaRPr lang="en-US" altLang="zh-CN" sz="1600">
              <a:sym typeface="+mn-ea"/>
            </a:endParaRPr>
          </a:p>
          <a:p>
            <a:endParaRPr lang="en-US" altLang="zh-CN" sz="1600">
              <a:sym typeface="+mn-ea"/>
            </a:endParaRPr>
          </a:p>
          <a:p>
            <a:r>
              <a:rPr lang="en-US" altLang="zh-CN" sz="1600" b="1">
                <a:sym typeface="+mn-ea"/>
              </a:rPr>
              <a:t>License</a:t>
            </a:r>
            <a:r>
              <a:rPr lang="zh-CN" altLang="en-US" sz="1600" b="1">
                <a:sym typeface="+mn-ea"/>
              </a:rPr>
              <a:t>别名</a:t>
            </a:r>
            <a:r>
              <a:rPr lang="en-US" altLang="zh-CN" sz="1600" b="1">
                <a:sym typeface="+mn-ea"/>
              </a:rPr>
              <a:t>:</a:t>
            </a:r>
            <a:r>
              <a:rPr lang="en-US" altLang="zh-CN" sz="1600">
                <a:sym typeface="+mn-ea"/>
              </a:rPr>
              <a:t> Artistic 1.0</a:t>
            </a:r>
            <a:r>
              <a:rPr lang="zh-CN" altLang="en-US" sz="1600">
                <a:sym typeface="+mn-ea"/>
              </a:rPr>
              <a:t>、</a:t>
            </a:r>
            <a:r>
              <a:rPr lang="en-US" altLang="zh-CN" sz="1600">
                <a:sym typeface="+mn-ea"/>
              </a:rPr>
              <a:t>Artistic license</a:t>
            </a:r>
            <a:r>
              <a:rPr lang="zh-CN" altLang="en-US" sz="1600">
                <a:sym typeface="+mn-ea"/>
              </a:rPr>
              <a:t>、</a:t>
            </a:r>
            <a:r>
              <a:rPr lang="en-US" altLang="zh-CN" sz="1600">
                <a:sym typeface="+mn-ea"/>
              </a:rPr>
              <a:t>Artistic</a:t>
            </a:r>
            <a:endParaRPr lang="en-US" altLang="zh-CN" sz="1600">
              <a:sym typeface="+mn-ea"/>
            </a:endParaRPr>
          </a:p>
          <a:p>
            <a:r>
              <a:rPr lang="en-US" altLang="zh-CN" sz="1600">
                <a:sym typeface="+mn-ea"/>
              </a:rPr>
              <a:t>	    </a:t>
            </a:r>
            <a:endParaRPr lang="en-US" altLang="zh-CN" sz="1600">
              <a:sym typeface="+mn-ea"/>
            </a:endParaRPr>
          </a:p>
          <a:p>
            <a:r>
              <a:rPr lang="en-US" altLang="zh-CN" sz="1600" b="1">
                <a:sym typeface="+mn-ea"/>
              </a:rPr>
              <a:t>License</a:t>
            </a:r>
            <a:r>
              <a:rPr lang="zh-CN" altLang="en-US" sz="1600" b="1">
                <a:sym typeface="+mn-ea"/>
              </a:rPr>
              <a:t>原文：</a:t>
            </a:r>
            <a:r>
              <a:rPr lang="zh-CN" altLang="en-US" sz="1600">
                <a:sym typeface="+mn-ea"/>
                <a:hlinkClick r:id="rId2" action="ppaction://hlinkfile"/>
              </a:rPr>
              <a:t>https://spdx.org/licenses/Artistic-1.0.html</a:t>
            </a:r>
            <a:endParaRPr lang="zh-CN" altLang="en-US" sz="1600">
              <a:sym typeface="+mn-ea"/>
              <a:hlinkClick r:id="rId2" action="ppaction://hlinkfile"/>
            </a:endParaRPr>
          </a:p>
          <a:p>
            <a:endParaRPr lang="zh-CN" altLang="en-US" sz="1600">
              <a:sym typeface="+mn-ea"/>
            </a:endParaRPr>
          </a:p>
          <a:p>
            <a:r>
              <a:rPr lang="en-US" altLang="zh-CN" sz="1600" b="1"/>
              <a:t>License</a:t>
            </a:r>
            <a:r>
              <a:rPr lang="zh-CN" altLang="en-US" sz="1600" b="1"/>
              <a:t>的原始出处： </a:t>
            </a:r>
            <a:r>
              <a:rPr lang="en-US" altLang="zh-CN" sz="1600"/>
              <a:t>Artistic License</a:t>
            </a:r>
            <a:r>
              <a:rPr lang="zh-CN" altLang="en-US" sz="1600"/>
              <a:t>是用于某些免费和开源软件包的软件许可证，最显著的是Perl编程语言的标准实现和大多数CPAN模块，在</a:t>
            </a:r>
            <a:r>
              <a:rPr lang="en-US" altLang="zh-CN" sz="1600"/>
              <a:t>Artistic License 1.0</a:t>
            </a:r>
            <a:r>
              <a:rPr lang="zh-CN" altLang="en-US" sz="1600"/>
              <a:t>和GNU通用公共许可证(GPL)下获得双重许可。</a:t>
            </a:r>
            <a:endParaRPr lang="zh-CN" altLang="en-US" sz="1600" b="1"/>
          </a:p>
          <a:p>
            <a:endParaRPr lang="zh-CN" altLang="en-US" sz="1600"/>
          </a:p>
          <a:p>
            <a:r>
              <a:rPr lang="en-US" altLang="zh-CN" sz="1600" b="1"/>
              <a:t>License</a:t>
            </a:r>
            <a:r>
              <a:rPr lang="zh-CN" altLang="en-US" sz="1600" b="1"/>
              <a:t>的相近版本：</a:t>
            </a:r>
            <a:r>
              <a:rPr sz="1600"/>
              <a:t>Artistic-1.0-Perl</a:t>
            </a:r>
            <a:endParaRPr sz="1600"/>
          </a:p>
          <a:p>
            <a:endParaRPr lang="zh-CN" altLang="en-US" sz="1600"/>
          </a:p>
          <a:p>
            <a:endParaRPr lang="zh-CN" altLang="en-US" sz="1600"/>
          </a:p>
          <a:p>
            <a:endParaRPr lang="zh-CN" altLang="en-US" sz="1600"/>
          </a:p>
          <a:p>
            <a:r>
              <a:rPr lang="en-US" altLang="zh-CN" sz="1600"/>
              <a:t>GNU</a:t>
            </a:r>
            <a:r>
              <a:rPr lang="zh-CN" altLang="en-US" sz="1600"/>
              <a:t>认为：</a:t>
            </a:r>
            <a:endParaRPr lang="zh-CN" altLang="en-US" sz="1600"/>
          </a:p>
          <a:p>
            <a:endParaRPr lang="zh-CN" altLang="en-US" sz="1600"/>
          </a:p>
          <a:p>
            <a:endParaRPr lang="zh-CN" altLang="en-US" sz="1600"/>
          </a:p>
          <a:p>
            <a:endParaRPr lang="zh-CN" altLang="en-US" sz="1600"/>
          </a:p>
          <a:p>
            <a:endParaRPr lang="en-US" altLang="zh-CN" sz="1600" b="1">
              <a:sym typeface="+mn-ea"/>
            </a:endParaRPr>
          </a:p>
          <a:p>
            <a:endParaRPr lang="en-US" altLang="zh-CN" sz="1600" b="1">
              <a:sym typeface="+mn-ea"/>
            </a:endParaRPr>
          </a:p>
          <a:p>
            <a:r>
              <a:rPr lang="en-US" altLang="zh-CN" sz="1600" b="1">
                <a:sym typeface="+mn-ea"/>
              </a:rPr>
              <a:t>License</a:t>
            </a:r>
            <a:r>
              <a:rPr lang="zh-CN" altLang="en-US" sz="1600" b="1">
                <a:sym typeface="+mn-ea"/>
              </a:rPr>
              <a:t>使用情况：</a:t>
            </a:r>
            <a:r>
              <a:rPr lang="zh-CN" altLang="en-US" sz="1600">
                <a:sym typeface="+mn-ea"/>
              </a:rPr>
              <a:t>该</a:t>
            </a:r>
            <a:r>
              <a:rPr lang="en-US" altLang="zh-CN" sz="1600">
                <a:sym typeface="+mn-ea"/>
              </a:rPr>
              <a:t>License</a:t>
            </a:r>
            <a:r>
              <a:rPr lang="zh-CN" altLang="en-US" sz="1600">
                <a:sym typeface="+mn-ea"/>
              </a:rPr>
              <a:t>在</a:t>
            </a:r>
            <a:r>
              <a:rPr lang="en-US" altLang="zh-CN" sz="1600">
                <a:sym typeface="+mn-ea"/>
              </a:rPr>
              <a:t>openEuler</a:t>
            </a:r>
            <a:r>
              <a:rPr lang="zh-CN" altLang="en-US" sz="1600">
                <a:sym typeface="+mn-ea"/>
              </a:rPr>
              <a:t>中使用到了2266次，排第</a:t>
            </a:r>
            <a:r>
              <a:rPr lang="en-US" altLang="zh-CN" sz="1600">
                <a:sym typeface="+mn-ea"/>
              </a:rPr>
              <a:t>35</a:t>
            </a:r>
            <a:r>
              <a:rPr lang="zh-CN" altLang="en-US" sz="1600">
                <a:sym typeface="+mn-ea"/>
              </a:rPr>
              <a:t>位</a:t>
            </a:r>
            <a:endParaRPr lang="zh-CN" altLang="en-US" sz="1600">
              <a:sym typeface="+mn-ea"/>
            </a:endParaRPr>
          </a:p>
          <a:p>
            <a:endParaRPr lang="zh-CN" altLang="en-US" sz="1600">
              <a:sym typeface="+mn-ea"/>
            </a:endParaRPr>
          </a:p>
          <a:p>
            <a:r>
              <a:rPr lang="en-US" altLang="zh-CN" sz="1600" b="1">
                <a:sym typeface="+mn-ea"/>
              </a:rPr>
              <a:t>License</a:t>
            </a:r>
            <a:r>
              <a:rPr lang="zh-CN" altLang="en-US" sz="1600" b="1">
                <a:sym typeface="+mn-ea"/>
              </a:rPr>
              <a:t>涉及的诉讼和争议情况：</a:t>
            </a:r>
            <a:r>
              <a:rPr lang="zh-CN" altLang="en-US" sz="1600">
                <a:sym typeface="+mn-ea"/>
              </a:rPr>
              <a:t>2009年美国加州北部地区法院</a:t>
            </a:r>
            <a:r>
              <a:rPr lang="zh-CN" altLang="en-US" sz="1600">
                <a:sym typeface="+mn-ea"/>
                <a:hlinkClick r:id="rId3" tooltip="" action="ppaction://hlinkfile"/>
              </a:rPr>
              <a:t>Jacobsen v. Katzer一案</a:t>
            </a:r>
            <a:r>
              <a:rPr lang="zh-CN" altLang="en-US" sz="1600">
                <a:sym typeface="+mn-ea"/>
              </a:rPr>
              <a:t>，该案中</a:t>
            </a:r>
            <a:r>
              <a:rPr lang="en-US" altLang="zh-CN" sz="1600">
                <a:sym typeface="+mn-ea"/>
              </a:rPr>
              <a:t>Artistic-1.0</a:t>
            </a:r>
            <a:r>
              <a:rPr lang="zh-CN" altLang="en-US" sz="1600">
                <a:sym typeface="+mn-ea"/>
              </a:rPr>
              <a:t>条款存在争议，最初裁决中宣布该许可证只能作为合同法执行而不是版权法。但是联邦上诉法院确定，根据</a:t>
            </a:r>
            <a:r>
              <a:rPr lang="en-US" altLang="zh-CN" sz="1600">
                <a:sym typeface="+mn-ea"/>
              </a:rPr>
              <a:t>Artistic-1.0</a:t>
            </a:r>
            <a:r>
              <a:rPr lang="zh-CN" altLang="en-US" sz="1600">
                <a:sym typeface="+mn-ea"/>
              </a:rPr>
              <a:t>条款和条件，可通过版权法和相关先例强制执行，最终</a:t>
            </a:r>
            <a:r>
              <a:rPr lang="en-US" altLang="zh-CN" sz="1600">
                <a:sym typeface="+mn-ea"/>
              </a:rPr>
              <a:t>2010</a:t>
            </a:r>
            <a:r>
              <a:rPr lang="zh-CN" altLang="en-US" sz="1600">
                <a:sym typeface="+mn-ea"/>
              </a:rPr>
              <a:t>时</a:t>
            </a:r>
            <a:r>
              <a:rPr lang="en-US" altLang="zh-CN" sz="1600">
                <a:sym typeface="+mn-ea"/>
              </a:rPr>
              <a:t>Jacobsen</a:t>
            </a:r>
            <a:r>
              <a:rPr lang="zh-CN" altLang="en-US" sz="1600">
                <a:sym typeface="+mn-ea"/>
              </a:rPr>
              <a:t>胜诉</a:t>
            </a:r>
            <a:endParaRPr lang="zh-CN" altLang="en-US" sz="1600">
              <a:sym typeface="+mn-ea"/>
            </a:endParaRPr>
          </a:p>
          <a:p>
            <a:endParaRPr lang="zh-CN" altLang="en-US" sz="1600" b="1">
              <a:sym typeface="+mn-ea"/>
            </a:endParaRPr>
          </a:p>
          <a:p>
            <a:r>
              <a:rPr lang="zh-CN" altLang="en-US" sz="1600" b="1">
                <a:sym typeface="+mn-ea"/>
              </a:rPr>
              <a:t>个人观点：</a:t>
            </a:r>
            <a:r>
              <a:rPr lang="en-US" altLang="zh-CN" sz="1600" b="1">
                <a:sym typeface="+mn-ea"/>
              </a:rPr>
              <a:t>OE</a:t>
            </a:r>
            <a:r>
              <a:rPr lang="zh-CN" altLang="en-US" sz="1600" b="1">
                <a:sym typeface="+mn-ea"/>
              </a:rPr>
              <a:t>认可</a:t>
            </a:r>
            <a:endParaRPr lang="en-US" altLang="zh-CN" sz="1600">
              <a:sym typeface="+mn-ea"/>
            </a:endParaRPr>
          </a:p>
          <a:p>
            <a:endParaRPr lang="zh-CN" altLang="en-US" sz="1600" b="1"/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37280" y="2640330"/>
            <a:ext cx="7882890" cy="1844675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p="http://schemas.openxmlformats.org/presentationml/2006/main">
  <p:tag name="COMMONDATA" val="eyJoZGlkIjoiNDczNTk0NDljZmEzM2QzNmNmNzEyNTUyMTY2NWEyNmQifQ==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557</Words>
  <Application>WPS 演示</Application>
  <PresentationFormat>宽屏</PresentationFormat>
  <Paragraphs>27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8" baseType="lpstr">
      <vt:lpstr>Arial</vt:lpstr>
      <vt:lpstr>宋体</vt:lpstr>
      <vt:lpstr>Wingdings</vt:lpstr>
      <vt:lpstr>Calibri</vt:lpstr>
      <vt:lpstr>微软雅黑</vt:lpstr>
      <vt:lpstr>Arial Unicode MS</vt:lpstr>
      <vt:lpstr>Office 主题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陈一雄</dc:creator>
  <cp:lastModifiedBy>仔仔</cp:lastModifiedBy>
  <cp:revision>41</cp:revision>
  <dcterms:created xsi:type="dcterms:W3CDTF">2022-05-31T06:23:00Z</dcterms:created>
  <dcterms:modified xsi:type="dcterms:W3CDTF">2022-07-14T06:31:56Z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BDDD850A6A874346B137C149F61781E8</vt:lpwstr>
  </property>
  <property fmtid="{D5CDD505-2E9C-101B-9397-08002B2CF9AE}" pid="3" name="KSOProductBuildVer">
    <vt:lpwstr>2052-11.1.0.11830</vt:lpwstr>
  </property>
</Properties>
</file>