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282" r:id="rId3"/>
    <p:sldId id="323" r:id="rId4"/>
    <p:sldId id="1952" r:id="rId5"/>
    <p:sldId id="1951" r:id="rId6"/>
    <p:sldId id="1949" r:id="rId7"/>
    <p:sldId id="1953" r:id="rId8"/>
  </p:sldIdLst>
  <p:sldSz cx="12192000" cy="6858000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18"/>
    <p:restoredTop sz="94216"/>
  </p:normalViewPr>
  <p:slideViewPr>
    <p:cSldViewPr snapToGrid="0">
      <p:cViewPr varScale="1">
        <p:scale>
          <a:sx n="105" d="100"/>
          <a:sy n="105" d="100"/>
        </p:scale>
        <p:origin x="55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939E8-3B89-49FA-8BFF-57DBBB364F5F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B8D967-B2FA-4027-88E1-14CD38CE0D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1920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B8D967-B2FA-4027-88E1-14CD38CE0DDF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4495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B8D967-B2FA-4027-88E1-14CD38CE0DDF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5998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B8D967-B2FA-4027-88E1-14CD38CE0DDF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8226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B8D967-B2FA-4027-88E1-14CD38CE0DDF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4689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B8D967-B2FA-4027-88E1-14CD38CE0DDF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58834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B8D967-B2FA-4027-88E1-14CD38CE0DDF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7786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moban/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D1B0C4-E4D4-40F5-90A6-E07BE7BF63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D852E28-1057-443F-AAF7-2B02102155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6684D35-FF8A-4633-920A-80F243AA8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0F88-5C8A-4D39-AF72-FE2713061CAA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2605B7D-7FE6-4CF1-9839-D2454B429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1B8CC1B-6E15-4B44-81AC-5DB766135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5B0B6-1183-4BD4-A210-FFB3AB0641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3874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FB7505-5851-4213-ADF4-06EA12FF8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3545484-36A6-4A19-871F-CBC2E0DCDD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5921CE8-6C1F-4F13-AA0B-53357BE9E1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B898A22-11A2-4A95-A932-1196E6E9E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0F88-5C8A-4D39-AF72-FE2713061CAA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509D50B-317A-497F-9B4B-DA9E4E279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7ADC289-F46C-4ADE-9564-8DA77FE45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5B0B6-1183-4BD4-A210-FFB3AB0641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0837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084A0DF-F553-4BAD-91B6-6E6F4EC2E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871B9C9-AF9A-4D34-8966-6043B30ADB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DE95D7-CBE7-4C2B-B088-C4AA91C6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0F88-5C8A-4D39-AF72-FE2713061CAA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CC8157B-01D4-44BB-8343-23AFFACA0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C7A9F49-4946-4EF8-8086-32726038E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5B0B6-1183-4BD4-A210-FFB3AB0641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2531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98181F7A-29E2-4618-93AE-3F912ADF6F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E548A07-81CE-48B5-83A5-3EE8E9B9C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198F28D-F54C-44AD-8507-E7DE23D7C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0F88-5C8A-4D39-AF72-FE2713061CAA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52F8BCB-DF69-4A36-8BD9-355ED2A05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7069302-55DD-4DAE-9968-A6B798919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5B0B6-1183-4BD4-A210-FFB3AB0641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2504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  <a:pPr/>
              <a:t>2022/6/2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  <a:pPr/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100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  <a:pPr/>
              <a:t>2022/6/2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  <a:pPr/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532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7456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2D2A31-811A-4B86-B688-3A03E0D3A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A18657A-32A9-4B14-8437-9544A6D8B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B3A6649-CF9D-4E19-8DEE-62AD66D7E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0F88-5C8A-4D39-AF72-FE2713061CAA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9B96E58-BA5A-4504-9B27-BE39CC91F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8667A21-B1D8-4182-9202-DA14234CB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5B0B6-1183-4BD4-A210-FFB3AB0641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87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BC2227-41F3-4422-B057-61A4A346C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8B8784D-6862-439E-AFD6-0810478B43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8FD5A5A-8D5B-4171-8F9F-9D4CDA684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0F88-5C8A-4D39-AF72-FE2713061CAA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F2F939C-34D4-4ADC-8685-B082895F8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2AA3422-B02C-409F-90F0-EC1411D2F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5B0B6-1183-4BD4-A210-FFB3AB0641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5136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7BD8D1-2F55-4C10-BDA0-3B1068C9F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4D816D1-0A2F-4226-A0EB-F3E149E588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082D9FE-A558-40C1-873F-CB3AEC7BA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2907E23-722E-4A26-AB21-9B4D482B4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0F88-5C8A-4D39-AF72-FE2713061CAA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2955165-3BF0-4EEA-83F8-E920B2A18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59CE642-3691-4DE6-A879-C80DAF82B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5B0B6-1183-4BD4-A210-FFB3AB0641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0243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078A5A-D4DD-4004-B0CE-47DD3E250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3AB0D05-D827-48B7-A44C-147733102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10C03C1-C956-49F1-B752-8AB79833D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06472F4-CAA9-422E-B273-BC14BB5483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B8F77B3-F14E-4B3E-B456-122DAC7204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102B8EE-BDE7-4BBB-9EF5-79C8B4BCF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0F88-5C8A-4D39-AF72-FE2713061CAA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71A3AC8-65F4-4E71-AD08-7C417AC5E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2BC0739-BB81-40D8-94EB-A08DBD921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5B0B6-1183-4BD4-A210-FFB3AB0641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3716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078A5A-D4DD-4004-B0CE-47DD3E250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3AB0D05-D827-48B7-A44C-147733102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10C03C1-C956-49F1-B752-8AB79833D6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06472F4-CAA9-422E-B273-BC14BB5483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B8F77B3-F14E-4B3E-B456-122DAC7204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102B8EE-BDE7-4BBB-9EF5-79C8B4BCF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0F88-5C8A-4D39-AF72-FE2713061CAA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71A3AC8-65F4-4E71-AD08-7C417AC5E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2BC0739-BB81-40D8-94EB-A08DBD921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5B0B6-1183-4BD4-A210-FFB3AB064188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07605" y="6723925"/>
            <a:ext cx="1800200" cy="118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hlinkClick r:id="rId2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hlinkClick r:id="rId2"/>
              </a:rPr>
              <a:t>模板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http://www.1ppt.com/moban/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endParaRPr kumimoji="0" lang="en-US" altLang="zh-CN" sz="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71601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CCA56C-4381-4A34-9714-8ECE8E431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955C128-D457-46B5-AB98-75B395790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0F88-5C8A-4D39-AF72-FE2713061CAA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647366F-A16B-421A-9434-4DEDBC1E0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3ECA951-9815-43DE-B27B-D9607BBA0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5B0B6-1183-4BD4-A210-FFB3AB0641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3169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DBBCEFE-51AD-4086-BE02-B0D0405E9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0F88-5C8A-4D39-AF72-FE2713061CAA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FC2A402-8D12-4609-B88F-1419B49F4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D12D64A-6E34-4FE4-A45A-9186ED32D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5B0B6-1183-4BD4-A210-FFB3AB0641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6186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C27DDCC-7296-4D4B-8C06-1F4CA6A33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ADBD193-D7C7-4FF7-9759-2CE312931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6B3896B-2F5F-4AC6-AA5E-B12F13D168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5A6D7E1-E69F-4963-B702-504F60722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C0F88-5C8A-4D39-AF72-FE2713061CAA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D16E367-BB1C-4305-BF28-D54E7786B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8EB256-7C1A-42A8-AE8C-4A7F0E405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5B0B6-1183-4BD4-A210-FFB3AB0641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3371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B537278-C12E-48CA-B14A-B550EB540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BE1DE5B-D999-4DB7-A5B9-CF00047B2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FD363D2-CE42-4CB6-8E28-DEA125AEF0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C0F88-5C8A-4D39-AF72-FE2713061CAA}" type="datetimeFigureOut">
              <a:rPr lang="zh-CN" altLang="en-US" smtClean="0"/>
              <a:t>2022/6/2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7EDFB1F-AEBC-49BE-A378-843C4D64C5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E976E02-BBF0-4B2A-95B9-F39A279EC8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5B0B6-1183-4BD4-A210-FFB3AB06418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394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0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02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2CB2A64C-53C0-43F8-8453-D6E00F23C065}"/>
              </a:ext>
            </a:extLst>
          </p:cNvPr>
          <p:cNvSpPr/>
          <p:nvPr/>
        </p:nvSpPr>
        <p:spPr>
          <a:xfrm>
            <a:off x="4102037" y="2187301"/>
            <a:ext cx="3929444" cy="6324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3" name="Circle">
            <a:extLst>
              <a:ext uri="{FF2B5EF4-FFF2-40B4-BE49-F238E27FC236}">
                <a16:creationId xmlns:a16="http://schemas.microsoft.com/office/drawing/2014/main" id="{CA7AB2D8-B3D8-2C49-94E8-1DABE6FF085E}"/>
              </a:ext>
            </a:extLst>
          </p:cNvPr>
          <p:cNvSpPr/>
          <p:nvPr/>
        </p:nvSpPr>
        <p:spPr>
          <a:xfrm>
            <a:off x="5478565" y="1848157"/>
            <a:ext cx="9175012" cy="9175017"/>
          </a:xfrm>
          <a:prstGeom prst="ellipse">
            <a:avLst/>
          </a:prstGeom>
          <a:solidFill>
            <a:schemeClr val="bg1">
              <a:lumMod val="95000"/>
              <a:alpha val="29000"/>
            </a:schemeClr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7" name="Circle">
            <a:extLst>
              <a:ext uri="{FF2B5EF4-FFF2-40B4-BE49-F238E27FC236}">
                <a16:creationId xmlns:a16="http://schemas.microsoft.com/office/drawing/2014/main" id="{D2C6A3EB-9883-124D-8354-91CE1438CE63}"/>
              </a:ext>
            </a:extLst>
          </p:cNvPr>
          <p:cNvSpPr/>
          <p:nvPr/>
        </p:nvSpPr>
        <p:spPr>
          <a:xfrm>
            <a:off x="-2378339" y="3877407"/>
            <a:ext cx="4756678" cy="4756676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8" name="Circle">
            <a:extLst>
              <a:ext uri="{FF2B5EF4-FFF2-40B4-BE49-F238E27FC236}">
                <a16:creationId xmlns:a16="http://schemas.microsoft.com/office/drawing/2014/main" id="{8E202AAD-9CCC-324E-B134-6B8CC79BA8F5}"/>
              </a:ext>
            </a:extLst>
          </p:cNvPr>
          <p:cNvSpPr/>
          <p:nvPr/>
        </p:nvSpPr>
        <p:spPr>
          <a:xfrm>
            <a:off x="-2636640" y="3619104"/>
            <a:ext cx="5273280" cy="5273280"/>
          </a:xfrm>
          <a:prstGeom prst="ellipse">
            <a:avLst/>
          </a:prstGeom>
          <a:ln w="127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9" name="Circle">
            <a:extLst>
              <a:ext uri="{FF2B5EF4-FFF2-40B4-BE49-F238E27FC236}">
                <a16:creationId xmlns:a16="http://schemas.microsoft.com/office/drawing/2014/main" id="{74BC7569-8284-8F43-B658-A2D402AB3474}"/>
              </a:ext>
            </a:extLst>
          </p:cNvPr>
          <p:cNvSpPr/>
          <p:nvPr/>
        </p:nvSpPr>
        <p:spPr>
          <a:xfrm>
            <a:off x="2283503" y="5025416"/>
            <a:ext cx="276662" cy="276662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22A032D6-2D46-4096-AB34-10C5F342AE00}"/>
              </a:ext>
            </a:extLst>
          </p:cNvPr>
          <p:cNvSpPr txBox="1"/>
          <p:nvPr/>
        </p:nvSpPr>
        <p:spPr>
          <a:xfrm>
            <a:off x="1219371" y="2476023"/>
            <a:ext cx="9753257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>
                <a:rot lat="0" lon="0" rev="0"/>
              </a:lightRig>
            </a:scene3d>
            <a:sp3d contourW="12700"/>
          </a:bodyPr>
          <a:lstStyle>
            <a:defPPr>
              <a:defRPr lang="zh-CN"/>
            </a:defPPr>
            <a:lvl1pPr algn="dist">
              <a:defRPr sz="9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6600" b="1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OFL</a:t>
            </a:r>
            <a:r>
              <a:rPr lang="zh-CN" altLang="en-US" sz="6600" b="1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许可证</a:t>
            </a:r>
            <a:endParaRPr kumimoji="0" lang="zh-CN" altLang="en-US" sz="6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uLnTx/>
              <a:uFillTx/>
              <a:cs typeface="+mn-ea"/>
              <a:sym typeface="+mn-lt"/>
            </a:endParaRPr>
          </a:p>
        </p:txBody>
      </p:sp>
      <p:sp>
        <p:nvSpPr>
          <p:cNvPr id="10" name="Circle">
            <a:extLst>
              <a:ext uri="{FF2B5EF4-FFF2-40B4-BE49-F238E27FC236}">
                <a16:creationId xmlns:a16="http://schemas.microsoft.com/office/drawing/2014/main" id="{B690897F-E19B-A141-B443-F20A9D1880C1}"/>
              </a:ext>
            </a:extLst>
          </p:cNvPr>
          <p:cNvSpPr/>
          <p:nvPr/>
        </p:nvSpPr>
        <p:spPr>
          <a:xfrm>
            <a:off x="9306807" y="-1933120"/>
            <a:ext cx="4966380" cy="4966380"/>
          </a:xfrm>
          <a:prstGeom prst="ellipse">
            <a:avLst/>
          </a:prstGeom>
          <a:ln w="127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19050" tIns="19050" rIns="19050" bIns="1905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1" name="Circle">
            <a:extLst>
              <a:ext uri="{FF2B5EF4-FFF2-40B4-BE49-F238E27FC236}">
                <a16:creationId xmlns:a16="http://schemas.microsoft.com/office/drawing/2014/main" id="{F9634B96-C333-6541-B9A3-305BF31E6D72}"/>
              </a:ext>
            </a:extLst>
          </p:cNvPr>
          <p:cNvSpPr/>
          <p:nvPr/>
        </p:nvSpPr>
        <p:spPr>
          <a:xfrm>
            <a:off x="10066071" y="-1173856"/>
            <a:ext cx="3447852" cy="3447854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2" name="Circle">
            <a:extLst>
              <a:ext uri="{FF2B5EF4-FFF2-40B4-BE49-F238E27FC236}">
                <a16:creationId xmlns:a16="http://schemas.microsoft.com/office/drawing/2014/main" id="{A81F429A-297C-C247-B8D4-52B9A3A69FA6}"/>
              </a:ext>
            </a:extLst>
          </p:cNvPr>
          <p:cNvSpPr/>
          <p:nvPr/>
        </p:nvSpPr>
        <p:spPr>
          <a:xfrm>
            <a:off x="9143937" y="518393"/>
            <a:ext cx="325740" cy="325740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40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14" name="Circle">
            <a:extLst>
              <a:ext uri="{FF2B5EF4-FFF2-40B4-BE49-F238E27FC236}">
                <a16:creationId xmlns:a16="http://schemas.microsoft.com/office/drawing/2014/main" id="{46D1C636-87A4-5142-9FEC-CB66F0639830}"/>
              </a:ext>
            </a:extLst>
          </p:cNvPr>
          <p:cNvSpPr/>
          <p:nvPr/>
        </p:nvSpPr>
        <p:spPr>
          <a:xfrm>
            <a:off x="-741292" y="-1495921"/>
            <a:ext cx="3377931" cy="3377933"/>
          </a:xfrm>
          <a:prstGeom prst="ellipse">
            <a:avLst/>
          </a:prstGeom>
          <a:solidFill>
            <a:schemeClr val="bg1">
              <a:lumMod val="95000"/>
              <a:alpha val="44000"/>
            </a:schemeClr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233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13" grpId="0" animBg="1"/>
      <p:bldP spid="7" grpId="0" animBg="1"/>
      <p:bldP spid="8" grpId="0" animBg="1"/>
      <p:bldP spid="9" grpId="0" animBg="1"/>
      <p:bldP spid="2" grpId="0"/>
      <p:bldP spid="10" grpId="0" animBg="1"/>
      <p:bldP spid="11" grpId="0" animBg="1"/>
      <p:bldP spid="12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ircle">
            <a:extLst>
              <a:ext uri="{FF2B5EF4-FFF2-40B4-BE49-F238E27FC236}">
                <a16:creationId xmlns:a16="http://schemas.microsoft.com/office/drawing/2014/main" id="{047757B4-902B-BB4E-9795-EE8B003C5E10}"/>
              </a:ext>
            </a:extLst>
          </p:cNvPr>
          <p:cNvSpPr/>
          <p:nvPr/>
        </p:nvSpPr>
        <p:spPr>
          <a:xfrm>
            <a:off x="-741292" y="-1495921"/>
            <a:ext cx="3377931" cy="3377933"/>
          </a:xfrm>
          <a:prstGeom prst="ellipse">
            <a:avLst/>
          </a:prstGeom>
          <a:solidFill>
            <a:schemeClr val="bg1">
              <a:lumMod val="95000"/>
              <a:alpha val="44000"/>
            </a:schemeClr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2" name="Circle">
            <a:extLst>
              <a:ext uri="{FF2B5EF4-FFF2-40B4-BE49-F238E27FC236}">
                <a16:creationId xmlns:a16="http://schemas.microsoft.com/office/drawing/2014/main" id="{F3D2A57B-1916-1340-9833-94C9AAE9ED6B}"/>
              </a:ext>
            </a:extLst>
          </p:cNvPr>
          <p:cNvSpPr/>
          <p:nvPr/>
        </p:nvSpPr>
        <p:spPr>
          <a:xfrm>
            <a:off x="5478565" y="1848157"/>
            <a:ext cx="9175012" cy="9175017"/>
          </a:xfrm>
          <a:prstGeom prst="ellipse">
            <a:avLst/>
          </a:prstGeom>
          <a:solidFill>
            <a:schemeClr val="bg1">
              <a:lumMod val="95000"/>
              <a:alpha val="29000"/>
            </a:schemeClr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8B3677F-14B4-9C52-DDAA-F7CBE8BE2818}"/>
              </a:ext>
            </a:extLst>
          </p:cNvPr>
          <p:cNvSpPr txBox="1"/>
          <p:nvPr/>
        </p:nvSpPr>
        <p:spPr>
          <a:xfrm>
            <a:off x="293083" y="489234"/>
            <a:ext cx="2444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/>
              <a:t>License ID</a:t>
            </a:r>
            <a:r>
              <a:rPr lang="zh-CN" altLang="en-US"/>
              <a:t>：</a:t>
            </a:r>
            <a:r>
              <a:rPr lang="en-US" altLang="zh-CN"/>
              <a:t>OFL-1.0</a:t>
            </a:r>
            <a:endParaRPr lang="zh-CN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8165258-1576-EC07-CE76-263E81E51FE5}"/>
              </a:ext>
            </a:extLst>
          </p:cNvPr>
          <p:cNvSpPr txBox="1"/>
          <p:nvPr/>
        </p:nvSpPr>
        <p:spPr>
          <a:xfrm>
            <a:off x="293083" y="1185623"/>
            <a:ext cx="3957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/>
              <a:t>License SPDX Identifier</a:t>
            </a:r>
            <a:r>
              <a:rPr lang="zh-CN" altLang="en-US"/>
              <a:t>：</a:t>
            </a:r>
            <a:r>
              <a:rPr lang="en-US" altLang="zh-CN"/>
              <a:t>OFL-1.0</a:t>
            </a:r>
            <a:endParaRPr lang="zh-CN" altLang="en-US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C2629CDA-85B1-3E5F-196E-8BC061CBBBA2}"/>
              </a:ext>
            </a:extLst>
          </p:cNvPr>
          <p:cNvSpPr txBox="1"/>
          <p:nvPr/>
        </p:nvSpPr>
        <p:spPr>
          <a:xfrm>
            <a:off x="293083" y="2024403"/>
            <a:ext cx="4522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/>
              <a:t>License</a:t>
            </a:r>
            <a:r>
              <a:rPr lang="zh-CN" altLang="en-US" b="1"/>
              <a:t>别名</a:t>
            </a:r>
            <a:r>
              <a:rPr lang="zh-CN" altLang="en-US"/>
              <a:t>：</a:t>
            </a:r>
            <a:r>
              <a:rPr lang="fr-FR" altLang="zh-CN"/>
              <a:t>SIL Open Font License 1.0</a:t>
            </a:r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48D676CF-AFD6-4A6C-A6EC-38052DE4EBCC}"/>
              </a:ext>
            </a:extLst>
          </p:cNvPr>
          <p:cNvSpPr txBox="1"/>
          <p:nvPr/>
        </p:nvSpPr>
        <p:spPr>
          <a:xfrm>
            <a:off x="293083" y="2843721"/>
            <a:ext cx="1030121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/>
              <a:t>License</a:t>
            </a:r>
            <a:r>
              <a:rPr lang="zh-CN" altLang="en-US" b="1"/>
              <a:t>出处</a:t>
            </a:r>
            <a:r>
              <a:rPr lang="zh-CN" altLang="en-US"/>
              <a:t>：</a:t>
            </a:r>
            <a:r>
              <a:rPr lang="en-US" altLang="zh-CN"/>
              <a:t>https://scripts.sil.org/cms/scripts/page.php?item_id=OFL10_web</a:t>
            </a:r>
          </a:p>
          <a:p>
            <a:r>
              <a:rPr lang="en-US" altLang="zh-CN"/>
              <a:t>SIL</a:t>
            </a:r>
            <a:r>
              <a:rPr lang="zh-CN" altLang="en-US"/>
              <a:t>开源字体许可（英语：</a:t>
            </a:r>
            <a:r>
              <a:rPr lang="en-US" altLang="zh-CN"/>
              <a:t>SIL Open Font License</a:t>
            </a:r>
            <a:r>
              <a:rPr lang="zh-CN" altLang="en-US"/>
              <a:t>，缩写</a:t>
            </a:r>
            <a:r>
              <a:rPr lang="en-US" altLang="zh-CN"/>
              <a:t>OFL</a:t>
            </a:r>
            <a:r>
              <a:rPr lang="zh-CN" altLang="en-US"/>
              <a:t>）是一种自由、开源的字体许可协议。</a:t>
            </a:r>
            <a:endParaRPr lang="en-US" altLang="zh-CN"/>
          </a:p>
          <a:p>
            <a:r>
              <a:rPr lang="zh-CN" altLang="en-US"/>
              <a:t>它由</a:t>
            </a:r>
            <a:r>
              <a:rPr lang="en-US" altLang="zh-CN"/>
              <a:t>SIL</a:t>
            </a:r>
            <a:r>
              <a:rPr lang="zh-CN" altLang="en-US"/>
              <a:t> </a:t>
            </a:r>
            <a:r>
              <a:rPr lang="en-US" altLang="zh-CN"/>
              <a:t>International</a:t>
            </a:r>
            <a:r>
              <a:rPr lang="zh-CN" altLang="en-US"/>
              <a:t>制定，首先使用于其发布的一些</a:t>
            </a:r>
            <a:r>
              <a:rPr lang="en-US" altLang="zh-CN"/>
              <a:t>Unicode</a:t>
            </a:r>
            <a:r>
              <a:rPr lang="zh-CN" altLang="en-US"/>
              <a:t>字体。</a:t>
            </a:r>
            <a:endParaRPr lang="en-US" altLang="zh-CN"/>
          </a:p>
          <a:p>
            <a:endParaRPr lang="en-US" altLang="zh-CN"/>
          </a:p>
          <a:p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22E6BB46-7104-978C-8AAF-141C71714A38}"/>
              </a:ext>
            </a:extLst>
          </p:cNvPr>
          <p:cNvSpPr txBox="1"/>
          <p:nvPr/>
        </p:nvSpPr>
        <p:spPr>
          <a:xfrm>
            <a:off x="293083" y="3755372"/>
            <a:ext cx="5598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/>
              <a:t>License</a:t>
            </a:r>
            <a:r>
              <a:rPr lang="zh-CN" altLang="en-US" b="1"/>
              <a:t>相近版本</a:t>
            </a:r>
            <a:r>
              <a:rPr lang="zh-CN" altLang="en-US"/>
              <a:t>：</a:t>
            </a:r>
            <a:r>
              <a:rPr lang="fr-FR" altLang="zh-CN"/>
              <a:t>OFL-1.0-no-RFN</a:t>
            </a:r>
            <a:r>
              <a:rPr lang="zh-CN" altLang="fr-FR"/>
              <a:t>、</a:t>
            </a:r>
            <a:r>
              <a:rPr lang="fr-FR" altLang="zh-CN"/>
              <a:t>OFL-1.0-RFN</a:t>
            </a:r>
            <a:endParaRPr lang="zh-CN" altLang="en-US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D9746D08-8521-A332-692F-5AEC5C958C27}"/>
              </a:ext>
            </a:extLst>
          </p:cNvPr>
          <p:cNvSpPr txBox="1"/>
          <p:nvPr/>
        </p:nvSpPr>
        <p:spPr>
          <a:xfrm>
            <a:off x="276778" y="4474605"/>
            <a:ext cx="7250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License</a:t>
            </a:r>
            <a:r>
              <a:rPr lang="zh-CN" altLang="en-US" b="1" dirty="0"/>
              <a:t>使用情况</a:t>
            </a:r>
            <a:r>
              <a:rPr lang="zh-CN" altLang="en-US" dirty="0"/>
              <a:t>：</a:t>
            </a:r>
            <a:r>
              <a:rPr lang="en-US" altLang="zh-CN" dirty="0"/>
              <a:t>OFL-1.0 </a:t>
            </a:r>
            <a:r>
              <a:rPr lang="zh-CN" altLang="en-US" dirty="0"/>
              <a:t>在</a:t>
            </a:r>
            <a:r>
              <a:rPr lang="en-US" altLang="zh-CN" dirty="0"/>
              <a:t>openEuler</a:t>
            </a:r>
            <a:r>
              <a:rPr lang="zh-CN" altLang="en-US" dirty="0"/>
              <a:t>引用</a:t>
            </a:r>
            <a:r>
              <a:rPr lang="en-US" altLang="zh-CN" dirty="0"/>
              <a:t>16</a:t>
            </a:r>
            <a:r>
              <a:rPr lang="zh-CN" altLang="en-US" dirty="0"/>
              <a:t>次，排名</a:t>
            </a:r>
            <a:r>
              <a:rPr lang="en-US" altLang="zh-CN" dirty="0"/>
              <a:t>161/366</a:t>
            </a:r>
            <a:r>
              <a:rPr lang="zh-CN" altLang="en-US" dirty="0"/>
              <a:t>；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5CB8DFCD-BD4C-679B-0757-0EE3BAF35829}"/>
              </a:ext>
            </a:extLst>
          </p:cNvPr>
          <p:cNvSpPr txBox="1"/>
          <p:nvPr/>
        </p:nvSpPr>
        <p:spPr>
          <a:xfrm>
            <a:off x="293083" y="5073199"/>
            <a:ext cx="120805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/>
              <a:t>License</a:t>
            </a:r>
            <a:r>
              <a:rPr lang="zh-CN" altLang="en-US" b="1"/>
              <a:t>涉及的诉讼和争议情况</a:t>
            </a:r>
            <a:r>
              <a:rPr lang="zh-CN" altLang="en-US"/>
              <a:t>：与</a:t>
            </a:r>
            <a:r>
              <a:rPr lang="en-US" altLang="zh-CN"/>
              <a:t>GPL</a:t>
            </a:r>
            <a:r>
              <a:rPr lang="zh-CN" altLang="en-US"/>
              <a:t>相比，采用本许可协议发布的字体，若要发售则必需要与其他软件同捆发布，</a:t>
            </a:r>
            <a:endParaRPr lang="en-US" altLang="zh-CN"/>
          </a:p>
          <a:p>
            <a:r>
              <a:rPr lang="zh-CN" altLang="en-US"/>
              <a:t>不可只单纯贩售此字体（</a:t>
            </a:r>
            <a:r>
              <a:rPr lang="en-US" altLang="zh-CN"/>
              <a:t>not sold by themselves</a:t>
            </a:r>
            <a:r>
              <a:rPr lang="zh-CN" altLang="en-US"/>
              <a:t>）。所以若想贩售，必得搭配其他产品，例如其他字体、软件等。</a:t>
            </a:r>
            <a:endParaRPr lang="en-US" altLang="zh-CN"/>
          </a:p>
          <a:p>
            <a:r>
              <a:rPr lang="zh-CN" altLang="en-US"/>
              <a:t>然而，只要简单的</a:t>
            </a:r>
            <a:r>
              <a:rPr lang="en-US" altLang="zh-CN"/>
              <a:t>hello world</a:t>
            </a:r>
            <a:r>
              <a:rPr lang="zh-CN" altLang="en-US"/>
              <a:t>程序，即可符合要求。至于免费发布，则不受此限。因此本许可协议获得自由软件基</a:t>
            </a:r>
            <a:endParaRPr lang="en-US" altLang="zh-CN"/>
          </a:p>
          <a:p>
            <a:r>
              <a:rPr lang="zh-CN" altLang="en-US"/>
              <a:t>金会判定符合自由软件的定义。但须注意，它与</a:t>
            </a:r>
            <a:r>
              <a:rPr lang="en-US" altLang="zh-CN"/>
              <a:t>GNU</a:t>
            </a:r>
            <a:r>
              <a:rPr lang="zh-CN" altLang="en-US"/>
              <a:t>通用公共许可协议并不兼容。</a:t>
            </a:r>
          </a:p>
        </p:txBody>
      </p:sp>
    </p:spTree>
    <p:extLst>
      <p:ext uri="{BB962C8B-B14F-4D97-AF65-F5344CB8AC3E}">
        <p14:creationId xmlns:p14="http://schemas.microsoft.com/office/powerpoint/2010/main" val="80843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ircle">
            <a:extLst>
              <a:ext uri="{FF2B5EF4-FFF2-40B4-BE49-F238E27FC236}">
                <a16:creationId xmlns:a16="http://schemas.microsoft.com/office/drawing/2014/main" id="{047757B4-902B-BB4E-9795-EE8B003C5E10}"/>
              </a:ext>
            </a:extLst>
          </p:cNvPr>
          <p:cNvSpPr/>
          <p:nvPr/>
        </p:nvSpPr>
        <p:spPr>
          <a:xfrm>
            <a:off x="-741292" y="-1495921"/>
            <a:ext cx="3377931" cy="3377933"/>
          </a:xfrm>
          <a:prstGeom prst="ellipse">
            <a:avLst/>
          </a:prstGeom>
          <a:solidFill>
            <a:schemeClr val="bg1">
              <a:lumMod val="95000"/>
              <a:alpha val="44000"/>
            </a:schemeClr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2" name="Circle">
            <a:extLst>
              <a:ext uri="{FF2B5EF4-FFF2-40B4-BE49-F238E27FC236}">
                <a16:creationId xmlns:a16="http://schemas.microsoft.com/office/drawing/2014/main" id="{F3D2A57B-1916-1340-9833-94C9AAE9ED6B}"/>
              </a:ext>
            </a:extLst>
          </p:cNvPr>
          <p:cNvSpPr/>
          <p:nvPr/>
        </p:nvSpPr>
        <p:spPr>
          <a:xfrm>
            <a:off x="5478565" y="1848157"/>
            <a:ext cx="9175012" cy="9175017"/>
          </a:xfrm>
          <a:prstGeom prst="ellipse">
            <a:avLst/>
          </a:prstGeom>
          <a:solidFill>
            <a:schemeClr val="bg1">
              <a:lumMod val="95000"/>
              <a:alpha val="29000"/>
            </a:schemeClr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E8B3677F-14B4-9C52-DDAA-F7CBE8BE2818}"/>
              </a:ext>
            </a:extLst>
          </p:cNvPr>
          <p:cNvSpPr txBox="1"/>
          <p:nvPr/>
        </p:nvSpPr>
        <p:spPr>
          <a:xfrm>
            <a:off x="293083" y="489234"/>
            <a:ext cx="2444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/>
              <a:t>License ID</a:t>
            </a:r>
            <a:r>
              <a:rPr lang="zh-CN" altLang="en-US"/>
              <a:t>：</a:t>
            </a:r>
            <a:r>
              <a:rPr lang="en-US" altLang="zh-CN"/>
              <a:t>OFL-1.1</a:t>
            </a:r>
            <a:endParaRPr lang="zh-CN" altLang="en-US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8165258-1576-EC07-CE76-263E81E51FE5}"/>
              </a:ext>
            </a:extLst>
          </p:cNvPr>
          <p:cNvSpPr txBox="1"/>
          <p:nvPr/>
        </p:nvSpPr>
        <p:spPr>
          <a:xfrm>
            <a:off x="293083" y="1185623"/>
            <a:ext cx="3957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License SPDX Identifier</a:t>
            </a:r>
            <a:r>
              <a:rPr lang="zh-CN" altLang="en-US" dirty="0"/>
              <a:t>：</a:t>
            </a:r>
            <a:r>
              <a:rPr lang="en-US" altLang="zh-CN" dirty="0"/>
              <a:t>OFL-1.1</a:t>
            </a:r>
            <a:endParaRPr lang="zh-CN" altLang="en-US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C2629CDA-85B1-3E5F-196E-8BC061CBBBA2}"/>
              </a:ext>
            </a:extLst>
          </p:cNvPr>
          <p:cNvSpPr txBox="1"/>
          <p:nvPr/>
        </p:nvSpPr>
        <p:spPr>
          <a:xfrm>
            <a:off x="293083" y="2024403"/>
            <a:ext cx="4522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/>
              <a:t>License</a:t>
            </a:r>
            <a:r>
              <a:rPr lang="zh-CN" altLang="en-US" b="1"/>
              <a:t>别名</a:t>
            </a:r>
            <a:r>
              <a:rPr lang="zh-CN" altLang="en-US"/>
              <a:t>：</a:t>
            </a:r>
            <a:r>
              <a:rPr lang="fr-FR" altLang="zh-CN"/>
              <a:t>SIL Open Font License 1.1</a:t>
            </a:r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48D676CF-AFD6-4A6C-A6EC-38052DE4EBCC}"/>
              </a:ext>
            </a:extLst>
          </p:cNvPr>
          <p:cNvSpPr txBox="1"/>
          <p:nvPr/>
        </p:nvSpPr>
        <p:spPr>
          <a:xfrm>
            <a:off x="293083" y="2843721"/>
            <a:ext cx="103012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/>
              <a:t>License</a:t>
            </a:r>
            <a:r>
              <a:rPr lang="zh-CN" altLang="en-US" b="1"/>
              <a:t>出处</a:t>
            </a:r>
            <a:r>
              <a:rPr lang="zh-CN" altLang="en-US"/>
              <a:t>：</a:t>
            </a:r>
            <a:r>
              <a:rPr lang="en-US" altLang="zh-CN"/>
              <a:t>https://scripts.sil.org/cms/scripts/page.php?item_id=OFL_web</a:t>
            </a:r>
          </a:p>
          <a:p>
            <a:r>
              <a:rPr lang="en-US" altLang="zh-CN"/>
              <a:t>SIL</a:t>
            </a:r>
            <a:r>
              <a:rPr lang="zh-CN" altLang="en-US"/>
              <a:t>开源字体许可（英语：</a:t>
            </a:r>
            <a:r>
              <a:rPr lang="en-US" altLang="zh-CN"/>
              <a:t>SIL Open Font License</a:t>
            </a:r>
            <a:r>
              <a:rPr lang="zh-CN" altLang="en-US"/>
              <a:t>，缩写</a:t>
            </a:r>
            <a:r>
              <a:rPr lang="en-US" altLang="zh-CN"/>
              <a:t>OFL</a:t>
            </a:r>
            <a:r>
              <a:rPr lang="zh-CN" altLang="en-US"/>
              <a:t>）是一种自由、开源的字体许可协议。</a:t>
            </a:r>
            <a:endParaRPr lang="en-US" altLang="zh-CN"/>
          </a:p>
          <a:p>
            <a:r>
              <a:rPr lang="zh-CN" altLang="en-US"/>
              <a:t>它由</a:t>
            </a:r>
            <a:r>
              <a:rPr lang="en-US" altLang="zh-CN"/>
              <a:t>SIL</a:t>
            </a:r>
            <a:r>
              <a:rPr lang="zh-CN" altLang="en-US"/>
              <a:t> </a:t>
            </a:r>
            <a:r>
              <a:rPr lang="en-US" altLang="zh-CN"/>
              <a:t>International</a:t>
            </a:r>
            <a:r>
              <a:rPr lang="zh-CN" altLang="en-US"/>
              <a:t>制定，首先使用于其发布的一些</a:t>
            </a:r>
            <a:r>
              <a:rPr lang="en-US" altLang="zh-CN"/>
              <a:t>Unicode</a:t>
            </a:r>
            <a:r>
              <a:rPr lang="zh-CN" altLang="en-US"/>
              <a:t>字体。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22E6BB46-7104-978C-8AAF-141C71714A38}"/>
              </a:ext>
            </a:extLst>
          </p:cNvPr>
          <p:cNvSpPr txBox="1"/>
          <p:nvPr/>
        </p:nvSpPr>
        <p:spPr>
          <a:xfrm>
            <a:off x="293083" y="3755372"/>
            <a:ext cx="5598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License</a:t>
            </a:r>
            <a:r>
              <a:rPr lang="zh-CN" altLang="en-US" b="1" dirty="0"/>
              <a:t>相近版本</a:t>
            </a:r>
            <a:r>
              <a:rPr lang="zh-CN" altLang="en-US" dirty="0"/>
              <a:t>：</a:t>
            </a:r>
            <a:r>
              <a:rPr lang="fr-FR" altLang="zh-CN" dirty="0"/>
              <a:t>OFL-1.1-no-RFN</a:t>
            </a:r>
            <a:r>
              <a:rPr lang="zh-CN" altLang="fr-FR" dirty="0"/>
              <a:t>、</a:t>
            </a:r>
            <a:r>
              <a:rPr lang="fr-FR" altLang="zh-CN" dirty="0"/>
              <a:t>OFL-1.1-RFN</a:t>
            </a:r>
            <a:endParaRPr lang="zh-CN" altLang="en-US" dirty="0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D9746D08-8521-A332-692F-5AEC5C958C27}"/>
              </a:ext>
            </a:extLst>
          </p:cNvPr>
          <p:cNvSpPr txBox="1"/>
          <p:nvPr/>
        </p:nvSpPr>
        <p:spPr>
          <a:xfrm>
            <a:off x="276778" y="4474605"/>
            <a:ext cx="7685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/>
              <a:t>License</a:t>
            </a:r>
            <a:r>
              <a:rPr lang="zh-CN" altLang="en-US" b="1" dirty="0"/>
              <a:t>使用情况</a:t>
            </a:r>
            <a:r>
              <a:rPr lang="zh-CN" altLang="en-US" dirty="0"/>
              <a:t>：</a:t>
            </a:r>
            <a:r>
              <a:rPr lang="en-US" altLang="zh-CN" dirty="0"/>
              <a:t>OFL-1.1</a:t>
            </a:r>
            <a:r>
              <a:rPr lang="zh-CN" altLang="en-US" dirty="0"/>
              <a:t> 在</a:t>
            </a:r>
            <a:r>
              <a:rPr lang="en-US" altLang="zh-CN" dirty="0"/>
              <a:t>openEuler</a:t>
            </a:r>
            <a:r>
              <a:rPr lang="zh-CN" altLang="en-US" dirty="0"/>
              <a:t>引用</a:t>
            </a:r>
            <a:r>
              <a:rPr lang="cs-CZ" altLang="zh-CN" dirty="0"/>
              <a:t>5899</a:t>
            </a:r>
            <a:r>
              <a:rPr lang="zh-CN" altLang="en-US" dirty="0"/>
              <a:t>次，排名： </a:t>
            </a:r>
            <a:r>
              <a:rPr lang="en-US" altLang="zh-CN" dirty="0"/>
              <a:t>26/366</a:t>
            </a:r>
            <a:r>
              <a:rPr lang="zh-CN" altLang="en-US" dirty="0"/>
              <a:t>；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5CB8DFCD-BD4C-679B-0757-0EE3BAF35829}"/>
              </a:ext>
            </a:extLst>
          </p:cNvPr>
          <p:cNvSpPr txBox="1"/>
          <p:nvPr/>
        </p:nvSpPr>
        <p:spPr>
          <a:xfrm>
            <a:off x="293083" y="5072212"/>
            <a:ext cx="120805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/>
              <a:t>License</a:t>
            </a:r>
            <a:r>
              <a:rPr lang="zh-CN" altLang="en-US" b="1"/>
              <a:t>涉及的诉讼和争议情况</a:t>
            </a:r>
            <a:r>
              <a:rPr lang="zh-CN" altLang="en-US"/>
              <a:t>：与</a:t>
            </a:r>
            <a:r>
              <a:rPr lang="en-US" altLang="zh-CN"/>
              <a:t>GPL</a:t>
            </a:r>
            <a:r>
              <a:rPr lang="zh-CN" altLang="en-US"/>
              <a:t>相比，采用本许可协议发布的字体，若要发售则必需要与其他软件同捆发布，</a:t>
            </a:r>
            <a:endParaRPr lang="en-US" altLang="zh-CN"/>
          </a:p>
          <a:p>
            <a:r>
              <a:rPr lang="zh-CN" altLang="en-US"/>
              <a:t>不可只单纯贩售此字体（</a:t>
            </a:r>
            <a:r>
              <a:rPr lang="en-US" altLang="zh-CN"/>
              <a:t>not sold by themselves</a:t>
            </a:r>
            <a:r>
              <a:rPr lang="zh-CN" altLang="en-US"/>
              <a:t>）。所以若想贩售，必得搭配其他产品，例如其他字体、软件等。</a:t>
            </a:r>
            <a:endParaRPr lang="en-US" altLang="zh-CN"/>
          </a:p>
          <a:p>
            <a:r>
              <a:rPr lang="zh-CN" altLang="en-US"/>
              <a:t>然而，只要简单的</a:t>
            </a:r>
            <a:r>
              <a:rPr lang="en-US" altLang="zh-CN"/>
              <a:t>hello world</a:t>
            </a:r>
            <a:r>
              <a:rPr lang="zh-CN" altLang="en-US"/>
              <a:t>程序，即可符合要求。至于免费发布，则不受此限。因此本许可协议获得自由软件基</a:t>
            </a:r>
            <a:endParaRPr lang="en-US" altLang="zh-CN"/>
          </a:p>
          <a:p>
            <a:r>
              <a:rPr lang="zh-CN" altLang="en-US"/>
              <a:t>金会判定符合自由软件的定义。但须注意，它与</a:t>
            </a:r>
            <a:r>
              <a:rPr lang="en-US" altLang="zh-CN"/>
              <a:t>GNU</a:t>
            </a:r>
            <a:r>
              <a:rPr lang="zh-CN" altLang="en-US"/>
              <a:t>通用公共许可协议并不兼容。</a:t>
            </a:r>
          </a:p>
        </p:txBody>
      </p:sp>
    </p:spTree>
    <p:extLst>
      <p:ext uri="{BB962C8B-B14F-4D97-AF65-F5344CB8AC3E}">
        <p14:creationId xmlns:p14="http://schemas.microsoft.com/office/powerpoint/2010/main" val="284600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ircle">
            <a:extLst>
              <a:ext uri="{FF2B5EF4-FFF2-40B4-BE49-F238E27FC236}">
                <a16:creationId xmlns:a16="http://schemas.microsoft.com/office/drawing/2014/main" id="{047757B4-902B-BB4E-9795-EE8B003C5E10}"/>
              </a:ext>
            </a:extLst>
          </p:cNvPr>
          <p:cNvSpPr/>
          <p:nvPr/>
        </p:nvSpPr>
        <p:spPr>
          <a:xfrm>
            <a:off x="-741292" y="-1495921"/>
            <a:ext cx="3377931" cy="3377933"/>
          </a:xfrm>
          <a:prstGeom prst="ellipse">
            <a:avLst/>
          </a:prstGeom>
          <a:solidFill>
            <a:schemeClr val="bg1">
              <a:lumMod val="95000"/>
              <a:alpha val="44000"/>
            </a:schemeClr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2" name="Circle">
            <a:extLst>
              <a:ext uri="{FF2B5EF4-FFF2-40B4-BE49-F238E27FC236}">
                <a16:creationId xmlns:a16="http://schemas.microsoft.com/office/drawing/2014/main" id="{F3D2A57B-1916-1340-9833-94C9AAE9ED6B}"/>
              </a:ext>
            </a:extLst>
          </p:cNvPr>
          <p:cNvSpPr/>
          <p:nvPr/>
        </p:nvSpPr>
        <p:spPr>
          <a:xfrm>
            <a:off x="5478565" y="1848157"/>
            <a:ext cx="9175012" cy="9175017"/>
          </a:xfrm>
          <a:prstGeom prst="ellipse">
            <a:avLst/>
          </a:prstGeom>
          <a:solidFill>
            <a:schemeClr val="bg1">
              <a:lumMod val="95000"/>
              <a:alpha val="29000"/>
            </a:schemeClr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pic>
        <p:nvPicPr>
          <p:cNvPr id="30" name="图片 29">
            <a:extLst>
              <a:ext uri="{FF2B5EF4-FFF2-40B4-BE49-F238E27FC236}">
                <a16:creationId xmlns:a16="http://schemas.microsoft.com/office/drawing/2014/main" id="{BD31C12E-3189-42B0-1954-AE06A521E7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69157"/>
            <a:ext cx="12192000" cy="1503243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34365C95-E348-121B-9AB5-777F57C432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034317"/>
            <a:ext cx="12192000" cy="1232170"/>
          </a:xfrm>
          <a:prstGeom prst="rect">
            <a:avLst/>
          </a:prstGeom>
        </p:spPr>
      </p:pic>
      <p:pic>
        <p:nvPicPr>
          <p:cNvPr id="34" name="图片 33">
            <a:extLst>
              <a:ext uri="{FF2B5EF4-FFF2-40B4-BE49-F238E27FC236}">
                <a16:creationId xmlns:a16="http://schemas.microsoft.com/office/drawing/2014/main" id="{65CF5A88-03DF-7591-991B-6DF3BD5B02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465" y="4002352"/>
            <a:ext cx="10744200" cy="847725"/>
          </a:xfrm>
          <a:prstGeom prst="rect">
            <a:avLst/>
          </a:prstGeom>
        </p:spPr>
      </p:pic>
      <p:sp>
        <p:nvSpPr>
          <p:cNvPr id="35" name="文本框 34">
            <a:extLst>
              <a:ext uri="{FF2B5EF4-FFF2-40B4-BE49-F238E27FC236}">
                <a16:creationId xmlns:a16="http://schemas.microsoft.com/office/drawing/2014/main" id="{69E63710-D9E8-2655-9B3C-06E00A5374B9}"/>
              </a:ext>
            </a:extLst>
          </p:cNvPr>
          <p:cNvSpPr txBox="1"/>
          <p:nvPr/>
        </p:nvSpPr>
        <p:spPr>
          <a:xfrm>
            <a:off x="244444" y="3502665"/>
            <a:ext cx="6816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Wiki</a:t>
            </a:r>
            <a:r>
              <a:rPr lang="zh-CN" altLang="en-US" dirty="0"/>
              <a:t>中提到的“不可只单纯贩售此字体软件”在原文中体现为：</a:t>
            </a:r>
          </a:p>
        </p:txBody>
      </p:sp>
      <p:pic>
        <p:nvPicPr>
          <p:cNvPr id="37" name="图片 36">
            <a:extLst>
              <a:ext uri="{FF2B5EF4-FFF2-40B4-BE49-F238E27FC236}">
                <a16:creationId xmlns:a16="http://schemas.microsoft.com/office/drawing/2014/main" id="{DC180A37-4C79-3D2D-23C2-0FE63A2D38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444" y="5811560"/>
            <a:ext cx="11640514" cy="476250"/>
          </a:xfrm>
          <a:prstGeom prst="rect">
            <a:avLst/>
          </a:prstGeom>
        </p:spPr>
      </p:pic>
      <p:sp>
        <p:nvSpPr>
          <p:cNvPr id="38" name="文本框 37">
            <a:extLst>
              <a:ext uri="{FF2B5EF4-FFF2-40B4-BE49-F238E27FC236}">
                <a16:creationId xmlns:a16="http://schemas.microsoft.com/office/drawing/2014/main" id="{DA9D0DCF-54FC-7322-3341-E1CD711CC30D}"/>
              </a:ext>
            </a:extLst>
          </p:cNvPr>
          <p:cNvSpPr txBox="1"/>
          <p:nvPr/>
        </p:nvSpPr>
        <p:spPr>
          <a:xfrm>
            <a:off x="244444" y="5369678"/>
            <a:ext cx="357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Font Software</a:t>
            </a:r>
            <a:r>
              <a:rPr lang="zh-CN" altLang="en-US" dirty="0"/>
              <a:t>在原文中定义为：</a:t>
            </a: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3433D3AF-5EC4-7D8A-4943-42325B1A87CF}"/>
              </a:ext>
            </a:extLst>
          </p:cNvPr>
          <p:cNvSpPr txBox="1"/>
          <p:nvPr/>
        </p:nvSpPr>
        <p:spPr>
          <a:xfrm>
            <a:off x="244444" y="4962638"/>
            <a:ext cx="10490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也即</a:t>
            </a:r>
            <a:r>
              <a:rPr lang="en-US" altLang="zh-CN" dirty="0"/>
              <a:t>: </a:t>
            </a:r>
            <a:r>
              <a:rPr lang="zh-CN" altLang="en-US" dirty="0"/>
              <a:t>不能将以</a:t>
            </a:r>
            <a:r>
              <a:rPr lang="en-US" altLang="zh-CN" dirty="0"/>
              <a:t>OFL</a:t>
            </a:r>
            <a:r>
              <a:rPr lang="zh-CN" altLang="en-US" dirty="0"/>
              <a:t>发布的软件的整体或部分拿出来售卖，无论是否进行了修改，必须加上其它东西。</a:t>
            </a: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1092557A-7DB2-8916-5DD7-5DC6975E5D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465" y="6456725"/>
            <a:ext cx="11778493" cy="34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751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ircle">
            <a:extLst>
              <a:ext uri="{FF2B5EF4-FFF2-40B4-BE49-F238E27FC236}">
                <a16:creationId xmlns:a16="http://schemas.microsoft.com/office/drawing/2014/main" id="{047757B4-902B-BB4E-9795-EE8B003C5E10}"/>
              </a:ext>
            </a:extLst>
          </p:cNvPr>
          <p:cNvSpPr/>
          <p:nvPr/>
        </p:nvSpPr>
        <p:spPr>
          <a:xfrm>
            <a:off x="-741292" y="-1495921"/>
            <a:ext cx="3377931" cy="3377933"/>
          </a:xfrm>
          <a:prstGeom prst="ellipse">
            <a:avLst/>
          </a:prstGeom>
          <a:solidFill>
            <a:schemeClr val="bg1">
              <a:lumMod val="95000"/>
              <a:alpha val="44000"/>
            </a:schemeClr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2" name="Circle">
            <a:extLst>
              <a:ext uri="{FF2B5EF4-FFF2-40B4-BE49-F238E27FC236}">
                <a16:creationId xmlns:a16="http://schemas.microsoft.com/office/drawing/2014/main" id="{F3D2A57B-1916-1340-9833-94C9AAE9ED6B}"/>
              </a:ext>
            </a:extLst>
          </p:cNvPr>
          <p:cNvSpPr/>
          <p:nvPr/>
        </p:nvSpPr>
        <p:spPr>
          <a:xfrm>
            <a:off x="5478565" y="1848157"/>
            <a:ext cx="9175012" cy="9175017"/>
          </a:xfrm>
          <a:prstGeom prst="ellipse">
            <a:avLst/>
          </a:prstGeom>
          <a:solidFill>
            <a:schemeClr val="bg1">
              <a:lumMod val="95000"/>
              <a:alpha val="29000"/>
            </a:schemeClr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5" name="MH_Others_1">
            <a:extLst>
              <a:ext uri="{FF2B5EF4-FFF2-40B4-BE49-F238E27FC236}">
                <a16:creationId xmlns:a16="http://schemas.microsoft.com/office/drawing/2014/main" id="{07A28C7B-5A96-44B7-B39B-CF4EF0F808D8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 rot="16200000">
            <a:off x="2118834" y="1472484"/>
            <a:ext cx="923330" cy="2851662"/>
          </a:xfrm>
          <a:prstGeom prst="rect">
            <a:avLst/>
          </a:prstGeom>
          <a:noFill/>
        </p:spPr>
        <p:txBody>
          <a:bodyPr vert="eaVert" wrap="square" lIns="0" tIns="0" rIns="0" bIns="0" rtlCol="0" anchor="ctr" anchorCtr="0">
            <a:sp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cs typeface="+mn-ea"/>
                <a:sym typeface="+mn-lt"/>
              </a:rPr>
              <a:t>目录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4B1164-7598-4963-B141-399663FC61C7}"/>
              </a:ext>
            </a:extLst>
          </p:cNvPr>
          <p:cNvSpPr txBox="1"/>
          <p:nvPr/>
        </p:nvSpPr>
        <p:spPr>
          <a:xfrm>
            <a:off x="386358" y="257133"/>
            <a:ext cx="108234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SPDX license list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中，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OFL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存在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6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个版本，其中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OFL-1.0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、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OFL-1.0-no-RFN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、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OFL-1.0-RFN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的文本内容完全相同，</a:t>
            </a:r>
            <a:endParaRPr lang="en-US" altLang="zh-CN" sz="1600" b="1">
              <a:solidFill>
                <a:schemeClr val="accent2"/>
              </a:solidFill>
              <a:cs typeface="+mn-ea"/>
              <a:sym typeface="+mn-lt"/>
            </a:endParaRPr>
          </a:p>
          <a:p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OFL-1.1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、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OFL-1.1-no-RFN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、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OFL-1.1-RFN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。 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OFL-1.1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和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OFL-1.1-RFN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内容完全相同，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OFL-1.1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和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OFL-1.1-no-RFN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头部内容有一点区别</a:t>
            </a:r>
            <a:endParaRPr lang="en-US" sz="1600" b="1" dirty="0">
              <a:solidFill>
                <a:schemeClr val="accent2"/>
              </a:solidFill>
              <a:cs typeface="+mn-ea"/>
              <a:sym typeface="+mn-lt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9C41D8A4-8E44-5B76-3A85-DD365613A9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60" y="1088130"/>
            <a:ext cx="10734675" cy="1514475"/>
          </a:xfrm>
          <a:prstGeom prst="rect">
            <a:avLst/>
          </a:prstGeom>
        </p:spPr>
      </p:pic>
      <p:sp>
        <p:nvSpPr>
          <p:cNvPr id="25" name="TextBox 6">
            <a:extLst>
              <a:ext uri="{FF2B5EF4-FFF2-40B4-BE49-F238E27FC236}">
                <a16:creationId xmlns:a16="http://schemas.microsoft.com/office/drawing/2014/main" id="{8C9ABF75-E065-70AE-E129-EBED7FF3FF9A}"/>
              </a:ext>
            </a:extLst>
          </p:cNvPr>
          <p:cNvSpPr txBox="1"/>
          <p:nvPr/>
        </p:nvSpPr>
        <p:spPr>
          <a:xfrm>
            <a:off x="430760" y="2710373"/>
            <a:ext cx="10823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OFL-1.1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和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OFL-1.1-no-RFN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的文本区别为：</a:t>
            </a:r>
            <a:endParaRPr lang="en-US" sz="1600" b="1" dirty="0">
              <a:solidFill>
                <a:schemeClr val="accent2"/>
              </a:solidFill>
              <a:cs typeface="+mn-ea"/>
              <a:sym typeface="+mn-lt"/>
            </a:endParaRPr>
          </a:p>
        </p:txBody>
      </p:sp>
      <p:pic>
        <p:nvPicPr>
          <p:cNvPr id="27" name="图片 26">
            <a:extLst>
              <a:ext uri="{FF2B5EF4-FFF2-40B4-BE49-F238E27FC236}">
                <a16:creationId xmlns:a16="http://schemas.microsoft.com/office/drawing/2014/main" id="{9CF79B27-50E0-3FB3-CBD2-1C4CB71089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828" y="3092104"/>
            <a:ext cx="3952875" cy="1514475"/>
          </a:xfrm>
          <a:prstGeom prst="rect">
            <a:avLst/>
          </a:prstGeom>
        </p:spPr>
      </p:pic>
      <p:sp>
        <p:nvSpPr>
          <p:cNvPr id="28" name="文本框 27">
            <a:extLst>
              <a:ext uri="{FF2B5EF4-FFF2-40B4-BE49-F238E27FC236}">
                <a16:creationId xmlns:a16="http://schemas.microsoft.com/office/drawing/2014/main" id="{5605E3CF-82F4-62EF-7B9F-F869D348DC14}"/>
              </a:ext>
            </a:extLst>
          </p:cNvPr>
          <p:cNvSpPr txBox="1"/>
          <p:nvPr/>
        </p:nvSpPr>
        <p:spPr>
          <a:xfrm>
            <a:off x="430759" y="4748330"/>
            <a:ext cx="108234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800" b="1">
                <a:solidFill>
                  <a:schemeClr val="accent2"/>
                </a:solidFill>
                <a:cs typeface="+mn-ea"/>
                <a:sym typeface="+mn-lt"/>
              </a:rPr>
              <a:t>也即：</a:t>
            </a:r>
            <a:r>
              <a:rPr lang="en-US" altLang="zh-CN" sz="1800" b="1">
                <a:solidFill>
                  <a:schemeClr val="accent2"/>
                </a:solidFill>
                <a:cs typeface="+mn-ea"/>
                <a:sym typeface="+mn-lt"/>
              </a:rPr>
              <a:t>OFL-1.1</a:t>
            </a:r>
            <a:r>
              <a:rPr lang="zh-CN" altLang="en-US" sz="1800" b="1">
                <a:solidFill>
                  <a:schemeClr val="accent2"/>
                </a:solidFill>
                <a:cs typeface="+mn-ea"/>
                <a:sym typeface="+mn-lt"/>
              </a:rPr>
              <a:t>和</a:t>
            </a:r>
            <a:r>
              <a:rPr lang="en-US" altLang="zh-CN" sz="1800" b="1">
                <a:solidFill>
                  <a:schemeClr val="accent2"/>
                </a:solidFill>
                <a:cs typeface="+mn-ea"/>
                <a:sym typeface="+mn-lt"/>
              </a:rPr>
              <a:t>OFL-1.1-no-RFN</a:t>
            </a:r>
            <a:r>
              <a:rPr lang="zh-CN" altLang="en-US" sz="1800" b="1">
                <a:solidFill>
                  <a:schemeClr val="accent2"/>
                </a:solidFill>
                <a:cs typeface="+mn-ea"/>
                <a:sym typeface="+mn-lt"/>
              </a:rPr>
              <a:t>的文本内容区别仅为</a:t>
            </a:r>
            <a:r>
              <a:rPr lang="en-US" altLang="zh-CN" sz="1800" b="1">
                <a:solidFill>
                  <a:schemeClr val="accent2"/>
                </a:solidFill>
                <a:cs typeface="+mn-ea"/>
                <a:sym typeface="+mn-lt"/>
              </a:rPr>
              <a:t>license</a:t>
            </a:r>
            <a:r>
              <a:rPr lang="zh-CN" altLang="en-US" sz="1800" b="1">
                <a:solidFill>
                  <a:schemeClr val="accent2"/>
                </a:solidFill>
                <a:cs typeface="+mn-ea"/>
                <a:sym typeface="+mn-lt"/>
              </a:rPr>
              <a:t>文本声明中</a:t>
            </a:r>
            <a:r>
              <a:rPr lang="zh-CN" altLang="en-US" b="1">
                <a:solidFill>
                  <a:schemeClr val="accent2"/>
                </a:solidFill>
                <a:cs typeface="+mn-ea"/>
                <a:sym typeface="+mn-lt"/>
              </a:rPr>
              <a:t>是否有给</a:t>
            </a:r>
            <a:r>
              <a:rPr lang="en-US" altLang="zh-CN" b="1">
                <a:solidFill>
                  <a:schemeClr val="accent2"/>
                </a:solidFill>
                <a:cs typeface="+mn-ea"/>
                <a:sym typeface="+mn-lt"/>
              </a:rPr>
              <a:t>copyright holder</a:t>
            </a:r>
            <a:r>
              <a:rPr lang="zh-CN" altLang="en-US" b="1">
                <a:solidFill>
                  <a:schemeClr val="accent2"/>
                </a:solidFill>
                <a:cs typeface="+mn-ea"/>
                <a:sym typeface="+mn-lt"/>
              </a:rPr>
              <a:t>预留书写</a:t>
            </a:r>
            <a:r>
              <a:rPr lang="en-US" altLang="zh-CN" b="1">
                <a:solidFill>
                  <a:schemeClr val="accent2"/>
                </a:solidFill>
                <a:cs typeface="+mn-ea"/>
                <a:sym typeface="+mn-lt"/>
              </a:rPr>
              <a:t>Reserved Font Name</a:t>
            </a:r>
            <a:r>
              <a:rPr lang="zh-CN" altLang="en-US" b="1">
                <a:solidFill>
                  <a:schemeClr val="accent2"/>
                </a:solidFill>
                <a:cs typeface="+mn-ea"/>
                <a:sym typeface="+mn-lt"/>
              </a:rPr>
              <a:t>的字段</a:t>
            </a:r>
            <a:r>
              <a:rPr lang="en-US" altLang="zh-CN" b="1">
                <a:solidFill>
                  <a:schemeClr val="accent2"/>
                </a:solidFill>
                <a:cs typeface="+mn-ea"/>
                <a:sym typeface="+mn-lt"/>
              </a:rPr>
              <a:t>(the copyright holder may declare the font‘s name as being a “Reserved Font Name“)</a:t>
            </a:r>
            <a:r>
              <a:rPr lang="zh-CN" altLang="en-US" b="1">
                <a:solidFill>
                  <a:schemeClr val="accent2"/>
                </a:solidFill>
                <a:cs typeface="+mn-ea"/>
                <a:sym typeface="+mn-lt"/>
              </a:rPr>
              <a:t>。</a:t>
            </a:r>
            <a:r>
              <a:rPr lang="en-US" altLang="zh-CN" b="1">
                <a:solidFill>
                  <a:schemeClr val="accent2"/>
                </a:solidFill>
                <a:cs typeface="+mn-ea"/>
                <a:sym typeface="+mn-lt"/>
              </a:rPr>
              <a:t>RFN</a:t>
            </a:r>
            <a:r>
              <a:rPr lang="zh-CN" altLang="en-US" b="1">
                <a:solidFill>
                  <a:schemeClr val="accent2"/>
                </a:solidFill>
                <a:cs typeface="+mn-ea"/>
                <a:sym typeface="+mn-lt"/>
              </a:rPr>
              <a:t>的后缀仅为了声明是否有</a:t>
            </a:r>
            <a:r>
              <a:rPr lang="en-US" altLang="zh-CN" b="1">
                <a:solidFill>
                  <a:schemeClr val="accent2"/>
                </a:solidFill>
                <a:cs typeface="+mn-ea"/>
                <a:sym typeface="+mn-lt"/>
              </a:rPr>
              <a:t>Reserved Font Name</a:t>
            </a:r>
            <a:r>
              <a:rPr lang="zh-CN" altLang="en-US" b="1">
                <a:solidFill>
                  <a:schemeClr val="accent2"/>
                </a:solidFill>
                <a:cs typeface="+mn-ea"/>
                <a:sym typeface="+mn-lt"/>
              </a:rPr>
              <a:t>。</a:t>
            </a:r>
            <a:endParaRPr lang="en-US" altLang="zh-CN" sz="1800" b="1">
              <a:solidFill>
                <a:schemeClr val="accent2"/>
              </a:solidFill>
              <a:cs typeface="+mn-ea"/>
              <a:sym typeface="+mn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23A8710-EEE4-1894-321C-C8D7A2C7B3B4}"/>
              </a:ext>
            </a:extLst>
          </p:cNvPr>
          <p:cNvSpPr txBox="1"/>
          <p:nvPr/>
        </p:nvSpPr>
        <p:spPr>
          <a:xfrm>
            <a:off x="9198320" y="813790"/>
            <a:ext cx="561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/>
              <a:t>FSF</a:t>
            </a:r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A2F6AEE-4AF9-949C-BFA9-DC7A15EE34F1}"/>
              </a:ext>
            </a:extLst>
          </p:cNvPr>
          <p:cNvSpPr txBox="1"/>
          <p:nvPr/>
        </p:nvSpPr>
        <p:spPr>
          <a:xfrm>
            <a:off x="10359087" y="795696"/>
            <a:ext cx="57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/>
              <a:t>OSI</a:t>
            </a:r>
            <a:endParaRPr lang="zh-CN" altLang="en-US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59152A48-904F-0B03-F08A-709C328CD9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5663034"/>
            <a:ext cx="12192000" cy="1194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642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100"/>
                            </p:stCondLst>
                            <p:childTnLst>
                              <p:par>
                                <p:cTn id="1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100"/>
                            </p:stCondLst>
                            <p:childTnLst>
                              <p:par>
                                <p:cTn id="2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2" grpId="0" animBg="1"/>
      <p:bldP spid="5" grpId="0"/>
      <p:bldP spid="7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ircle">
            <a:extLst>
              <a:ext uri="{FF2B5EF4-FFF2-40B4-BE49-F238E27FC236}">
                <a16:creationId xmlns:a16="http://schemas.microsoft.com/office/drawing/2014/main" id="{047757B4-902B-BB4E-9795-EE8B003C5E10}"/>
              </a:ext>
            </a:extLst>
          </p:cNvPr>
          <p:cNvSpPr/>
          <p:nvPr/>
        </p:nvSpPr>
        <p:spPr>
          <a:xfrm>
            <a:off x="-741292" y="-1495921"/>
            <a:ext cx="3377931" cy="3377933"/>
          </a:xfrm>
          <a:prstGeom prst="ellipse">
            <a:avLst/>
          </a:prstGeom>
          <a:solidFill>
            <a:schemeClr val="bg1">
              <a:lumMod val="95000"/>
              <a:alpha val="44000"/>
            </a:schemeClr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2" name="Circle">
            <a:extLst>
              <a:ext uri="{FF2B5EF4-FFF2-40B4-BE49-F238E27FC236}">
                <a16:creationId xmlns:a16="http://schemas.microsoft.com/office/drawing/2014/main" id="{F3D2A57B-1916-1340-9833-94C9AAE9ED6B}"/>
              </a:ext>
            </a:extLst>
          </p:cNvPr>
          <p:cNvSpPr/>
          <p:nvPr/>
        </p:nvSpPr>
        <p:spPr>
          <a:xfrm>
            <a:off x="5478565" y="1848157"/>
            <a:ext cx="9175012" cy="9175017"/>
          </a:xfrm>
          <a:prstGeom prst="ellipse">
            <a:avLst/>
          </a:prstGeom>
          <a:solidFill>
            <a:schemeClr val="bg1">
              <a:lumMod val="95000"/>
              <a:alpha val="29000"/>
            </a:schemeClr>
          </a:solidFill>
          <a:ln w="12700">
            <a:miter lim="400000"/>
          </a:ln>
        </p:spPr>
        <p:txBody>
          <a:bodyPr lIns="19050" tIns="19050" rIns="19050" bIns="1905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kumimoji="0" sz="15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5" name="MH_Others_1">
            <a:extLst>
              <a:ext uri="{FF2B5EF4-FFF2-40B4-BE49-F238E27FC236}">
                <a16:creationId xmlns:a16="http://schemas.microsoft.com/office/drawing/2014/main" id="{07A28C7B-5A96-44B7-B39B-CF4EF0F808D8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 rot="16200000">
            <a:off x="2118834" y="1472484"/>
            <a:ext cx="923330" cy="2851662"/>
          </a:xfrm>
          <a:prstGeom prst="rect">
            <a:avLst/>
          </a:prstGeom>
          <a:noFill/>
        </p:spPr>
        <p:txBody>
          <a:bodyPr vert="eaVert" wrap="square" lIns="0" tIns="0" rIns="0" bIns="0" rtlCol="0" anchor="ctr" anchorCtr="0">
            <a:sp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cs typeface="+mn-ea"/>
                <a:sym typeface="+mn-lt"/>
              </a:rPr>
              <a:t>目录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4B1164-7598-4963-B141-399663FC61C7}"/>
              </a:ext>
            </a:extLst>
          </p:cNvPr>
          <p:cNvSpPr txBox="1"/>
          <p:nvPr/>
        </p:nvSpPr>
        <p:spPr>
          <a:xfrm>
            <a:off x="386358" y="257133"/>
            <a:ext cx="10823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OFL-1.0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和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OFL-1.1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区别</a:t>
            </a:r>
            <a:endParaRPr lang="en-US" sz="1600" b="1" dirty="0">
              <a:solidFill>
                <a:schemeClr val="accent2"/>
              </a:solidFill>
              <a:cs typeface="+mn-ea"/>
              <a:sym typeface="+mn-lt"/>
            </a:endParaRPr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id="{1A2A73F9-B25D-8D9C-999B-4C8D26A99071}"/>
              </a:ext>
            </a:extLst>
          </p:cNvPr>
          <p:cNvSpPr txBox="1"/>
          <p:nvPr/>
        </p:nvSpPr>
        <p:spPr>
          <a:xfrm>
            <a:off x="386357" y="1848157"/>
            <a:ext cx="1082348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accent2"/>
                </a:solidFill>
                <a:cs typeface="+mn-ea"/>
                <a:sym typeface="+mn-lt"/>
              </a:rPr>
              <a:t>1.1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在名词定义上有微调，在条款的表达上有更细致的说明。第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3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条的条款有所放宽。</a:t>
            </a:r>
            <a:endParaRPr lang="en-US" altLang="zh-CN" sz="1600" b="1">
              <a:solidFill>
                <a:schemeClr val="accent2"/>
              </a:solidFill>
              <a:cs typeface="+mn-ea"/>
              <a:sym typeface="+mn-lt"/>
            </a:endParaRPr>
          </a:p>
          <a:p>
            <a:endParaRPr lang="en-US" sz="1600" b="1">
              <a:solidFill>
                <a:schemeClr val="accent2"/>
              </a:solidFill>
              <a:cs typeface="+mn-ea"/>
              <a:sym typeface="+mn-lt"/>
            </a:endParaRPr>
          </a:p>
          <a:p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第二段末尾多了一句解释，明确说明了使用字体软件不需要按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OFL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分发</a:t>
            </a:r>
            <a:endParaRPr lang="en-US" altLang="zh-CN" sz="1600" b="1">
              <a:solidFill>
                <a:schemeClr val="accent2"/>
              </a:solidFill>
              <a:cs typeface="+mn-ea"/>
              <a:sym typeface="+mn-lt"/>
            </a:endParaRPr>
          </a:p>
          <a:p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Font Software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解释有所改动，</a:t>
            </a:r>
            <a:endParaRPr lang="en-US" altLang="zh-CN" sz="1600" b="1">
              <a:solidFill>
                <a:schemeClr val="accent2"/>
              </a:solidFill>
              <a:cs typeface="+mn-ea"/>
              <a:sym typeface="+mn-lt"/>
            </a:endParaRPr>
          </a:p>
          <a:p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Standard Version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改称为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Original Version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，</a:t>
            </a:r>
            <a:endParaRPr lang="en-US" altLang="zh-CN" sz="1600" b="1">
              <a:solidFill>
                <a:schemeClr val="accent2"/>
              </a:solidFill>
              <a:cs typeface="+mn-ea"/>
              <a:sym typeface="+mn-lt"/>
            </a:endParaRPr>
          </a:p>
          <a:p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第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3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条的条款有所放宽，</a:t>
            </a:r>
            <a:endParaRPr lang="en-US" altLang="zh-CN" sz="1600" b="1">
              <a:solidFill>
                <a:schemeClr val="accent2"/>
              </a:solidFill>
              <a:cs typeface="+mn-ea"/>
              <a:sym typeface="+mn-lt"/>
            </a:endParaRPr>
          </a:p>
          <a:p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第</a:t>
            </a:r>
            <a:r>
              <a:rPr lang="en-US" altLang="zh-CN" sz="1600" b="1">
                <a:solidFill>
                  <a:schemeClr val="accent2"/>
                </a:solidFill>
                <a:cs typeface="+mn-ea"/>
                <a:sym typeface="+mn-lt"/>
              </a:rPr>
              <a:t>5</a:t>
            </a:r>
            <a:r>
              <a:rPr lang="zh-CN" altLang="en-US" sz="1600" b="1">
                <a:solidFill>
                  <a:schemeClr val="accent2"/>
                </a:solidFill>
                <a:cs typeface="+mn-ea"/>
                <a:sym typeface="+mn-lt"/>
              </a:rPr>
              <a:t>条的条款多了一句解释。</a:t>
            </a:r>
            <a:endParaRPr lang="en-US" altLang="zh-CN" sz="1600" b="1">
              <a:solidFill>
                <a:schemeClr val="accent2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9116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100"/>
                            </p:stCondLst>
                            <p:childTnLst>
                              <p:par>
                                <p:cTn id="1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100"/>
                            </p:stCondLst>
                            <p:childTnLst>
                              <p:par>
                                <p:cTn id="2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2" grpId="0" animBg="1"/>
      <p:bldP spid="5" grpId="0"/>
      <p:bldP spid="7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ISPRING_SCORM_PASSING_SCORE" val="0.000000"/>
  <p:tag name="ISPRING_ULTRA_SCORM_COURSE_ID" val="6D414095-0CAD-4B4C-A01A-BB221CFC1D98"/>
  <p:tag name="ISPRINGONLINEFOLDERID" val="0"/>
  <p:tag name="ISPRINGONLINEFOLDERPATH" val="Content List"/>
  <p:tag name="ISPRINGCLOUDFOLDERID" val="0"/>
  <p:tag name="ISPRINGCLOUDFOLDERPATH" val="Repository"/>
  <p:tag name="ISPRING_OUTPUT_FOLDER" val="C:\Users\codi\Desktop\20190425包图\1"/>
  <p:tag name="ISPRING_PRESENTATION_TITLE" val="欧美大气简约个人简历竞聘PPT模板"/>
  <p:tag name="ISPRING_FIRST_PUBLISH" val="1"/>
  <p:tag name="ISPRING_SCORM_RATE_QUIZZES" val="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OTHERS"/>
  <p:tag name="ID" val="5535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OTHERS"/>
  <p:tag name="ID" val="553512"/>
</p:tagLst>
</file>

<file path=ppt/theme/theme1.xml><?xml version="1.0" encoding="utf-8"?>
<a:theme xmlns:a="http://schemas.openxmlformats.org/drawingml/2006/main" name="第一PPT，www.1ppt.com">
  <a:themeElements>
    <a:clrScheme name="自定义 48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E2961"/>
      </a:accent1>
      <a:accent2>
        <a:srgbClr val="120F2D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4vy2nrf">
      <a:majorFont>
        <a:latin typeface="微软雅黑" panose="020F0302020204030204"/>
        <a:ea typeface="微软雅黑"/>
        <a:cs typeface=""/>
      </a:majorFont>
      <a:minorFont>
        <a:latin typeface="微软雅黑" panose="020F0502020204030204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721</Words>
  <Application>Microsoft Office PowerPoint</Application>
  <PresentationFormat>宽屏</PresentationFormat>
  <Paragraphs>50</Paragraphs>
  <Slides>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Helvetica Light</vt:lpstr>
      <vt:lpstr>等线</vt:lpstr>
      <vt:lpstr>微软雅黑</vt:lpstr>
      <vt:lpstr>Arial</vt:lpstr>
      <vt:lpstr>Calibri</vt:lpstr>
      <vt:lpstr>第一PPT，www.1ppt.com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>第一PPT</Manager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蓝色简约</dc:title>
  <dc:creator>第一PPT</dc:creator>
  <cp:keywords>www.1ppt.com</cp:keywords>
  <dc:description>www.1ppt.com</dc:description>
  <cp:lastModifiedBy>g xy</cp:lastModifiedBy>
  <cp:revision>37</cp:revision>
  <dcterms:created xsi:type="dcterms:W3CDTF">2019-04-25T11:35:49Z</dcterms:created>
  <dcterms:modified xsi:type="dcterms:W3CDTF">2022-06-02T06:08:39Z</dcterms:modified>
</cp:coreProperties>
</file>