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28"/>
  </p:notesMasterIdLst>
  <p:handoutMasterIdLst>
    <p:handoutMasterId r:id="rId29"/>
  </p:handoutMasterIdLst>
  <p:sldIdLst>
    <p:sldId id="314" r:id="rId5"/>
    <p:sldId id="312" r:id="rId6"/>
    <p:sldId id="313" r:id="rId7"/>
    <p:sldId id="363" r:id="rId8"/>
    <p:sldId id="364" r:id="rId9"/>
    <p:sldId id="320" r:id="rId10"/>
    <p:sldId id="342" r:id="rId11"/>
    <p:sldId id="316" r:id="rId12"/>
    <p:sldId id="323" r:id="rId13"/>
    <p:sldId id="318" r:id="rId14"/>
    <p:sldId id="344" r:id="rId15"/>
    <p:sldId id="348" r:id="rId16"/>
    <p:sldId id="350" r:id="rId17"/>
    <p:sldId id="345" r:id="rId18"/>
    <p:sldId id="326" r:id="rId19"/>
    <p:sldId id="351" r:id="rId20"/>
    <p:sldId id="358" r:id="rId21"/>
    <p:sldId id="352" r:id="rId22"/>
    <p:sldId id="353" r:id="rId23"/>
    <p:sldId id="359" r:id="rId24"/>
    <p:sldId id="365" r:id="rId25"/>
    <p:sldId id="362" r:id="rId26"/>
    <p:sldId id="361" r:id="rId27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314"/>
          </p14:sldIdLst>
        </p14:section>
        <p14:section name="章节页" id="{FD05EE94-C931-8C4B-83A2-004B32AA1207}">
          <p14:sldIdLst>
            <p14:sldId id="312"/>
            <p14:sldId id="313"/>
            <p14:sldId id="363"/>
            <p14:sldId id="364"/>
            <p14:sldId id="320"/>
            <p14:sldId id="342"/>
            <p14:sldId id="316"/>
            <p14:sldId id="323"/>
            <p14:sldId id="318"/>
            <p14:sldId id="344"/>
            <p14:sldId id="348"/>
            <p14:sldId id="350"/>
            <p14:sldId id="345"/>
            <p14:sldId id="326"/>
            <p14:sldId id="351"/>
            <p14:sldId id="358"/>
            <p14:sldId id="352"/>
            <p14:sldId id="353"/>
            <p14:sldId id="359"/>
            <p14:sldId id="365"/>
            <p14:sldId id="362"/>
          </p14:sldIdLst>
        </p14:section>
        <p14:section name="结束页" id="{3F9D54A7-3BE2-2540-BB4C-DFE5509085F3}">
          <p14:sldIdLst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98989"/>
    <a:srgbClr val="FFFFFF"/>
    <a:srgbClr val="E9002F"/>
    <a:srgbClr val="595757"/>
    <a:srgbClr val="221815"/>
    <a:srgbClr val="888888"/>
    <a:srgbClr val="B5B5B5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91"/>
  </p:normalViewPr>
  <p:slideViewPr>
    <p:cSldViewPr snapToGrid="0" snapToObjects="1">
      <p:cViewPr varScale="1">
        <p:scale>
          <a:sx n="110" d="100"/>
          <a:sy n="110" d="100"/>
        </p:scale>
        <p:origin x="78" y="108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8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3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=""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述职-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875" y="188143"/>
            <a:ext cx="10520363" cy="60152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4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61022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if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  <p:sldLayoutId id="214748389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oracle.com/javase/8/docs/technotes/guides/security/crypto/CryptoSpec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10241584" cy="690255"/>
          </a:xfrm>
        </p:spPr>
        <p:txBody>
          <a:bodyPr>
            <a:normAutofit/>
          </a:bodyPr>
          <a:lstStyle/>
          <a:p>
            <a:r>
              <a:rPr lang="zh-CN" altLang="en-US" b="1" dirty="0"/>
              <a:t>毕昇</a:t>
            </a:r>
            <a:r>
              <a:rPr lang="en-US" altLang="zh-CN" b="1" dirty="0" smtClean="0"/>
              <a:t>JDK </a:t>
            </a:r>
            <a:r>
              <a:rPr lang="en-US" altLang="zh-CN" b="1" dirty="0" err="1" smtClean="0"/>
              <a:t>KAEProvider</a:t>
            </a:r>
            <a:r>
              <a:rPr lang="zh-CN" altLang="en-US" b="1" dirty="0" smtClean="0"/>
              <a:t>实现原理</a:t>
            </a:r>
            <a:endParaRPr lang="zh-CN" altLang="en-US" b="1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7F3DB8AC-5DE9-5548-8697-C9055F7FF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zh-CN" altLang="en-US" dirty="0" smtClean="0"/>
              <a:t>作</a:t>
            </a:r>
            <a:r>
              <a:rPr lang="zh-CN" altLang="en-US" dirty="0"/>
              <a:t>者</a:t>
            </a:r>
            <a:r>
              <a:rPr lang="zh-CN" altLang="en-US" dirty="0" smtClean="0"/>
              <a:t>：</a:t>
            </a:r>
            <a:r>
              <a:rPr lang="zh-CN" altLang="en-US" dirty="0"/>
              <a:t>贺东博</a:t>
            </a:r>
            <a:endParaRPr lang="en-US" altLang="zh-CN" dirty="0"/>
          </a:p>
          <a:p>
            <a:r>
              <a:rPr lang="zh-CN" altLang="en-US" dirty="0"/>
              <a:t>日期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2021.6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SPI</a:t>
            </a:r>
            <a:r>
              <a:rPr lang="zh-CN" altLang="en-US" b="1" dirty="0" smtClean="0"/>
              <a:t>类实现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zh-CN" altLang="en-US" b="1" dirty="0" smtClean="0"/>
              <a:t>毕</a:t>
            </a:r>
            <a:r>
              <a:rPr lang="zh-CN" altLang="en-US" b="1" dirty="0"/>
              <a:t>昇 </a:t>
            </a:r>
            <a:r>
              <a:rPr lang="en-US" altLang="zh-CN" b="1" dirty="0"/>
              <a:t>JDK </a:t>
            </a:r>
            <a:r>
              <a:rPr lang="zh-CN" altLang="en-US" b="1" dirty="0" smtClean="0"/>
              <a:t>实现了哪些类？</a:t>
            </a:r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40075"/>
              </p:ext>
            </p:extLst>
          </p:nvPr>
        </p:nvGraphicFramePr>
        <p:xfrm>
          <a:off x="891970" y="1419529"/>
          <a:ext cx="9551178" cy="51485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98979"/>
                <a:gridCol w="2299063"/>
                <a:gridCol w="545313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SPI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类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实现类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说明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MessageDigestSpi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KAEDigest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effectLst/>
                        </a:rPr>
                        <a:t>通过静态内部类的形式支持</a:t>
                      </a:r>
                      <a:r>
                        <a:rPr lang="en-US" altLang="zh-CN" sz="1200" dirty="0">
                          <a:effectLst/>
                        </a:rPr>
                        <a:t>MD5, SHA-256, </a:t>
                      </a:r>
                      <a:r>
                        <a:rPr lang="en-US" altLang="zh-CN" sz="1200" dirty="0" smtClean="0">
                          <a:effectLst/>
                        </a:rPr>
                        <a:t>SHA-384,SM3</a:t>
                      </a:r>
                      <a:r>
                        <a:rPr lang="zh-CN" altLang="en-US" sz="1200" dirty="0" smtClean="0">
                          <a:effectLst/>
                        </a:rPr>
                        <a:t>算法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CipherSpi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effectLst/>
                        </a:rPr>
                        <a:t>KAEAESCipher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effectLst/>
                        </a:rPr>
                        <a:t>通过静态内部类的形式支持</a:t>
                      </a:r>
                      <a:r>
                        <a:rPr lang="en-US" altLang="zh-CN" sz="1200" dirty="0" smtClean="0">
                          <a:effectLst/>
                        </a:rPr>
                        <a:t>ECB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CBC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CTR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GCM</a:t>
                      </a:r>
                      <a:r>
                        <a:rPr lang="zh-CN" altLang="en-US" sz="1200" dirty="0" smtClean="0">
                          <a:effectLst/>
                        </a:rPr>
                        <a:t>加密模式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effectLst/>
                        </a:rPr>
                        <a:t>KAESM4Cipher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effectLst/>
                        </a:rPr>
                        <a:t>通过静态内部类的形式支持</a:t>
                      </a:r>
                      <a:r>
                        <a:rPr lang="en-US" altLang="zh-CN" sz="1200" dirty="0" smtClean="0">
                          <a:effectLst/>
                        </a:rPr>
                        <a:t>ECB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CBC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CTR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OFB</a:t>
                      </a:r>
                      <a:r>
                        <a:rPr lang="zh-CN" altLang="en-US" sz="1200" dirty="0" smtClean="0">
                          <a:effectLst/>
                        </a:rPr>
                        <a:t>加密模式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effectLst/>
                        </a:rPr>
                        <a:t>KAERSACipher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effectLst/>
                        </a:rPr>
                        <a:t>当前支持</a:t>
                      </a:r>
                      <a:r>
                        <a:rPr lang="en-US" altLang="zh-CN" sz="1200" dirty="0">
                          <a:effectLst/>
                        </a:rPr>
                        <a:t>512</a:t>
                      </a:r>
                      <a:r>
                        <a:rPr lang="zh-CN" altLang="en-US" sz="1200" dirty="0">
                          <a:effectLst/>
                        </a:rPr>
                        <a:t>、</a:t>
                      </a:r>
                      <a:r>
                        <a:rPr lang="en-US" altLang="zh-CN" sz="1200" dirty="0">
                          <a:effectLst/>
                        </a:rPr>
                        <a:t>1024</a:t>
                      </a:r>
                      <a:r>
                        <a:rPr lang="zh-CN" altLang="en-US" sz="1200" dirty="0">
                          <a:effectLst/>
                        </a:rPr>
                        <a:t>、</a:t>
                      </a:r>
                      <a:r>
                        <a:rPr lang="en-US" altLang="zh-CN" sz="1200" dirty="0">
                          <a:effectLst/>
                        </a:rPr>
                        <a:t>2048</a:t>
                      </a:r>
                      <a:r>
                        <a:rPr lang="zh-CN" altLang="en-US" sz="1200" dirty="0">
                          <a:effectLst/>
                        </a:rPr>
                        <a:t>、</a:t>
                      </a:r>
                      <a:r>
                        <a:rPr lang="en-US" altLang="zh-CN" sz="1200" dirty="0">
                          <a:effectLst/>
                        </a:rPr>
                        <a:t>3072</a:t>
                      </a:r>
                      <a:r>
                        <a:rPr lang="zh-CN" altLang="en-US" sz="1200" dirty="0">
                          <a:effectLst/>
                        </a:rPr>
                        <a:t>、</a:t>
                      </a:r>
                      <a:r>
                        <a:rPr lang="en-US" altLang="zh-CN" sz="1200" dirty="0">
                          <a:effectLst/>
                        </a:rPr>
                        <a:t>4096</a:t>
                      </a:r>
                      <a:r>
                        <a:rPr lang="zh-CN" altLang="en-US" sz="1200" dirty="0">
                          <a:effectLst/>
                        </a:rPr>
                        <a:t>位的秘钥大小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MACSpi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KAEMac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effectLst/>
                        </a:rPr>
                        <a:t>通过静态内部类的形式支持</a:t>
                      </a:r>
                      <a:r>
                        <a:rPr lang="en-US" sz="1200" dirty="0">
                          <a:effectLst/>
                        </a:rPr>
                        <a:t>HmacMD5,HmacSHA1,HmacSHA224，HmacSHA256,HmacSHA384,HmacSHA512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KeyPairGeneratorSpi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KAERSAKeyPairGenerator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effectLst/>
                        </a:rPr>
                        <a:t>当前支持生成</a:t>
                      </a:r>
                      <a:r>
                        <a:rPr lang="en-US" altLang="zh-CN" sz="1200" dirty="0">
                          <a:effectLst/>
                        </a:rPr>
                        <a:t>512</a:t>
                      </a:r>
                      <a:r>
                        <a:rPr lang="zh-CN" altLang="en-US" sz="1200" dirty="0">
                          <a:effectLst/>
                        </a:rPr>
                        <a:t>、</a:t>
                      </a:r>
                      <a:r>
                        <a:rPr lang="en-US" altLang="zh-CN" sz="1200" dirty="0">
                          <a:effectLst/>
                        </a:rPr>
                        <a:t>1024</a:t>
                      </a:r>
                      <a:r>
                        <a:rPr lang="zh-CN" altLang="en-US" sz="1200" dirty="0">
                          <a:effectLst/>
                        </a:rPr>
                        <a:t>、</a:t>
                      </a:r>
                      <a:r>
                        <a:rPr lang="en-US" altLang="zh-CN" sz="1200" dirty="0">
                          <a:effectLst/>
                        </a:rPr>
                        <a:t>2048</a:t>
                      </a:r>
                      <a:r>
                        <a:rPr lang="zh-CN" altLang="en-US" sz="1200" dirty="0">
                          <a:effectLst/>
                        </a:rPr>
                        <a:t>、</a:t>
                      </a:r>
                      <a:r>
                        <a:rPr lang="en-US" altLang="zh-CN" sz="1200" dirty="0">
                          <a:effectLst/>
                        </a:rPr>
                        <a:t>3072</a:t>
                      </a:r>
                      <a:r>
                        <a:rPr lang="zh-CN" altLang="en-US" sz="1200" dirty="0">
                          <a:effectLst/>
                        </a:rPr>
                        <a:t>、</a:t>
                      </a:r>
                      <a:r>
                        <a:rPr lang="en-US" altLang="zh-CN" sz="1200" dirty="0">
                          <a:effectLst/>
                        </a:rPr>
                        <a:t>4096</a:t>
                      </a:r>
                      <a:r>
                        <a:rPr lang="zh-CN" altLang="en-US" sz="1200" dirty="0">
                          <a:effectLst/>
                        </a:rPr>
                        <a:t>位的秘钥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US" sz="14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effectLst/>
                        </a:rPr>
                        <a:t>KAEDHKeyPairGenerator</a:t>
                      </a:r>
                      <a:endParaRPr lang="en-US" altLang="zh-CN" sz="1200" dirty="0" smtClean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effectLst/>
                        </a:rPr>
                        <a:t>当前支持生成</a:t>
                      </a:r>
                      <a:r>
                        <a:rPr lang="en-US" altLang="zh-CN" sz="1200" dirty="0" smtClean="0">
                          <a:effectLst/>
                        </a:rPr>
                        <a:t>512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1024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2048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3072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4096</a:t>
                      </a:r>
                      <a:r>
                        <a:rPr lang="zh-CN" altLang="en-US" sz="1200" dirty="0" smtClean="0">
                          <a:effectLst/>
                        </a:rPr>
                        <a:t>位的秘钥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US" sz="14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effectLst/>
                        </a:rPr>
                        <a:t>KAEECKeyPairGenerator</a:t>
                      </a:r>
                      <a:endParaRPr lang="en-US" altLang="zh-CN" sz="1200" dirty="0" smtClean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effectLst/>
                        </a:rPr>
                        <a:t>当前支持生成</a:t>
                      </a:r>
                      <a:r>
                        <a:rPr lang="en-US" altLang="zh-CN" sz="1200" dirty="0" smtClean="0">
                          <a:effectLst/>
                        </a:rPr>
                        <a:t>224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256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384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521</a:t>
                      </a:r>
                      <a:r>
                        <a:rPr lang="zh-CN" altLang="en-US" sz="1200" dirty="0" smtClean="0">
                          <a:effectLst/>
                        </a:rPr>
                        <a:t>位的秘钥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effectLst/>
                        </a:rPr>
                        <a:t>KeyAgreementSpi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effectLst/>
                        </a:rPr>
                        <a:t>KAEDHKeyAgreement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effectLst/>
                        </a:rPr>
                        <a:t>当前支持</a:t>
                      </a:r>
                      <a:r>
                        <a:rPr lang="en-US" altLang="zh-CN" sz="1200" dirty="0" smtClean="0">
                          <a:effectLst/>
                        </a:rPr>
                        <a:t>512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1024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2048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3072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4096</a:t>
                      </a:r>
                      <a:r>
                        <a:rPr lang="zh-CN" altLang="en-US" sz="1200" dirty="0" smtClean="0">
                          <a:effectLst/>
                        </a:rPr>
                        <a:t>位的秘钥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US" sz="14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effectLst/>
                        </a:rPr>
                        <a:t>KAEECDHKeyAgreement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effectLst/>
                        </a:rPr>
                        <a:t>当前支持曲线</a:t>
                      </a:r>
                      <a:r>
                        <a:rPr lang="en-US" altLang="zh-CN" sz="1200" dirty="0" smtClean="0">
                          <a:effectLst/>
                        </a:rPr>
                        <a:t>secp224r1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prime256v1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secp384r1</a:t>
                      </a:r>
                      <a:r>
                        <a:rPr lang="zh-CN" altLang="en-US" sz="1200" dirty="0" smtClean="0">
                          <a:effectLst/>
                        </a:rPr>
                        <a:t>、</a:t>
                      </a:r>
                      <a:r>
                        <a:rPr lang="en-US" altLang="zh-CN" sz="1200" dirty="0" smtClean="0">
                          <a:effectLst/>
                        </a:rPr>
                        <a:t>secp521r1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effectLst/>
                        </a:rPr>
                        <a:t>SignatureSpi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effectLst/>
                        </a:rPr>
                        <a:t>KAERSASignature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effectLst/>
                        </a:rPr>
                        <a:t>当前支持</a:t>
                      </a:r>
                      <a:r>
                        <a:rPr lang="en-US" altLang="zh-CN" sz="1200" dirty="0" smtClean="0">
                          <a:effectLst/>
                        </a:rPr>
                        <a:t>“SHA1withRSA”, “SHA224withRSA”, “SHA384withRSA”, “SHA256withRSA”, “SHA512withRSA“, </a:t>
                      </a:r>
                      <a:r>
                        <a:rPr lang="zh-CN" altLang="en-US" sz="1200" dirty="0" smtClean="0">
                          <a:effectLst/>
                        </a:rPr>
                        <a:t>私钥只支持</a:t>
                      </a:r>
                      <a:r>
                        <a:rPr lang="en-US" altLang="zh-CN" sz="1200" dirty="0" err="1" smtClean="0">
                          <a:effectLst/>
                        </a:rPr>
                        <a:t>RSAPrivateCrtKey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US" sz="14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effectLst/>
                        </a:rPr>
                        <a:t>KAERSAPSSSignature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effectLst/>
                        </a:rPr>
                        <a:t>当前支持</a:t>
                      </a:r>
                      <a:r>
                        <a:rPr lang="en-US" altLang="zh-CN" sz="1200" dirty="0" smtClean="0">
                          <a:effectLst/>
                        </a:rPr>
                        <a:t>SHA-1“, ”SHA-224“, ”SHA-256“, ”SHA-384“, ”SHA-512</a:t>
                      </a:r>
                      <a:r>
                        <a:rPr lang="zh-CN" altLang="en-US" sz="1200" dirty="0" smtClean="0">
                          <a:effectLst/>
                        </a:rPr>
                        <a:t>“</a:t>
                      </a:r>
                      <a:r>
                        <a:rPr lang="en-US" altLang="zh-CN" sz="1200" dirty="0" smtClean="0">
                          <a:effectLst/>
                        </a:rPr>
                        <a:t>, </a:t>
                      </a:r>
                      <a:r>
                        <a:rPr lang="zh-CN" altLang="en-US" sz="1200" dirty="0" smtClean="0">
                          <a:effectLst/>
                        </a:rPr>
                        <a:t>私钥只支持</a:t>
                      </a:r>
                      <a:r>
                        <a:rPr lang="en-US" altLang="zh-CN" sz="1200" dirty="0" err="1" smtClean="0">
                          <a:effectLst/>
                        </a:rPr>
                        <a:t>RSAPrivateCrtKey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2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如何实现？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 smtClean="0"/>
              <a:t>先</a:t>
            </a:r>
            <a:r>
              <a:rPr lang="zh-CN" altLang="en-US" b="1" dirty="0"/>
              <a:t>来</a:t>
            </a:r>
            <a:r>
              <a:rPr lang="zh-CN" altLang="en-US" b="1" dirty="0" smtClean="0"/>
              <a:t>看下目录结构</a:t>
            </a:r>
            <a:endParaRPr lang="en-US" altLang="zh-CN" b="1" dirty="0" smtClean="0"/>
          </a:p>
          <a:p>
            <a:pPr marL="160751" lvl="1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45" y="2011895"/>
            <a:ext cx="3140927" cy="36441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958" y="2026631"/>
            <a:ext cx="3192751" cy="36294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31817" y="5745530"/>
            <a:ext cx="26500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</a:t>
            </a:r>
            <a:r>
              <a:rPr kumimoji="1" lang="en-US" altLang="zh-CN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ava</a:t>
            </a:r>
            <a:r>
              <a:rPr kumimoji="1" lang="zh-CN" altLang="en-US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层，实现每一种</a:t>
            </a:r>
            <a:r>
              <a:rPr kumimoji="1" lang="en-US" altLang="zh-CN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SPI</a:t>
            </a:r>
            <a:r>
              <a:rPr kumimoji="1" lang="zh-CN" altLang="en-US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类</a:t>
            </a:r>
            <a:endParaRPr kumimoji="1" lang="zh-CN" altLang="en-US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2455" y="5719405"/>
            <a:ext cx="43957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zh-CN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JNI</a:t>
            </a:r>
            <a:r>
              <a:rPr kumimoji="1" lang="zh-CN" altLang="en-US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层，将</a:t>
            </a:r>
            <a:r>
              <a:rPr kumimoji="1" lang="en-US" altLang="zh-CN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java</a:t>
            </a:r>
            <a:r>
              <a:rPr kumimoji="1" lang="zh-CN" altLang="en-US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中的调用转换为</a:t>
            </a:r>
            <a:r>
              <a:rPr kumimoji="1" lang="en-US" altLang="zh-CN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openssl</a:t>
            </a:r>
            <a:r>
              <a:rPr kumimoji="1"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调用</a:t>
            </a:r>
            <a:endParaRPr kumimoji="1" lang="zh-CN" altLang="en-US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70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如何实现？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 smtClean="0"/>
              <a:t>举例：</a:t>
            </a:r>
            <a:r>
              <a:rPr lang="en-US" altLang="zh-CN" b="1" dirty="0" err="1" smtClean="0"/>
              <a:t>KAEDigest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014" y="1857643"/>
            <a:ext cx="349756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易扩展</a:t>
            </a:r>
            <a:endParaRPr lang="en-US" altLang="zh-CN" sz="16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java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接口与</a:t>
            </a:r>
            <a:r>
              <a:rPr lang="en-US" altLang="zh-CN" sz="16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openssl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接口一一对应</a:t>
            </a:r>
            <a:endParaRPr lang="en-US" altLang="zh-CN" sz="1600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6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0" y="2708379"/>
            <a:ext cx="5079025" cy="26079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564" y="2714517"/>
            <a:ext cx="4600021" cy="25956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2014" y="5584371"/>
            <a:ext cx="6335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这种方式实现的算法还有</a:t>
            </a: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Mac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Cipher(AES, SM4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对称加密</a:t>
            </a: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endParaRPr lang="en-US" altLang="zh-CN" sz="16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7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如何实现？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 smtClean="0"/>
              <a:t>举例：</a:t>
            </a:r>
            <a:r>
              <a:rPr lang="en-US" altLang="zh-CN" b="1" dirty="0" err="1"/>
              <a:t>KAEDHKeyAgreement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014" y="1857643"/>
            <a:ext cx="601940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en-US" altLang="zh-CN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</a:t>
            </a: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ava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接口与</a:t>
            </a:r>
            <a:r>
              <a:rPr lang="en-US" altLang="zh-CN" sz="16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openssl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接口不同，如</a:t>
            </a:r>
            <a:r>
              <a:rPr lang="en-US" altLang="zh-CN" sz="16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openssl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没有对应的</a:t>
            </a:r>
            <a:r>
              <a:rPr lang="en-US" altLang="zh-CN" sz="16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init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endParaRPr lang="en-US" altLang="zh-CN" sz="16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java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层准备所需数据，通过</a:t>
            </a:r>
            <a:r>
              <a:rPr lang="en-US" altLang="zh-CN" sz="16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jni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拿到结果</a:t>
            </a:r>
            <a:endParaRPr lang="en-US" altLang="zh-CN" sz="1600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6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2014" y="5584371"/>
            <a:ext cx="8932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这种方式实现的算法还有</a:t>
            </a:r>
            <a:r>
              <a:rPr lang="en-US" altLang="zh-CN" sz="16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KAEECDHKeyAgreement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KeyPairGenerator</a:t>
            </a: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(DH, ECDH, RSA)</a:t>
            </a: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endParaRPr lang="en-US" altLang="zh-CN" sz="16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9" y="2699491"/>
            <a:ext cx="5184020" cy="2408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85" y="2699490"/>
            <a:ext cx="5559001" cy="24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如何实现？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 smtClean="0"/>
              <a:t>在这里注册每一种算法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46" y="1857334"/>
            <a:ext cx="3620751" cy="4346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770903" y="1829031"/>
            <a:ext cx="619467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51" lvl="1" defTabSz="1187798">
              <a:spcAft>
                <a:spcPts val="600"/>
              </a:spcAft>
              <a:buClr>
                <a:srgbClr val="1D1D1A"/>
              </a:buClr>
              <a:tabLst>
                <a:tab pos="1208088" algn="ctr"/>
              </a:tabLst>
            </a:pPr>
            <a:r>
              <a:rPr lang="zh-CN" altLang="en-US" sz="14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zh-CN" altLang="en-US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$JAVA_HOME/lib/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ext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下创建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kaeprovider.conf</a:t>
            </a:r>
            <a:r>
              <a:rPr lang="en-US" altLang="zh-CN" sz="14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4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zh-CN" altLang="en-US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启动或关闭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KAEProvider</a:t>
            </a:r>
            <a:r>
              <a:rPr lang="zh-CN" altLang="en-US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中的某些算法。文件格式如下</a:t>
            </a:r>
            <a:r>
              <a:rPr lang="zh-CN" altLang="en-US" sz="14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400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6501" lvl="1" indent="-285750" defTabSz="1187798">
              <a:spcAft>
                <a:spcPts val="600"/>
              </a:spcAft>
              <a:buClr>
                <a:srgbClr val="1D1D1A"/>
              </a:buClr>
              <a:buFont typeface="Arial" panose="020B0604020202020204" pitchFamily="34" charset="0"/>
              <a:buChar char="•"/>
              <a:tabLst>
                <a:tab pos="1208088" algn="ctr"/>
              </a:tabLst>
            </a:pP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kae.md5=false  </a:t>
            </a:r>
            <a:r>
              <a:rPr lang="en-US" altLang="zh-CN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// </a:t>
            </a:r>
            <a:r>
              <a:rPr lang="zh-CN" altLang="en-US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关闭</a:t>
            </a:r>
            <a:r>
              <a:rPr lang="en-US" altLang="zh-CN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md5</a:t>
            </a:r>
            <a:r>
              <a:rPr lang="zh-CN" altLang="en-US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算法</a:t>
            </a:r>
          </a:p>
          <a:p>
            <a:pPr marL="446501" lvl="1" indent="-285750" defTabSz="1187798">
              <a:spcAft>
                <a:spcPts val="600"/>
              </a:spcAft>
              <a:buClr>
                <a:srgbClr val="1D1D1A"/>
              </a:buClr>
              <a:buFont typeface="Arial" panose="020B0604020202020204" pitchFamily="34" charset="0"/>
              <a:buChar char="•"/>
              <a:tabLst>
                <a:tab pos="1208088" algn="ctr"/>
              </a:tabLst>
            </a:pP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kae.sha256=false </a:t>
            </a:r>
            <a:r>
              <a:rPr lang="en-US" altLang="zh-CN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// </a:t>
            </a:r>
            <a:r>
              <a:rPr lang="zh-CN" altLang="en-US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关闭</a:t>
            </a:r>
            <a:r>
              <a:rPr lang="en-US" altLang="zh-CN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sha256</a:t>
            </a:r>
            <a:r>
              <a:rPr lang="zh-CN" altLang="en-US" sz="16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算法</a:t>
            </a:r>
          </a:p>
          <a:p>
            <a:pPr marL="446501" lvl="1" indent="-285750" defTabSz="1187798">
              <a:spcAft>
                <a:spcPts val="600"/>
              </a:spcAft>
              <a:buClr>
                <a:srgbClr val="1D1D1A"/>
              </a:buClr>
              <a:buFont typeface="Arial" panose="020B0604020202020204" pitchFamily="34" charset="0"/>
              <a:buChar char="•"/>
              <a:tabLst>
                <a:tab pos="1208088" algn="ctr"/>
              </a:tabLst>
            </a:pPr>
            <a:r>
              <a:rPr lang="en-US" altLang="zh-CN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  <a:p>
            <a:pPr marL="446501" lvl="1" indent="-285750" defTabSz="1187798">
              <a:spcAft>
                <a:spcPts val="600"/>
              </a:spcAft>
              <a:buClr>
                <a:srgbClr val="1D1D1A"/>
              </a:buClr>
              <a:buFont typeface="Arial" panose="020B0604020202020204" pitchFamily="34" charset="0"/>
              <a:buChar char="•"/>
              <a:tabLst>
                <a:tab pos="1208088" algn="ctr"/>
              </a:tabLst>
            </a:pPr>
            <a:endParaRPr lang="en-US" altLang="zh-CN" sz="16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60751" lvl="1" defTabSz="1187798">
              <a:spcAft>
                <a:spcPts val="600"/>
              </a:spcAft>
              <a:buClr>
                <a:srgbClr val="1D1D1A"/>
              </a:buClr>
              <a:tabLst>
                <a:tab pos="1208088" algn="ctr"/>
              </a:tabLst>
            </a:pPr>
            <a:r>
              <a:rPr lang="zh-CN" altLang="en-US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当前支持的配置有：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kae.md5, kae.sha256, kae.sha384, kae.sm3, 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kae.aes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kae.sm4, 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kae.hmac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kae.rsa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kae.dh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kae.ec</a:t>
            </a:r>
            <a:endParaRPr lang="en-US" altLang="zh-CN" sz="1400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2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该如何使用</a:t>
            </a:r>
            <a:r>
              <a:rPr lang="en-US" altLang="zh-CN" b="1" dirty="0" err="1" smtClean="0"/>
              <a:t>KAEProvider</a:t>
            </a:r>
            <a:r>
              <a:rPr lang="zh-CN" altLang="en-US" b="1" dirty="0"/>
              <a:t>？</a:t>
            </a:r>
            <a:endParaRPr 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0" y="1173932"/>
            <a:ext cx="5082358" cy="453418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179822" y="1173932"/>
            <a:ext cx="559416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68275" defTabSz="1187798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208088" algn="ctr"/>
              </a:tabLst>
            </a:pP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也可通过命令行参数指定自己的配置文件</a:t>
            </a:r>
            <a:endParaRPr lang="en-US" altLang="zh-CN" sz="1400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en-US" altLang="zh-CN" sz="1200" i="1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CN" sz="1200" i="1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Djava.security.properties</a:t>
            </a:r>
            <a:r>
              <a:rPr lang="en-US" altLang="zh-CN" sz="1200" i="1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=&lt;URL</a:t>
            </a:r>
            <a:r>
              <a:rPr lang="en-US" altLang="zh-CN" sz="1200" i="1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 </a:t>
            </a:r>
            <a:r>
              <a:rPr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将该文件内容追加至</a:t>
            </a:r>
            <a:r>
              <a:rPr lang="en-US" altLang="zh-CN" sz="12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jre</a:t>
            </a:r>
            <a:r>
              <a:rPr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中自带的配置文件，如果</a:t>
            </a:r>
            <a:r>
              <a:rPr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key</a:t>
            </a:r>
            <a:r>
              <a:rPr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相同，则以命令行中指定的为主</a:t>
            </a:r>
            <a:endParaRPr lang="en-US" altLang="zh-CN" sz="1200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en-US" altLang="zh-CN" sz="1200" i="1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CN" sz="1200" i="1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Djava.security.properties</a:t>
            </a:r>
            <a:r>
              <a:rPr lang="en-US" altLang="zh-CN" sz="1200" i="1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==&lt;URL&gt; </a:t>
            </a:r>
            <a:r>
              <a:rPr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完全替换</a:t>
            </a:r>
            <a:r>
              <a:rPr lang="en-US" altLang="zh-CN" sz="12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jre</a:t>
            </a:r>
            <a:r>
              <a:rPr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自带的配置文件</a:t>
            </a:r>
            <a:endParaRPr lang="en-US" altLang="zh-CN" sz="1200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4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9388" lvl="0" indent="-168275" defTabSz="1187798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208088" algn="ctr"/>
              </a:tabLst>
            </a:pPr>
            <a:r>
              <a:rPr lang="zh-CN" altLang="en-US" sz="16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可通过如下方式查看是否使用</a:t>
            </a:r>
            <a:r>
              <a:rPr lang="en-US" altLang="zh-CN" sz="16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KAEProvider</a:t>
            </a:r>
            <a:endParaRPr lang="en-US" altLang="zh-CN" sz="1600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en-US" altLang="zh-CN" sz="1200" i="1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CN" sz="1200" i="1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Djava.security.debug</a:t>
            </a:r>
            <a:r>
              <a:rPr lang="en-US" altLang="zh-CN" sz="1200" i="1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=all</a:t>
            </a: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 smtClean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200" i="1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en-US" altLang="zh-CN" sz="1400" i="1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</a:t>
            </a:r>
            <a:r>
              <a:rPr lang="en-US" altLang="zh-CN" sz="1400" i="1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ae.log</a:t>
            </a:r>
            <a:endParaRPr lang="en-US" altLang="zh-CN" sz="14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rgbClr val="1D1D1A"/>
              </a:buClr>
              <a:buFont typeface=".AppleSystemUIFont"/>
              <a:buChar char="&gt;"/>
              <a:tabLst>
                <a:tab pos="1208088" algn="ctr"/>
              </a:tabLst>
            </a:pPr>
            <a:endParaRPr lang="en-US" altLang="zh-CN" sz="14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56" y="3100251"/>
            <a:ext cx="4800092" cy="18264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245" y="5045232"/>
            <a:ext cx="5437413" cy="2458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903" y="5724648"/>
            <a:ext cx="5038095" cy="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0"/>
            <a:ext cx="7487025" cy="506300"/>
            <a:chOff x="1765300" y="3693101"/>
            <a:chExt cx="7488000" cy="50636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1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一些基本知识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461605"/>
            <a:chOff x="1765300" y="3742267"/>
            <a:chExt cx="7488000" cy="46166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实现原理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性能测试</a:t>
              </a:r>
              <a:endPara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7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测试环境</a:t>
            </a:r>
            <a:endParaRPr lang="en-US" b="1" dirty="0"/>
          </a:p>
        </p:txBody>
      </p:sp>
      <p:sp>
        <p:nvSpPr>
          <p:cNvPr id="13" name="Content Placeholder 4"/>
          <p:cNvSpPr>
            <a:spLocks noGrp="1"/>
          </p:cNvSpPr>
          <p:nvPr>
            <p:ph idx="12"/>
          </p:nvPr>
        </p:nvSpPr>
        <p:spPr>
          <a:xfrm>
            <a:off x="726021" y="1512875"/>
            <a:ext cx="10733557" cy="4690459"/>
          </a:xfrm>
        </p:spPr>
        <p:txBody>
          <a:bodyPr/>
          <a:lstStyle/>
          <a:p>
            <a:r>
              <a:rPr lang="en-US" altLang="zh-CN" dirty="0" smtClean="0"/>
              <a:t>CPU</a:t>
            </a:r>
            <a:r>
              <a:rPr lang="en-US" altLang="zh-CN" dirty="0"/>
              <a:t>: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Kunpeng</a:t>
            </a:r>
            <a:r>
              <a:rPr lang="en-US" altLang="zh-CN" dirty="0" smtClean="0"/>
              <a:t> 920</a:t>
            </a:r>
          </a:p>
          <a:p>
            <a:r>
              <a:rPr lang="en-US" altLang="zh-CN" dirty="0"/>
              <a:t>OS: </a:t>
            </a:r>
            <a:r>
              <a:rPr lang="en-US" altLang="zh-CN" dirty="0" smtClean="0"/>
              <a:t> openEuler 20.03</a:t>
            </a:r>
          </a:p>
          <a:p>
            <a:r>
              <a:rPr lang="en-US" altLang="zh-CN" dirty="0"/>
              <a:t>KAE: </a:t>
            </a:r>
            <a:r>
              <a:rPr lang="en-US" altLang="zh-CN" dirty="0" smtClean="0"/>
              <a:t> v1.3.10</a:t>
            </a:r>
          </a:p>
          <a:p>
            <a:pPr lvl="1"/>
            <a:r>
              <a:rPr lang="en-US" altLang="zh-CN" sz="1200" i="1" dirty="0">
                <a:solidFill>
                  <a:schemeClr val="accent1"/>
                </a:solidFill>
              </a:rPr>
              <a:t>export OPENSSL_ENGINES=/</a:t>
            </a:r>
            <a:r>
              <a:rPr lang="en-US" altLang="zh-CN" sz="1200" i="1" dirty="0" err="1" smtClean="0">
                <a:solidFill>
                  <a:schemeClr val="accent1"/>
                </a:solidFill>
              </a:rPr>
              <a:t>usr</a:t>
            </a:r>
            <a:r>
              <a:rPr lang="en-US" altLang="zh-CN" sz="1200" i="1" dirty="0" smtClean="0">
                <a:solidFill>
                  <a:schemeClr val="accent1"/>
                </a:solidFill>
              </a:rPr>
              <a:t>/local/lib/engines-1.1 </a:t>
            </a:r>
          </a:p>
          <a:p>
            <a:r>
              <a:rPr lang="zh-CN" altLang="en-US" dirty="0" smtClean="0"/>
              <a:t>毕昇</a:t>
            </a:r>
            <a:r>
              <a:rPr lang="en-US" altLang="zh-CN" dirty="0" smtClean="0"/>
              <a:t>JDK8:  commit</a:t>
            </a:r>
            <a:r>
              <a:rPr lang="en-US" altLang="zh-CN" dirty="0" smtClean="0"/>
              <a:t>:3826df3f633c1341068c1367de506db929674924</a:t>
            </a:r>
            <a:endParaRPr lang="en-US" altLang="zh-CN" dirty="0" smtClean="0"/>
          </a:p>
          <a:p>
            <a:pPr lvl="1"/>
            <a:r>
              <a:rPr lang="en-US" altLang="zh-CN" sz="1200" i="1" dirty="0" smtClean="0">
                <a:solidFill>
                  <a:schemeClr val="accent1"/>
                </a:solidFill>
              </a:rPr>
              <a:t>bash </a:t>
            </a:r>
            <a:r>
              <a:rPr lang="en-US" altLang="zh-CN" sz="1200" i="1" dirty="0">
                <a:solidFill>
                  <a:schemeClr val="accent1"/>
                </a:solidFill>
              </a:rPr>
              <a:t>configure --</a:t>
            </a:r>
            <a:r>
              <a:rPr lang="en-US" altLang="zh-CN" sz="1200" i="1" dirty="0" smtClean="0">
                <a:solidFill>
                  <a:schemeClr val="accent1"/>
                </a:solidFill>
              </a:rPr>
              <a:t>enable-</a:t>
            </a:r>
            <a:r>
              <a:rPr lang="en-US" altLang="zh-CN" sz="1200" i="1" dirty="0" err="1" smtClean="0">
                <a:solidFill>
                  <a:schemeClr val="accent1"/>
                </a:solidFill>
              </a:rPr>
              <a:t>kae</a:t>
            </a:r>
            <a:endParaRPr lang="en-US" altLang="zh-CN" sz="1200" i="1" dirty="0" smtClean="0">
              <a:solidFill>
                <a:schemeClr val="accent1"/>
              </a:solidFill>
            </a:endParaRPr>
          </a:p>
          <a:p>
            <a:pPr lvl="1"/>
            <a:r>
              <a:rPr lang="en-US" altLang="zh-CN" sz="1200" i="1" dirty="0">
                <a:solidFill>
                  <a:schemeClr val="accent1"/>
                </a:solidFill>
              </a:rPr>
              <a:t>m</a:t>
            </a:r>
            <a:r>
              <a:rPr lang="en-US" altLang="zh-CN" sz="1200" i="1" dirty="0" smtClean="0">
                <a:solidFill>
                  <a:schemeClr val="accent1"/>
                </a:solidFill>
              </a:rPr>
              <a:t>ake images</a:t>
            </a:r>
          </a:p>
          <a:p>
            <a:pPr lvl="1"/>
            <a:r>
              <a:rPr lang="en-US" altLang="zh-CN" sz="1200" i="1" dirty="0" smtClean="0">
                <a:solidFill>
                  <a:schemeClr val="accent1"/>
                </a:solidFill>
              </a:rPr>
              <a:t>JDK</a:t>
            </a:r>
            <a:r>
              <a:rPr lang="zh-CN" altLang="en-US" sz="1200" i="1" dirty="0" smtClean="0">
                <a:solidFill>
                  <a:schemeClr val="accent1"/>
                </a:solidFill>
              </a:rPr>
              <a:t>路径：</a:t>
            </a:r>
            <a:r>
              <a:rPr lang="en-US" altLang="zh-CN" sz="1200" i="1" dirty="0" smtClean="0">
                <a:solidFill>
                  <a:schemeClr val="accent1"/>
                </a:solidFill>
              </a:rPr>
              <a:t>build/linux-aarch64-normal-server-release/images/j2sdk-image</a:t>
            </a:r>
            <a:endParaRPr lang="en-US" altLang="zh-CN" sz="1200" i="1" dirty="0" smtClean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pPr marL="11113" indent="0">
              <a:buNone/>
            </a:pPr>
            <a:endParaRPr lang="en-US" dirty="0"/>
          </a:p>
        </p:txBody>
      </p:sp>
      <p:sp>
        <p:nvSpPr>
          <p:cNvPr id="14" name="TextBox 4"/>
          <p:cNvSpPr txBox="1"/>
          <p:nvPr/>
        </p:nvSpPr>
        <p:spPr>
          <a:xfrm>
            <a:off x="807552" y="5890275"/>
            <a:ext cx="90768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200" i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毕昇</a:t>
            </a:r>
            <a:r>
              <a:rPr kumimoji="1" lang="en-US" altLang="zh-CN" sz="1200" i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JDK8</a:t>
            </a:r>
            <a:r>
              <a:rPr kumimoji="1" lang="zh-CN" altLang="en-US" sz="1200" i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代码仓</a:t>
            </a:r>
            <a:r>
              <a:rPr kumimoji="1" lang="en-US" altLang="zh-CN" sz="1200" i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https://</a:t>
            </a:r>
            <a:r>
              <a:rPr kumimoji="1" lang="en-US" altLang="zh-CN" sz="1200" i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gitee.com/openeuler/bishengjdk-8</a:t>
            </a:r>
          </a:p>
          <a:p>
            <a:r>
              <a:rPr kumimoji="1" lang="en-US" sz="1200" i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</a:t>
            </a:r>
            <a:r>
              <a:rPr kumimoji="1" lang="zh-CN" altLang="en-US" sz="1200" i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下载链接</a:t>
            </a:r>
            <a:r>
              <a:rPr kumimoji="1" lang="en-US" altLang="zh-CN" sz="1200" i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https://github.com/kunpengcompute/KAE/releases</a:t>
            </a:r>
            <a:endParaRPr kumimoji="1" lang="en-US" sz="1200" i="1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9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/>
              <a:t>先</a:t>
            </a:r>
            <a:r>
              <a:rPr lang="zh-CN" altLang="en-US" b="1" dirty="0" smtClean="0"/>
              <a:t>来看看每个具体算法的性能</a:t>
            </a:r>
            <a:endParaRPr lang="en-US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726021" y="1512875"/>
            <a:ext cx="11256973" cy="4690459"/>
          </a:xfrm>
        </p:spPr>
        <p:txBody>
          <a:bodyPr/>
          <a:lstStyle/>
          <a:p>
            <a:r>
              <a:rPr lang="zh-CN" altLang="en-US" b="1" dirty="0" smtClean="0"/>
              <a:t>测试用例</a:t>
            </a:r>
            <a:r>
              <a:rPr lang="en-US" altLang="zh-CN" b="1" dirty="0"/>
              <a:t>: </a:t>
            </a:r>
            <a:r>
              <a:rPr lang="en-US" altLang="zh-CN" sz="1600" dirty="0" err="1" smtClean="0"/>
              <a:t>jdk</a:t>
            </a:r>
            <a:r>
              <a:rPr lang="en-US" altLang="zh-CN" sz="1600" dirty="0" smtClean="0"/>
              <a:t>/test/micro/org/</a:t>
            </a:r>
            <a:r>
              <a:rPr lang="en-US" altLang="zh-CN" sz="1600" dirty="0" err="1" smtClean="0"/>
              <a:t>openeuler</a:t>
            </a:r>
            <a:r>
              <a:rPr lang="en-US" altLang="zh-CN" sz="1600" dirty="0" smtClean="0"/>
              <a:t>/bench/security/</a:t>
            </a:r>
            <a:r>
              <a:rPr lang="en-US" altLang="zh-CN" sz="1600" dirty="0" err="1" smtClean="0"/>
              <a:t>openssl</a:t>
            </a:r>
            <a:endParaRPr lang="en-US" altLang="zh-CN" sz="1600" dirty="0" smtClean="0"/>
          </a:p>
          <a:p>
            <a:pPr lvl="1"/>
            <a:r>
              <a:rPr lang="zh-CN" altLang="en-US" dirty="0" smtClean="0"/>
              <a:t>创建</a:t>
            </a:r>
            <a:r>
              <a:rPr lang="en-US" altLang="zh-CN" dirty="0" err="1" smtClean="0"/>
              <a:t>jmh</a:t>
            </a:r>
            <a:r>
              <a:rPr lang="zh-CN" altLang="en-US" dirty="0" smtClean="0"/>
              <a:t>项目</a:t>
            </a:r>
            <a:r>
              <a:rPr lang="en-US" altLang="zh-CN" dirty="0" smtClean="0"/>
              <a:t>: </a:t>
            </a:r>
            <a:r>
              <a:rPr lang="en-US" altLang="zh-CN" sz="1200" dirty="0" err="1" smtClean="0"/>
              <a:t>mvn</a:t>
            </a:r>
            <a:r>
              <a:rPr lang="en-US" altLang="zh-CN" sz="1200" dirty="0" smtClean="0"/>
              <a:t> </a:t>
            </a:r>
            <a:r>
              <a:rPr lang="en-US" altLang="zh-CN" sz="1200" dirty="0" err="1" smtClean="0"/>
              <a:t>archetype:generate</a:t>
            </a:r>
            <a:r>
              <a:rPr lang="en-US" altLang="zh-CN" sz="1200" dirty="0" smtClean="0"/>
              <a:t> -</a:t>
            </a:r>
            <a:r>
              <a:rPr lang="en-US" altLang="zh-CN" sz="1200" dirty="0" err="1" smtClean="0"/>
              <a:t>DinteractiveMode</a:t>
            </a:r>
            <a:r>
              <a:rPr lang="en-US" altLang="zh-CN" sz="1200" dirty="0" smtClean="0"/>
              <a:t>=false -</a:t>
            </a:r>
            <a:r>
              <a:rPr lang="en-US" altLang="zh-CN" sz="1200" dirty="0" err="1" smtClean="0"/>
              <a:t>DarchetypeGroupId</a:t>
            </a:r>
            <a:r>
              <a:rPr lang="en-US" altLang="zh-CN" sz="1200" dirty="0" smtClean="0"/>
              <a:t>=</a:t>
            </a:r>
            <a:r>
              <a:rPr lang="en-US" altLang="zh-CN" sz="1200" dirty="0" err="1" smtClean="0"/>
              <a:t>org.openjdk.jmh</a:t>
            </a:r>
            <a:r>
              <a:rPr lang="en-US" altLang="zh-CN" sz="1200" dirty="0" smtClean="0"/>
              <a:t> -</a:t>
            </a:r>
            <a:r>
              <a:rPr lang="en-US" altLang="zh-CN" sz="1200" dirty="0" err="1" smtClean="0"/>
              <a:t>DarchetypeArtifactId</a:t>
            </a:r>
            <a:r>
              <a:rPr lang="en-US" altLang="zh-CN" sz="1200" dirty="0" smtClean="0"/>
              <a:t>=</a:t>
            </a:r>
            <a:r>
              <a:rPr lang="en-US" altLang="zh-CN" sz="1200" dirty="0" err="1" smtClean="0"/>
              <a:t>jmh</a:t>
            </a:r>
            <a:r>
              <a:rPr lang="en-US" altLang="zh-CN" sz="1200" dirty="0" smtClean="0"/>
              <a:t>-java-benchmark-archetype -</a:t>
            </a:r>
            <a:r>
              <a:rPr lang="en-US" altLang="zh-CN" sz="1200" dirty="0" err="1" smtClean="0"/>
              <a:t>DgroupId</a:t>
            </a:r>
            <a:r>
              <a:rPr lang="en-US" altLang="zh-CN" sz="1200" dirty="0" smtClean="0"/>
              <a:t>=</a:t>
            </a:r>
            <a:r>
              <a:rPr lang="en-US" altLang="zh-CN" sz="1200" dirty="0" err="1" smtClean="0"/>
              <a:t>org.openeuler.bench.security.openssl</a:t>
            </a:r>
            <a:r>
              <a:rPr lang="en-US" altLang="zh-CN" sz="1200" dirty="0" smtClean="0"/>
              <a:t> -</a:t>
            </a:r>
            <a:r>
              <a:rPr lang="en-US" altLang="zh-CN" sz="1200" dirty="0" err="1" smtClean="0"/>
              <a:t>DartifactId</a:t>
            </a:r>
            <a:r>
              <a:rPr lang="en-US" altLang="zh-CN" sz="1200" dirty="0" smtClean="0"/>
              <a:t>=</a:t>
            </a:r>
            <a:r>
              <a:rPr lang="en-US" altLang="zh-CN" sz="1200" dirty="0" err="1" smtClean="0"/>
              <a:t>kae</a:t>
            </a:r>
            <a:r>
              <a:rPr lang="en-US" altLang="zh-CN" sz="1200" dirty="0" smtClean="0"/>
              <a:t>-benchmark -</a:t>
            </a:r>
            <a:r>
              <a:rPr lang="en-US" altLang="zh-CN" sz="1200" dirty="0" err="1" smtClean="0"/>
              <a:t>Dversion</a:t>
            </a:r>
            <a:r>
              <a:rPr lang="en-US" altLang="zh-CN" sz="1200" dirty="0" smtClean="0"/>
              <a:t>=1.0</a:t>
            </a:r>
          </a:p>
          <a:p>
            <a:pPr lvl="1"/>
            <a:r>
              <a:rPr lang="zh-CN" altLang="en-US" dirty="0" smtClean="0"/>
              <a:t>编译并打包用例</a:t>
            </a:r>
            <a:r>
              <a:rPr lang="en-US" altLang="zh-CN" dirty="0" smtClean="0"/>
              <a:t>: </a:t>
            </a:r>
            <a:r>
              <a:rPr lang="en-US" altLang="zh-CN" sz="1200" dirty="0" err="1" smtClean="0"/>
              <a:t>cp</a:t>
            </a:r>
            <a:r>
              <a:rPr lang="en-US" altLang="zh-CN" sz="1200" dirty="0" smtClean="0"/>
              <a:t> BenchmarkBase.java RSAPSSSignatureBenchmark.java DHKeyAgreementBenchMark.java … </a:t>
            </a:r>
            <a:r>
              <a:rPr lang="en-US" altLang="zh-CN" sz="1200" dirty="0" err="1" smtClean="0"/>
              <a:t>kae</a:t>
            </a:r>
            <a:r>
              <a:rPr lang="en-US" altLang="zh-CN" sz="1200" dirty="0" smtClean="0"/>
              <a:t>-benchmark/</a:t>
            </a:r>
            <a:r>
              <a:rPr lang="en-US" altLang="zh-CN" sz="1200" dirty="0" err="1" smtClean="0"/>
              <a:t>src</a:t>
            </a:r>
            <a:r>
              <a:rPr lang="en-US" altLang="zh-CN" sz="1200" dirty="0" smtClean="0"/>
              <a:t>/main/java/org/</a:t>
            </a:r>
            <a:r>
              <a:rPr lang="en-US" altLang="zh-CN" sz="1200" dirty="0" err="1" smtClean="0"/>
              <a:t>openeuler</a:t>
            </a:r>
            <a:r>
              <a:rPr lang="en-US" altLang="zh-CN" sz="1200" dirty="0" smtClean="0"/>
              <a:t>/bench/security/</a:t>
            </a:r>
            <a:r>
              <a:rPr lang="en-US" altLang="zh-CN" sz="1200" dirty="0" err="1" smtClean="0"/>
              <a:t>openssl</a:t>
            </a:r>
            <a:r>
              <a:rPr lang="en-US" altLang="zh-CN" sz="1200" dirty="0" smtClean="0"/>
              <a:t>/ &amp;&amp; cd </a:t>
            </a:r>
            <a:r>
              <a:rPr lang="en-US" altLang="zh-CN" sz="1200" dirty="0" err="1" smtClean="0"/>
              <a:t>kae</a:t>
            </a:r>
            <a:r>
              <a:rPr lang="en-US" altLang="zh-CN" sz="1200" dirty="0" smtClean="0"/>
              <a:t>-benchmark &amp;&amp; </a:t>
            </a:r>
            <a:r>
              <a:rPr lang="en-US" altLang="zh-CN" sz="1200" dirty="0" err="1" smtClean="0"/>
              <a:t>mvn</a:t>
            </a:r>
            <a:r>
              <a:rPr lang="en-US" altLang="zh-CN" sz="1200" dirty="0" smtClean="0"/>
              <a:t> install</a:t>
            </a:r>
            <a:endParaRPr 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4" y="3311116"/>
            <a:ext cx="4416949" cy="18415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33084" y="3042788"/>
            <a:ext cx="45365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java -jar target/benchmarks.jar </a:t>
            </a:r>
            <a:r>
              <a:rPr kumimoji="1" lang="en-US" altLang="zh-CN" sz="12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DHKeyAgreementBenchMark</a:t>
            </a:r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0523" y="6174342"/>
            <a:ext cx="66171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默认的用例可能执行时间较长，用户可以根据情况修改用例，如减少迭代次数，减少测试数据集等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952" y="3410246"/>
            <a:ext cx="6927059" cy="164330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160272" y="3172408"/>
            <a:ext cx="43928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java -jar target/benchmarks.jar </a:t>
            </a:r>
            <a:r>
              <a:rPr kumimoji="1" lang="en-US" altLang="zh-CN" sz="12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RSAPSSSignatureBenchmark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04940" y="5093354"/>
            <a:ext cx="516487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zh-CN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RSAPSS</a:t>
            </a:r>
            <a:r>
              <a:rPr kumimoji="1" lang="zh-CN" altLang="en-US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签名</a:t>
            </a:r>
            <a:r>
              <a:rPr kumimoji="1" lang="en-US" altLang="zh-CN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验证签名</a:t>
            </a:r>
            <a:r>
              <a:rPr kumimoji="1" lang="zh-CN" altLang="en-US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平均提升</a:t>
            </a:r>
            <a:r>
              <a:rPr kumimoji="1" lang="en-US" altLang="zh-CN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r>
              <a:rPr kumimoji="1" lang="en-US" altLang="zh-CN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0%</a:t>
            </a:r>
            <a:endParaRPr kumimoji="1" lang="zh-CN" altLang="en-US" sz="2400" i="1" dirty="0" smtClean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5243" y="5207148"/>
            <a:ext cx="37526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zh-CN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DH</a:t>
            </a:r>
            <a:r>
              <a:rPr kumimoji="1" lang="zh-CN" altLang="en-US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秘钥交换</a:t>
            </a:r>
            <a:r>
              <a:rPr kumimoji="1" lang="zh-CN" altLang="en-US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平均提升</a:t>
            </a:r>
            <a:r>
              <a:rPr kumimoji="1" lang="en-US" altLang="zh-CN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en-US" altLang="zh-CN" sz="2400" i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kumimoji="1" lang="en-US" altLang="zh-CN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0%</a:t>
            </a:r>
            <a:endParaRPr kumimoji="1" lang="zh-CN" altLang="en-US" sz="2400" i="1" dirty="0" smtClean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1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HTTPS</a:t>
            </a:r>
            <a:r>
              <a:rPr lang="zh-CN" altLang="en-US" b="1" dirty="0" smtClean="0"/>
              <a:t>效果怎么样？</a:t>
            </a:r>
            <a:endParaRPr lang="en-US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726021" y="1512875"/>
            <a:ext cx="10733557" cy="4690459"/>
          </a:xfrm>
        </p:spPr>
        <p:txBody>
          <a:bodyPr/>
          <a:lstStyle/>
          <a:p>
            <a:r>
              <a:rPr lang="en-US" altLang="zh-CN" b="1" dirty="0" smtClean="0"/>
              <a:t>t</a:t>
            </a:r>
            <a:r>
              <a:rPr lang="en-US" altLang="zh-CN" b="1" dirty="0"/>
              <a:t>omcat10.0.6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生成证书：</a:t>
            </a:r>
            <a:r>
              <a:rPr lang="en-US" sz="1200" i="1" dirty="0" err="1" smtClean="0"/>
              <a:t>keytool</a:t>
            </a:r>
            <a:r>
              <a:rPr lang="en-US" sz="1200" i="1" dirty="0" smtClean="0"/>
              <a:t> </a:t>
            </a:r>
            <a:r>
              <a:rPr lang="en-US" sz="1200" i="1" dirty="0"/>
              <a:t>-</a:t>
            </a:r>
            <a:r>
              <a:rPr lang="en-US" sz="1200" i="1" dirty="0" err="1"/>
              <a:t>genkey</a:t>
            </a:r>
            <a:r>
              <a:rPr lang="en-US" sz="1200" i="1" dirty="0"/>
              <a:t>  -</a:t>
            </a:r>
            <a:r>
              <a:rPr lang="en-US" sz="1200" i="1" dirty="0" err="1"/>
              <a:t>keyalg</a:t>
            </a:r>
            <a:r>
              <a:rPr lang="en-US" sz="1200" i="1" dirty="0"/>
              <a:t> RSA -</a:t>
            </a:r>
            <a:r>
              <a:rPr lang="en-US" sz="1200" i="1" dirty="0" err="1"/>
              <a:t>keystore</a:t>
            </a:r>
            <a:r>
              <a:rPr lang="en-US" sz="1200" i="1" dirty="0"/>
              <a:t> localhost-</a:t>
            </a:r>
            <a:r>
              <a:rPr lang="en-US" sz="1200" i="1" dirty="0" err="1"/>
              <a:t>rsa.jks</a:t>
            </a:r>
            <a:r>
              <a:rPr lang="en-US" sz="1200" i="1" dirty="0"/>
              <a:t>  -</a:t>
            </a:r>
            <a:r>
              <a:rPr lang="en-US" sz="1200" i="1" dirty="0" err="1"/>
              <a:t>storepass</a:t>
            </a:r>
            <a:r>
              <a:rPr lang="en-US" sz="1200" i="1" dirty="0"/>
              <a:t> </a:t>
            </a:r>
            <a:r>
              <a:rPr lang="en-US" sz="1200" i="1" dirty="0" err="1" smtClean="0"/>
              <a:t>changeit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160751" lvl="1" indent="0">
              <a:buNone/>
            </a:pPr>
            <a:endParaRPr lang="en-US" dirty="0"/>
          </a:p>
          <a:p>
            <a:pPr lvl="0"/>
            <a:r>
              <a:rPr lang="en-US" altLang="zh-CN" b="1" dirty="0" smtClean="0">
                <a:solidFill>
                  <a:srgbClr val="1D1D1A"/>
                </a:solidFill>
              </a:rPr>
              <a:t>jmeter5.4.1</a:t>
            </a: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:  </a:t>
            </a:r>
            <a:r>
              <a:rPr lang="en-US" altLang="zh-CN" sz="1200" i="1" dirty="0"/>
              <a:t>./bin/</a:t>
            </a:r>
            <a:r>
              <a:rPr lang="en-US" altLang="zh-CN" sz="1200" i="1" dirty="0" err="1"/>
              <a:t>jmeter</a:t>
            </a:r>
            <a:r>
              <a:rPr lang="en-US" altLang="zh-CN" sz="1200" i="1" dirty="0"/>
              <a:t> -n -t </a:t>
            </a:r>
            <a:r>
              <a:rPr lang="en-US" altLang="zh-CN" sz="1200" i="1" dirty="0" err="1"/>
              <a:t>kae.jmx</a:t>
            </a:r>
            <a:endParaRPr lang="en-US" altLang="zh-CN" sz="1200" i="1" dirty="0" smtClean="0"/>
          </a:p>
          <a:p>
            <a:pPr lvl="1"/>
            <a:endParaRPr lang="en-US" altLang="zh-CN" b="1" dirty="0">
              <a:solidFill>
                <a:srgbClr val="1D1D1A"/>
              </a:solidFill>
            </a:endParaRPr>
          </a:p>
          <a:p>
            <a:r>
              <a:rPr lang="zh-CN" altLang="en-US" b="1" dirty="0">
                <a:solidFill>
                  <a:srgbClr val="1D1D1A"/>
                </a:solidFill>
              </a:rPr>
              <a:t>步骤</a:t>
            </a:r>
            <a:endParaRPr lang="en-US" altLang="zh-CN" b="1" dirty="0" smtClean="0">
              <a:solidFill>
                <a:srgbClr val="1D1D1A"/>
              </a:solidFill>
            </a:endParaRPr>
          </a:p>
          <a:p>
            <a:pPr lvl="1"/>
            <a:r>
              <a:rPr lang="en-US" altLang="zh-CN" dirty="0"/>
              <a:t>t</a:t>
            </a:r>
            <a:r>
              <a:rPr lang="en-US" altLang="zh-CN" dirty="0"/>
              <a:t>omcat  </a:t>
            </a:r>
            <a:r>
              <a:rPr lang="en-US" altLang="zh-CN" dirty="0" smtClean="0"/>
              <a:t> </a:t>
            </a:r>
            <a:r>
              <a:rPr lang="zh-CN" altLang="en-US" dirty="0" smtClean="0"/>
              <a:t>默认</a:t>
            </a:r>
            <a:r>
              <a:rPr lang="en-US" altLang="zh-CN" dirty="0"/>
              <a:t>Provider/</a:t>
            </a:r>
            <a:r>
              <a:rPr lang="en-US" altLang="zh-CN" dirty="0" err="1"/>
              <a:t>KAEProvider</a:t>
            </a:r>
            <a:endParaRPr lang="en-US" altLang="zh-CN" dirty="0"/>
          </a:p>
          <a:p>
            <a:pPr lvl="1"/>
            <a:r>
              <a:rPr lang="en-US" altLang="zh-CN" dirty="0" err="1"/>
              <a:t>j</a:t>
            </a:r>
            <a:r>
              <a:rPr lang="en-US" altLang="zh-CN" dirty="0" err="1"/>
              <a:t>meter</a:t>
            </a:r>
            <a:r>
              <a:rPr lang="en-US" altLang="zh-CN" dirty="0"/>
              <a:t>  </a:t>
            </a:r>
            <a:r>
              <a:rPr lang="en-US" altLang="zh-CN" dirty="0" smtClean="0"/>
              <a:t>  </a:t>
            </a:r>
            <a:r>
              <a:rPr lang="zh-CN" altLang="en-US" dirty="0" smtClean="0"/>
              <a:t>默认</a:t>
            </a:r>
            <a:r>
              <a:rPr lang="en-US" altLang="zh-CN" dirty="0"/>
              <a:t>Provider</a:t>
            </a:r>
            <a:endParaRPr lang="en-US" altLang="zh-CN" dirty="0"/>
          </a:p>
          <a:p>
            <a:pPr lvl="1"/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24" y="2175990"/>
            <a:ext cx="7323809" cy="14666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238" y="3748147"/>
            <a:ext cx="4937038" cy="27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0"/>
            <a:ext cx="7487025" cy="506300"/>
            <a:chOff x="1765300" y="3693101"/>
            <a:chExt cx="7488000" cy="50636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1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一些基本知识</a:t>
              </a:r>
              <a:endPara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461605"/>
            <a:chOff x="1765300" y="3742267"/>
            <a:chExt cx="7488000" cy="46166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实现原理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性能测试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2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HTTPS</a:t>
            </a:r>
            <a:r>
              <a:rPr lang="zh-CN" altLang="en-US" b="1" dirty="0" smtClean="0"/>
              <a:t>效果怎么样？</a:t>
            </a:r>
            <a:endParaRPr lang="en-US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726021" y="1512875"/>
            <a:ext cx="10733557" cy="4690459"/>
          </a:xfrm>
        </p:spPr>
        <p:txBody>
          <a:bodyPr/>
          <a:lstStyle/>
          <a:p>
            <a:r>
              <a:rPr lang="zh-CN" altLang="en-US" b="1" dirty="0" smtClean="0"/>
              <a:t>加速效果</a:t>
            </a:r>
            <a:endParaRPr lang="en-US" altLang="zh-CN" b="1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744905" y="4253506"/>
            <a:ext cx="16547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14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KAEProvider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17" y="2185908"/>
            <a:ext cx="9236584" cy="14014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09834" y="1831072"/>
            <a:ext cx="16547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默认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Provider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18538" y="2750108"/>
            <a:ext cx="59329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平均</a:t>
            </a:r>
            <a:endParaRPr kumimoji="1" lang="en-US" altLang="zh-CN" sz="2400" i="1" dirty="0" smtClean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zh-CN" altLang="en-US" sz="2400" i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性能翻倍</a:t>
            </a:r>
            <a:endParaRPr kumimoji="1" lang="zh-CN" altLang="en-US" sz="2400" i="1" dirty="0" smtClean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18" y="4639302"/>
            <a:ext cx="9236584" cy="14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参考：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CN" sz="1600" dirty="0" smtClean="0"/>
              <a:t>[1] </a:t>
            </a:r>
            <a:r>
              <a:rPr lang="zh-CN" altLang="en-US" sz="1600" dirty="0" smtClean="0"/>
              <a:t>鲲鹏</a:t>
            </a:r>
            <a:r>
              <a:rPr lang="zh-CN" altLang="en-US" sz="1600" dirty="0"/>
              <a:t>加速引擎介绍：</a:t>
            </a:r>
            <a:r>
              <a:rPr lang="en-US" altLang="zh-CN" sz="1600" dirty="0" smtClean="0"/>
              <a:t>https</a:t>
            </a:r>
            <a:r>
              <a:rPr lang="en-US" altLang="zh-CN" sz="1600" dirty="0"/>
              <a:t>://support.huaweicloud.com/devg-kunpengaccel/kunpengaccel_16_0002.html</a:t>
            </a:r>
            <a:endParaRPr lang="en-US" altLang="zh-CN" sz="1600" dirty="0" smtClean="0"/>
          </a:p>
          <a:p>
            <a:r>
              <a:rPr lang="en-US" altLang="zh-CN" sz="1600" dirty="0" smtClean="0"/>
              <a:t>[2] BMC</a:t>
            </a:r>
            <a:r>
              <a:rPr lang="zh-CN" altLang="en-US" sz="1600" dirty="0" smtClean="0"/>
              <a:t>版本</a:t>
            </a:r>
            <a:r>
              <a:rPr lang="en-US" altLang="zh-CN" sz="1600" dirty="0" smtClean="0"/>
              <a:t>V365</a:t>
            </a:r>
            <a:r>
              <a:rPr lang="zh-CN" altLang="en-US" sz="1600" dirty="0" smtClean="0"/>
              <a:t>以上 </a:t>
            </a:r>
            <a:r>
              <a:rPr lang="en-US" altLang="zh-CN" sz="1600" dirty="0" smtClean="0"/>
              <a:t>https://support.huawei.com/enterprise/zh/doc/EDOC1100048792/ba20dd15</a:t>
            </a:r>
            <a:endParaRPr lang="en-US" altLang="zh-CN" sz="1600" dirty="0"/>
          </a:p>
          <a:p>
            <a:r>
              <a:rPr lang="en-US" altLang="zh-CN" sz="1600" dirty="0" smtClean="0"/>
              <a:t>[3] </a:t>
            </a:r>
            <a:r>
              <a:rPr lang="en-US" altLang="zh-CN" sz="1600" dirty="0"/>
              <a:t>	KAE </a:t>
            </a:r>
            <a:r>
              <a:rPr lang="en-US" altLang="zh-CN" sz="1600" dirty="0" err="1"/>
              <a:t>github</a:t>
            </a:r>
            <a:r>
              <a:rPr lang="zh-CN" altLang="en-US" sz="1600" dirty="0"/>
              <a:t>项目地址 </a:t>
            </a:r>
            <a:r>
              <a:rPr lang="en-US" altLang="zh-CN" sz="1600" dirty="0"/>
              <a:t>https://</a:t>
            </a:r>
            <a:r>
              <a:rPr lang="en-US" altLang="zh-CN" sz="1600" dirty="0" smtClean="0"/>
              <a:t>github.com/kunpengcompute/KAE</a:t>
            </a:r>
          </a:p>
          <a:p>
            <a:r>
              <a:rPr lang="en-US" altLang="zh-CN" sz="1600" dirty="0" smtClean="0"/>
              <a:t>[4] </a:t>
            </a:r>
            <a:r>
              <a:rPr lang="en-US" altLang="zh-CN" sz="1600" dirty="0"/>
              <a:t>java cryptography architecture (</a:t>
            </a:r>
            <a:r>
              <a:rPr lang="en-US" altLang="zh-CN" sz="1600" dirty="0" err="1"/>
              <a:t>jca</a:t>
            </a:r>
            <a:r>
              <a:rPr lang="en-US" altLang="zh-CN" sz="1600" dirty="0"/>
              <a:t>) reference guide</a:t>
            </a:r>
            <a:r>
              <a:rPr lang="zh-CN" altLang="en-US" sz="1600" dirty="0" smtClean="0"/>
              <a:t>：</a:t>
            </a:r>
            <a:r>
              <a:rPr lang="en-US" altLang="zh-CN" sz="1600" dirty="0"/>
              <a:t>https://</a:t>
            </a:r>
            <a:r>
              <a:rPr lang="en-US" altLang="zh-CN" sz="1600" dirty="0" smtClean="0"/>
              <a:t>docs.oracle.com/javase/8/docs/technotes/guides/security/crypto/CryptoSpec.html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5555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7992" y="2701255"/>
            <a:ext cx="37834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48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 &amp; A</a:t>
            </a:r>
            <a:endParaRPr kumimoji="1" lang="en-US" sz="4800" b="1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96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smtClean="0"/>
              <a:t>KAE</a:t>
            </a:r>
            <a:r>
              <a:rPr lang="zh-CN" altLang="en-US" b="1" dirty="0"/>
              <a:t>（</a:t>
            </a:r>
            <a:r>
              <a:rPr lang="en-US" altLang="zh-CN" b="1" dirty="0" err="1"/>
              <a:t>Kunpeng</a:t>
            </a:r>
            <a:r>
              <a:rPr lang="en-US" altLang="zh-CN" b="1" dirty="0"/>
              <a:t> Accelerate Engine</a:t>
            </a:r>
            <a:r>
              <a:rPr lang="zh-CN" altLang="en-US" b="1" dirty="0"/>
              <a:t>）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726021" y="1512875"/>
            <a:ext cx="5187099" cy="4983719"/>
          </a:xfrm>
        </p:spPr>
        <p:txBody>
          <a:bodyPr/>
          <a:lstStyle/>
          <a:p>
            <a:r>
              <a:rPr lang="en-US" altLang="zh-CN" dirty="0" smtClean="0"/>
              <a:t>KAE</a:t>
            </a:r>
            <a:r>
              <a:rPr lang="zh-CN" altLang="en-US" dirty="0" smtClean="0"/>
              <a:t>是鲲鹏</a:t>
            </a:r>
            <a:r>
              <a:rPr lang="en-US" altLang="zh-CN" dirty="0"/>
              <a:t>920</a:t>
            </a:r>
            <a:r>
              <a:rPr lang="zh-CN" altLang="en-US" dirty="0"/>
              <a:t>处理器提供的硬件</a:t>
            </a:r>
            <a:r>
              <a:rPr lang="zh-CN" altLang="en-US" dirty="0" smtClean="0"/>
              <a:t>加速方案</a:t>
            </a:r>
            <a:r>
              <a:rPr lang="en-US" altLang="zh-CN" dirty="0" smtClean="0"/>
              <a:t>[1]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KAE</a:t>
            </a:r>
            <a:r>
              <a:rPr lang="zh-CN" altLang="en-US" dirty="0"/>
              <a:t>加</a:t>
            </a:r>
            <a:r>
              <a:rPr lang="zh-CN" altLang="en-US" dirty="0" smtClean="0"/>
              <a:t>解密：用于</a:t>
            </a:r>
            <a:r>
              <a:rPr lang="zh-CN" altLang="en-US" dirty="0"/>
              <a:t>加速</a:t>
            </a:r>
            <a:r>
              <a:rPr lang="en-US" altLang="zh-CN" dirty="0"/>
              <a:t>SSL/TLS</a:t>
            </a:r>
            <a:r>
              <a:rPr lang="zh-CN" altLang="en-US" dirty="0" smtClean="0"/>
              <a:t>应用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KAEzip</a:t>
            </a:r>
            <a:r>
              <a:rPr lang="zh-CN" altLang="en-US" dirty="0" smtClean="0"/>
              <a:t>：用于数据压缩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</a:t>
            </a:r>
            <a:r>
              <a:rPr lang="zh-CN" altLang="en-US" dirty="0"/>
              <a:t>应用层</a:t>
            </a:r>
            <a:r>
              <a:rPr lang="zh-CN" altLang="en-US" dirty="0" smtClean="0"/>
              <a:t>屏蔽实现</a:t>
            </a:r>
            <a:r>
              <a:rPr lang="zh-CN" altLang="en-US" dirty="0"/>
              <a:t>细节</a:t>
            </a:r>
            <a:r>
              <a:rPr lang="zh-CN" altLang="en-US" dirty="0" smtClean="0"/>
              <a:t>，通过</a:t>
            </a:r>
            <a:r>
              <a:rPr lang="en-US" altLang="zh-CN" dirty="0" err="1" smtClean="0"/>
              <a:t>openssl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zlip</a:t>
            </a:r>
            <a:r>
              <a:rPr lang="zh-CN" altLang="en-US" dirty="0" smtClean="0"/>
              <a:t>对外提供接口</a:t>
            </a:r>
            <a:endParaRPr lang="en-US" altLang="zh-CN" dirty="0" smtClean="0"/>
          </a:p>
          <a:p>
            <a:pPr marL="160751" lvl="1" indent="0">
              <a:buNone/>
            </a:pPr>
            <a:endParaRPr lang="en-US" dirty="0" smtClean="0"/>
          </a:p>
          <a:p>
            <a:r>
              <a:rPr lang="en-US" altLang="zh-CN" dirty="0" smtClean="0"/>
              <a:t>KAE</a:t>
            </a:r>
            <a:r>
              <a:rPr lang="zh-CN" altLang="en-US" dirty="0"/>
              <a:t>加</a:t>
            </a:r>
            <a:r>
              <a:rPr lang="zh-CN" altLang="en-US" dirty="0" smtClean="0"/>
              <a:t>解密兼容</a:t>
            </a:r>
            <a:r>
              <a:rPr lang="en-US" altLang="zh-CN" dirty="0"/>
              <a:t>OpenSSL 1.1.1a</a:t>
            </a:r>
            <a:r>
              <a:rPr lang="zh-CN" altLang="en-US" dirty="0"/>
              <a:t>及其之后</a:t>
            </a:r>
            <a:r>
              <a:rPr lang="zh-CN" altLang="en-US" dirty="0" smtClean="0"/>
              <a:t>版本，当前支持：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摘要算法</a:t>
            </a:r>
            <a:r>
              <a:rPr lang="en-US" altLang="zh-CN" dirty="0" smtClean="0"/>
              <a:t>SM3/MD5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对称加密算法</a:t>
            </a:r>
            <a:r>
              <a:rPr lang="en-US" altLang="zh-CN" dirty="0" smtClean="0"/>
              <a:t>SM4</a:t>
            </a:r>
            <a:r>
              <a:rPr lang="zh-CN" altLang="en-US" dirty="0" smtClean="0"/>
              <a:t>，支持</a:t>
            </a:r>
            <a:r>
              <a:rPr lang="en-US" altLang="zh-CN" dirty="0" smtClean="0"/>
              <a:t>CTR/XTS/CBC/ECB/OFB</a:t>
            </a:r>
            <a:r>
              <a:rPr lang="zh-CN" altLang="en-US" dirty="0" smtClean="0"/>
              <a:t>模式。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对称加密算法</a:t>
            </a:r>
            <a:r>
              <a:rPr lang="en-US" altLang="zh-CN" dirty="0" smtClean="0"/>
              <a:t>AES</a:t>
            </a:r>
            <a:r>
              <a:rPr lang="zh-CN" altLang="en-US" dirty="0" smtClean="0"/>
              <a:t>，支持</a:t>
            </a:r>
            <a:r>
              <a:rPr lang="en-US" altLang="zh-CN" dirty="0" smtClean="0"/>
              <a:t>ECB/CTR/XTS/CBC</a:t>
            </a:r>
            <a:r>
              <a:rPr lang="zh-CN" altLang="en-US" dirty="0" smtClean="0"/>
              <a:t>模式。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非对称算法</a:t>
            </a:r>
            <a:r>
              <a:rPr lang="en-US" altLang="zh-CN" dirty="0" smtClean="0"/>
              <a:t>RSA</a:t>
            </a:r>
            <a:r>
              <a:rPr lang="zh-CN" altLang="en-US" dirty="0" smtClean="0"/>
              <a:t>，支持</a:t>
            </a:r>
            <a:r>
              <a:rPr lang="en-US" altLang="zh-CN" dirty="0" smtClean="0"/>
              <a:t>Key Sizes 1024/2048/3072/4096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密钥协商算法</a:t>
            </a:r>
            <a:r>
              <a:rPr lang="en-US" altLang="zh-CN" dirty="0" smtClean="0"/>
              <a:t>DH</a:t>
            </a:r>
            <a:r>
              <a:rPr lang="zh-CN" altLang="en-US" dirty="0" smtClean="0"/>
              <a:t>，支持</a:t>
            </a:r>
            <a:r>
              <a:rPr lang="en-US" altLang="zh-CN" dirty="0" smtClean="0"/>
              <a:t>Key Sizes 768/1024/1536/2048/3072/4096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83905" y="5192366"/>
            <a:ext cx="4646145" cy="859731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毕昇</a:t>
            </a:r>
            <a:r>
              <a:rPr lang="en-US" altLang="zh-CN" dirty="0" smtClean="0"/>
              <a:t>JDK</a:t>
            </a:r>
            <a:r>
              <a:rPr lang="zh-CN" altLang="en-US" dirty="0" smtClean="0"/>
              <a:t>支持的算加速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SHA384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AES/GCM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ECDH</a:t>
            </a:r>
            <a:r>
              <a:rPr lang="zh-CN" altLang="en-US" dirty="0" smtClean="0"/>
              <a:t>等</a:t>
            </a:r>
            <a:endParaRPr lang="en-US" altLang="zh-CN" dirty="0" smtClean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51" y="1251512"/>
            <a:ext cx="4366107" cy="34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smtClean="0"/>
              <a:t>KAE</a:t>
            </a:r>
            <a:r>
              <a:rPr lang="zh-CN" altLang="en-US" b="1" dirty="0"/>
              <a:t>（</a:t>
            </a:r>
            <a:r>
              <a:rPr lang="en-US" altLang="zh-CN" b="1" dirty="0" err="1"/>
              <a:t>Kunpeng</a:t>
            </a:r>
            <a:r>
              <a:rPr lang="en-US" altLang="zh-CN" b="1" dirty="0"/>
              <a:t> Accelerate Engine</a:t>
            </a:r>
            <a:r>
              <a:rPr lang="zh-CN" altLang="en-US" b="1" dirty="0"/>
              <a:t>）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726021" y="1338941"/>
            <a:ext cx="11117636" cy="4983719"/>
          </a:xfrm>
        </p:spPr>
        <p:txBody>
          <a:bodyPr/>
          <a:lstStyle/>
          <a:p>
            <a:r>
              <a:rPr lang="en-US" altLang="zh-CN" dirty="0" smtClean="0"/>
              <a:t>KAE</a:t>
            </a:r>
            <a:r>
              <a:rPr lang="zh-CN" altLang="en-US" dirty="0" smtClean="0"/>
              <a:t>系统</a:t>
            </a:r>
            <a:r>
              <a:rPr lang="zh-CN" altLang="en-US" dirty="0"/>
              <a:t>逻辑架构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芯片</a:t>
            </a:r>
            <a:r>
              <a:rPr lang="zh-CN" altLang="en-US" dirty="0"/>
              <a:t>加速器子系统、</a:t>
            </a:r>
            <a:r>
              <a:rPr lang="en-US" altLang="zh-CN" dirty="0"/>
              <a:t>BIOS</a:t>
            </a:r>
            <a:r>
              <a:rPr lang="zh-CN" altLang="en-US" dirty="0"/>
              <a:t>子系统和</a:t>
            </a:r>
            <a:r>
              <a:rPr lang="en-US" altLang="zh-CN" dirty="0"/>
              <a:t>BMC</a:t>
            </a:r>
            <a:r>
              <a:rPr lang="zh-CN" altLang="en-US" dirty="0"/>
              <a:t>子系统为</a:t>
            </a:r>
            <a:r>
              <a:rPr lang="en-US" altLang="zh-CN" dirty="0" err="1"/>
              <a:t>TaiShan</a:t>
            </a:r>
            <a:r>
              <a:rPr lang="zh-CN" altLang="en-US" dirty="0"/>
              <a:t>硬件产品自带子系统。</a:t>
            </a:r>
            <a:endParaRPr lang="en-US" altLang="zh-CN" dirty="0" smtClean="0"/>
          </a:p>
          <a:p>
            <a:pPr lvl="1"/>
            <a:r>
              <a:rPr lang="zh-CN" altLang="en-US" dirty="0"/>
              <a:t>加速器驱动子系统，向上层提供各子加速器模块统一的驱动接口，是本系统的核心子系统。</a:t>
            </a:r>
            <a:endParaRPr lang="en-US" altLang="zh-CN" dirty="0" smtClean="0"/>
          </a:p>
          <a:p>
            <a:pPr lvl="1"/>
            <a:r>
              <a:rPr lang="zh-CN" altLang="en-US" dirty="0"/>
              <a:t>应用库子系统（</a:t>
            </a:r>
            <a:r>
              <a:rPr lang="en-US" altLang="zh-CN" dirty="0"/>
              <a:t>OpenSSL/</a:t>
            </a:r>
            <a:r>
              <a:rPr lang="en-US" altLang="zh-CN" dirty="0" err="1"/>
              <a:t>zlib</a:t>
            </a:r>
            <a:r>
              <a:rPr lang="zh-CN" altLang="en-US" dirty="0"/>
              <a:t>），向上层应用提供标准接口。</a:t>
            </a:r>
            <a:endParaRPr lang="en-US" altLang="zh-CN" dirty="0" smtClean="0"/>
          </a:p>
          <a:p>
            <a:pPr marL="160751" lvl="1" indent="0">
              <a:buNone/>
            </a:pPr>
            <a:endParaRPr lang="en-US" dirty="0" smtClean="0"/>
          </a:p>
          <a:p>
            <a:pPr marL="11113" indent="0">
              <a:buNone/>
            </a:pPr>
            <a:endParaRPr lang="en-US" altLang="zh-CN" dirty="0" smtClean="0"/>
          </a:p>
        </p:txBody>
      </p:sp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799" y="2736191"/>
            <a:ext cx="6276190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r>
              <a:rPr lang="en-US" altLang="zh-CN" dirty="0" smtClean="0"/>
              <a:t>KAE</a:t>
            </a:r>
            <a:endParaRPr lang="en-US" altLang="zh-CN" dirty="0"/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726021" y="1312578"/>
            <a:ext cx="9428173" cy="4983719"/>
          </a:xfrm>
        </p:spPr>
        <p:txBody>
          <a:bodyPr/>
          <a:lstStyle/>
          <a:p>
            <a:r>
              <a:rPr lang="zh-CN" altLang="en-US" dirty="0" smtClean="0"/>
              <a:t>首先</a:t>
            </a:r>
            <a:r>
              <a:rPr lang="zh-CN" altLang="en-US" dirty="0"/>
              <a:t>需要具备一下条件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CPU</a:t>
            </a:r>
            <a:r>
              <a:rPr lang="zh-CN" altLang="en-US" dirty="0"/>
              <a:t>必须是</a:t>
            </a:r>
            <a:r>
              <a:rPr lang="en-US" altLang="zh-CN" dirty="0" err="1"/>
              <a:t>kunpeng</a:t>
            </a:r>
            <a:r>
              <a:rPr lang="en-US" altLang="zh-CN" dirty="0"/>
              <a:t> 920</a:t>
            </a:r>
          </a:p>
          <a:p>
            <a:pPr lvl="1"/>
            <a:r>
              <a:rPr lang="en-US" altLang="zh-CN" dirty="0"/>
              <a:t>BMC</a:t>
            </a:r>
            <a:r>
              <a:rPr lang="zh-CN" altLang="en-US" dirty="0"/>
              <a:t>需要升级到</a:t>
            </a:r>
            <a:r>
              <a:rPr lang="en-US" altLang="zh-CN" dirty="0"/>
              <a:t>V365 </a:t>
            </a:r>
            <a:r>
              <a:rPr lang="en-US" altLang="zh-CN" dirty="0" smtClean="0"/>
              <a:t>[2]</a:t>
            </a:r>
            <a:endParaRPr lang="en-US" altLang="zh-CN" dirty="0"/>
          </a:p>
          <a:p>
            <a:pPr lvl="1"/>
            <a:r>
              <a:rPr lang="zh-CN" altLang="en-US" dirty="0"/>
              <a:t>安装有加速器</a:t>
            </a:r>
            <a:r>
              <a:rPr lang="en-US" altLang="zh-CN" dirty="0"/>
              <a:t>license</a:t>
            </a:r>
            <a:r>
              <a:rPr lang="zh-CN" altLang="en-US" dirty="0"/>
              <a:t>。 在 </a:t>
            </a:r>
            <a:r>
              <a:rPr lang="en-US" altLang="zh-CN" dirty="0"/>
              <a:t>BMC web-&gt;</a:t>
            </a:r>
            <a:r>
              <a:rPr lang="zh-CN" altLang="en-US" dirty="0"/>
              <a:t>配置</a:t>
            </a:r>
            <a:r>
              <a:rPr lang="en-US" altLang="zh-CN" dirty="0"/>
              <a:t>-&gt;</a:t>
            </a:r>
            <a:r>
              <a:rPr lang="zh-CN" altLang="en-US" dirty="0"/>
              <a:t>许可证管理 添加。如何购买不在讨论范围。</a:t>
            </a:r>
          </a:p>
          <a:p>
            <a:pPr lvl="1"/>
            <a:r>
              <a:rPr lang="en-US" altLang="zh-CN" dirty="0" err="1"/>
              <a:t>lspci</a:t>
            </a:r>
            <a:r>
              <a:rPr lang="zh-CN" altLang="en-US" dirty="0"/>
              <a:t>确认加速引擎已经存在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marL="160751" lvl="1" indent="0">
              <a:buNone/>
            </a:pPr>
            <a:endParaRPr lang="en-US" dirty="0" smtClean="0"/>
          </a:p>
          <a:p>
            <a:pPr lvl="0"/>
            <a:endParaRPr lang="en-US" altLang="zh-CN" dirty="0" smtClean="0">
              <a:solidFill>
                <a:srgbClr val="1D1D1A"/>
              </a:solidFill>
            </a:endParaRPr>
          </a:p>
          <a:p>
            <a:pPr lvl="0"/>
            <a:r>
              <a:rPr lang="zh-CN" altLang="en-US" dirty="0" smtClean="0"/>
              <a:t>主要</a:t>
            </a:r>
            <a:r>
              <a:rPr lang="zh-CN" altLang="en-US" dirty="0"/>
              <a:t>包括以下安装步骤， 如</a:t>
            </a:r>
            <a:r>
              <a:rPr lang="en-US" altLang="zh-CN" dirty="0" err="1"/>
              <a:t>github</a:t>
            </a:r>
            <a:r>
              <a:rPr lang="zh-CN" altLang="en-US" dirty="0"/>
              <a:t>项目</a:t>
            </a:r>
            <a:r>
              <a:rPr lang="zh-CN" altLang="en-US" dirty="0" smtClean="0"/>
              <a:t>介绍</a:t>
            </a:r>
            <a:r>
              <a:rPr lang="en-US" altLang="zh-CN" dirty="0" smtClean="0"/>
              <a:t>[3]</a:t>
            </a:r>
          </a:p>
          <a:p>
            <a:pPr lvl="1"/>
            <a:r>
              <a:rPr lang="zh-CN" altLang="en-US" dirty="0">
                <a:solidFill>
                  <a:srgbClr val="1D1D1A"/>
                </a:solidFill>
              </a:rPr>
              <a:t>安装</a:t>
            </a:r>
            <a:r>
              <a:rPr lang="en-US" altLang="zh-CN" dirty="0">
                <a:solidFill>
                  <a:srgbClr val="1D1D1A"/>
                </a:solidFill>
              </a:rPr>
              <a:t>OpenSSL</a:t>
            </a:r>
            <a:r>
              <a:rPr lang="zh-CN" altLang="en-US" dirty="0">
                <a:solidFill>
                  <a:srgbClr val="1D1D1A"/>
                </a:solidFill>
              </a:rPr>
              <a:t>。 只有</a:t>
            </a:r>
            <a:r>
              <a:rPr lang="en-US" altLang="zh-CN" dirty="0">
                <a:solidFill>
                  <a:srgbClr val="1D1D1A"/>
                </a:solidFill>
              </a:rPr>
              <a:t>OpenSSL &gt;= 1.1.1a </a:t>
            </a:r>
            <a:r>
              <a:rPr lang="zh-CN" altLang="en-US" dirty="0">
                <a:solidFill>
                  <a:srgbClr val="1D1D1A"/>
                </a:solidFill>
              </a:rPr>
              <a:t>版本才能够使用加速器</a:t>
            </a:r>
          </a:p>
          <a:p>
            <a:pPr lvl="1"/>
            <a:r>
              <a:rPr lang="zh-CN" altLang="en-US" dirty="0">
                <a:solidFill>
                  <a:srgbClr val="1D1D1A"/>
                </a:solidFill>
              </a:rPr>
              <a:t>安装加速器驱动</a:t>
            </a:r>
            <a:r>
              <a:rPr lang="en-US" altLang="zh-CN" dirty="0" err="1" smtClean="0">
                <a:solidFill>
                  <a:srgbClr val="1D1D1A"/>
                </a:solidFill>
              </a:rPr>
              <a:t>KAEdriver</a:t>
            </a:r>
            <a:endParaRPr lang="zh-CN" altLang="en-US" dirty="0" smtClean="0">
              <a:solidFill>
                <a:srgbClr val="1D1D1A"/>
              </a:solidFill>
            </a:endParaRPr>
          </a:p>
          <a:p>
            <a:pPr lvl="1"/>
            <a:r>
              <a:rPr lang="zh-CN" altLang="en-US" dirty="0" smtClean="0">
                <a:solidFill>
                  <a:srgbClr val="1D1D1A"/>
                </a:solidFill>
              </a:rPr>
              <a:t>安装</a:t>
            </a:r>
            <a:r>
              <a:rPr lang="en-US" altLang="zh-CN" dirty="0" err="1" smtClean="0">
                <a:solidFill>
                  <a:srgbClr val="1D1D1A"/>
                </a:solidFill>
              </a:rPr>
              <a:t>warpdrive</a:t>
            </a:r>
            <a:r>
              <a:rPr lang="zh-CN" altLang="en-US" dirty="0" smtClean="0">
                <a:solidFill>
                  <a:srgbClr val="1D1D1A"/>
                </a:solidFill>
              </a:rPr>
              <a:t>库文件</a:t>
            </a:r>
          </a:p>
          <a:p>
            <a:pPr lvl="1"/>
            <a:r>
              <a:rPr lang="zh-CN" altLang="en-US" dirty="0" smtClean="0">
                <a:solidFill>
                  <a:srgbClr val="1D1D1A"/>
                </a:solidFill>
              </a:rPr>
              <a:t>安装</a:t>
            </a:r>
            <a:r>
              <a:rPr lang="en-US" altLang="zh-CN" dirty="0" smtClean="0">
                <a:solidFill>
                  <a:srgbClr val="1D1D1A"/>
                </a:solidFill>
              </a:rPr>
              <a:t>KAE</a:t>
            </a:r>
            <a:r>
              <a:rPr lang="zh-CN" altLang="en-US" dirty="0" smtClean="0">
                <a:solidFill>
                  <a:srgbClr val="1D1D1A"/>
                </a:solidFill>
              </a:rPr>
              <a:t>鲲鹏加速器引擎</a:t>
            </a:r>
            <a:endParaRPr lang="en-US" altLang="zh-CN" dirty="0" smtClean="0">
              <a:solidFill>
                <a:srgbClr val="1D1D1A"/>
              </a:solidFill>
            </a:endParaRPr>
          </a:p>
          <a:p>
            <a:pPr marL="160751" lvl="1" indent="0">
              <a:buNone/>
            </a:pPr>
            <a:endParaRPr lang="en-US" dirty="0" smtClean="0"/>
          </a:p>
        </p:txBody>
      </p:sp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76" y="2917785"/>
            <a:ext cx="9495238" cy="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smtClean="0"/>
              <a:t>JCA(</a:t>
            </a:r>
            <a:r>
              <a:rPr lang="en-US" altLang="zh-CN" b="1" dirty="0"/>
              <a:t>Java Cryptography </a:t>
            </a:r>
            <a:r>
              <a:rPr lang="en-US" altLang="zh-CN" b="1" dirty="0" smtClean="0"/>
              <a:t>Architecture)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726021" y="1332624"/>
            <a:ext cx="10733557" cy="4225195"/>
          </a:xfrm>
        </p:spPr>
        <p:txBody>
          <a:bodyPr/>
          <a:lstStyle/>
          <a:p>
            <a:r>
              <a:rPr lang="zh-CN" altLang="en-US" b="1" dirty="0"/>
              <a:t>原理</a:t>
            </a:r>
            <a:r>
              <a:rPr lang="zh-CN" altLang="en-US" b="1" dirty="0" smtClean="0"/>
              <a:t>：</a:t>
            </a:r>
            <a:endParaRPr lang="en-US" altLang="zh-CN" b="1" dirty="0"/>
          </a:p>
          <a:p>
            <a:pPr lvl="1"/>
            <a:r>
              <a:rPr lang="en-US" altLang="zh-CN" dirty="0" smtClean="0"/>
              <a:t>JCA[4] </a:t>
            </a:r>
            <a:r>
              <a:rPr lang="zh-CN" altLang="en-US" dirty="0"/>
              <a:t>通过定义密码学中的“引擎</a:t>
            </a:r>
            <a:r>
              <a:rPr lang="en-US" altLang="zh-CN" dirty="0"/>
              <a:t>(engine)”</a:t>
            </a:r>
            <a:r>
              <a:rPr lang="zh-CN" altLang="en-US" dirty="0"/>
              <a:t>为用户提供密码学服务，例如消息摘要和加密等，</a:t>
            </a:r>
            <a:r>
              <a:rPr lang="zh-CN" altLang="en-US" dirty="0" smtClean="0"/>
              <a:t>用户</a:t>
            </a:r>
            <a:endParaRPr lang="en-US" altLang="zh-CN" dirty="0" smtClean="0"/>
          </a:p>
          <a:p>
            <a:pPr marL="160751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只需</a:t>
            </a:r>
            <a:r>
              <a:rPr lang="zh-CN" altLang="en-US" dirty="0"/>
              <a:t>要使用引擎类提供的标准 </a:t>
            </a:r>
            <a:r>
              <a:rPr lang="en-US" altLang="zh-CN" dirty="0"/>
              <a:t>API</a:t>
            </a:r>
            <a:r>
              <a:rPr lang="zh-CN" altLang="en-US" dirty="0"/>
              <a:t>，就能够获得特定的密码服务，而不用关心实现这些服务的</a:t>
            </a:r>
            <a:r>
              <a:rPr lang="zh-CN" altLang="en-US" dirty="0" smtClean="0"/>
              <a:t>算法</a:t>
            </a:r>
            <a:endParaRPr lang="en-US" altLang="zh-CN" dirty="0" smtClean="0"/>
          </a:p>
          <a:p>
            <a:pPr lvl="1"/>
            <a:r>
              <a:rPr lang="zh-CN" altLang="en-US" dirty="0"/>
              <a:t>开发者实现 </a:t>
            </a:r>
            <a:r>
              <a:rPr lang="en-US" altLang="zh-CN" dirty="0"/>
              <a:t>JDK </a:t>
            </a:r>
            <a:r>
              <a:rPr lang="zh-CN" altLang="en-US" dirty="0"/>
              <a:t>中加解密相关的 </a:t>
            </a:r>
            <a:r>
              <a:rPr lang="en-US" altLang="zh-CN" dirty="0"/>
              <a:t>SPI(Service Provider Interface)</a:t>
            </a:r>
            <a:r>
              <a:rPr lang="zh-CN" altLang="en-US" dirty="0"/>
              <a:t>，并在自己的 </a:t>
            </a:r>
            <a:r>
              <a:rPr lang="en-US" altLang="zh-CN" dirty="0" smtClean="0"/>
              <a:t>CSP</a:t>
            </a:r>
          </a:p>
          <a:p>
            <a:pPr marL="160751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(</a:t>
            </a:r>
            <a:r>
              <a:rPr lang="en-US" altLang="zh-CN" dirty="0"/>
              <a:t>Cryptographic Service Provider)</a:t>
            </a:r>
            <a:r>
              <a:rPr lang="zh-CN" altLang="en-US" dirty="0"/>
              <a:t>中进行注册，即可让用户通过 </a:t>
            </a:r>
            <a:r>
              <a:rPr lang="en-US" altLang="zh-CN" dirty="0"/>
              <a:t>JCA </a:t>
            </a:r>
            <a:r>
              <a:rPr lang="zh-CN" altLang="en-US" dirty="0"/>
              <a:t>接口使用到自己的加解密实现</a:t>
            </a:r>
            <a:r>
              <a:rPr lang="zh-CN" altLang="en-US" dirty="0" smtClean="0"/>
              <a:t>。</a:t>
            </a:r>
            <a:endParaRPr lang="en-US" dirty="0"/>
          </a:p>
          <a:p>
            <a:pPr marL="160751" lvl="1" indent="0">
              <a:buNone/>
            </a:pPr>
            <a:endParaRPr lang="en-US" dirty="0"/>
          </a:p>
          <a:p>
            <a:r>
              <a:rPr lang="en-US" altLang="zh-CN" b="1" dirty="0" err="1" smtClean="0"/>
              <a:t>KAEProvider</a:t>
            </a:r>
            <a:r>
              <a:rPr lang="zh-CN" altLang="en-US" b="1" dirty="0" smtClean="0"/>
              <a:t>相关的引擎类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25638"/>
              </p:ext>
            </p:extLst>
          </p:nvPr>
        </p:nvGraphicFramePr>
        <p:xfrm>
          <a:off x="813051" y="3628178"/>
          <a:ext cx="11230903" cy="2595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63599"/>
                <a:gridCol w="7867304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引擎类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MessageDigest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计算摘要信息，目前支持 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MD5,SHA-256,SHA-384,SM3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Cipher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400" dirty="0" smtClean="0">
                          <a:effectLst/>
                        </a:rPr>
                        <a:t>加</a:t>
                      </a:r>
                      <a:r>
                        <a:rPr lang="zh-CN" altLang="en-US" sz="1400" dirty="0">
                          <a:effectLst/>
                        </a:rPr>
                        <a:t>解密运算，目前支持 </a:t>
                      </a:r>
                      <a:r>
                        <a:rPr lang="en-US" sz="1400" dirty="0">
                          <a:effectLst/>
                        </a:rPr>
                        <a:t>AES, </a:t>
                      </a:r>
                      <a:r>
                        <a:rPr lang="en-US" sz="1400" dirty="0" smtClean="0">
                          <a:effectLst/>
                        </a:rPr>
                        <a:t>RSA,SM4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消息验证码，目前支持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HmacMD5,HmacSHA1,HmacSHA224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HmacSHA256,HmacSHA384,HmacSHA512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KeyPairGenerator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产生指定算法的公私钥，目前支持 </a:t>
                      </a:r>
                      <a:r>
                        <a:rPr lang="en-US" altLang="zh-CN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RSAKeyPairGenerator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DHKeyPairGenerator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 </a:t>
                      </a:r>
                      <a:r>
                        <a:rPr lang="en-US" altLang="zh-CN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ECKeyPairGenerator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Signature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400" dirty="0" smtClean="0">
                          <a:effectLst/>
                        </a:rPr>
                        <a:t>提供</a:t>
                      </a:r>
                      <a:r>
                        <a:rPr lang="zh-CN" altLang="en-US" sz="1400" dirty="0">
                          <a:effectLst/>
                        </a:rPr>
                        <a:t>签名和验证签名功能</a:t>
                      </a:r>
                      <a:r>
                        <a:rPr lang="en-US" altLang="zh-CN" sz="1400" dirty="0">
                          <a:effectLst/>
                        </a:rPr>
                        <a:t>,</a:t>
                      </a:r>
                      <a:r>
                        <a:rPr lang="zh-CN" altLang="en-US" sz="1400" dirty="0" smtClean="0">
                          <a:effectLst/>
                        </a:rPr>
                        <a:t>目前支持 </a:t>
                      </a:r>
                      <a:r>
                        <a:rPr lang="en-US" altLang="zh-CN" sz="1400" dirty="0" err="1" smtClean="0">
                          <a:effectLst/>
                        </a:rPr>
                        <a:t>RSAPSSSignature</a:t>
                      </a:r>
                      <a:r>
                        <a:rPr lang="en-US" altLang="zh-CN" sz="1400" dirty="0" smtClean="0">
                          <a:effectLst/>
                        </a:rPr>
                        <a:t>, </a:t>
                      </a:r>
                      <a:r>
                        <a:rPr lang="en-US" altLang="zh-CN" sz="1400" dirty="0" err="1" smtClean="0">
                          <a:effectLst/>
                        </a:rPr>
                        <a:t>RSASignature</a:t>
                      </a:r>
                      <a:endParaRPr lang="en-US" altLang="zh-CN" sz="1400" dirty="0"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KeyAgreement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提供秘钥协商功能，目前支持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DH, ECDH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636" y="865581"/>
            <a:ext cx="1876190" cy="2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smtClean="0"/>
              <a:t>Provider</a:t>
            </a:r>
            <a:endParaRPr 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746172" y="6045535"/>
            <a:ext cx="64418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zh-CN" altLang="en-US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图片来源：</a:t>
            </a:r>
            <a:r>
              <a:rPr lang="en-US" altLang="zh-CN" sz="1200" dirty="0">
                <a:hlinkClick r:id="rId2"/>
              </a:rPr>
              <a:t>https://docs.oracle.com/javase/8/docs/technotes/guides/security/crypto/CryptoSpec.html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9932" y="1341120"/>
            <a:ext cx="3027466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D1D1A"/>
              </a:buClr>
              <a:buFont typeface="Arial" panose="020B0604020202020204" pitchFamily="34" charset="0"/>
              <a:buChar char="•"/>
            </a:pPr>
            <a:r>
              <a:rPr lang="zh-CN" altLang="en-US" dirty="0" smtClean="0"/>
              <a:t>当</a:t>
            </a:r>
            <a:r>
              <a:rPr lang="zh-CN" altLang="en-US" dirty="0"/>
              <a:t>用户通过</a:t>
            </a:r>
            <a:r>
              <a:rPr lang="en-US" altLang="zh-CN" dirty="0" err="1"/>
              <a:t>MessageDigest</a:t>
            </a:r>
            <a:r>
              <a:rPr lang="zh-CN" altLang="en-US" dirty="0"/>
              <a:t>获取 </a:t>
            </a:r>
            <a:r>
              <a:rPr lang="en-US" altLang="zh-CN" dirty="0"/>
              <a:t>message digest </a:t>
            </a:r>
            <a:r>
              <a:rPr lang="zh-CN" altLang="en-US" dirty="0"/>
              <a:t>对象时，</a:t>
            </a:r>
            <a:r>
              <a:rPr lang="en-US" altLang="zh-CN" dirty="0"/>
              <a:t>JCA </a:t>
            </a:r>
            <a:r>
              <a:rPr lang="zh-CN" altLang="en-US" dirty="0"/>
              <a:t>会依次搜索注册的 </a:t>
            </a:r>
            <a:r>
              <a:rPr lang="en-US" altLang="zh-CN" dirty="0" smtClean="0"/>
              <a:t>Provider</a:t>
            </a:r>
            <a:r>
              <a:rPr lang="zh-CN" altLang="en-US" dirty="0" smtClean="0"/>
              <a:t>，过程如</a:t>
            </a:r>
            <a:r>
              <a:rPr lang="zh-CN" altLang="en-US" dirty="0"/>
              <a:t>右图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>
              <a:buClr>
                <a:srgbClr val="1D1D1A"/>
              </a:buClr>
            </a:pPr>
            <a:endParaRPr lang="en-US" altLang="zh-CN" dirty="0" smtClean="0"/>
          </a:p>
          <a:p>
            <a:pPr lvl="1">
              <a:buClr>
                <a:srgbClr val="1D1D1A"/>
              </a:buClr>
            </a:pPr>
            <a:endParaRPr lang="en-US" altLang="zh-CN" dirty="0" smtClean="0"/>
          </a:p>
          <a:p>
            <a:pPr lvl="1">
              <a:buClr>
                <a:srgbClr val="1D1D1A"/>
              </a:buClr>
              <a:buFont typeface="Arial" panose="020B0604020202020204" pitchFamily="34" charset="0"/>
              <a:buChar char="•"/>
            </a:pPr>
            <a:r>
              <a:rPr lang="zh-CN" altLang="en-US" dirty="0" smtClean="0"/>
              <a:t>指定优先级</a:t>
            </a:r>
            <a:endParaRPr lang="en-US" altLang="zh-CN" dirty="0"/>
          </a:p>
          <a:p>
            <a:pPr lvl="1">
              <a:buClr>
                <a:srgbClr val="1D1D1A"/>
              </a:buClr>
            </a:pPr>
            <a:r>
              <a:rPr lang="zh-CN" altLang="en-US" sz="1400" dirty="0" smtClean="0"/>
              <a:t>通过 </a:t>
            </a:r>
            <a:r>
              <a:rPr lang="en-US" altLang="zh-CN" sz="1400" dirty="0" err="1"/>
              <a:t>java.security</a:t>
            </a:r>
            <a:r>
              <a:rPr lang="en-US" altLang="zh-CN" sz="1400" dirty="0"/>
              <a:t> </a:t>
            </a:r>
            <a:r>
              <a:rPr lang="zh-CN" altLang="en-US" sz="1400" dirty="0"/>
              <a:t>文件</a:t>
            </a:r>
            <a:r>
              <a:rPr lang="zh-CN" altLang="en-US" sz="1400" dirty="0" smtClean="0"/>
              <a:t>指定</a:t>
            </a:r>
            <a:endParaRPr lang="en-US" altLang="zh-CN" sz="1400" dirty="0" smtClean="0"/>
          </a:p>
          <a:p>
            <a:pPr lvl="1">
              <a:buClr>
                <a:srgbClr val="1D1D1A"/>
              </a:buClr>
            </a:pPr>
            <a:r>
              <a:rPr lang="zh-CN" altLang="en-US" sz="1400" dirty="0" smtClean="0"/>
              <a:t>在</a:t>
            </a:r>
            <a:r>
              <a:rPr lang="zh-CN" altLang="en-US" sz="1400" dirty="0"/>
              <a:t>代码中通过</a:t>
            </a:r>
            <a:r>
              <a:rPr lang="en-US" altLang="zh-CN" sz="1400" dirty="0" err="1"/>
              <a:t>Security.insertProviderAt</a:t>
            </a:r>
            <a:r>
              <a:rPr lang="en-US" altLang="zh-CN" sz="1400" dirty="0"/>
              <a:t>(Provider, </a:t>
            </a:r>
            <a:r>
              <a:rPr lang="en-US" altLang="zh-CN" sz="1400" dirty="0" err="1"/>
              <a:t>int</a:t>
            </a:r>
            <a:r>
              <a:rPr lang="en-US" altLang="zh-CN" sz="1400" dirty="0" smtClean="0"/>
              <a:t>)</a:t>
            </a:r>
            <a:r>
              <a:rPr lang="zh-CN" altLang="en-US" sz="1400" dirty="0" smtClean="0"/>
              <a:t>指定</a:t>
            </a:r>
            <a:r>
              <a:rPr lang="en-US" altLang="zh-CN" sz="1400" dirty="0" smtClean="0"/>
              <a:t>.</a:t>
            </a:r>
          </a:p>
          <a:p>
            <a:pPr lvl="1">
              <a:buClr>
                <a:srgbClr val="1D1D1A"/>
              </a:buClr>
            </a:pPr>
            <a:r>
              <a:rPr lang="zh-CN" altLang="en-US" sz="1400" dirty="0" smtClean="0"/>
              <a:t>在</a:t>
            </a:r>
            <a:r>
              <a:rPr lang="zh-CN" altLang="en-US" sz="1400" dirty="0"/>
              <a:t>获取摘要对象</a:t>
            </a:r>
            <a:r>
              <a:rPr lang="zh-CN" altLang="en-US" sz="1400" dirty="0" smtClean="0"/>
              <a:t>时</a:t>
            </a:r>
            <a:r>
              <a:rPr lang="zh-CN" altLang="en-US" sz="1400" dirty="0"/>
              <a:t>指定</a:t>
            </a:r>
            <a:r>
              <a:rPr lang="zh-CN" altLang="en-US" sz="1400" dirty="0" smtClean="0"/>
              <a:t>，</a:t>
            </a:r>
            <a:r>
              <a:rPr lang="zh-CN" altLang="en-US" sz="1400" dirty="0"/>
              <a:t>如</a:t>
            </a:r>
            <a:r>
              <a:rPr lang="en-US" altLang="zh-CN" sz="1400" dirty="0" err="1"/>
              <a:t>MessageDigest.getInstance</a:t>
            </a:r>
            <a:r>
              <a:rPr lang="en-US" altLang="zh-CN" sz="1400" dirty="0"/>
              <a:t>("SHA-256", new </a:t>
            </a:r>
            <a:r>
              <a:rPr lang="en-US" altLang="zh-CN" sz="1400" dirty="0" err="1"/>
              <a:t>KAEProvider</a:t>
            </a:r>
            <a:r>
              <a:rPr lang="en-US" altLang="zh-CN" sz="1400" dirty="0"/>
              <a:t>())</a:t>
            </a:r>
          </a:p>
          <a:p>
            <a:pPr lvl="1">
              <a:buClr>
                <a:srgbClr val="1D1D1A"/>
              </a:buClr>
            </a:pPr>
            <a:endParaRPr lang="en-US" altLang="zh-CN" dirty="0">
              <a:solidFill>
                <a:srgbClr val="1D1D1A"/>
              </a:solidFill>
            </a:endParaRPr>
          </a:p>
          <a:p>
            <a:endParaRPr lang="en-US" altLang="zh-CN" sz="1600" dirty="0" smtClean="0"/>
          </a:p>
          <a:p>
            <a:endParaRPr lang="en-US" altLang="zh-CN" sz="1200" dirty="0" smtClean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086" y="1240217"/>
            <a:ext cx="8400000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0"/>
            <a:ext cx="7487025" cy="506300"/>
            <a:chOff x="1765300" y="3693101"/>
            <a:chExt cx="7488000" cy="50636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1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一些基本知识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461605"/>
            <a:chOff x="1765300" y="3742267"/>
            <a:chExt cx="7488000" cy="46166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实现原理</a:t>
              </a:r>
              <a:endPara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性能测试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9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err="1" smtClean="0"/>
              <a:t>KAEProvider</a:t>
            </a:r>
            <a:r>
              <a:rPr lang="zh-CN" altLang="en-US" b="1" dirty="0"/>
              <a:t>架构</a:t>
            </a:r>
            <a:r>
              <a:rPr lang="zh-CN" altLang="en-US" b="1" dirty="0" smtClean="0"/>
              <a:t>图</a:t>
            </a:r>
            <a:endParaRPr 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55233" y="5574530"/>
            <a:ext cx="1144153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/>
              <a:t>JDK </a:t>
            </a:r>
            <a:r>
              <a:rPr lang="zh-CN" altLang="en-US" sz="1400" dirty="0"/>
              <a:t>层包括 </a:t>
            </a:r>
            <a:r>
              <a:rPr lang="en-US" altLang="zh-CN" sz="1400" dirty="0"/>
              <a:t>Java </a:t>
            </a:r>
            <a:r>
              <a:rPr lang="zh-CN" altLang="en-US" sz="1400" dirty="0"/>
              <a:t>实现和 </a:t>
            </a:r>
            <a:r>
              <a:rPr lang="en-US" altLang="zh-CN" sz="1400" dirty="0"/>
              <a:t>JNI </a:t>
            </a:r>
            <a:r>
              <a:rPr lang="zh-CN" altLang="en-US" sz="1400" dirty="0"/>
              <a:t>实现，其中 </a:t>
            </a:r>
            <a:r>
              <a:rPr lang="en-US" altLang="zh-CN" sz="1400" dirty="0"/>
              <a:t>Java </a:t>
            </a:r>
            <a:r>
              <a:rPr lang="zh-CN" altLang="en-US" sz="1400" dirty="0"/>
              <a:t>实现通过 </a:t>
            </a:r>
            <a:r>
              <a:rPr lang="en-US" altLang="zh-CN" sz="1400" dirty="0"/>
              <a:t>JCA </a:t>
            </a:r>
            <a:r>
              <a:rPr lang="zh-CN" altLang="en-US" sz="1400" dirty="0"/>
              <a:t>的引擎类对外提供加密服务接口，</a:t>
            </a:r>
            <a:r>
              <a:rPr lang="en-US" altLang="zh-CN" sz="1400" dirty="0"/>
              <a:t>JNI </a:t>
            </a:r>
            <a:r>
              <a:rPr lang="zh-CN" altLang="en-US" sz="1400" dirty="0"/>
              <a:t>则将 </a:t>
            </a:r>
            <a:r>
              <a:rPr lang="en-US" altLang="zh-CN" sz="1400" dirty="0"/>
              <a:t>Java </a:t>
            </a:r>
            <a:r>
              <a:rPr lang="zh-CN" altLang="en-US" sz="1400" dirty="0"/>
              <a:t>接口转换为 </a:t>
            </a:r>
            <a:r>
              <a:rPr lang="en-US" altLang="zh-CN" sz="1400" dirty="0"/>
              <a:t>OpenSSL </a:t>
            </a:r>
            <a:r>
              <a:rPr lang="zh-CN" altLang="en-US" sz="1400" dirty="0"/>
              <a:t>对应的实现接口</a:t>
            </a:r>
            <a:r>
              <a:rPr lang="zh-CN" altLang="en-US" sz="1400" dirty="0" smtClean="0"/>
              <a:t>。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OpenSSL </a:t>
            </a:r>
            <a:r>
              <a:rPr lang="zh-CN" altLang="en-US" sz="1400" dirty="0"/>
              <a:t>层作为中间层，向上提供 </a:t>
            </a:r>
            <a:r>
              <a:rPr lang="en-US" altLang="zh-CN" sz="1400" dirty="0"/>
              <a:t>OpenSSL </a:t>
            </a:r>
            <a:r>
              <a:rPr lang="zh-CN" altLang="en-US" sz="1400" dirty="0"/>
              <a:t>接口，向下通过 </a:t>
            </a:r>
            <a:r>
              <a:rPr lang="en-US" altLang="zh-CN" sz="1400" dirty="0"/>
              <a:t>OpenSSL </a:t>
            </a:r>
            <a:r>
              <a:rPr lang="zh-CN" altLang="en-US" sz="1400" dirty="0"/>
              <a:t>引擎机制调用 </a:t>
            </a:r>
            <a:r>
              <a:rPr lang="en-US" altLang="zh-CN" sz="1400" dirty="0"/>
              <a:t>KAE </a:t>
            </a:r>
            <a:r>
              <a:rPr lang="zh-CN" altLang="en-US" sz="1400" dirty="0"/>
              <a:t>提供的驱动接口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KAE </a:t>
            </a:r>
            <a:r>
              <a:rPr lang="zh-CN" altLang="en-US" sz="1400" dirty="0"/>
              <a:t>将 </a:t>
            </a:r>
            <a:r>
              <a:rPr lang="en-US" altLang="zh-CN" sz="1400" dirty="0"/>
              <a:t>OpenSSL </a:t>
            </a:r>
            <a:r>
              <a:rPr lang="zh-CN" altLang="en-US" sz="1400" dirty="0"/>
              <a:t>中的接口转换为芯片加速子系统提供的寄存器接口，进而使用鲲鹏处理器提供的加速能力。</a:t>
            </a:r>
          </a:p>
          <a:p>
            <a:pPr algn="l"/>
            <a:endParaRPr kumimoji="1" lang="zh-CN" altLang="en-US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71" y="1116348"/>
            <a:ext cx="7177848" cy="42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EA530531-9BC4-4BCB-8295-208B560A15B1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F8D5B8B4-7C5E-4BAA-99F4-C40C5348065B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3AEDFE1B-3FF5-4ED4-AFE1-711B3E19E3E2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9DAAC9AA-AD28-4322-8A66-04DF37A9899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</Template>
  <TotalTime>8553</TotalTime>
  <Words>1304</Words>
  <Application>Microsoft Office PowerPoint</Application>
  <PresentationFormat>自定义</PresentationFormat>
  <Paragraphs>211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.AppleSystemUIFont</vt:lpstr>
      <vt:lpstr>DengXian</vt:lpstr>
      <vt:lpstr>Microsoft YaHei</vt:lpstr>
      <vt:lpstr>Microsoft YaHei</vt:lpstr>
      <vt:lpstr>SimHei</vt:lpstr>
      <vt:lpstr>STHupo</vt:lpstr>
      <vt:lpstr>Arial</vt:lpstr>
      <vt:lpstr>Calibri</vt:lpstr>
      <vt:lpstr>Wingdings</vt:lpstr>
      <vt:lpstr>封面页_图片版 </vt:lpstr>
      <vt:lpstr>目录页</vt:lpstr>
      <vt:lpstr>章节页</vt:lpstr>
      <vt:lpstr>结束页</vt:lpstr>
      <vt:lpstr>毕昇JDK KAEProvider实现原理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工作开展计划</dc:title>
  <dc:creator>guoge(JVM)</dc:creator>
  <cp:lastModifiedBy>hedongbo</cp:lastModifiedBy>
  <cp:revision>580</cp:revision>
  <dcterms:created xsi:type="dcterms:W3CDTF">2021-02-27T06:17:00Z</dcterms:created>
  <dcterms:modified xsi:type="dcterms:W3CDTF">2021-06-01T07:33:52Z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(3)uN7sSx6uDsoYLWPohljthhl5eSDUlc98qn0UjFwXFl8A5NXC4ak5nw4bVcYpyWUEM7l/bKu/
UQYJ1g7D4ejL3ZWzJNvdTw6TiXdlc2xDsGeEMJfJ4xs68TD2jzdVOhGhGaBTE0d1zMCMkmL3
d5SZNjEKBWzlsIr1tNsgnF9J1a+zem9iQc9m8sG3pZJqIcsAsoOlR01iaW4uPXlwnujt3Ff9
z9dweQQ0dl8C5RjMRb</vt:lpwstr>
  </property>
  <property fmtid="{D5CDD505-2E9C-101B-9397-08002B2CF9AE}" pid="3" name="_2015_ms_pID_7253431">
    <vt:lpwstr>52ELJ4+7lh5JlqVfR1UgMmzn7wf75LYfq6GJg83eiGERd74GN1jIs9
pXVfUHAG+ZERDeO2JyVcdYKNKuYILjvZ8CBoMj4GJ7bAYLI91K7JmtE6inLp6EU0PPrm467O
CPDYwn3sHtc6bpiSFtuWuAA8IAmolDYGHn3yymPzenmX3gzOuKnYK9ksHyTO60mJxlhIopIp
CJiX/5xWgoH9nUU/exg65mchd90DPpVmDNni</vt:lpwstr>
  </property>
  <property fmtid="{D5CDD505-2E9C-101B-9397-08002B2CF9AE}" pid="4" name="_2015_ms_pID_7253432">
    <vt:lpwstr>tWUpyymC3EHUCG7rwAY5MfY=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1621645982</vt:lpwstr>
  </property>
</Properties>
</file>