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9" r:id="rId2"/>
    <p:sldId id="257" r:id="rId3"/>
    <p:sldId id="260" r:id="rId4"/>
    <p:sldId id="262" r:id="rId5"/>
    <p:sldId id="258" r:id="rId6"/>
    <p:sldId id="263" r:id="rId7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度样式 2 - 强调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中度样式 2 - 强调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中度样式 2 - 强调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中度样式 2 - 强调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6424" autoAdjust="0"/>
  </p:normalViewPr>
  <p:slideViewPr>
    <p:cSldViewPr snapToGrid="0">
      <p:cViewPr varScale="1">
        <p:scale>
          <a:sx n="116" d="100"/>
          <a:sy n="116" d="100"/>
        </p:scale>
        <p:origin x="35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EC9548-E504-4ABA-A19E-EB40B21D2208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34A48-1A4B-4914-9938-4137B0EEE0B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28649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34A48-1A4B-4914-9938-4137B0EEE0B3}" type="slidenum">
              <a:rPr lang="zh-CN" altLang="en-US" smtClean="0"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23948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06978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25137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17502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5480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15841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408700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607990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2542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507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13928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397249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26B16-6558-47EF-BE53-6D423635D59E}" type="datetimeFigureOut">
              <a:rPr lang="zh-CN" altLang="en-US" smtClean="0"/>
              <a:t>2022/5/24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831A6F-0251-470F-A751-D404BDC3DA1F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21748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18983" y="999517"/>
            <a:ext cx="10700951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dirty="0" smtClean="0"/>
              <a:t>当前</a:t>
            </a:r>
            <a:r>
              <a:rPr lang="zh-CN" altLang="en-US" dirty="0"/>
              <a:t>openEuler社区代码合入机制为：提交软件包修改pr后，进行针对该软件包的规范检查，编译及安装检查，软件包变更检查，但其对其他包的影响范围不感知，常常出现修改合入到mainline工程之后才发现其影响一系列软件包编译或安装失败，然后需要投入人力去定位问题和解决问题</a:t>
            </a:r>
            <a:r>
              <a:rPr lang="zh-CN" altLang="en-US" dirty="0" smtClean="0"/>
              <a:t>。</a:t>
            </a:r>
            <a:endParaRPr lang="en-US" altLang="zh-CN" dirty="0" smtClean="0"/>
          </a:p>
          <a:p>
            <a:endParaRPr lang="en-US" altLang="zh-CN" dirty="0"/>
          </a:p>
          <a:p>
            <a:r>
              <a:rPr lang="zh-CN" altLang="en-US" dirty="0" smtClean="0"/>
              <a:t>为</a:t>
            </a:r>
            <a:r>
              <a:rPr lang="zh-CN" altLang="en-US" dirty="0"/>
              <a:t>解决该问题</a:t>
            </a:r>
            <a:r>
              <a:rPr lang="zh-CN" altLang="en-US" dirty="0" smtClean="0"/>
              <a:t>，将</a:t>
            </a:r>
            <a:r>
              <a:rPr lang="zh-CN" altLang="en-US" dirty="0"/>
              <a:t>问题拦截在pr合入之前，提高mainlin工程的稳定性和高可用性，在门禁检查中添加其影响范围的检查，并通过机制确保范围内软件包全部编译和安装成功之后再进行pr合入。</a:t>
            </a:r>
          </a:p>
        </p:txBody>
      </p:sp>
      <p:sp>
        <p:nvSpPr>
          <p:cNvPr id="5" name="矩形 4"/>
          <p:cNvSpPr/>
          <p:nvPr/>
        </p:nvSpPr>
        <p:spPr>
          <a:xfrm>
            <a:off x="518983" y="476297"/>
            <a:ext cx="1261884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背景：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806088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14200" y="355359"/>
            <a:ext cx="424507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门禁</a:t>
            </a:r>
            <a:r>
              <a:rPr lang="en-US" altLang="zh-CN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-</a:t>
            </a:r>
            <a:r>
              <a:rPr lang="zh-CN" altLang="en-US" sz="28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软件包变更影响分析</a:t>
            </a: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200" y="1426164"/>
            <a:ext cx="3010757" cy="4216990"/>
          </a:xfrm>
          <a:prstGeom prst="rect">
            <a:avLst/>
          </a:prstGeom>
        </p:spPr>
      </p:pic>
      <p:sp>
        <p:nvSpPr>
          <p:cNvPr id="7" name="右箭头 6"/>
          <p:cNvSpPr/>
          <p:nvPr/>
        </p:nvSpPr>
        <p:spPr>
          <a:xfrm>
            <a:off x="3831771" y="3074126"/>
            <a:ext cx="1689463" cy="348344"/>
          </a:xfrm>
          <a:prstGeom prst="rightArrow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8048" y="177400"/>
            <a:ext cx="5424838" cy="64901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133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462169" y="347122"/>
            <a:ext cx="233910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关键节点分析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4887" y="1037968"/>
            <a:ext cx="1103870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/>
              <a:t>1</a:t>
            </a:r>
            <a:r>
              <a:rPr lang="zh-CN" altLang="en-US" sz="1600" b="1" dirty="0" smtClean="0"/>
              <a:t>、接口变更检查</a:t>
            </a:r>
            <a:endParaRPr lang="en-US" altLang="zh-CN" sz="1600" b="1" dirty="0" smtClean="0"/>
          </a:p>
          <a:p>
            <a:r>
              <a:rPr lang="zh-CN" altLang="en-US" sz="1600" dirty="0"/>
              <a:t>使用</a:t>
            </a:r>
            <a:r>
              <a:rPr lang="en-US" altLang="zh-CN" sz="1600" dirty="0" err="1"/>
              <a:t>oecp</a:t>
            </a:r>
            <a:r>
              <a:rPr lang="zh-CN" altLang="en-US" sz="1600" dirty="0"/>
              <a:t>进行软件包变更检查，对具体变更内容进行分析分级，标识哪些变更可忽略，哪些变更可能会影响到其他软件包。对可能会影响到其他软件包的变更进行下面进一步处理</a:t>
            </a:r>
            <a:r>
              <a:rPr lang="zh-CN" altLang="en-US" sz="1600" dirty="0" smtClean="0"/>
              <a:t>。</a:t>
            </a:r>
            <a:endParaRPr lang="en-US" altLang="zh-CN" sz="1600" dirty="0" smtClean="0"/>
          </a:p>
        </p:txBody>
      </p:sp>
      <p:pic>
        <p:nvPicPr>
          <p:cNvPr id="8" name="图片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2230" y="1868965"/>
            <a:ext cx="7611258" cy="2031325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584887" y="3900290"/>
            <a:ext cx="1103870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/>
              <a:t>2</a:t>
            </a:r>
            <a:r>
              <a:rPr lang="zh-CN" altLang="en-US" sz="1600" b="1" dirty="0" smtClean="0"/>
              <a:t>、被依赖分析</a:t>
            </a:r>
            <a:endParaRPr lang="en-US" altLang="zh-CN" sz="1600" b="1" dirty="0" smtClean="0"/>
          </a:p>
          <a:p>
            <a:r>
              <a:rPr lang="zh-CN" altLang="en-US" sz="1600" dirty="0"/>
              <a:t>通过</a:t>
            </a:r>
            <a:r>
              <a:rPr lang="en-US" altLang="zh-CN" sz="1600" dirty="0" err="1"/>
              <a:t>oecp</a:t>
            </a:r>
            <a:r>
              <a:rPr lang="zh-CN" altLang="en-US" sz="1600" dirty="0"/>
              <a:t>检查结果得出变更的组件</a:t>
            </a:r>
            <a:r>
              <a:rPr lang="en-US" altLang="zh-CN" sz="1600" dirty="0"/>
              <a:t>/</a:t>
            </a:r>
            <a:r>
              <a:rPr lang="zh-CN" altLang="en-US" sz="1600" dirty="0" smtClean="0"/>
              <a:t>软件包（</a:t>
            </a:r>
            <a:r>
              <a:rPr lang="zh-CN" altLang="en-US" sz="1600" dirty="0"/>
              <a:t>按照精度  接口</a:t>
            </a:r>
            <a:r>
              <a:rPr lang="en-US" altLang="zh-CN" sz="1600" dirty="0"/>
              <a:t>&gt;</a:t>
            </a:r>
            <a:r>
              <a:rPr lang="zh-CN" altLang="en-US" sz="1600" dirty="0"/>
              <a:t>组件（库）</a:t>
            </a:r>
            <a:r>
              <a:rPr lang="en-US" altLang="zh-CN" sz="1600" dirty="0"/>
              <a:t>&gt;rpm</a:t>
            </a:r>
            <a:r>
              <a:rPr lang="zh-CN" altLang="en-US" sz="1600" dirty="0"/>
              <a:t>包输出被依赖信息）</a:t>
            </a:r>
            <a:endParaRPr lang="en-US" altLang="zh-CN" sz="1600" dirty="0" smtClean="0"/>
          </a:p>
        </p:txBody>
      </p:sp>
      <p:pic>
        <p:nvPicPr>
          <p:cNvPr id="10" name="图片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4887" y="4485065"/>
            <a:ext cx="7422040" cy="2054638"/>
          </a:xfrm>
          <a:prstGeom prst="rect">
            <a:avLst/>
          </a:prstGeom>
        </p:spPr>
      </p:pic>
      <p:sp>
        <p:nvSpPr>
          <p:cNvPr id="11" name="文本框 10"/>
          <p:cNvSpPr txBox="1"/>
          <p:nvPr/>
        </p:nvSpPr>
        <p:spPr>
          <a:xfrm>
            <a:off x="8006927" y="4604625"/>
            <a:ext cx="367819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600" b="1" dirty="0"/>
              <a:t>被</a:t>
            </a:r>
            <a:r>
              <a:rPr lang="zh-CN" altLang="en-US" sz="1600" b="1" dirty="0" smtClean="0"/>
              <a:t>依赖数据统计（</a:t>
            </a:r>
            <a:r>
              <a:rPr lang="en-US" altLang="zh-CN" sz="1600" b="1" dirty="0" smtClean="0"/>
              <a:t>mainline</a:t>
            </a:r>
            <a:r>
              <a:rPr lang="zh-CN" altLang="en-US" sz="1600" b="1" dirty="0" smtClean="0"/>
              <a:t>）：</a:t>
            </a:r>
            <a:endParaRPr lang="en-US" altLang="zh-CN" sz="1600" b="1" dirty="0" smtClean="0"/>
          </a:p>
          <a:p>
            <a:r>
              <a:rPr lang="zh-CN" altLang="en-US" sz="1600" dirty="0" smtClean="0"/>
              <a:t>小于</a:t>
            </a:r>
            <a:r>
              <a:rPr lang="en-US" altLang="zh-CN" sz="1600" dirty="0" smtClean="0"/>
              <a:t>15</a:t>
            </a:r>
            <a:r>
              <a:rPr lang="zh-CN" altLang="en-US" sz="1600" dirty="0" smtClean="0"/>
              <a:t>个：</a:t>
            </a:r>
            <a:r>
              <a:rPr lang="en-US" altLang="zh-CN" sz="1600" dirty="0" smtClean="0"/>
              <a:t>3945</a:t>
            </a:r>
          </a:p>
          <a:p>
            <a:r>
              <a:rPr lang="en-US" altLang="zh-CN" sz="1600" dirty="0" smtClean="0"/>
              <a:t>15-50</a:t>
            </a:r>
            <a:r>
              <a:rPr lang="zh-CN" altLang="en-US" sz="1600" dirty="0" smtClean="0"/>
              <a:t>个：   </a:t>
            </a:r>
            <a:r>
              <a:rPr lang="en-US" altLang="zh-CN" sz="1600" dirty="0" smtClean="0"/>
              <a:t>206</a:t>
            </a:r>
          </a:p>
          <a:p>
            <a:r>
              <a:rPr lang="en-US" altLang="zh-CN" sz="1600" dirty="0" smtClean="0"/>
              <a:t>50-100</a:t>
            </a:r>
            <a:r>
              <a:rPr lang="zh-CN" altLang="en-US" sz="1600" dirty="0" smtClean="0"/>
              <a:t>个： </a:t>
            </a:r>
            <a:r>
              <a:rPr lang="en-US" altLang="zh-CN" sz="1600" dirty="0" smtClean="0"/>
              <a:t>45</a:t>
            </a:r>
          </a:p>
          <a:p>
            <a:r>
              <a:rPr lang="zh-CN" altLang="en-US" sz="1600" dirty="0" smtClean="0"/>
              <a:t>大于</a:t>
            </a:r>
            <a:r>
              <a:rPr lang="en-US" altLang="zh-CN" sz="1600" dirty="0" smtClean="0"/>
              <a:t>100</a:t>
            </a:r>
            <a:r>
              <a:rPr lang="zh-CN" altLang="en-US" sz="1600" dirty="0" smtClean="0"/>
              <a:t>个：</a:t>
            </a:r>
            <a:r>
              <a:rPr lang="en-US" altLang="zh-CN" sz="1600" dirty="0" smtClean="0"/>
              <a:t>48</a:t>
            </a:r>
          </a:p>
          <a:p>
            <a:r>
              <a:rPr lang="zh-CN" altLang="en-US" sz="1600" dirty="0" smtClean="0"/>
              <a:t>针对被依赖数量较多的软件包采用随机选取</a:t>
            </a:r>
            <a:r>
              <a:rPr lang="en-US" altLang="zh-CN" sz="1600" dirty="0" smtClean="0"/>
              <a:t>N</a:t>
            </a:r>
            <a:r>
              <a:rPr lang="zh-CN" altLang="en-US" sz="1600" dirty="0" smtClean="0"/>
              <a:t>个的方法进行验证。</a:t>
            </a:r>
            <a:endParaRPr lang="en-US" altLang="zh-CN" sz="1600" dirty="0" smtClean="0"/>
          </a:p>
        </p:txBody>
      </p:sp>
    </p:spTree>
    <p:extLst>
      <p:ext uri="{BB962C8B-B14F-4D97-AF65-F5344CB8AC3E}">
        <p14:creationId xmlns:p14="http://schemas.microsoft.com/office/powerpoint/2010/main" val="15644888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矩形 2"/>
          <p:cNvSpPr/>
          <p:nvPr/>
        </p:nvSpPr>
        <p:spPr>
          <a:xfrm>
            <a:off x="712572" y="2984698"/>
            <a:ext cx="1423087" cy="265377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矩形 3"/>
          <p:cNvSpPr/>
          <p:nvPr/>
        </p:nvSpPr>
        <p:spPr>
          <a:xfrm>
            <a:off x="462169" y="347122"/>
            <a:ext cx="2339103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zh-CN" altLang="en-US" sz="2800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关键节点分析</a:t>
            </a:r>
            <a:endParaRPr lang="zh-CN" altLang="en-US" sz="2800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584887" y="850804"/>
            <a:ext cx="401182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dirty="0" smtClean="0"/>
              <a:t>3</a:t>
            </a:r>
            <a:r>
              <a:rPr lang="zh-CN" altLang="en-US" sz="1600" dirty="0" smtClean="0"/>
              <a:t>、</a:t>
            </a:r>
            <a:r>
              <a:rPr lang="zh-CN" altLang="en-US" sz="1600" b="1" dirty="0" smtClean="0"/>
              <a:t>影响范围验证</a:t>
            </a:r>
            <a:endParaRPr lang="en-US" altLang="zh-CN" sz="1600" b="1" dirty="0" smtClean="0"/>
          </a:p>
          <a:p>
            <a:endParaRPr lang="en-US" altLang="zh-CN" sz="1600" dirty="0" smtClean="0"/>
          </a:p>
          <a:p>
            <a:pPr marL="285750" indent="-285750">
              <a:buFontTx/>
              <a:buChar char="-"/>
            </a:pPr>
            <a:r>
              <a:rPr lang="zh-CN" altLang="en-US" sz="1600" dirty="0" smtClean="0"/>
              <a:t>编译流程从本地编译变更为</a:t>
            </a:r>
            <a:r>
              <a:rPr lang="en-US" altLang="zh-CN" sz="1600" dirty="0" smtClean="0"/>
              <a:t>OBS</a:t>
            </a:r>
            <a:r>
              <a:rPr lang="zh-CN" altLang="en-US" sz="1600" dirty="0" smtClean="0"/>
              <a:t>工程编译。</a:t>
            </a:r>
            <a:endParaRPr lang="en-US" altLang="zh-CN" sz="1600" dirty="0" smtClean="0"/>
          </a:p>
          <a:p>
            <a:pPr marL="285750" indent="-285750">
              <a:buFontTx/>
              <a:buChar char="-"/>
            </a:pPr>
            <a:r>
              <a:rPr lang="zh-CN" altLang="en-US" sz="1600" dirty="0"/>
              <a:t>安装验证流程不变，仍在门禁环境中进行安装验证，从单包安装变成多包</a:t>
            </a:r>
            <a:r>
              <a:rPr lang="zh-CN" altLang="en-US" sz="1600" dirty="0" smtClean="0"/>
              <a:t>安装</a:t>
            </a:r>
            <a:endParaRPr lang="zh-CN" altLang="en-US" sz="1600" dirty="0"/>
          </a:p>
        </p:txBody>
      </p:sp>
      <p:sp>
        <p:nvSpPr>
          <p:cNvPr id="9" name="文本框 8"/>
          <p:cNvSpPr txBox="1"/>
          <p:nvPr/>
        </p:nvSpPr>
        <p:spPr>
          <a:xfrm>
            <a:off x="4983892" y="850804"/>
            <a:ext cx="580435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1600" b="1" dirty="0" smtClean="0"/>
              <a:t>4</a:t>
            </a:r>
            <a:r>
              <a:rPr lang="zh-CN" altLang="en-US" sz="1600" b="1" dirty="0" smtClean="0"/>
              <a:t>、</a:t>
            </a:r>
            <a:r>
              <a:rPr lang="en-US" altLang="zh-CN" sz="1600" b="1" dirty="0" err="1"/>
              <a:t>pr</a:t>
            </a:r>
            <a:r>
              <a:rPr lang="zh-CN" altLang="en-US" sz="1600" b="1" dirty="0"/>
              <a:t>合入</a:t>
            </a:r>
            <a:r>
              <a:rPr lang="zh-CN" altLang="en-US" sz="1600" b="1" dirty="0" smtClean="0"/>
              <a:t>机制</a:t>
            </a:r>
            <a:endParaRPr lang="en-US" altLang="zh-CN" sz="1600" b="1" dirty="0" smtClean="0"/>
          </a:p>
          <a:p>
            <a:endParaRPr lang="en-US" altLang="zh-CN" sz="1600" dirty="0" smtClean="0"/>
          </a:p>
          <a:p>
            <a:r>
              <a:rPr lang="zh-CN" altLang="en-US" sz="1600" dirty="0" smtClean="0"/>
              <a:t>当</a:t>
            </a:r>
            <a:r>
              <a:rPr lang="zh-CN" altLang="en-US" sz="1600" dirty="0"/>
              <a:t>关联的所有</a:t>
            </a:r>
            <a:r>
              <a:rPr lang="en-US" altLang="zh-CN" sz="1600" dirty="0" err="1"/>
              <a:t>pr</a:t>
            </a:r>
            <a:r>
              <a:rPr lang="zh-CN" altLang="en-US" sz="1600" dirty="0"/>
              <a:t>都门禁成功后，各自软件包</a:t>
            </a:r>
            <a:r>
              <a:rPr lang="en-US" altLang="zh-CN" sz="1600" dirty="0"/>
              <a:t>maintainer</a:t>
            </a:r>
            <a:r>
              <a:rPr lang="zh-CN" altLang="en-US" sz="1600" dirty="0"/>
              <a:t>可以先行评论</a:t>
            </a:r>
            <a:r>
              <a:rPr lang="en-US" altLang="zh-CN" sz="1600" dirty="0"/>
              <a:t>/</a:t>
            </a:r>
            <a:r>
              <a:rPr lang="en-US" altLang="zh-CN" sz="1600" dirty="0" err="1"/>
              <a:t>lgtm</a:t>
            </a:r>
            <a:r>
              <a:rPr lang="zh-CN" altLang="en-US" sz="1600" dirty="0"/>
              <a:t>和</a:t>
            </a:r>
            <a:r>
              <a:rPr lang="en-US" altLang="zh-CN" sz="1600" dirty="0"/>
              <a:t>/approve,</a:t>
            </a:r>
            <a:r>
              <a:rPr lang="zh-CN" altLang="en-US" sz="1600" dirty="0"/>
              <a:t>若此时还有与其关联的</a:t>
            </a:r>
            <a:r>
              <a:rPr lang="en-US" altLang="zh-CN" sz="1600" dirty="0" err="1"/>
              <a:t>pr</a:t>
            </a:r>
            <a:r>
              <a:rPr lang="zh-CN" altLang="en-US" sz="1600" dirty="0"/>
              <a:t>没有评论</a:t>
            </a:r>
            <a:r>
              <a:rPr lang="en-US" altLang="zh-CN" sz="1600" dirty="0"/>
              <a:t>/approve</a:t>
            </a:r>
            <a:r>
              <a:rPr lang="zh-CN" altLang="en-US" sz="1600" dirty="0"/>
              <a:t>，那么将等待，直至最后一个关联的</a:t>
            </a:r>
            <a:r>
              <a:rPr lang="en-US" altLang="zh-CN" sz="1600" dirty="0" err="1"/>
              <a:t>pr</a:t>
            </a:r>
            <a:r>
              <a:rPr lang="zh-CN" altLang="en-US" sz="1600" dirty="0"/>
              <a:t>评论了</a:t>
            </a:r>
            <a:r>
              <a:rPr lang="en-US" altLang="zh-CN" sz="1600" dirty="0"/>
              <a:t>/approve</a:t>
            </a:r>
            <a:r>
              <a:rPr lang="zh-CN" altLang="en-US" sz="1600" dirty="0"/>
              <a:t>，所有</a:t>
            </a:r>
            <a:r>
              <a:rPr lang="en-US" altLang="zh-CN" sz="1600" dirty="0" err="1"/>
              <a:t>pr</a:t>
            </a:r>
            <a:r>
              <a:rPr lang="zh-CN" altLang="en-US" sz="1600" dirty="0"/>
              <a:t>将一起合入。</a:t>
            </a:r>
            <a:endParaRPr lang="en-US" altLang="zh-CN" sz="1600" dirty="0" smtClean="0"/>
          </a:p>
        </p:txBody>
      </p:sp>
      <p:sp>
        <p:nvSpPr>
          <p:cNvPr id="2" name="矩形 1"/>
          <p:cNvSpPr/>
          <p:nvPr/>
        </p:nvSpPr>
        <p:spPr>
          <a:xfrm>
            <a:off x="892774" y="3287977"/>
            <a:ext cx="1062681" cy="4455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/>
              <a:t>osc</a:t>
            </a:r>
            <a:r>
              <a:rPr lang="en-US" altLang="zh-CN" sz="1200" dirty="0" smtClean="0"/>
              <a:t> clone</a:t>
            </a:r>
            <a:endParaRPr lang="zh-CN" altLang="en-US" sz="1200" dirty="0"/>
          </a:p>
        </p:txBody>
      </p:sp>
      <p:sp>
        <p:nvSpPr>
          <p:cNvPr id="11" name="矩形 10"/>
          <p:cNvSpPr/>
          <p:nvPr/>
        </p:nvSpPr>
        <p:spPr>
          <a:xfrm>
            <a:off x="895351" y="3855949"/>
            <a:ext cx="1062681" cy="4455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/>
              <a:t>_</a:t>
            </a:r>
            <a:r>
              <a:rPr lang="en-US" altLang="zh-CN" sz="1200" dirty="0" smtClean="0"/>
              <a:t>service</a:t>
            </a:r>
            <a:r>
              <a:rPr lang="zh-CN" altLang="en-US" sz="1200" dirty="0" smtClean="0"/>
              <a:t>修改</a:t>
            </a:r>
            <a:endParaRPr lang="zh-CN" altLang="en-US" sz="1200" dirty="0"/>
          </a:p>
        </p:txBody>
      </p:sp>
      <p:sp>
        <p:nvSpPr>
          <p:cNvPr id="12" name="矩形 11"/>
          <p:cNvSpPr/>
          <p:nvPr/>
        </p:nvSpPr>
        <p:spPr>
          <a:xfrm>
            <a:off x="903589" y="4421553"/>
            <a:ext cx="1062681" cy="4455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/>
              <a:t>osc</a:t>
            </a:r>
            <a:r>
              <a:rPr lang="en-US" altLang="zh-CN" sz="1200" dirty="0" smtClean="0"/>
              <a:t> build</a:t>
            </a:r>
            <a:r>
              <a:rPr lang="zh-CN" altLang="en-US" sz="1200" dirty="0"/>
              <a:t>单</a:t>
            </a:r>
            <a:r>
              <a:rPr lang="zh-CN" altLang="en-US" sz="1200" dirty="0" smtClean="0"/>
              <a:t>包编译</a:t>
            </a:r>
            <a:endParaRPr lang="zh-CN" altLang="en-US" sz="1200" dirty="0"/>
          </a:p>
        </p:txBody>
      </p:sp>
      <p:sp>
        <p:nvSpPr>
          <p:cNvPr id="6" name="文本框 5"/>
          <p:cNvSpPr txBox="1"/>
          <p:nvPr/>
        </p:nvSpPr>
        <p:spPr>
          <a:xfrm>
            <a:off x="961250" y="2991990"/>
            <a:ext cx="947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 smtClean="0"/>
              <a:t>旧编译流程</a:t>
            </a:r>
            <a:endParaRPr lang="zh-CN" altLang="en-US" sz="1200" dirty="0"/>
          </a:p>
        </p:txBody>
      </p:sp>
      <p:sp>
        <p:nvSpPr>
          <p:cNvPr id="15" name="矩形 14"/>
          <p:cNvSpPr/>
          <p:nvPr/>
        </p:nvSpPr>
        <p:spPr>
          <a:xfrm>
            <a:off x="3153032" y="2981991"/>
            <a:ext cx="1443681" cy="2656479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6" name="矩形 15"/>
          <p:cNvSpPr/>
          <p:nvPr/>
        </p:nvSpPr>
        <p:spPr>
          <a:xfrm>
            <a:off x="3276599" y="3248456"/>
            <a:ext cx="1198606" cy="48982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/>
              <a:t>api</a:t>
            </a:r>
            <a:r>
              <a:rPr lang="zh-CN" altLang="en-US" sz="1200" dirty="0" smtClean="0"/>
              <a:t>拉取到仓库私人工程</a:t>
            </a:r>
            <a:endParaRPr lang="zh-CN" altLang="en-US" sz="1200" dirty="0"/>
          </a:p>
        </p:txBody>
      </p:sp>
      <p:sp>
        <p:nvSpPr>
          <p:cNvPr id="17" name="矩形 16"/>
          <p:cNvSpPr/>
          <p:nvPr/>
        </p:nvSpPr>
        <p:spPr>
          <a:xfrm>
            <a:off x="3276598" y="3835714"/>
            <a:ext cx="1198607" cy="518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/>
              <a:t>被影响</a:t>
            </a:r>
            <a:r>
              <a:rPr lang="en-US" altLang="zh-CN" sz="1200" dirty="0" smtClean="0"/>
              <a:t>rpm</a:t>
            </a:r>
            <a:r>
              <a:rPr lang="zh-CN" altLang="en-US" sz="1200" dirty="0" smtClean="0"/>
              <a:t>拉取到私人工程</a:t>
            </a:r>
            <a:endParaRPr lang="zh-CN" altLang="en-US" sz="1200" dirty="0"/>
          </a:p>
        </p:txBody>
      </p:sp>
      <p:sp>
        <p:nvSpPr>
          <p:cNvPr id="19" name="文本框 18"/>
          <p:cNvSpPr txBox="1"/>
          <p:nvPr/>
        </p:nvSpPr>
        <p:spPr>
          <a:xfrm>
            <a:off x="3401194" y="2971457"/>
            <a:ext cx="9473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1200" dirty="0"/>
              <a:t>新</a:t>
            </a:r>
            <a:r>
              <a:rPr lang="zh-CN" altLang="en-US" sz="1200" dirty="0" smtClean="0"/>
              <a:t>编译流程</a:t>
            </a:r>
            <a:endParaRPr lang="zh-CN" altLang="en-US" sz="1200" dirty="0"/>
          </a:p>
        </p:txBody>
      </p:sp>
      <p:sp>
        <p:nvSpPr>
          <p:cNvPr id="20" name="矩形 19"/>
          <p:cNvSpPr/>
          <p:nvPr/>
        </p:nvSpPr>
        <p:spPr>
          <a:xfrm>
            <a:off x="3276598" y="4471061"/>
            <a:ext cx="1198607" cy="518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smtClean="0"/>
              <a:t>OBS</a:t>
            </a:r>
            <a:r>
              <a:rPr lang="zh-CN" altLang="en-US" sz="1200" dirty="0" smtClean="0"/>
              <a:t>工程并行编译</a:t>
            </a:r>
            <a:endParaRPr lang="zh-CN" altLang="en-US" sz="1200" dirty="0"/>
          </a:p>
        </p:txBody>
      </p:sp>
      <p:sp>
        <p:nvSpPr>
          <p:cNvPr id="21" name="右箭头 20"/>
          <p:cNvSpPr/>
          <p:nvPr/>
        </p:nvSpPr>
        <p:spPr>
          <a:xfrm>
            <a:off x="2248930" y="4057252"/>
            <a:ext cx="790832" cy="152683"/>
          </a:xfrm>
          <a:prstGeom prst="right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22" name="矩形 21"/>
          <p:cNvSpPr/>
          <p:nvPr/>
        </p:nvSpPr>
        <p:spPr>
          <a:xfrm>
            <a:off x="903588" y="4985582"/>
            <a:ext cx="1062681" cy="445535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1200" dirty="0" smtClean="0"/>
              <a:t>判断编译命令获取结果</a:t>
            </a:r>
            <a:endParaRPr lang="zh-CN" altLang="en-US" sz="1200" dirty="0"/>
          </a:p>
        </p:txBody>
      </p:sp>
      <p:sp>
        <p:nvSpPr>
          <p:cNvPr id="23" name="矩形 22"/>
          <p:cNvSpPr/>
          <p:nvPr/>
        </p:nvSpPr>
        <p:spPr>
          <a:xfrm>
            <a:off x="3276599" y="5086887"/>
            <a:ext cx="1198607" cy="5183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altLang="zh-CN" sz="1200" dirty="0" err="1" smtClean="0"/>
              <a:t>api</a:t>
            </a:r>
            <a:r>
              <a:rPr lang="zh-CN" altLang="en-US" sz="1200" dirty="0" smtClean="0"/>
              <a:t>查询工程和</a:t>
            </a:r>
            <a:r>
              <a:rPr lang="en-US" altLang="zh-CN" sz="1200" dirty="0" smtClean="0"/>
              <a:t>rpm</a:t>
            </a:r>
            <a:r>
              <a:rPr lang="zh-CN" altLang="en-US" sz="1200" dirty="0" smtClean="0"/>
              <a:t>包状态获取结果</a:t>
            </a:r>
            <a:endParaRPr lang="zh-CN" altLang="en-US" sz="1200" dirty="0"/>
          </a:p>
        </p:txBody>
      </p:sp>
      <p:pic>
        <p:nvPicPr>
          <p:cNvPr id="25" name="图片 2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9858" y="2363813"/>
            <a:ext cx="2814895" cy="39805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4860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514200" y="355359"/>
            <a:ext cx="4134465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800" dirty="0"/>
              <a:t>可感知关键变更点识别：</a:t>
            </a:r>
            <a:endParaRPr lang="en-US" altLang="zh-CN" sz="2800" dirty="0"/>
          </a:p>
        </p:txBody>
      </p:sp>
      <p:graphicFrame>
        <p:nvGraphicFramePr>
          <p:cNvPr id="3" name="表格 2">
            <a:extLst>
              <a:ext uri="{FF2B5EF4-FFF2-40B4-BE49-F238E27FC236}">
                <a16:creationId xmlns="" xmlns:a16="http://schemas.microsoft.com/office/drawing/2014/main" id="{26B4B896-3256-4327-AAB1-8CBC8F22AF5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5047883"/>
              </p:ext>
            </p:extLst>
          </p:nvPr>
        </p:nvGraphicFramePr>
        <p:xfrm>
          <a:off x="514200" y="1028346"/>
          <a:ext cx="9152878" cy="2078130"/>
        </p:xfrm>
        <a:graphic>
          <a:graphicData uri="http://schemas.openxmlformats.org/drawingml/2006/table">
            <a:tbl>
              <a:tblPr firstRow="1">
                <a:tableStyleId>{5C22544A-7EE6-4342-B048-85BDC9FD1C3A}</a:tableStyleId>
              </a:tblPr>
              <a:tblGrid>
                <a:gridCol w="2068497">
                  <a:extLst>
                    <a:ext uri="{9D8B030D-6E8A-4147-A177-3AD203B41FA5}">
                      <a16:colId xmlns="" xmlns:a16="http://schemas.microsoft.com/office/drawing/2014/main" val="2862898204"/>
                    </a:ext>
                  </a:extLst>
                </a:gridCol>
                <a:gridCol w="5432237">
                  <a:extLst>
                    <a:ext uri="{9D8B030D-6E8A-4147-A177-3AD203B41FA5}">
                      <a16:colId xmlns="" xmlns:a16="http://schemas.microsoft.com/office/drawing/2014/main" val="1700589250"/>
                    </a:ext>
                  </a:extLst>
                </a:gridCol>
                <a:gridCol w="1652144">
                  <a:extLst>
                    <a:ext uri="{9D8B030D-6E8A-4147-A177-3AD203B41FA5}">
                      <a16:colId xmlns="" xmlns:a16="http://schemas.microsoft.com/office/drawing/2014/main" val="3293971260"/>
                    </a:ext>
                  </a:extLst>
                </a:gridCol>
              </a:tblGrid>
              <a:tr h="235117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变更点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变更原因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>
                          <a:effectLst/>
                        </a:rPr>
                        <a:t>时间预估</a:t>
                      </a:r>
                      <a:endParaRPr lang="zh-CN" altLang="en-US" sz="1400" b="0" i="0" u="none" strike="noStrike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226152542"/>
                  </a:ext>
                </a:extLst>
              </a:tr>
              <a:tr h="235117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门禁时间变长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软件包依赖分析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秒级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229553790"/>
                  </a:ext>
                </a:extLst>
              </a:tr>
              <a:tr h="235117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影响范围内软件包编译、安装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分钟级</a:t>
                      </a:r>
                      <a:r>
                        <a:rPr lang="en-US" altLang="zh-CN" sz="1400" u="none" strike="noStrike" dirty="0">
                          <a:effectLst/>
                        </a:rPr>
                        <a:t>-1</a:t>
                      </a:r>
                      <a:r>
                        <a:rPr lang="zh-CN" altLang="en-US" sz="1400" u="none" strike="noStrike" dirty="0">
                          <a:effectLst/>
                        </a:rPr>
                        <a:t>小时内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415626377"/>
                  </a:ext>
                </a:extLst>
              </a:tr>
              <a:tr h="457593"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需要手动关联</a:t>
                      </a:r>
                      <a:r>
                        <a:rPr lang="en-US" altLang="zh-CN" sz="1400" u="none" strike="noStrike" dirty="0" err="1">
                          <a:effectLst/>
                        </a:rPr>
                        <a:t>pr</a:t>
                      </a:r>
                      <a:endParaRPr lang="en-US" altLang="zh-CN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变更影响修复</a:t>
                      </a:r>
                      <a:r>
                        <a:rPr lang="en-US" altLang="zh-CN" sz="1400" u="none" strike="noStrike" dirty="0" err="1">
                          <a:effectLst/>
                        </a:rPr>
                        <a:t>pr</a:t>
                      </a:r>
                      <a:r>
                        <a:rPr lang="zh-CN" altLang="en-US" sz="1400" u="none" strike="noStrike" dirty="0">
                          <a:effectLst/>
                        </a:rPr>
                        <a:t>可能会依赖导致变更的</a:t>
                      </a:r>
                      <a:r>
                        <a:rPr lang="en-US" altLang="zh-CN" sz="1400" u="none" strike="noStrike" dirty="0" err="1">
                          <a:effectLst/>
                        </a:rPr>
                        <a:t>pr</a:t>
                      </a:r>
                      <a:endParaRPr lang="en-US" altLang="zh-CN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秒级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4144152398"/>
                  </a:ext>
                </a:extLst>
              </a:tr>
              <a:tr h="457593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门禁合入机制改变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关联</a:t>
                      </a:r>
                      <a:r>
                        <a:rPr lang="en-US" altLang="zh-CN" sz="1400" u="none" strike="noStrike" dirty="0" err="1">
                          <a:effectLst/>
                        </a:rPr>
                        <a:t>pr</a:t>
                      </a:r>
                      <a:r>
                        <a:rPr lang="zh-CN" altLang="en-US" sz="1400" u="none" strike="noStrike" dirty="0">
                          <a:effectLst/>
                        </a:rPr>
                        <a:t>需要等待最后一个</a:t>
                      </a:r>
                      <a:r>
                        <a:rPr lang="en-US" altLang="zh-CN" sz="1400" u="none" strike="noStrike" dirty="0" err="1">
                          <a:effectLst/>
                        </a:rPr>
                        <a:t>pr</a:t>
                      </a:r>
                      <a:r>
                        <a:rPr lang="zh-CN" altLang="en-US" sz="1400" u="none" strike="noStrike" dirty="0">
                          <a:effectLst/>
                        </a:rPr>
                        <a:t>评论</a:t>
                      </a:r>
                      <a:r>
                        <a:rPr lang="en-US" altLang="zh-CN" sz="1400" u="none" strike="noStrike" dirty="0">
                          <a:effectLst/>
                        </a:rPr>
                        <a:t>approve</a:t>
                      </a:r>
                      <a:endParaRPr lang="en-US" altLang="zh-CN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人为决定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1571268760"/>
                  </a:ext>
                </a:extLst>
              </a:tr>
              <a:tr h="457593">
                <a:tc vMerge="1">
                  <a:txBody>
                    <a:bodyPr/>
                    <a:lstStyle/>
                    <a:p>
                      <a:endParaRPr lang="zh-CN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zh-CN" altLang="en-US" sz="1400" u="none" strike="noStrike" dirty="0">
                          <a:effectLst/>
                        </a:rPr>
                        <a:t>门禁失败强制合入需要至少两个</a:t>
                      </a:r>
                      <a:r>
                        <a:rPr lang="en-US" sz="1400" u="none" strike="noStrike" dirty="0">
                          <a:effectLst/>
                        </a:rPr>
                        <a:t>maintainer</a:t>
                      </a:r>
                      <a:r>
                        <a:rPr lang="zh-CN" altLang="en-US" sz="1400" u="none" strike="noStrike" dirty="0">
                          <a:effectLst/>
                        </a:rPr>
                        <a:t>或者</a:t>
                      </a:r>
                      <a:r>
                        <a:rPr lang="en-US" sz="1400" u="none" strike="noStrike" dirty="0">
                          <a:effectLst/>
                        </a:rPr>
                        <a:t>TC</a:t>
                      </a:r>
                      <a:r>
                        <a:rPr lang="zh-CN" altLang="en-US" sz="1400" u="none" strike="noStrike" dirty="0">
                          <a:effectLst/>
                        </a:rPr>
                        <a:t>成员</a:t>
                      </a:r>
                      <a:r>
                        <a:rPr lang="en-US" sz="1400" u="none" strike="noStrike" dirty="0">
                          <a:effectLst/>
                        </a:rPr>
                        <a:t>approve</a:t>
                      </a:r>
                      <a:endParaRPr 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zh-CN" altLang="en-US" sz="1400" u="none" strike="noStrike" dirty="0">
                          <a:effectLst/>
                        </a:rPr>
                        <a:t>人为决定</a:t>
                      </a:r>
                      <a:endParaRPr lang="zh-CN" altLang="en-US" sz="1400" b="0" i="0" u="none" strike="noStrike" dirty="0">
                        <a:effectLst/>
                        <a:latin typeface="宋体" panose="02010600030101010101" pitchFamily="2" charset="-122"/>
                        <a:ea typeface="宋体" panose="02010600030101010101" pitchFamily="2" charset="-122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="" xmlns:a16="http://schemas.microsoft.com/office/drawing/2014/main" val="3276289269"/>
                  </a:ext>
                </a:extLst>
              </a:tr>
            </a:tbl>
          </a:graphicData>
        </a:graphic>
      </p:graphicFrame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13310636"/>
              </p:ext>
            </p:extLst>
          </p:nvPr>
        </p:nvGraphicFramePr>
        <p:xfrm>
          <a:off x="514200" y="4163712"/>
          <a:ext cx="9152880" cy="1882860"/>
        </p:xfrm>
        <a:graphic>
          <a:graphicData uri="http://schemas.openxmlformats.org/drawingml/2006/table">
            <a:tbl>
              <a:tblPr>
                <a:tableStyleId>{93296810-A885-4BE3-A3E7-6D5BEEA58F35}</a:tableStyleId>
              </a:tblPr>
              <a:tblGrid>
                <a:gridCol w="1525480"/>
                <a:gridCol w="1525480"/>
                <a:gridCol w="1525480"/>
                <a:gridCol w="1525480"/>
                <a:gridCol w="1525480"/>
                <a:gridCol w="1525480"/>
              </a:tblGrid>
              <a:tr h="381409"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u="none" strike="noStrike" dirty="0" smtClean="0">
                          <a:effectLst/>
                        </a:rPr>
                        <a:t>Rpm</a:t>
                      </a:r>
                      <a:r>
                        <a:rPr lang="zh-CN" altLang="en-US" sz="1200" u="none" strike="noStrike" dirty="0" smtClean="0">
                          <a:effectLst/>
                        </a:rPr>
                        <a:t>名称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 smtClean="0">
                          <a:effectLst/>
                        </a:rPr>
                        <a:t>被依赖数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 smtClean="0">
                          <a:effectLst/>
                        </a:rPr>
                        <a:t>拉取时间</a:t>
                      </a:r>
                      <a:r>
                        <a:rPr lang="en-US" altLang="zh-CN" sz="1200" u="none" strike="noStrike" dirty="0" smtClean="0">
                          <a:effectLst/>
                        </a:rPr>
                        <a:t>(s)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u="none" strike="noStrike" dirty="0" smtClean="0">
                          <a:effectLst/>
                        </a:rPr>
                        <a:t>编译时间</a:t>
                      </a:r>
                      <a:r>
                        <a:rPr lang="en-US" altLang="zh-CN" sz="1200" u="none" strike="noStrike" dirty="0" smtClean="0">
                          <a:effectLst/>
                        </a:rPr>
                        <a:t>(s)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总时间</a:t>
                      </a:r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(s)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zh-CN" altLang="en-US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当前单包编译时间</a:t>
                      </a:r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(s)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</a:tr>
              <a:tr h="30329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xstream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372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383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840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</a:tr>
              <a:tr h="591572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perl</a:t>
                      </a:r>
                      <a:r>
                        <a:rPr lang="en-US" sz="1200" u="none" strike="noStrike" dirty="0">
                          <a:effectLst/>
                        </a:rPr>
                        <a:t>-URI</a:t>
                      </a:r>
                      <a:br>
                        <a:rPr lang="en-US" sz="1200" u="none" strike="noStrike" dirty="0">
                          <a:effectLst/>
                        </a:rPr>
                      </a:b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35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>
                          <a:effectLst/>
                        </a:rPr>
                        <a:t>443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475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290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</a:tr>
              <a:tr h="30329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groff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17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>
                          <a:effectLst/>
                        </a:rPr>
                        <a:t>22</a:t>
                      </a:r>
                      <a:endParaRPr lang="en-US" altLang="zh-CN" sz="1200" b="0" i="0" u="none" strike="noStrike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1160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1182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494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</a:tr>
              <a:tr h="303293">
                <a:tc>
                  <a:txBody>
                    <a:bodyPr/>
                    <a:lstStyle/>
                    <a:p>
                      <a:pPr algn="l" fontAlgn="t"/>
                      <a:r>
                        <a:rPr lang="en-US" sz="1200" u="none" strike="noStrike" dirty="0" err="1">
                          <a:effectLst/>
                        </a:rPr>
                        <a:t>gmp</a:t>
                      </a:r>
                      <a:endParaRPr lang="en-US" sz="1200" b="1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20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u="none" strike="noStrike" dirty="0">
                          <a:effectLst/>
                        </a:rPr>
                        <a:t>1098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1116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  <a:tc>
                  <a:txBody>
                    <a:bodyPr/>
                    <a:lstStyle/>
                    <a:p>
                      <a:pPr algn="r" fontAlgn="t"/>
                      <a:r>
                        <a:rPr lang="en-US" altLang="zh-CN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Helvetica Neue"/>
                        </a:rPr>
                        <a:t>431</a:t>
                      </a:r>
                      <a:endParaRPr lang="en-US" altLang="zh-CN" sz="1200" b="0" i="0" u="none" strike="noStrike" dirty="0">
                        <a:solidFill>
                          <a:srgbClr val="000000"/>
                        </a:solidFill>
                        <a:effectLst/>
                        <a:latin typeface="Helvetica Neue"/>
                      </a:endParaRPr>
                    </a:p>
                  </a:txBody>
                  <a:tcPr marL="9525" marR="9525" marT="9525" marB="0"/>
                </a:tc>
              </a:tr>
            </a:tbl>
          </a:graphicData>
        </a:graphic>
      </p:graphicFrame>
      <p:sp>
        <p:nvSpPr>
          <p:cNvPr id="6" name="矩形 5"/>
          <p:cNvSpPr/>
          <p:nvPr/>
        </p:nvSpPr>
        <p:spPr>
          <a:xfrm>
            <a:off x="514199" y="3580473"/>
            <a:ext cx="2595582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r>
              <a:rPr lang="zh-CN" altLang="en-US" sz="2000" dirty="0"/>
              <a:t>私人</a:t>
            </a:r>
            <a:r>
              <a:rPr lang="zh-CN" altLang="en-US" sz="2000" dirty="0" smtClean="0"/>
              <a:t>工程测试数据</a:t>
            </a:r>
            <a:r>
              <a:rPr lang="zh-CN" altLang="en-US" sz="2800" dirty="0" smtClean="0"/>
              <a:t>：</a:t>
            </a:r>
            <a:endParaRPr lang="en-US" altLang="zh-CN" sz="2800" dirty="0"/>
          </a:p>
        </p:txBody>
      </p:sp>
    </p:spTree>
    <p:extLst>
      <p:ext uri="{BB962C8B-B14F-4D97-AF65-F5344CB8AC3E}">
        <p14:creationId xmlns:p14="http://schemas.microsoft.com/office/powerpoint/2010/main" val="1750614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>
            <a:extLst>
              <a:ext uri="{FF2B5EF4-FFF2-40B4-BE49-F238E27FC236}">
                <a16:creationId xmlns="" xmlns:a16="http://schemas.microsoft.com/office/drawing/2014/main" id="{C03CB1D5-B76B-49B3-B5F9-5FF71F0F9B9C}"/>
              </a:ext>
            </a:extLst>
          </p:cNvPr>
          <p:cNvSpPr txBox="1"/>
          <p:nvPr/>
        </p:nvSpPr>
        <p:spPr>
          <a:xfrm>
            <a:off x="489487" y="273105"/>
            <a:ext cx="101745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dirty="0"/>
              <a:t>遗留问题</a:t>
            </a:r>
            <a:r>
              <a:rPr lang="zh-CN" altLang="en-US" dirty="0" smtClean="0"/>
              <a:t>：</a:t>
            </a:r>
            <a:endParaRPr lang="en-US" altLang="zh-CN" dirty="0" smtClean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9709786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5088</TotalTime>
  <Words>555</Words>
  <Application>Microsoft Office PowerPoint</Application>
  <PresentationFormat>宽屏</PresentationFormat>
  <Paragraphs>89</Paragraphs>
  <Slides>6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Helvetica Neue</vt:lpstr>
      <vt:lpstr>宋体</vt:lpstr>
      <vt:lpstr>Arial</vt:lpstr>
      <vt:lpstr>Calibri</vt:lpstr>
      <vt:lpstr>Calibri Light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Huawei Technologies Co.,Ltd.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lihaiwei (E)</dc:creator>
  <cp:lastModifiedBy>lihaiwei (E)</cp:lastModifiedBy>
  <cp:revision>42</cp:revision>
  <dcterms:created xsi:type="dcterms:W3CDTF">2022-04-26T03:22:05Z</dcterms:created>
  <dcterms:modified xsi:type="dcterms:W3CDTF">2022-05-25T02:12:09Z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(2)zB55t28vpkK0oV78YZbsh3GGBOfIDgR1Wuy8sSY4BxBfyJQNVSJpzfRAvYzyVbj8rZ4sy2Vu
C42YAo/mKPLMGKTDsahB0kwx1QBJu7uBMBB+uF+2/YGxbeKeQEZQYyggVZpDts9o/MEHRSPg
wvFQYHb9Y29J+jbqO2dZi69em+TPCgipxNlorjAiII1qsfvtb+YYaPZocO/GLeT+iN/nTV1K
Jn/rBu04Xi8Rhe5r2v</vt:lpwstr>
  </property>
  <property fmtid="{D5CDD505-2E9C-101B-9397-08002B2CF9AE}" pid="3" name="_2015_ms_pID_7253431">
    <vt:lpwstr>+nBOj7hc8lPRN6zEMu15G+9bNQLN+pofUn26dmd7QvjT6Qu1H5/yUq
1dsvKFfv+8sXwk73VOuEvRDNEkWvX7PZlkpyGZhYBadQCxvBdAZmO6+m6bV4deROpuGF1wZ9
vIivOhcZrk0otTYgdkMY8WyGC3xDx2pL06RwtwcST96zSDzJY6pOjJIvMm0ktR1HCys=</vt:lpwstr>
  </property>
</Properties>
</file>