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9" r:id="rId2"/>
    <p:sldMasterId id="2147483663" r:id="rId3"/>
  </p:sldMasterIdLst>
  <p:notesMasterIdLst>
    <p:notesMasterId r:id="rId13"/>
  </p:notesMasterIdLst>
  <p:handoutMasterIdLst>
    <p:handoutMasterId r:id="rId14"/>
  </p:handoutMasterIdLst>
  <p:sldIdLst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5DB"/>
    <a:srgbClr val="B6E7F8"/>
    <a:srgbClr val="84D7F4"/>
    <a:srgbClr val="339933"/>
    <a:srgbClr val="14A8DC"/>
    <a:srgbClr val="548E9C"/>
    <a:srgbClr val="57CA96"/>
    <a:srgbClr val="6395E5"/>
    <a:srgbClr val="FFBA57"/>
    <a:srgbClr val="AD6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88120" autoAdjust="0"/>
  </p:normalViewPr>
  <p:slideViewPr>
    <p:cSldViewPr snapToGrid="0" snapToObjects="1">
      <p:cViewPr varScale="1">
        <p:scale>
          <a:sx n="102" d="100"/>
          <a:sy n="102" d="100"/>
        </p:scale>
        <p:origin x="1134" y="10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29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D5F68-BCF6-42F4-9B6B-8DBB8592FDF6}" type="datetimeFigureOut">
              <a:rPr lang="zh-CN" altLang="en-US" smtClean="0"/>
              <a:t>2022/4/14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30BB-6CC6-4D77-A261-772B2533AF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482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C7408-F188-4733-AAC6-4148EF0488B1}" type="datetimeFigureOut">
              <a:rPr lang="zh-CN" altLang="en-US" smtClean="0"/>
              <a:t>2022/4/14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14269-A917-4E3A-A73A-BF3F9F513B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73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14269-A917-4E3A-A73A-BF3F9F513B0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12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54"/>
          <p:cNvGrpSpPr/>
          <p:nvPr userDrawn="1"/>
        </p:nvGrpSpPr>
        <p:grpSpPr>
          <a:xfrm>
            <a:off x="6022164" y="5903160"/>
            <a:ext cx="226800" cy="720000"/>
            <a:chOff x="6205521" y="5132079"/>
            <a:chExt cx="259851" cy="856655"/>
          </a:xfrm>
          <a:solidFill>
            <a:srgbClr val="002EA7"/>
          </a:solidFill>
        </p:grpSpPr>
        <p:sp>
          <p:nvSpPr>
            <p:cNvPr id="8" name="L 形 7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L 形 8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L 形 9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1" name="等腰三角形 7"/>
          <p:cNvSpPr/>
          <p:nvPr userDrawn="1"/>
        </p:nvSpPr>
        <p:spPr>
          <a:xfrm rot="3259845">
            <a:off x="9499971" y="1396600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2" name="组合 11"/>
          <p:cNvGrpSpPr>
            <a:grpSpLocks/>
          </p:cNvGrpSpPr>
          <p:nvPr userDrawn="1"/>
        </p:nvGrpSpPr>
        <p:grpSpPr bwMode="auto">
          <a:xfrm>
            <a:off x="3507078" y="1030548"/>
            <a:ext cx="4789917" cy="3536845"/>
            <a:chOff x="3636008" y="1275143"/>
            <a:chExt cx="4790591" cy="3535967"/>
          </a:xfrm>
        </p:grpSpPr>
        <p:sp>
          <p:nvSpPr>
            <p:cNvPr id="13" name="矩形 12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8972468">
              <a:off x="7940531" y="4325456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cxnSp>
        <p:nvCxnSpPr>
          <p:cNvPr id="16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60962" y="2386535"/>
            <a:ext cx="6823335" cy="4704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9"/>
          <p:cNvCxnSpPr/>
          <p:nvPr userDrawn="1"/>
        </p:nvCxnSpPr>
        <p:spPr>
          <a:xfrm>
            <a:off x="4447338" y="3621986"/>
            <a:ext cx="5354637" cy="3016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任意多边形 53"/>
          <p:cNvSpPr/>
          <p:nvPr userDrawn="1"/>
        </p:nvSpPr>
        <p:spPr>
          <a:xfrm rot="3259845">
            <a:off x="9989133" y="3735652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2324100" y="2652259"/>
            <a:ext cx="8864600" cy="800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</p:spTree>
    <p:extLst>
      <p:ext uri="{BB962C8B-B14F-4D97-AF65-F5344CB8AC3E}">
        <p14:creationId xmlns:p14="http://schemas.microsoft.com/office/powerpoint/2010/main" val="20300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6比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3134"/>
            <a:ext cx="12192000" cy="377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0246" y="5567379"/>
            <a:ext cx="818937" cy="82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71313" y="6205543"/>
            <a:ext cx="3064214" cy="29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587" tIns="43792" rIns="87587" bIns="43792">
            <a:spAutoFit/>
          </a:bodyPr>
          <a:lstStyle/>
          <a:p>
            <a:pPr defTabSz="875757" eaLnBrk="0" hangingPunct="0">
              <a:defRPr/>
            </a:pPr>
            <a:r>
              <a:rPr lang="en-US" altLang="zh-CN" sz="1333" b="0" dirty="0">
                <a:solidFill>
                  <a:srgbClr val="000000"/>
                </a:solidFill>
                <a:latin typeface="FrutigerNext LT Bold" pitchFamily="1" charset="0"/>
                <a:ea typeface="ＭＳ Ｐゴシック" pitchFamily="34" charset="-128"/>
              </a:rPr>
              <a:t>HUAWEI TECHNOLOGIES CO., LTD.</a:t>
            </a:r>
            <a:endParaRPr lang="en-US" altLang="zh-CN" sz="2400" b="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3633" y="4094167"/>
            <a:ext cx="1366313" cy="29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587" tIns="43792" rIns="87587" bIns="43792">
            <a:spAutoFit/>
          </a:bodyPr>
          <a:lstStyle/>
          <a:p>
            <a:pPr defTabSz="875757" eaLnBrk="0" hangingPunct="0">
              <a:defRPr/>
            </a:pPr>
            <a:r>
              <a:rPr lang="en-US" altLang="zh-CN" sz="1333" b="0" dirty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rPr>
              <a:t>www.huawei.com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311993" y="6205557"/>
            <a:ext cx="1744549" cy="293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7551" tIns="43771" rIns="87551" bIns="43771">
            <a:spAutoFit/>
          </a:bodyPr>
          <a:lstStyle/>
          <a:p>
            <a:pPr defTabSz="875757" eaLnBrk="0" hangingPunct="0">
              <a:defRPr/>
            </a:pPr>
            <a:r>
              <a:rPr lang="en-US" altLang="zh-CN" sz="1333" b="0" dirty="0">
                <a:solidFill>
                  <a:srgbClr val="000000"/>
                </a:solidFill>
                <a:latin typeface="FrutigerNext LT Bold" pitchFamily="1" charset="0"/>
                <a:ea typeface="ＭＳ Ｐゴシック" pitchFamily="34" charset="-128"/>
              </a:rPr>
              <a:t>Huawei Confidential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03561" y="303226"/>
            <a:ext cx="2541242" cy="3141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7551" tIns="43771" rIns="87551" bIns="43771">
            <a:spAutoFit/>
          </a:bodyPr>
          <a:lstStyle/>
          <a:p>
            <a:pPr defTabSz="875757" eaLnBrk="0" hangingPunct="0">
              <a:defRPr/>
            </a:pPr>
            <a:r>
              <a:rPr lang="en-US" altLang="zh-CN" sz="1467" dirty="0">
                <a:solidFill>
                  <a:srgbClr val="666666"/>
                </a:solidFill>
                <a:latin typeface="FrutigerNext LT Regular" pitchFamily="34" charset="0"/>
                <a:ea typeface="ＭＳ Ｐゴシック" pitchFamily="34" charset="-128"/>
              </a:rPr>
              <a:t>Security Level: Internal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-2623453" y="1323987"/>
            <a:ext cx="2623455" cy="4104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7603" tIns="43799" rIns="87603" bIns="43799">
            <a:spAutoFit/>
          </a:bodyPr>
          <a:lstStyle/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英文标题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:40-47pt  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副标题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:26-30pt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字体颜色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反白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内部使用字体 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FrutigerNext LT Medium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外部使用字体 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 Arial</a:t>
            </a: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中文标题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:35-47pt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黑体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  </a:t>
            </a: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副标题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:24-28pt</a:t>
            </a: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字体颜色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反白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</a:t>
            </a:r>
            <a:r>
              <a:rPr lang="en-US" altLang="zh-CN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b="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细黑体</a:t>
            </a:r>
          </a:p>
          <a:p>
            <a:pPr algn="r" defTabSz="875757" eaLnBrk="0" hangingPunct="0">
              <a:lnSpc>
                <a:spcPct val="125000"/>
              </a:lnSpc>
              <a:defRPr/>
            </a:pP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defRPr/>
            </a:pPr>
            <a:endParaRPr lang="zh-CN" altLang="en-US" sz="1200" b="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hangingPunct="0">
              <a:lnSpc>
                <a:spcPct val="125000"/>
              </a:lnSpc>
              <a:spcBef>
                <a:spcPct val="50000"/>
              </a:spcBef>
              <a:defRPr/>
            </a:pPr>
            <a:endParaRPr lang="zh-CN" altLang="en-US" sz="1200" b="0" dirty="0">
              <a:solidFill>
                <a:srgbClr val="000000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66458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14161" y="1391934"/>
            <a:ext cx="7072059" cy="1666489"/>
          </a:xfrm>
          <a:prstGeom prst="rect">
            <a:avLst/>
          </a:prstGeom>
        </p:spPr>
        <p:txBody>
          <a:bodyPr lIns="65702" tIns="32849" rIns="65702" bIns="32849"/>
          <a:lstStyle>
            <a:lvl1pPr algn="ctr">
              <a:defRPr sz="4533" b="1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2576" y="3182214"/>
            <a:ext cx="7073645" cy="864988"/>
          </a:xfrm>
          <a:prstGeom prst="rect">
            <a:avLst/>
          </a:prstGeom>
        </p:spPr>
        <p:txBody>
          <a:bodyPr lIns="65702" tIns="32849" rIns="65702" bIns="32849"/>
          <a:lstStyle>
            <a:lvl1pPr marL="0" indent="0" algn="ctr">
              <a:buFont typeface="Wingdings" pitchFamily="2" charset="2"/>
              <a:buNone/>
              <a:defRPr sz="2267" b="0">
                <a:solidFill>
                  <a:schemeClr val="bg1"/>
                </a:solidFill>
                <a:latin typeface="华文细黑" pitchFamily="2" charset="-122"/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1" name="Date Placeholder 1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12576" y="363545"/>
            <a:ext cx="2845645" cy="47466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65702" tIns="32849" rIns="65702" bIns="328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33" b="0">
                <a:solidFill>
                  <a:srgbClr val="000000"/>
                </a:solidFill>
                <a:latin typeface="FrutigerNext LT Regular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9A7FCE89-0B48-460C-8337-BEADEA460568}" type="datetime1">
              <a:rPr lang="zh-CN" altLang="en-US"/>
              <a:pPr>
                <a:defRPr/>
              </a:pPr>
              <a:t>2022/4/14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7530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2287589" y="2422525"/>
            <a:ext cx="2333625" cy="2012950"/>
            <a:chOff x="2287589" y="2422525"/>
            <a:chExt cx="2333625" cy="2012950"/>
          </a:xfrm>
        </p:grpSpPr>
        <p:sp>
          <p:nvSpPr>
            <p:cNvPr id="8" name="等腰三角形 20"/>
            <p:cNvSpPr/>
            <p:nvPr/>
          </p:nvSpPr>
          <p:spPr>
            <a:xfrm rot="10800000">
              <a:off x="2506664" y="2681289"/>
              <a:ext cx="1895475" cy="1635125"/>
            </a:xfrm>
            <a:prstGeom prst="triangle">
              <a:avLst/>
            </a:prstGeom>
            <a:solidFill>
              <a:srgbClr val="002E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44000" anchor="ctr"/>
            <a:lstStyle/>
            <a:p>
              <a:pPr algn="ctr">
                <a:defRPr/>
              </a:pPr>
              <a:endParaRPr lang="zh-CN" altLang="en-US" sz="3600" dirty="0">
                <a:solidFill>
                  <a:srgbClr val="FFFFFF"/>
                </a:solidFill>
                <a:latin typeface="FZLanTingHeiS-DB-GB" charset="-122"/>
                <a:ea typeface="FZLanTingHeiS-DB-GB" charset="-122"/>
                <a:cs typeface="FZLanTingHeiS-DB-GB" charset="-122"/>
              </a:endParaRPr>
            </a:p>
          </p:txBody>
        </p:sp>
        <p:sp>
          <p:nvSpPr>
            <p:cNvPr id="9" name="等腰三角形 21"/>
            <p:cNvSpPr/>
            <p:nvPr/>
          </p:nvSpPr>
          <p:spPr>
            <a:xfrm rot="10800000">
              <a:off x="2287589" y="2422525"/>
              <a:ext cx="2333625" cy="2012950"/>
            </a:xfrm>
            <a:prstGeom prst="triangle">
              <a:avLst/>
            </a:prstGeom>
            <a:noFill/>
            <a:ln w="6350">
              <a:solidFill>
                <a:srgbClr val="002EA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" name="直接连接符 22"/>
          <p:cNvCxnSpPr>
            <a:endCxn id="27" idx="3"/>
          </p:cNvCxnSpPr>
          <p:nvPr userDrawn="1"/>
        </p:nvCxnSpPr>
        <p:spPr>
          <a:xfrm>
            <a:off x="3454400" y="1"/>
            <a:ext cx="1" cy="2422524"/>
          </a:xfrm>
          <a:prstGeom prst="line">
            <a:avLst/>
          </a:prstGeom>
          <a:ln w="6350">
            <a:solidFill>
              <a:srgbClr val="002E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23"/>
          <p:cNvCxnSpPr>
            <a:stCxn id="27" idx="0"/>
          </p:cNvCxnSpPr>
          <p:nvPr userDrawn="1"/>
        </p:nvCxnSpPr>
        <p:spPr>
          <a:xfrm flipH="1">
            <a:off x="3454400" y="4435475"/>
            <a:ext cx="1" cy="1195304"/>
          </a:xfrm>
          <a:prstGeom prst="line">
            <a:avLst/>
          </a:prstGeom>
          <a:ln w="6350">
            <a:solidFill>
              <a:srgbClr val="002EA7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5"/>
          <p:cNvCxnSpPr/>
          <p:nvPr userDrawn="1"/>
        </p:nvCxnSpPr>
        <p:spPr>
          <a:xfrm flipH="1">
            <a:off x="5521326" y="1601789"/>
            <a:ext cx="498475" cy="649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28"/>
          <p:cNvCxnSpPr/>
          <p:nvPr userDrawn="1"/>
        </p:nvCxnSpPr>
        <p:spPr>
          <a:xfrm flipH="1">
            <a:off x="5521326" y="269875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31"/>
          <p:cNvCxnSpPr/>
          <p:nvPr userDrawn="1"/>
        </p:nvCxnSpPr>
        <p:spPr>
          <a:xfrm flipH="1">
            <a:off x="5521326" y="379730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4"/>
          <p:cNvCxnSpPr/>
          <p:nvPr userDrawn="1"/>
        </p:nvCxnSpPr>
        <p:spPr>
          <a:xfrm flipH="1">
            <a:off x="5521326" y="4895850"/>
            <a:ext cx="498475" cy="649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任意多边形 53"/>
          <p:cNvSpPr/>
          <p:nvPr userDrawn="1"/>
        </p:nvSpPr>
        <p:spPr>
          <a:xfrm rot="3259845">
            <a:off x="10557912" y="469774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5" name="任意多边形 54"/>
          <p:cNvSpPr/>
          <p:nvPr userDrawn="1"/>
        </p:nvSpPr>
        <p:spPr>
          <a:xfrm rot="5050286">
            <a:off x="8903971" y="536557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任意多边形 182"/>
          <p:cNvSpPr/>
          <p:nvPr userDrawn="1"/>
        </p:nvSpPr>
        <p:spPr bwMode="auto">
          <a:xfrm rot="20711973">
            <a:off x="2387309" y="878928"/>
            <a:ext cx="381541" cy="391702"/>
          </a:xfrm>
          <a:prstGeom prst="rtTriangle">
            <a:avLst/>
          </a:prstGeom>
          <a:solidFill>
            <a:srgbClr val="81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7" name="任意多边形 184"/>
          <p:cNvSpPr/>
          <p:nvPr userDrawn="1"/>
        </p:nvSpPr>
        <p:spPr bwMode="auto">
          <a:xfrm rot="3259845">
            <a:off x="1477045" y="5392971"/>
            <a:ext cx="395287" cy="39600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9" name="矩形 28"/>
          <p:cNvSpPr/>
          <p:nvPr userDrawn="1"/>
        </p:nvSpPr>
        <p:spPr>
          <a:xfrm>
            <a:off x="2888401" y="2794685"/>
            <a:ext cx="111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0" i="0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目录</a:t>
            </a:r>
          </a:p>
        </p:txBody>
      </p:sp>
      <p:sp>
        <p:nvSpPr>
          <p:cNvPr id="31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6019414" y="183197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2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6019414" y="293052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3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6019414" y="4016375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4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6019414" y="5126038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5" name="文本占位符 30"/>
          <p:cNvSpPr>
            <a:spLocks noGrp="1"/>
          </p:cNvSpPr>
          <p:nvPr>
            <p:ph type="body" sz="quarter" idx="14" hasCustomPrompt="1"/>
          </p:nvPr>
        </p:nvSpPr>
        <p:spPr>
          <a:xfrm>
            <a:off x="5322888" y="1405139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6" name="文本占位符 30"/>
          <p:cNvSpPr>
            <a:spLocks noGrp="1"/>
          </p:cNvSpPr>
          <p:nvPr>
            <p:ph type="body" sz="quarter" idx="15" hasCustomPrompt="1"/>
          </p:nvPr>
        </p:nvSpPr>
        <p:spPr>
          <a:xfrm>
            <a:off x="5322888" y="250289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37" name="文本占位符 30"/>
          <p:cNvSpPr>
            <a:spLocks noGrp="1"/>
          </p:cNvSpPr>
          <p:nvPr>
            <p:ph type="body" sz="quarter" idx="16" hasCustomPrompt="1"/>
          </p:nvPr>
        </p:nvSpPr>
        <p:spPr>
          <a:xfrm>
            <a:off x="5322888" y="360144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38" name="文本占位符 30"/>
          <p:cNvSpPr>
            <a:spLocks noGrp="1"/>
          </p:cNvSpPr>
          <p:nvPr>
            <p:ph type="body" sz="quarter" idx="17" hasCustomPrompt="1"/>
          </p:nvPr>
        </p:nvSpPr>
        <p:spPr>
          <a:xfrm>
            <a:off x="5322888" y="4696753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16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81188" y="2152046"/>
            <a:ext cx="5172755" cy="47043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9"/>
          <p:cNvCxnSpPr/>
          <p:nvPr userDrawn="1"/>
        </p:nvCxnSpPr>
        <p:spPr>
          <a:xfrm>
            <a:off x="3652838" y="3348104"/>
            <a:ext cx="5354637" cy="30162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任意多边形 53"/>
          <p:cNvSpPr/>
          <p:nvPr userDrawn="1"/>
        </p:nvSpPr>
        <p:spPr>
          <a:xfrm rot="3259845">
            <a:off x="10052739" y="344802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任意多边形 54"/>
          <p:cNvSpPr/>
          <p:nvPr userDrawn="1"/>
        </p:nvSpPr>
        <p:spPr>
          <a:xfrm rot="5050286">
            <a:off x="10419938" y="1398579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5400000">
            <a:off x="2587634" y="2402973"/>
            <a:ext cx="724388" cy="751039"/>
          </a:xfrm>
          <a:prstGeom prst="rect">
            <a:avLst/>
          </a:prstGeom>
          <a:noFill/>
          <a:ln>
            <a:solidFill>
              <a:srgbClr val="002D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 i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20" name="组合 54"/>
          <p:cNvGrpSpPr/>
          <p:nvPr userDrawn="1"/>
        </p:nvGrpSpPr>
        <p:grpSpPr>
          <a:xfrm>
            <a:off x="5972714" y="5654824"/>
            <a:ext cx="231237" cy="720000"/>
            <a:chOff x="6205521" y="5132079"/>
            <a:chExt cx="259851" cy="856655"/>
          </a:xfrm>
          <a:solidFill>
            <a:srgbClr val="002DA8"/>
          </a:solidFill>
        </p:grpSpPr>
        <p:sp>
          <p:nvSpPr>
            <p:cNvPr id="21" name="L 形 20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L 形 21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" name="L 形 22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4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3381828" y="2470765"/>
            <a:ext cx="6428922" cy="615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  <p:sp>
        <p:nvSpPr>
          <p:cNvPr id="28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3268867" y="3943752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29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3268867" y="4450344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30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3268867" y="4957386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5" name="文本占位符 31">
            <a:extLst>
              <a:ext uri="{FF2B5EF4-FFF2-40B4-BE49-F238E27FC236}">
                <a16:creationId xmlns="" xmlns:a16="http://schemas.microsoft.com/office/drawing/2014/main" id="{DED8E86A-FECF-4146-887B-C9358AC0EA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0135" y="2491981"/>
            <a:ext cx="899386" cy="615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7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75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8" name="右箭头 17"/>
          <p:cNvSpPr/>
          <p:nvPr userDrawn="1"/>
        </p:nvSpPr>
        <p:spPr>
          <a:xfrm>
            <a:off x="457200" y="311725"/>
            <a:ext cx="285320" cy="3287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>
              <a:solidFill>
                <a:srgbClr val="FF0000"/>
              </a:solidFill>
            </a:endParaRPr>
          </a:p>
        </p:txBody>
      </p:sp>
      <p:sp>
        <p:nvSpPr>
          <p:cNvPr id="19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742520" y="2835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21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742520" y="8214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7" name="文本占位符 35">
            <a:extLst>
              <a:ext uri="{FF2B5EF4-FFF2-40B4-BE49-F238E27FC236}">
                <a16:creationId xmlns="" xmlns:a16="http://schemas.microsoft.com/office/drawing/2014/main" id="{9799EBF7-4429-F847-8250-DC8A636632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2520" y="1359398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8" name="文本占位符 30"/>
          <p:cNvSpPr>
            <a:spLocks noGrp="1"/>
          </p:cNvSpPr>
          <p:nvPr>
            <p:ph type="body" sz="quarter" idx="23" hasCustomPrompt="1"/>
          </p:nvPr>
        </p:nvSpPr>
        <p:spPr>
          <a:xfrm>
            <a:off x="742520" y="2123641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9" name="文本占位符 35">
            <a:extLst>
              <a:ext uri="{FF2B5EF4-FFF2-40B4-BE49-F238E27FC236}">
                <a16:creationId xmlns="" xmlns:a16="http://schemas.microsoft.com/office/drawing/2014/main" id="{9799EBF7-4429-F847-8250-DC8A636632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2520" y="2661541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0" name="文本占位符 30"/>
          <p:cNvSpPr>
            <a:spLocks noGrp="1"/>
          </p:cNvSpPr>
          <p:nvPr>
            <p:ph type="body" sz="quarter" idx="25" hasCustomPrompt="1"/>
          </p:nvPr>
        </p:nvSpPr>
        <p:spPr>
          <a:xfrm>
            <a:off x="742520" y="3425784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1" name="文本占位符 35">
            <a:extLst>
              <a:ext uri="{FF2B5EF4-FFF2-40B4-BE49-F238E27FC236}">
                <a16:creationId xmlns="" xmlns:a16="http://schemas.microsoft.com/office/drawing/2014/main" id="{9799EBF7-4429-F847-8250-DC8A6366321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2520" y="3963684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2" name="文本占位符 30"/>
          <p:cNvSpPr>
            <a:spLocks noGrp="1"/>
          </p:cNvSpPr>
          <p:nvPr>
            <p:ph type="body" sz="quarter" idx="27" hasCustomPrompt="1"/>
          </p:nvPr>
        </p:nvSpPr>
        <p:spPr>
          <a:xfrm>
            <a:off x="742520" y="4727927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3" name="文本占位符 35">
            <a:extLst>
              <a:ext uri="{FF2B5EF4-FFF2-40B4-BE49-F238E27FC236}">
                <a16:creationId xmlns="" xmlns:a16="http://schemas.microsoft.com/office/drawing/2014/main" id="{9799EBF7-4429-F847-8250-DC8A636632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2520" y="5265827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9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5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 9"/>
          <p:cNvGrpSpPr/>
          <p:nvPr userDrawn="1"/>
        </p:nvGrpSpPr>
        <p:grpSpPr>
          <a:xfrm>
            <a:off x="1885036" y="2752896"/>
            <a:ext cx="7916941" cy="1352208"/>
            <a:chOff x="1885036" y="2344705"/>
            <a:chExt cx="7916941" cy="1352208"/>
          </a:xfrm>
        </p:grpSpPr>
        <p:sp>
          <p:nvSpPr>
            <p:cNvPr id="11" name="文本框 10"/>
            <p:cNvSpPr txBox="1"/>
            <p:nvPr/>
          </p:nvSpPr>
          <p:spPr>
            <a:xfrm>
              <a:off x="4531309" y="2612283"/>
              <a:ext cx="2693366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4800" b="0" i="0" dirty="0">
                  <a:solidFill>
                    <a:srgbClr val="002EA7"/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THANKS</a:t>
              </a:r>
              <a:endParaRPr lang="zh-CN" altLang="en-US" sz="4800" b="0" i="0" dirty="0">
                <a:solidFill>
                  <a:srgbClr val="002EA7"/>
                </a:solidFill>
                <a:latin typeface="Microsoft YaHei" charset="-122"/>
                <a:ea typeface="Microsoft YaHei" charset="-122"/>
                <a:cs typeface="Microsoft YaHei" charset="-122"/>
              </a:endParaRPr>
            </a:p>
          </p:txBody>
        </p:sp>
        <p:cxnSp>
          <p:nvCxnSpPr>
            <p:cNvPr id="12" name="直接连接符 12"/>
            <p:cNvCxnSpPr/>
            <p:nvPr/>
          </p:nvCxnSpPr>
          <p:spPr>
            <a:xfrm rot="10800000">
              <a:off x="1885036" y="2344705"/>
              <a:ext cx="6799262" cy="39687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45"/>
            <p:cNvCxnSpPr/>
            <p:nvPr/>
          </p:nvCxnSpPr>
          <p:spPr>
            <a:xfrm>
              <a:off x="4447340" y="3666751"/>
              <a:ext cx="5354637" cy="30162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5" name="等腰三角形 7"/>
          <p:cNvSpPr/>
          <p:nvPr userDrawn="1"/>
        </p:nvSpPr>
        <p:spPr>
          <a:xfrm rot="3259845">
            <a:off x="9952811" y="1945356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6" name="组合 11"/>
          <p:cNvGrpSpPr>
            <a:grpSpLocks/>
          </p:cNvGrpSpPr>
          <p:nvPr userDrawn="1"/>
        </p:nvGrpSpPr>
        <p:grpSpPr bwMode="auto">
          <a:xfrm>
            <a:off x="3507078" y="1285730"/>
            <a:ext cx="5087630" cy="3831272"/>
            <a:chOff x="3636008" y="1275143"/>
            <a:chExt cx="5088346" cy="3830321"/>
          </a:xfrm>
        </p:grpSpPr>
        <p:sp>
          <p:nvSpPr>
            <p:cNvPr id="17" name="矩形 16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8972468">
              <a:off x="8238286" y="4619810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9" name="任意多边形 53"/>
          <p:cNvSpPr/>
          <p:nvPr userDrawn="1"/>
        </p:nvSpPr>
        <p:spPr>
          <a:xfrm rot="3259845">
            <a:off x="10052739" y="3703205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任意多边形 54"/>
          <p:cNvSpPr/>
          <p:nvPr userDrawn="1"/>
        </p:nvSpPr>
        <p:spPr>
          <a:xfrm rot="20313339">
            <a:off x="1376723" y="3220108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1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5353" y="97367"/>
            <a:ext cx="10752667" cy="738717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7905758" y="6340794"/>
            <a:ext cx="1409700" cy="38857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533" smtClean="0">
                <a:solidFill>
                  <a:srgbClr val="000000"/>
                </a:solidFill>
                <a:latin typeface="FrutigerNext LT BlackCn" pitchFamily="34" charset="0"/>
                <a:ea typeface="MS PGothic" pitchFamily="34" charset="-128"/>
              </a:rPr>
              <a:t>Page ‹#›</a:t>
            </a:r>
            <a:endParaRPr lang="en-GB" sz="2533" dirty="0">
              <a:solidFill>
                <a:srgbClr val="000000"/>
              </a:solidFill>
              <a:latin typeface="FrutigerNext LT BlackCn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36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6比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3134"/>
            <a:ext cx="12192000" cy="377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0246" y="5567379"/>
            <a:ext cx="818937" cy="82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71313" y="6205543"/>
            <a:ext cx="3064214" cy="29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587" tIns="43792" rIns="87587" bIns="43792">
            <a:spAutoFit/>
          </a:bodyPr>
          <a:lstStyle/>
          <a:p>
            <a:pPr defTabSz="87575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33" dirty="0">
                <a:solidFill>
                  <a:srgbClr val="000000"/>
                </a:solidFill>
                <a:latin typeface="FrutigerNext LT Bold" pitchFamily="1" charset="0"/>
                <a:ea typeface="ＭＳ Ｐゴシック" pitchFamily="34" charset="-128"/>
              </a:rPr>
              <a:t>HUAWEI TECHNOLOGIES CO., LTD.</a:t>
            </a:r>
            <a:endParaRPr lang="en-US" altLang="zh-CN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3633" y="4094167"/>
            <a:ext cx="1366313" cy="29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587" tIns="43792" rIns="87587" bIns="43792">
            <a:spAutoFit/>
          </a:bodyPr>
          <a:lstStyle/>
          <a:p>
            <a:pPr defTabSz="87575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33" dirty="0">
                <a:solidFill>
                  <a:srgbClr val="FFFFFF"/>
                </a:solidFill>
                <a:latin typeface="FrutigerNext LT Regular" pitchFamily="34" charset="0"/>
                <a:ea typeface="ＭＳ Ｐゴシック" pitchFamily="34" charset="-128"/>
              </a:rPr>
              <a:t>www.huawei.com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311993" y="6205557"/>
            <a:ext cx="1744549" cy="293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7551" tIns="43771" rIns="87551" bIns="43771">
            <a:spAutoFit/>
          </a:bodyPr>
          <a:lstStyle/>
          <a:p>
            <a:pPr defTabSz="87575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33" dirty="0">
                <a:solidFill>
                  <a:srgbClr val="000000"/>
                </a:solidFill>
                <a:latin typeface="FrutigerNext LT Bold" pitchFamily="1" charset="0"/>
                <a:ea typeface="ＭＳ Ｐゴシック" pitchFamily="34" charset="-128"/>
              </a:rPr>
              <a:t>Huawei Confidential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03561" y="303226"/>
            <a:ext cx="2541242" cy="3141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7551" tIns="43771" rIns="87551" bIns="43771">
            <a:spAutoFit/>
          </a:bodyPr>
          <a:lstStyle/>
          <a:p>
            <a:pPr defTabSz="87575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67" dirty="0">
                <a:solidFill>
                  <a:srgbClr val="666666"/>
                </a:solidFill>
                <a:latin typeface="FrutigerNext LT Regular" pitchFamily="34" charset="0"/>
                <a:ea typeface="ＭＳ Ｐゴシック" pitchFamily="34" charset="-128"/>
              </a:rPr>
              <a:t>Security Level: Internal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-2623453" y="1323987"/>
            <a:ext cx="2623455" cy="4104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7603" tIns="43799" rIns="87603" bIns="43799">
            <a:spAutoFit/>
          </a:bodyPr>
          <a:lstStyle/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英文标题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:40-47pt  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副标题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:26-30pt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字体颜色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反白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内部使用字体 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FrutigerNext LT Medium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外部使用字体 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 Arial</a:t>
            </a: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中文标题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:35-47pt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黑体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  </a:t>
            </a: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副标题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:24-28pt</a:t>
            </a: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字体颜色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反白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字体</a:t>
            </a:r>
            <a:r>
              <a:rPr lang="en-US" altLang="zh-CN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:</a:t>
            </a:r>
            <a:r>
              <a:rPr lang="zh-CN" altLang="en-US" sz="1200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细黑体</a:t>
            </a: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FFFFFF"/>
              </a:solidFill>
              <a:latin typeface="Arial" charset="0"/>
              <a:ea typeface="华文细黑" pitchFamily="2" charset="-122"/>
            </a:endParaRPr>
          </a:p>
          <a:p>
            <a:pPr algn="r" defTabSz="875757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zh-CN" altLang="en-US" sz="1200" dirty="0">
              <a:solidFill>
                <a:srgbClr val="000000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66458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14161" y="1391934"/>
            <a:ext cx="7072059" cy="1666489"/>
          </a:xfrm>
          <a:prstGeom prst="rect">
            <a:avLst/>
          </a:prstGeom>
        </p:spPr>
        <p:txBody>
          <a:bodyPr lIns="65702" tIns="32849" rIns="65702" bIns="32849"/>
          <a:lstStyle>
            <a:lvl1pPr algn="ctr">
              <a:defRPr sz="4533" b="1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2576" y="3182214"/>
            <a:ext cx="7073645" cy="864988"/>
          </a:xfrm>
          <a:prstGeom prst="rect">
            <a:avLst/>
          </a:prstGeom>
        </p:spPr>
        <p:txBody>
          <a:bodyPr lIns="65702" tIns="32849" rIns="65702" bIns="32849"/>
          <a:lstStyle>
            <a:lvl1pPr marL="0" indent="0" algn="ctr">
              <a:buFont typeface="Wingdings" pitchFamily="2" charset="2"/>
              <a:buNone/>
              <a:defRPr sz="2267" b="0">
                <a:solidFill>
                  <a:schemeClr val="bg1"/>
                </a:solidFill>
                <a:latin typeface="华文细黑" pitchFamily="2" charset="-122"/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1" name="Date Placeholder 1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12576" y="363545"/>
            <a:ext cx="2845645" cy="47466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65702" tIns="32849" rIns="65702" bIns="328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33" b="0">
                <a:solidFill>
                  <a:srgbClr val="000000"/>
                </a:solidFill>
                <a:latin typeface="FrutigerNext LT Regular" pitchFamily="34" charset="0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FCE89-0B48-460C-8337-BEADEA460568}" type="datetime1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2022/4/14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9024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5353" y="97367"/>
            <a:ext cx="10752667" cy="738717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7905758" y="6340794"/>
            <a:ext cx="1409700" cy="38857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533" smtClean="0">
                <a:solidFill>
                  <a:srgbClr val="000000"/>
                </a:solidFill>
                <a:latin typeface="FrutigerNext LT BlackCn" pitchFamily="34" charset="0"/>
                <a:ea typeface="MS PGothic" pitchFamily="34" charset="-128"/>
              </a:rPr>
              <a:t>Page ‹#›</a:t>
            </a:r>
            <a:endParaRPr lang="en-GB" sz="2533" dirty="0">
              <a:solidFill>
                <a:srgbClr val="000000"/>
              </a:solidFill>
              <a:latin typeface="FrutigerNext LT BlackCn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713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1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5" r:id="rId3"/>
    <p:sldLayoutId id="2147483650" r:id="rId4"/>
    <p:sldLayoutId id="2147483651" r:id="rId5"/>
    <p:sldLayoutId id="2147483653" r:id="rId6"/>
    <p:sldLayoutId id="214748366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104" descr="PPT胶片内页元素-16比9-内页灰条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6387320"/>
            <a:ext cx="12187239" cy="47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01" descr="图片3副本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579" y="6468675"/>
            <a:ext cx="1295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2603488" y="692160"/>
            <a:ext cx="2459567" cy="535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英文标题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:32-35pt 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R153 G0 B0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内部使用字体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altLang="zh-CN" sz="1067" dirty="0" err="1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FrutigerNext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 LT Medium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外部使用字体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Arial</a:t>
            </a:r>
          </a:p>
          <a:p>
            <a:pPr marL="342510" indent="-342510" algn="r"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altLang="zh-CN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中文标题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:30-32pt 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R153 G0 B0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字体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黑体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英文正文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:20-22pt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子目录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(2-5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级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) :18pt  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黑色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内部使用字体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altLang="zh-CN" sz="1067" dirty="0" err="1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FrutigerNext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 LT Regular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外部使用字体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Arial</a:t>
            </a:r>
          </a:p>
          <a:p>
            <a:pPr marL="342510" indent="-342510" algn="r"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US" altLang="zh-CN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中文正文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:18-20pt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子目录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(2-5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级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):18pt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黑色</a:t>
            </a:r>
          </a:p>
          <a:p>
            <a:pPr marL="342510" indent="-342510" algn="r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字体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细黑体</a:t>
            </a:r>
            <a:r>
              <a:rPr lang="zh-CN" altLang="en-US" sz="1067" b="1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 </a:t>
            </a:r>
          </a:p>
        </p:txBody>
      </p: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12335948" y="1341447"/>
            <a:ext cx="1589617" cy="129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配色参考方案：</a:t>
            </a:r>
          </a:p>
          <a:p>
            <a:pPr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建议同一页面内不超过四种颜色，以下是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13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12335938" y="7943"/>
            <a:ext cx="1494367" cy="47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777777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客户或者合作伙伴的标志放在右上角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.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956208" y="6480629"/>
            <a:ext cx="985489" cy="28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1200" dirty="0">
                <a:solidFill>
                  <a:srgbClr val="000000"/>
                </a:solidFill>
                <a:latin typeface="FrutigerNext LT Bold" pitchFamily="34" charset="0"/>
                <a:ea typeface="ＭＳ Ｐゴシック" pitchFamily="34" charset="-128"/>
              </a:rPr>
              <a:t>Page </a:t>
            </a:r>
            <a:fld id="{52A5D625-72FF-4364-B088-B7F11232586A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ＭＳ Ｐゴシック" pitchFamily="34" charset="-128"/>
              </a:rPr>
              <a:pPr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ＭＳ Ｐゴシック" pitchFamily="34" charset="-128"/>
            </a:endParaRPr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2433305" y="3511564"/>
            <a:ext cx="1225551" cy="3224213"/>
            <a:chOff x="5839" y="2251"/>
            <a:chExt cx="579" cy="2031"/>
          </a:xfrm>
        </p:grpSpPr>
        <p:sp>
          <p:nvSpPr>
            <p:cNvPr id="83" name="Rectangle 149"/>
            <p:cNvSpPr>
              <a:spLocks noChangeArrowheads="1"/>
            </p:cNvSpPr>
            <p:nvPr userDrawn="1"/>
          </p:nvSpPr>
          <p:spPr bwMode="auto">
            <a:xfrm>
              <a:off x="5839" y="3120"/>
              <a:ext cx="579" cy="291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1425" tIns="45712" rIns="91425" bIns="45712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  <p:grpSp>
          <p:nvGrpSpPr>
            <p:cNvPr id="3" name="Group 150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45" name="Rectangle 151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6" name="Rectangle 152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7" name="Rectangle 153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8" name="Rectangle 154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4" name="Group 155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41" name="Rectangle 156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2" name="Rectangle 157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3" name="Rectangle 158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4" name="Rectangle 159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5" name="Group 160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37" name="Rectangle 161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8" name="Rectangle 162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9" name="Rectangle 163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0" name="Rectangle 164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6" name="Group 165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33" name="Rectangle 166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4" name="Rectangle 167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5" name="Rectangle 168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6" name="Rectangle 169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7" name="Group 170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29" name="Rectangle 171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0" name="Rectangle 172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1" name="Rectangle 173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2" name="Rectangle 174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8" name="Group 175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25" name="Rectangle 176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6" name="Rectangle 177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7" name="Rectangle 178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8" name="Rectangle 179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9" name="Group 180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21" name="Rectangle 181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2" name="Rectangle 182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3" name="Rectangle 183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4" name="Rectangle 184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0" name="Group 185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17" name="Rectangle 186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8" name="Rectangle 187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9" name="Rectangle 188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0" name="Rectangle 189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1" name="Group 190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13" name="Rectangle 191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4" name="Rectangle 192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5" name="Rectangle 193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6" name="Rectangle 194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2" name="Group 195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9" name="Rectangle 196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0" name="Rectangle 197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1" name="Rectangle 198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2" name="Rectangle 199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3" name="Group 200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5" name="Rectangle 201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6" name="Rectangle 202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7" name="Rectangle 203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8" name="Rectangle 204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4" name="Group 205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1" name="Rectangle 206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2" name="Rectangle 207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3" name="Rectangle 208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4" name="Rectangle 209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5" name="Group 210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97" name="Rectangle 211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98" name="Rectangle 212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rgbClr val="3333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99" name="Rectangle 213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0" name="Rectangle 214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</p:grpSp>
      <p:sp>
        <p:nvSpPr>
          <p:cNvPr id="84" name="Text Box 8"/>
          <p:cNvSpPr txBox="1">
            <a:spLocks noChangeArrowheads="1"/>
          </p:cNvSpPr>
          <p:nvPr userDrawn="1"/>
        </p:nvSpPr>
        <p:spPr bwMode="auto">
          <a:xfrm>
            <a:off x="869955" y="6462781"/>
            <a:ext cx="3244142" cy="319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83" tIns="46544" rIns="93083" bIns="46544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67" dirty="0">
                <a:solidFill>
                  <a:srgbClr val="000000"/>
                </a:solidFill>
                <a:latin typeface="FrutigerNext LT Bold" charset="0"/>
                <a:ea typeface="MS PGothic" pitchFamily="34" charset="-128"/>
              </a:rPr>
              <a:t>HUAWEI TECHNOLOGIES Co., Ltd.</a:t>
            </a:r>
            <a:endParaRPr lang="en-US" altLang="zh-CN" sz="2533" dirty="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85" name="Rectangle 11"/>
          <p:cNvSpPr>
            <a:spLocks noChangeArrowheads="1"/>
          </p:cNvSpPr>
          <p:nvPr userDrawn="1"/>
        </p:nvSpPr>
        <p:spPr bwMode="auto">
          <a:xfrm>
            <a:off x="4881036" y="6462789"/>
            <a:ext cx="2032447" cy="3197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3075" tIns="46536" rIns="93075" bIns="46536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67" dirty="0">
                <a:solidFill>
                  <a:srgbClr val="000000"/>
                </a:solidFill>
                <a:latin typeface="FrutigerNext LT Bold" charset="0"/>
                <a:ea typeface="MS PGothic" pitchFamily="34" charset="-128"/>
              </a:rPr>
              <a:t>HUAWEI Confidential </a:t>
            </a:r>
          </a:p>
        </p:txBody>
      </p:sp>
    </p:spTree>
    <p:extLst>
      <p:ext uri="{BB962C8B-B14F-4D97-AF65-F5344CB8AC3E}">
        <p14:creationId xmlns:p14="http://schemas.microsoft.com/office/powerpoint/2010/main" val="269128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 advClick="0" advTm="8000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6679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3357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0036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6712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510" indent="-34251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ea"/>
          <a:ea typeface="+mn-ea"/>
          <a:cs typeface="+mn-cs"/>
        </a:defRPr>
      </a:lvl1pPr>
      <a:lvl2pPr marL="742101" indent="-285426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1141694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ea"/>
          <a:ea typeface="+mn-ea"/>
          <a:cs typeface="+mn-cs"/>
        </a:defRPr>
      </a:lvl3pPr>
      <a:lvl4pPr marL="1598373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333">
          <a:solidFill>
            <a:schemeClr val="tx1"/>
          </a:solidFill>
          <a:latin typeface="+mn-ea"/>
          <a:ea typeface="+mn-ea"/>
          <a:cs typeface="+mn-cs"/>
        </a:defRPr>
      </a:lvl4pPr>
      <a:lvl5pPr marL="2055051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charset="0"/>
        <a:buChar char="~"/>
        <a:defRPr sz="1200">
          <a:solidFill>
            <a:schemeClr val="tx1"/>
          </a:solidFill>
          <a:latin typeface="+mn-ea"/>
          <a:ea typeface="+mn-ea"/>
          <a:cs typeface="+mn-cs"/>
        </a:defRPr>
      </a:lvl5pPr>
      <a:lvl6pPr marL="2511731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68412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5086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1766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1pPr>
      <a:lvl2pPr marL="456679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913357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70036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826712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283394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740070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196747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653423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104" descr="PPT胶片内页元素-16比9-内页灰条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6387320"/>
            <a:ext cx="12187239" cy="47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01" descr="图片3副本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579" y="6468675"/>
            <a:ext cx="1295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2603488" y="692160"/>
            <a:ext cx="2459567" cy="535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英文标题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:32-35pt 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R153 G0 B0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内部使用字体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1067" dirty="0" err="1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FrutigerNext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 LT Medium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外部使用字体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Arial</a:t>
            </a:r>
          </a:p>
          <a:p>
            <a:pPr marL="342510" indent="-342510" algn="r">
              <a:lnSpc>
                <a:spcPct val="75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altLang="zh-CN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中文标题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:30-32pt 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R153 G0 B0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字体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黑体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英文正文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:20-22pt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子目录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(2-5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级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) :18pt  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黑色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内部使用字体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1067" dirty="0" err="1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FrutigerNext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 LT Regular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外部使用字体 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 Arial</a:t>
            </a:r>
          </a:p>
          <a:p>
            <a:pPr marL="342510" indent="-342510" algn="r">
              <a:lnSpc>
                <a:spcPct val="75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altLang="zh-CN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中文正文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:18-20pt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子目录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(2-5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级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):18pt 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颜色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黑色</a:t>
            </a:r>
          </a:p>
          <a:p>
            <a:pPr marL="342510" indent="-342510" algn="r">
              <a:lnSpc>
                <a:spcPct val="125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字体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: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细黑体</a:t>
            </a:r>
            <a:r>
              <a:rPr lang="zh-CN" altLang="en-US" sz="1067" b="1" dirty="0">
                <a:solidFill>
                  <a:srgbClr val="FFFFFF"/>
                </a:solidFill>
                <a:latin typeface="Arial" charset="0"/>
                <a:ea typeface="华文细黑" pitchFamily="2" charset="-122"/>
              </a:rPr>
              <a:t> </a:t>
            </a:r>
          </a:p>
        </p:txBody>
      </p: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12335948" y="1341447"/>
            <a:ext cx="1589617" cy="129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配色参考方案：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建议同一页面内不超过四种颜色，以下是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13</a:t>
            </a: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12335938" y="7943"/>
            <a:ext cx="1494367" cy="47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031" tIns="40019" rIns="80031" bIns="40019">
            <a:spAutoFit/>
          </a:bodyPr>
          <a:lstStyle/>
          <a:p>
            <a:pPr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客户或者合作伙伴的标志放在右上角</a:t>
            </a:r>
            <a:r>
              <a:rPr lang="en-US" altLang="zh-CN" sz="1067" dirty="0">
                <a:solidFill>
                  <a:srgbClr val="FFFFFF"/>
                </a:solidFill>
                <a:latin typeface="Calibri" pitchFamily="34" charset="0"/>
                <a:ea typeface="宋体" charset="-122"/>
              </a:rPr>
              <a:t>.</a:t>
            </a:r>
            <a:endParaRPr lang="zh-CN" altLang="en-US" sz="1067" dirty="0">
              <a:solidFill>
                <a:srgbClr val="FFFFFF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956208" y="6480629"/>
            <a:ext cx="985489" cy="28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5000"/>
              </a:lnSpc>
              <a:defRPr/>
            </a:pPr>
            <a:r>
              <a:rPr lang="de-DE" altLang="zh-CN" sz="1200" dirty="0">
                <a:solidFill>
                  <a:srgbClr val="000000"/>
                </a:solidFill>
                <a:latin typeface="FrutigerNext LT Bold" pitchFamily="34" charset="0"/>
                <a:ea typeface="ＭＳ Ｐゴシック" pitchFamily="34" charset="-128"/>
              </a:rPr>
              <a:t>Page </a:t>
            </a:r>
            <a:fld id="{52A5D625-72FF-4364-B088-B7F11232586A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ＭＳ Ｐゴシック" pitchFamily="34" charset="-128"/>
              </a:rPr>
              <a:pPr>
                <a:lnSpc>
                  <a:spcPct val="85000"/>
                </a:lnSpc>
                <a:defRPr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ＭＳ Ｐゴシック" pitchFamily="34" charset="-128"/>
            </a:endParaRPr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2433305" y="3511564"/>
            <a:ext cx="1225551" cy="3224213"/>
            <a:chOff x="5839" y="2251"/>
            <a:chExt cx="579" cy="2031"/>
          </a:xfrm>
        </p:grpSpPr>
        <p:sp>
          <p:nvSpPr>
            <p:cNvPr id="83" name="Rectangle 149"/>
            <p:cNvSpPr>
              <a:spLocks noChangeArrowheads="1"/>
            </p:cNvSpPr>
            <p:nvPr userDrawn="1"/>
          </p:nvSpPr>
          <p:spPr bwMode="auto">
            <a:xfrm>
              <a:off x="5839" y="3120"/>
              <a:ext cx="579" cy="291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1425" tIns="45712" rIns="91425" bIns="45712" anchor="ctr">
              <a:spAutoFit/>
            </a:bodyPr>
            <a:lstStyle/>
            <a:p>
              <a:pPr eaLnBrk="1" hangingPunct="1">
                <a:defRPr/>
              </a:pPr>
              <a:endParaRPr lang="zh-CN" altLang="en-US" sz="24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  <p:grpSp>
          <p:nvGrpSpPr>
            <p:cNvPr id="3" name="Group 150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45" name="Rectangle 151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6" name="Rectangle 152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7" name="Rectangle 153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8" name="Rectangle 154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4" name="Group 155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41" name="Rectangle 156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2" name="Rectangle 157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3" name="Rectangle 158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4" name="Rectangle 159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5" name="Group 160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37" name="Rectangle 161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8" name="Rectangle 162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9" name="Rectangle 163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40" name="Rectangle 164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6" name="Group 165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33" name="Rectangle 166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4" name="Rectangle 167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5" name="Rectangle 168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6" name="Rectangle 169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7" name="Group 170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29" name="Rectangle 171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0" name="Rectangle 172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1" name="Rectangle 173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32" name="Rectangle 174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8" name="Group 175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25" name="Rectangle 176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6" name="Rectangle 177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7" name="Rectangle 178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8" name="Rectangle 179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9" name="Group 180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21" name="Rectangle 181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2" name="Rectangle 182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3" name="Rectangle 183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4" name="Rectangle 184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0" name="Group 185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17" name="Rectangle 186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8" name="Rectangle 187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9" name="Rectangle 188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20" name="Rectangle 189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1" name="Group 190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13" name="Rectangle 191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4" name="Rectangle 192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5" name="Rectangle 193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6" name="Rectangle 194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2" name="Group 195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9" name="Rectangle 196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0" name="Rectangle 197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1" name="Rectangle 198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12" name="Rectangle 199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3" name="Group 200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5" name="Rectangle 201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6" name="Rectangle 202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7" name="Rectangle 203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8" name="Rectangle 204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4" name="Group 205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1" name="Rectangle 206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2" name="Rectangle 207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3" name="Rectangle 208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4" name="Rectangle 209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  <p:grpSp>
          <p:nvGrpSpPr>
            <p:cNvPr id="15" name="Group 210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97" name="Rectangle 211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98" name="Rectangle 212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rgbClr val="3333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99" name="Rectangle 213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rgbClr val="BBE0E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  <p:sp>
            <p:nvSpPr>
              <p:cNvPr id="100" name="Rectangle 214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 sz="24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p:grpSp>
      </p:grp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869955" y="6462781"/>
            <a:ext cx="3244142" cy="319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083" tIns="46544" rIns="93083" bIns="46544" anchor="ctr">
            <a:spAutoFit/>
          </a:bodyPr>
          <a:lstStyle/>
          <a:p>
            <a:pPr>
              <a:defRPr/>
            </a:pPr>
            <a:r>
              <a:rPr lang="en-US" altLang="zh-CN" sz="1467" dirty="0">
                <a:latin typeface="FrutigerNext LT Bold" charset="0"/>
              </a:rPr>
              <a:t>HUAWEI TECHNOLOGIES Co., Ltd.</a:t>
            </a:r>
            <a:endParaRPr lang="en-US" altLang="zh-CN" sz="2400" dirty="0">
              <a:latin typeface="Arial" charset="0"/>
            </a:endParaRPr>
          </a:p>
        </p:txBody>
      </p:sp>
      <p:sp>
        <p:nvSpPr>
          <p:cNvPr id="85" name="Rectangle 11"/>
          <p:cNvSpPr>
            <a:spLocks noChangeArrowheads="1"/>
          </p:cNvSpPr>
          <p:nvPr/>
        </p:nvSpPr>
        <p:spPr bwMode="auto">
          <a:xfrm>
            <a:off x="4881036" y="6462789"/>
            <a:ext cx="2032447" cy="3197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3075" tIns="46536" rIns="93075" bIns="46536" anchor="ctr">
            <a:spAutoFit/>
          </a:bodyPr>
          <a:lstStyle/>
          <a:p>
            <a:pPr>
              <a:defRPr/>
            </a:pPr>
            <a:r>
              <a:rPr lang="en-US" altLang="zh-CN" sz="1467" dirty="0">
                <a:latin typeface="FrutigerNext LT Bold" charset="0"/>
              </a:rPr>
              <a:t>HUAWEI Confidential </a:t>
            </a:r>
          </a:p>
        </p:txBody>
      </p:sp>
    </p:spTree>
    <p:extLst>
      <p:ext uri="{BB962C8B-B14F-4D97-AF65-F5344CB8AC3E}">
        <p14:creationId xmlns:p14="http://schemas.microsoft.com/office/powerpoint/2010/main" val="202690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6679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3357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0036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6712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510" indent="-34251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ea"/>
          <a:ea typeface="+mn-ea"/>
          <a:cs typeface="+mn-cs"/>
        </a:defRPr>
      </a:lvl1pPr>
      <a:lvl2pPr marL="742101" indent="-285426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1141694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ea"/>
          <a:ea typeface="+mn-ea"/>
          <a:cs typeface="+mn-cs"/>
        </a:defRPr>
      </a:lvl3pPr>
      <a:lvl4pPr marL="1598373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333">
          <a:solidFill>
            <a:schemeClr val="tx1"/>
          </a:solidFill>
          <a:latin typeface="+mn-ea"/>
          <a:ea typeface="+mn-ea"/>
          <a:cs typeface="+mn-cs"/>
        </a:defRPr>
      </a:lvl4pPr>
      <a:lvl5pPr marL="2055051" indent="-228341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charset="0"/>
        <a:buChar char="~"/>
        <a:defRPr sz="1200">
          <a:solidFill>
            <a:schemeClr val="tx1"/>
          </a:solidFill>
          <a:latin typeface="+mn-ea"/>
          <a:ea typeface="+mn-ea"/>
          <a:cs typeface="+mn-cs"/>
        </a:defRPr>
      </a:lvl5pPr>
      <a:lvl6pPr marL="2511731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68412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5086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1766" indent="-228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1pPr>
      <a:lvl2pPr marL="456679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913357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70036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826712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283394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740070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196747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653423" algn="l" defTabSz="913357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sz="3200" dirty="0"/>
              <a:t>K8s</a:t>
            </a:r>
            <a:r>
              <a:rPr lang="zh-CN" altLang="en-US" sz="3200" dirty="0"/>
              <a:t>大规模集群下负载均衡性能</a:t>
            </a:r>
            <a:r>
              <a:rPr lang="zh-CN" altLang="en-US" sz="3200" dirty="0" smtClean="0"/>
              <a:t>问题及</a:t>
            </a:r>
            <a:r>
              <a:rPr lang="zh-CN" altLang="en-US" sz="3200" dirty="0"/>
              <a:t>优化</a:t>
            </a:r>
            <a:r>
              <a:rPr lang="zh-CN" altLang="en-US" sz="3200" dirty="0" smtClean="0"/>
              <a:t>方案</a:t>
            </a:r>
            <a:endParaRPr lang="en-US" altLang="zh-CN" sz="3200" dirty="0"/>
          </a:p>
          <a:p>
            <a:r>
              <a:rPr lang="en-US" altLang="zh-CN" sz="3200" dirty="0" smtClean="0"/>
              <a:t>                                         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91190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</a:rPr>
              <a:t>K8s</a:t>
            </a:r>
            <a:r>
              <a:rPr lang="zh-CN" altLang="en-US" dirty="0">
                <a:solidFill>
                  <a:srgbClr val="000000"/>
                </a:solidFill>
              </a:rPr>
              <a:t>原生负载均衡机制介绍</a:t>
            </a:r>
            <a:endParaRPr lang="en-US" altLang="zh-CN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rgbClr val="000000"/>
                </a:solidFill>
              </a:rPr>
              <a:t>业界常用方案介绍</a:t>
            </a: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</a:rPr>
              <a:t>SPE</a:t>
            </a:r>
            <a:r>
              <a:rPr lang="zh-CN" altLang="en-US" dirty="0">
                <a:solidFill>
                  <a:srgbClr val="000000"/>
                </a:solidFill>
              </a:rPr>
              <a:t>优化方案介绍</a:t>
            </a:r>
            <a:endParaRPr lang="en-US" altLang="zh-CN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</a:rPr>
              <a:t>SPE</a:t>
            </a:r>
            <a:r>
              <a:rPr lang="zh-CN" altLang="en-US" dirty="0">
                <a:solidFill>
                  <a:srgbClr val="000000"/>
                </a:solidFill>
              </a:rPr>
              <a:t>优化效果展示</a:t>
            </a:r>
            <a:endParaRPr lang="en-US" altLang="zh-CN" dirty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59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6"/>
          <p:cNvSpPr txBox="1">
            <a:spLocks/>
          </p:cNvSpPr>
          <p:nvPr/>
        </p:nvSpPr>
        <p:spPr>
          <a:xfrm>
            <a:off x="0" y="344255"/>
            <a:ext cx="10752667" cy="738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原生服务负载均衡机制</a:t>
            </a:r>
            <a:r>
              <a:rPr lang="en-US" altLang="zh-CN" sz="32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en-US" altLang="zh-CN" sz="3200" dirty="0" err="1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0" y="968727"/>
            <a:ext cx="12192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552324" y="1158702"/>
            <a:ext cx="40434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Iptables</a:t>
            </a:r>
            <a:r>
              <a:rPr lang="zh-CN" altLang="en-US" sz="1200" b="1" dirty="0" smtClean="0"/>
              <a:t>模式是当前社区原生的服务负载均衡机制，在这种模式下：</a:t>
            </a:r>
            <a:endParaRPr lang="en-US" altLang="zh-CN" sz="1200" b="1" dirty="0" smtClean="0"/>
          </a:p>
          <a:p>
            <a:endParaRPr lang="en-US" altLang="zh-CN" sz="1400" b="1" dirty="0" smtClean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err="1">
                <a:ea typeface="华文宋体" panose="02010600040101010101" pitchFamily="2" charset="-122"/>
              </a:rPr>
              <a:t>Kube</a:t>
            </a:r>
            <a:r>
              <a:rPr lang="en-US" altLang="zh-CN" sz="1400" dirty="0">
                <a:ea typeface="华文宋体" panose="02010600040101010101" pitchFamily="2" charset="-122"/>
              </a:rPr>
              <a:t>-proxy</a:t>
            </a:r>
            <a:r>
              <a:rPr lang="zh-CN" altLang="en-US" sz="1400" dirty="0">
                <a:ea typeface="华文宋体" panose="02010600040101010101" pitchFamily="2" charset="-122"/>
              </a:rPr>
              <a:t>：监视</a:t>
            </a:r>
            <a:r>
              <a:rPr lang="en-US" altLang="zh-CN" sz="1400" dirty="0" err="1">
                <a:ea typeface="华文宋体" panose="02010600040101010101" pitchFamily="2" charset="-122"/>
              </a:rPr>
              <a:t>apiserver</a:t>
            </a:r>
            <a:r>
              <a:rPr lang="zh-CN" altLang="en-US" sz="1400" dirty="0">
                <a:ea typeface="华文宋体" panose="02010600040101010101" pitchFamily="2" charset="-122"/>
              </a:rPr>
              <a:t>中服务和</a:t>
            </a:r>
            <a:r>
              <a:rPr lang="en-US" altLang="zh-CN" sz="1400" dirty="0">
                <a:ea typeface="华文宋体" panose="02010600040101010101" pitchFamily="2" charset="-122"/>
              </a:rPr>
              <a:t>pod</a:t>
            </a:r>
            <a:r>
              <a:rPr lang="zh-CN" altLang="en-US" sz="1400" dirty="0">
                <a:ea typeface="华文宋体" panose="02010600040101010101" pitchFamily="2" charset="-122"/>
              </a:rPr>
              <a:t>变化情况，并生成相应的</a:t>
            </a:r>
            <a:r>
              <a:rPr lang="en-US" altLang="zh-CN" sz="1400" dirty="0" err="1">
                <a:ea typeface="华文宋体" panose="02010600040101010101" pitchFamily="2" charset="-122"/>
              </a:rPr>
              <a:t>iptables</a:t>
            </a:r>
            <a:r>
              <a:rPr lang="zh-CN" altLang="en-US" sz="1400" dirty="0">
                <a:ea typeface="华文宋体" panose="02010600040101010101" pitchFamily="2" charset="-122"/>
              </a:rPr>
              <a:t>规则</a:t>
            </a:r>
            <a:endParaRPr lang="en-US" altLang="zh-CN" sz="1400" dirty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1400" dirty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err="1">
                <a:ea typeface="华文宋体" panose="02010600040101010101" pitchFamily="2" charset="-122"/>
              </a:rPr>
              <a:t>Iptables</a:t>
            </a:r>
            <a:r>
              <a:rPr lang="en-US" altLang="zh-CN" sz="1400" dirty="0">
                <a:ea typeface="华文宋体" panose="02010600040101010101" pitchFamily="2" charset="-122"/>
              </a:rPr>
              <a:t>:</a:t>
            </a:r>
            <a:r>
              <a:rPr lang="zh-CN" altLang="en-US" sz="1400" dirty="0">
                <a:ea typeface="华文宋体" panose="02010600040101010101" pitchFamily="2" charset="-122"/>
              </a:rPr>
              <a:t>根据规则捕获到访问</a:t>
            </a:r>
            <a:r>
              <a:rPr lang="en-US" altLang="zh-CN" sz="1400" dirty="0">
                <a:ea typeface="华文宋体" panose="02010600040101010101" pitchFamily="2" charset="-122"/>
              </a:rPr>
              <a:t>service</a:t>
            </a:r>
            <a:r>
              <a:rPr lang="zh-CN" altLang="en-US" sz="1400" dirty="0">
                <a:ea typeface="华文宋体" panose="02010600040101010101" pitchFamily="2" charset="-122"/>
              </a:rPr>
              <a:t>的流量，并将这些流量随机重定向到</a:t>
            </a:r>
            <a:r>
              <a:rPr lang="en-US" altLang="zh-CN" sz="1400" dirty="0">
                <a:ea typeface="华文宋体" panose="02010600040101010101" pitchFamily="2" charset="-122"/>
              </a:rPr>
              <a:t>service</a:t>
            </a:r>
            <a:r>
              <a:rPr lang="zh-CN" altLang="en-US" sz="1400" dirty="0">
                <a:ea typeface="华文宋体" panose="02010600040101010101" pitchFamily="2" charset="-122"/>
              </a:rPr>
              <a:t>后端</a:t>
            </a:r>
            <a:r>
              <a:rPr lang="en-US" altLang="zh-CN" sz="1400" dirty="0">
                <a:ea typeface="华文宋体" panose="02010600040101010101" pitchFamily="2" charset="-122"/>
              </a:rPr>
              <a:t>Pod</a:t>
            </a:r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zh-CN" altLang="en-US" sz="1200" dirty="0" smtClean="0"/>
              <a:t>规则链：</a:t>
            </a:r>
            <a:endParaRPr lang="en-US" altLang="zh-CN" sz="1200" dirty="0" smtClean="0"/>
          </a:p>
        </p:txBody>
      </p:sp>
      <p:pic>
        <p:nvPicPr>
          <p:cNvPr id="13" name="Picture 2" descr="C:\Users\x00355931\AppData\Roaming\eSpace_Desktop\UserData\x00355931\imagefiles\85609964-2FA0-4EE3-A471-61123993BBD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24" y="3901134"/>
            <a:ext cx="4586412" cy="167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 bwMode="auto">
          <a:xfrm>
            <a:off x="5725860" y="1192896"/>
            <a:ext cx="5793675" cy="46236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K8s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集群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7878230" y="1307799"/>
            <a:ext cx="1543798" cy="44500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dirty="0">
                <a:latin typeface="Arial" charset="0"/>
                <a:ea typeface="宋体" charset="-122"/>
              </a:rPr>
              <a:t>    </a:t>
            </a:r>
            <a:r>
              <a:rPr lang="en-US" altLang="zh-CN" dirty="0" err="1" smtClean="0">
                <a:latin typeface="Arial" charset="0"/>
                <a:ea typeface="宋体" charset="-122"/>
              </a:rPr>
              <a:t>apiserver</a:t>
            </a:r>
            <a:endParaRPr lang="zh-CN" altLang="en-US" dirty="0"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871847" y="2030280"/>
            <a:ext cx="2600971" cy="341822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node1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流程图: 联系 16"/>
          <p:cNvSpPr/>
          <p:nvPr/>
        </p:nvSpPr>
        <p:spPr bwMode="auto">
          <a:xfrm>
            <a:off x="6061213" y="3395074"/>
            <a:ext cx="768096" cy="713232"/>
          </a:xfrm>
          <a:prstGeom prst="flowChartConnector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Sever   Pod 1</a:t>
            </a:r>
            <a:endParaRPr lang="zh-CN" altLang="en-US" sz="1000" dirty="0">
              <a:latin typeface="Arial" charset="0"/>
              <a:ea typeface="宋体" charset="-122"/>
            </a:endParaRPr>
          </a:p>
        </p:txBody>
      </p:sp>
      <p:sp>
        <p:nvSpPr>
          <p:cNvPr id="18" name="流程图: 联系 17"/>
          <p:cNvSpPr/>
          <p:nvPr/>
        </p:nvSpPr>
        <p:spPr bwMode="auto">
          <a:xfrm>
            <a:off x="7042092" y="3395074"/>
            <a:ext cx="768096" cy="722376"/>
          </a:xfrm>
          <a:prstGeom prst="flowChartConnector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 Client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Pod</a:t>
            </a:r>
            <a:endParaRPr lang="zh-CN" altLang="en-US" sz="1000" dirty="0">
              <a:latin typeface="Arial" charset="0"/>
              <a:ea typeface="宋体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8743246" y="2042576"/>
            <a:ext cx="2600971" cy="341822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dirty="0">
                <a:latin typeface="Arial" charset="0"/>
                <a:ea typeface="宋体" charset="-122"/>
              </a:rPr>
              <a:t>                           node2</a:t>
            </a:r>
            <a:endParaRPr lang="zh-CN" altLang="en-US" dirty="0">
              <a:latin typeface="Arial" charset="0"/>
              <a:ea typeface="宋体" charset="-122"/>
            </a:endParaRPr>
          </a:p>
        </p:txBody>
      </p:sp>
      <p:sp>
        <p:nvSpPr>
          <p:cNvPr id="20" name="流程图: 联系 19"/>
          <p:cNvSpPr/>
          <p:nvPr/>
        </p:nvSpPr>
        <p:spPr bwMode="auto">
          <a:xfrm>
            <a:off x="10055446" y="3406849"/>
            <a:ext cx="768096" cy="701457"/>
          </a:xfrm>
          <a:prstGeom prst="flowChartConnector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Sever   Pod 2</a:t>
            </a:r>
            <a:endParaRPr lang="zh-CN" altLang="en-US" sz="1000" dirty="0">
              <a:latin typeface="Arial" charset="0"/>
              <a:ea typeface="宋体" charset="-122"/>
            </a:endParaRPr>
          </a:p>
        </p:txBody>
      </p:sp>
      <p:cxnSp>
        <p:nvCxnSpPr>
          <p:cNvPr id="21" name="曲线连接符 20"/>
          <p:cNvCxnSpPr>
            <a:stCxn id="15" idx="2"/>
          </p:cNvCxnSpPr>
          <p:nvPr/>
        </p:nvCxnSpPr>
        <p:spPr bwMode="auto">
          <a:xfrm rot="5400000">
            <a:off x="7782987" y="1710423"/>
            <a:ext cx="824758" cy="909526"/>
          </a:xfrm>
          <a:prstGeom prst="curvedConnector3">
            <a:avLst/>
          </a:prstGeom>
          <a:noFill/>
          <a:ln w="9525">
            <a:solidFill>
              <a:schemeClr val="tx1"/>
            </a:solidFill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云形 21"/>
          <p:cNvSpPr/>
          <p:nvPr/>
        </p:nvSpPr>
        <p:spPr bwMode="auto">
          <a:xfrm>
            <a:off x="7711058" y="4730703"/>
            <a:ext cx="1938528" cy="667512"/>
          </a:xfrm>
          <a:prstGeom prst="cloud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        </a:t>
            </a:r>
            <a:r>
              <a:rPr lang="en-US" altLang="zh-CN" sz="1000" dirty="0" err="1">
                <a:latin typeface="Arial" charset="0"/>
                <a:ea typeface="宋体" charset="-122"/>
              </a:rPr>
              <a:t>clusterIP</a:t>
            </a:r>
            <a:endParaRPr lang="en-US" altLang="zh-CN" sz="1000" dirty="0">
              <a:latin typeface="Arial" charset="0"/>
              <a:ea typeface="宋体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000" dirty="0">
                <a:latin typeface="Arial" charset="0"/>
                <a:ea typeface="宋体" charset="-122"/>
              </a:rPr>
              <a:t>       (</a:t>
            </a:r>
            <a:r>
              <a:rPr lang="en-US" altLang="zh-CN" sz="1000" dirty="0" err="1">
                <a:latin typeface="Arial" charset="0"/>
                <a:ea typeface="宋体" charset="-122"/>
              </a:rPr>
              <a:t>iptables</a:t>
            </a:r>
            <a:r>
              <a:rPr lang="en-US" altLang="zh-CN" sz="1000" dirty="0">
                <a:latin typeface="Arial" charset="0"/>
                <a:ea typeface="宋体" charset="-122"/>
              </a:rPr>
              <a:t>)</a:t>
            </a:r>
            <a:endParaRPr lang="zh-CN" altLang="en-US" sz="1000" dirty="0">
              <a:latin typeface="Arial" charset="0"/>
              <a:ea typeface="宋体" charset="-122"/>
            </a:endParaRPr>
          </a:p>
        </p:txBody>
      </p:sp>
      <p:cxnSp>
        <p:nvCxnSpPr>
          <p:cNvPr id="23" name="曲线连接符 22"/>
          <p:cNvCxnSpPr>
            <a:stCxn id="18" idx="4"/>
          </p:cNvCxnSpPr>
          <p:nvPr/>
        </p:nvCxnSpPr>
        <p:spPr bwMode="auto">
          <a:xfrm rot="16200000" flipH="1">
            <a:off x="7418521" y="4125068"/>
            <a:ext cx="723504" cy="708267"/>
          </a:xfrm>
          <a:prstGeom prst="curvedConnector3">
            <a:avLst/>
          </a:prstGeom>
          <a:noFill/>
          <a:ln w="9525">
            <a:solidFill>
              <a:schemeClr val="tx1"/>
            </a:solidFill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曲线连接符 23"/>
          <p:cNvCxnSpPr>
            <a:stCxn id="22" idx="2"/>
            <a:endCxn id="17" idx="4"/>
          </p:cNvCxnSpPr>
          <p:nvPr/>
        </p:nvCxnSpPr>
        <p:spPr bwMode="auto">
          <a:xfrm rot="10800000">
            <a:off x="6445261" y="4108307"/>
            <a:ext cx="1271810" cy="956153"/>
          </a:xfrm>
          <a:prstGeom prst="curvedConnector2">
            <a:avLst/>
          </a:prstGeom>
          <a:noFill/>
          <a:ln w="9525">
            <a:solidFill>
              <a:schemeClr val="tx1"/>
            </a:solidFill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曲线连接符 24"/>
          <p:cNvCxnSpPr/>
          <p:nvPr/>
        </p:nvCxnSpPr>
        <p:spPr bwMode="auto">
          <a:xfrm flipV="1">
            <a:off x="9612077" y="4097594"/>
            <a:ext cx="791523" cy="947007"/>
          </a:xfrm>
          <a:prstGeom prst="curvedConnector2">
            <a:avLst/>
          </a:prstGeom>
          <a:noFill/>
          <a:ln w="9525">
            <a:solidFill>
              <a:schemeClr val="tx1"/>
            </a:solidFill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曲线连接符 25"/>
          <p:cNvCxnSpPr>
            <a:endCxn id="22" idx="3"/>
          </p:cNvCxnSpPr>
          <p:nvPr/>
        </p:nvCxnSpPr>
        <p:spPr bwMode="auto">
          <a:xfrm rot="16200000" flipH="1">
            <a:off x="7256542" y="3345089"/>
            <a:ext cx="1907840" cy="939719"/>
          </a:xfrm>
          <a:prstGeom prst="curvedConnector3">
            <a:avLst>
              <a:gd name="adj1" fmla="val 51917"/>
            </a:avLst>
          </a:prstGeom>
          <a:noFill/>
          <a:ln w="9525">
            <a:solidFill>
              <a:schemeClr val="tx1"/>
            </a:solidFill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5871847" y="4417470"/>
            <a:ext cx="5472370" cy="914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文本框 27"/>
          <p:cNvSpPr txBox="1"/>
          <p:nvPr/>
        </p:nvSpPr>
        <p:spPr>
          <a:xfrm>
            <a:off x="5881356" y="4449935"/>
            <a:ext cx="825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Kernel space</a:t>
            </a:r>
            <a:endParaRPr lang="zh-CN" altLang="en-US" sz="1000" dirty="0"/>
          </a:p>
        </p:txBody>
      </p:sp>
      <p:sp>
        <p:nvSpPr>
          <p:cNvPr id="29" name="圆角矩形 28"/>
          <p:cNvSpPr/>
          <p:nvPr/>
        </p:nvSpPr>
        <p:spPr bwMode="auto">
          <a:xfrm>
            <a:off x="8919173" y="2573475"/>
            <a:ext cx="904876" cy="2715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Kube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-proxy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圆角矩形 29"/>
          <p:cNvSpPr/>
          <p:nvPr/>
        </p:nvSpPr>
        <p:spPr bwMode="auto">
          <a:xfrm>
            <a:off x="7300203" y="2575887"/>
            <a:ext cx="904876" cy="2715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Kube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-proxy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223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6"/>
          <p:cNvSpPr txBox="1">
            <a:spLocks/>
          </p:cNvSpPr>
          <p:nvPr/>
        </p:nvSpPr>
        <p:spPr>
          <a:xfrm>
            <a:off x="0" y="344255"/>
            <a:ext cx="10752667" cy="738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大规模集群负载均衡问题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0" y="968727"/>
            <a:ext cx="12192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文本框 3"/>
          <p:cNvSpPr txBox="1"/>
          <p:nvPr/>
        </p:nvSpPr>
        <p:spPr>
          <a:xfrm>
            <a:off x="320040" y="3549054"/>
            <a:ext cx="4251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Iptables</a:t>
            </a:r>
            <a:r>
              <a:rPr lang="zh-CN" altLang="en-US" b="1" dirty="0" smtClean="0"/>
              <a:t>局限性：</a:t>
            </a:r>
            <a:endParaRPr lang="en-US" altLang="zh-CN" b="1" dirty="0"/>
          </a:p>
          <a:p>
            <a:endParaRPr lang="en-US" altLang="zh-CN" sz="12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ea typeface="华文宋体" panose="02010600040101010101" pitchFamily="2" charset="-122"/>
              </a:rPr>
              <a:t>数据面：</a:t>
            </a:r>
            <a:r>
              <a:rPr lang="en-US" altLang="zh-CN" sz="1400" dirty="0" err="1" smtClean="0">
                <a:ea typeface="华文宋体" panose="02010600040101010101" pitchFamily="2" charset="-122"/>
              </a:rPr>
              <a:t>Iptables</a:t>
            </a:r>
            <a:r>
              <a:rPr lang="zh-CN" altLang="en-US" sz="1400" dirty="0" smtClean="0">
                <a:ea typeface="华文宋体" panose="02010600040101010101" pitchFamily="2" charset="-122"/>
              </a:rPr>
              <a:t>规则匹配是线性的，规则匹配时间复杂度为</a:t>
            </a:r>
            <a:r>
              <a:rPr lang="en-US" altLang="zh-CN" sz="1400" i="1" dirty="0" smtClean="0">
                <a:ea typeface="华文宋体" panose="02010600040101010101" pitchFamily="2" charset="-122"/>
              </a:rPr>
              <a:t>O(n)</a:t>
            </a:r>
            <a:r>
              <a:rPr lang="zh-CN" altLang="en-US" sz="1400" dirty="0" smtClean="0">
                <a:ea typeface="华文宋体" panose="02010600040101010101" pitchFamily="2" charset="-122"/>
              </a:rPr>
              <a:t>，在大规模集群场景下数据面性能劣化明显。</a:t>
            </a:r>
            <a:endParaRPr lang="en-US" altLang="zh-CN" sz="1400" dirty="0" smtClean="0">
              <a:ea typeface="华文宋体" panose="02010600040101010101" pitchFamily="2" charset="-122"/>
            </a:endParaRPr>
          </a:p>
          <a:p>
            <a:endParaRPr lang="en-US" altLang="zh-CN" sz="1400" dirty="0" smtClean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ea typeface="华文宋体" panose="02010600040101010101" pitchFamily="2" charset="-122"/>
              </a:rPr>
              <a:t>控制面：</a:t>
            </a:r>
            <a:r>
              <a:rPr lang="en-US" altLang="zh-CN" sz="1400" dirty="0" err="1" smtClean="0">
                <a:ea typeface="华文宋体" panose="02010600040101010101" pitchFamily="2" charset="-122"/>
              </a:rPr>
              <a:t>Iptables</a:t>
            </a:r>
            <a:r>
              <a:rPr lang="zh-CN" altLang="en-US" sz="1400" dirty="0">
                <a:ea typeface="华文宋体" panose="02010600040101010101" pitchFamily="2" charset="-122"/>
              </a:rPr>
              <a:t>规则为全量</a:t>
            </a:r>
            <a:r>
              <a:rPr lang="zh-CN" altLang="en-US" sz="1400" dirty="0" smtClean="0">
                <a:ea typeface="华文宋体" panose="02010600040101010101" pitchFamily="2" charset="-122"/>
              </a:rPr>
              <a:t>更新。</a:t>
            </a:r>
            <a:r>
              <a:rPr lang="zh-CN" altLang="en-US" sz="1400" dirty="0">
                <a:ea typeface="华文宋体" panose="02010600040101010101" pitchFamily="2" charset="-122"/>
              </a:rPr>
              <a:t>当规则数到达</a:t>
            </a:r>
            <a:r>
              <a:rPr lang="zh-CN" altLang="en-US" sz="1400" dirty="0" smtClean="0">
                <a:ea typeface="华文宋体" panose="02010600040101010101" pitchFamily="2" charset="-122"/>
              </a:rPr>
              <a:t>一定</a:t>
            </a:r>
            <a:r>
              <a:rPr lang="zh-CN" altLang="en-US" sz="1400" dirty="0">
                <a:ea typeface="华文宋体" panose="02010600040101010101" pitchFamily="2" charset="-122"/>
              </a:rPr>
              <a:t>规模</a:t>
            </a:r>
            <a:r>
              <a:rPr lang="zh-CN" altLang="en-US" sz="1400" dirty="0" smtClean="0">
                <a:ea typeface="华文宋体" panose="02010600040101010101" pitchFamily="2" charset="-122"/>
              </a:rPr>
              <a:t>时</a:t>
            </a:r>
            <a:r>
              <a:rPr lang="zh-CN" altLang="en-US" sz="1400" dirty="0">
                <a:ea typeface="华文宋体" panose="02010600040101010101" pitchFamily="2" charset="-122"/>
              </a:rPr>
              <a:t>，这个过程就会变得非常</a:t>
            </a:r>
            <a:r>
              <a:rPr lang="zh-CN" altLang="en-US" sz="1400" dirty="0" smtClean="0">
                <a:ea typeface="华文宋体" panose="02010600040101010101" pitchFamily="2" charset="-122"/>
              </a:rPr>
              <a:t>缓慢，</a:t>
            </a:r>
            <a:r>
              <a:rPr lang="zh-CN" altLang="en-US" sz="1400" dirty="0">
                <a:ea typeface="华文宋体" panose="02010600040101010101" pitchFamily="2" charset="-122"/>
              </a:rPr>
              <a:t>甚至触发</a:t>
            </a:r>
            <a:r>
              <a:rPr lang="en-US" altLang="zh-CN" sz="1400" dirty="0">
                <a:ea typeface="华文宋体" panose="02010600040101010101" pitchFamily="2" charset="-122"/>
              </a:rPr>
              <a:t>kernel lock</a:t>
            </a:r>
            <a:r>
              <a:rPr lang="zh-CN" altLang="en-US" sz="1400" dirty="0">
                <a:ea typeface="华文宋体" panose="02010600040101010101" pitchFamily="2" charset="-122"/>
              </a:rPr>
              <a:t>，影响服务发现效率</a:t>
            </a:r>
            <a:endParaRPr lang="en-US" altLang="zh-CN" sz="1400" dirty="0">
              <a:ea typeface="华文宋体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0040" y="1216586"/>
            <a:ext cx="485546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容器应用趋势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>
                <a:ea typeface="华文宋体" panose="02010600040101010101" pitchFamily="2" charset="-122"/>
              </a:rPr>
              <a:t>随着业务的快速增长</a:t>
            </a:r>
            <a:r>
              <a:rPr lang="zh-CN" altLang="en-US" sz="1400" dirty="0" smtClean="0">
                <a:ea typeface="华文宋体" panose="02010600040101010101" pitchFamily="2" charset="-122"/>
              </a:rPr>
              <a:t>，容器的部署密度越来越</a:t>
            </a:r>
            <a:r>
              <a:rPr lang="zh-CN" altLang="en-US" sz="1400" dirty="0">
                <a:ea typeface="华文宋体" panose="02010600040101010101" pitchFamily="2" charset="-122"/>
              </a:rPr>
              <a:t>大</a:t>
            </a:r>
            <a:r>
              <a:rPr lang="zh-CN" altLang="en-US" sz="1400" dirty="0" smtClean="0">
                <a:ea typeface="华文宋体" panose="02010600040101010101" pitchFamily="2" charset="-122"/>
              </a:rPr>
              <a:t>，大规模集群也越来越常见。</a:t>
            </a:r>
            <a:endParaRPr lang="en-US" altLang="zh-CN" sz="1400" dirty="0" smtClean="0">
              <a:ea typeface="华文宋体" panose="02010600040101010101" pitchFamily="2" charset="-122"/>
            </a:endParaRPr>
          </a:p>
          <a:p>
            <a:endParaRPr lang="en-US" altLang="zh-CN" sz="1400" dirty="0" smtClean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ea typeface="华文宋体" panose="02010600040101010101" pitchFamily="2" charset="-122"/>
              </a:rPr>
              <a:t>容器的生命周期越来越短，弹性扩缩容场景对容器上下线时延有着更高的要求。</a:t>
            </a:r>
            <a:endParaRPr lang="en-US" altLang="zh-CN" sz="1400" dirty="0">
              <a:ea typeface="华文宋体" panose="02010600040101010101" pitchFamily="2" charset="-122"/>
            </a:endParaRPr>
          </a:p>
        </p:txBody>
      </p:sp>
      <p:pic>
        <p:nvPicPr>
          <p:cNvPr id="6" name="Picture 2" descr="C:\Users\x00355931\AppData\Roaming\eSpace_Desktop\UserData\x00355931\imagefiles\F83E3C33-D993-4339-9C7C-51E7CD6D6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906" y="1421722"/>
            <a:ext cx="5161917" cy="25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x00355931\AppData\Roaming\eSpace_Desktop\UserData\x00355931\imagefiles\B2B5B90C-F3F6-4BD3-991F-05500BEBF92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83055"/>
            <a:ext cx="5156338" cy="98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68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6"/>
          <p:cNvSpPr txBox="1">
            <a:spLocks/>
          </p:cNvSpPr>
          <p:nvPr/>
        </p:nvSpPr>
        <p:spPr>
          <a:xfrm>
            <a:off x="0" y="230010"/>
            <a:ext cx="10752667" cy="738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业界常用方案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0" y="968727"/>
            <a:ext cx="12192000" cy="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文本框 3"/>
          <p:cNvSpPr txBox="1"/>
          <p:nvPr/>
        </p:nvSpPr>
        <p:spPr>
          <a:xfrm>
            <a:off x="352425" y="1247775"/>
            <a:ext cx="89725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ea typeface="华文宋体" panose="02010600040101010101" pitchFamily="2" charset="-122"/>
              </a:rPr>
              <a:t>IPVS</a:t>
            </a:r>
            <a:r>
              <a:rPr lang="zh-CN" altLang="en-US" sz="1400" b="1" dirty="0">
                <a:ea typeface="华文宋体" panose="02010600040101010101" pitchFamily="2" charset="-122"/>
              </a:rPr>
              <a:t>模式</a:t>
            </a:r>
          </a:p>
          <a:p>
            <a:r>
              <a:rPr lang="en-US" altLang="zh-CN" sz="1400" dirty="0">
                <a:latin typeface="+mn-ea"/>
              </a:rPr>
              <a:t>IPVS </a:t>
            </a:r>
            <a:r>
              <a:rPr lang="zh-CN" altLang="en-US" sz="1400" dirty="0" smtClean="0">
                <a:latin typeface="+mn-ea"/>
              </a:rPr>
              <a:t>使用</a:t>
            </a:r>
            <a:r>
              <a:rPr lang="en-US" altLang="zh-CN" sz="1400" dirty="0">
                <a:latin typeface="+mn-ea"/>
              </a:rPr>
              <a:t>hash table</a:t>
            </a:r>
            <a:r>
              <a:rPr lang="zh-CN" altLang="en-US" sz="1400" dirty="0">
                <a:latin typeface="+mn-ea"/>
              </a:rPr>
              <a:t>管理</a:t>
            </a:r>
            <a:r>
              <a:rPr lang="en-US" altLang="zh-CN" sz="1400" dirty="0" smtClean="0">
                <a:latin typeface="+mn-ea"/>
              </a:rPr>
              <a:t>service</a:t>
            </a:r>
            <a:r>
              <a:rPr lang="zh-CN" altLang="en-US" sz="1400" dirty="0" smtClean="0">
                <a:latin typeface="+mn-ea"/>
              </a:rPr>
              <a:t>规则，</a:t>
            </a:r>
            <a:r>
              <a:rPr lang="zh-CN" altLang="en-US" sz="1400" dirty="0">
                <a:latin typeface="+mn-ea"/>
              </a:rPr>
              <a:t>对</a:t>
            </a:r>
            <a:r>
              <a:rPr lang="en-US" altLang="zh-CN" sz="1400" dirty="0">
                <a:latin typeface="+mn-ea"/>
              </a:rPr>
              <a:t>service</a:t>
            </a:r>
            <a:r>
              <a:rPr lang="zh-CN" altLang="en-US" sz="1400" dirty="0">
                <a:latin typeface="+mn-ea"/>
              </a:rPr>
              <a:t>的增删查找都是</a:t>
            </a:r>
            <a:r>
              <a:rPr lang="en-US" altLang="zh-CN" sz="1400" dirty="0">
                <a:latin typeface="+mn-ea"/>
              </a:rPr>
              <a:t>O(1)</a:t>
            </a:r>
            <a:r>
              <a:rPr lang="zh-CN" altLang="en-US" sz="1400" dirty="0">
                <a:latin typeface="+mn-ea"/>
              </a:rPr>
              <a:t>的时间复杂度</a:t>
            </a:r>
            <a:r>
              <a:rPr lang="zh-CN" altLang="en-US" sz="1400" dirty="0" smtClean="0">
                <a:ea typeface="华文宋体" panose="02010600040101010101" pitchFamily="2" charset="-122"/>
              </a:rPr>
              <a:t>。</a:t>
            </a:r>
            <a:endParaRPr lang="en-US" altLang="zh-CN" sz="1400" dirty="0" smtClean="0">
              <a:ea typeface="华文宋体" panose="02010600040101010101" pitchFamily="2" charset="-122"/>
            </a:endParaRPr>
          </a:p>
          <a:p>
            <a:r>
              <a:rPr lang="en-US" altLang="zh-CN" sz="1400" dirty="0" smtClean="0"/>
              <a:t>IPVS</a:t>
            </a:r>
            <a:r>
              <a:rPr lang="zh-CN" altLang="en-US" sz="1400" dirty="0"/>
              <a:t>是专门为负载均衡设计的</a:t>
            </a:r>
            <a:r>
              <a:rPr lang="en-US" altLang="zh-CN" sz="1400" dirty="0"/>
              <a:t>, </a:t>
            </a:r>
            <a:r>
              <a:rPr lang="zh-CN" altLang="en-US" sz="1400" dirty="0" smtClean="0"/>
              <a:t>自身</a:t>
            </a:r>
            <a:r>
              <a:rPr lang="zh-CN" altLang="en-US" sz="1400" dirty="0"/>
              <a:t>不能实现</a:t>
            </a:r>
            <a:r>
              <a:rPr lang="en-US" altLang="zh-CN" sz="1400" dirty="0" err="1"/>
              <a:t>kube</a:t>
            </a:r>
            <a:r>
              <a:rPr lang="en-US" altLang="zh-CN" sz="1400" dirty="0"/>
              <a:t>-proxy</a:t>
            </a:r>
            <a:r>
              <a:rPr lang="zh-CN" altLang="en-US" sz="1400" dirty="0"/>
              <a:t>的其他功能</a:t>
            </a:r>
            <a:r>
              <a:rPr lang="en-US" altLang="zh-CN" sz="1400" dirty="0"/>
              <a:t>, </a:t>
            </a:r>
            <a:r>
              <a:rPr lang="zh-CN" altLang="en-US" sz="1400" dirty="0"/>
              <a:t>比如包</a:t>
            </a:r>
            <a:r>
              <a:rPr lang="zh-CN" altLang="en-US" sz="1400" dirty="0" smtClean="0"/>
              <a:t>过滤</a:t>
            </a:r>
            <a:r>
              <a:rPr lang="en-US" altLang="zh-CN" sz="1400" dirty="0" smtClean="0"/>
              <a:t>/</a:t>
            </a:r>
            <a:r>
              <a:rPr lang="zh-CN" altLang="en-US" sz="1400" dirty="0"/>
              <a:t>源地址转换</a:t>
            </a:r>
            <a:r>
              <a:rPr lang="zh-CN" altLang="en-US" sz="1400" dirty="0" smtClean="0"/>
              <a:t>等，</a:t>
            </a:r>
            <a:endParaRPr lang="en-US" altLang="zh-CN" sz="1400" dirty="0" smtClean="0"/>
          </a:p>
          <a:p>
            <a:r>
              <a:rPr lang="zh-CN" altLang="en-US" sz="1400" dirty="0" smtClean="0"/>
              <a:t> 在上述场景中仍需要借助</a:t>
            </a:r>
            <a:r>
              <a:rPr lang="en-US" altLang="zh-CN" sz="1400" dirty="0" err="1" smtClean="0"/>
              <a:t>iptables</a:t>
            </a:r>
            <a:r>
              <a:rPr lang="zh-CN" altLang="en-US" sz="1400" dirty="0" smtClean="0"/>
              <a:t>相关能力，存在一定局限性。</a:t>
            </a:r>
            <a:endParaRPr lang="en-US" altLang="zh-CN" sz="1400" dirty="0" smtClean="0"/>
          </a:p>
          <a:p>
            <a:endParaRPr lang="en-US" altLang="zh-CN" sz="1400" dirty="0">
              <a:ea typeface="华文宋体" panose="0201060004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err="1">
                <a:ea typeface="华文宋体" panose="02010600040101010101" pitchFamily="2" charset="-122"/>
              </a:rPr>
              <a:t>eBPF</a:t>
            </a:r>
            <a:r>
              <a:rPr lang="en-US" altLang="zh-CN" sz="1400" b="1" dirty="0">
                <a:ea typeface="华文宋体" panose="02010600040101010101" pitchFamily="2" charset="-122"/>
              </a:rPr>
              <a:t> </a:t>
            </a:r>
            <a:r>
              <a:rPr lang="zh-CN" altLang="en-US" sz="1400" b="1" dirty="0">
                <a:ea typeface="华文宋体" panose="02010600040101010101" pitchFamily="2" charset="-122"/>
              </a:rPr>
              <a:t>模式</a:t>
            </a:r>
            <a:endParaRPr lang="en-US" altLang="zh-CN" sz="1400" b="1" dirty="0">
              <a:ea typeface="华文宋体" panose="02010600040101010101" pitchFamily="2" charset="-122"/>
            </a:endParaRPr>
          </a:p>
          <a:p>
            <a:r>
              <a:rPr lang="en-US" altLang="zh-CN" sz="1400" dirty="0" err="1">
                <a:latin typeface="+mn-ea"/>
              </a:rPr>
              <a:t>eBPF</a:t>
            </a:r>
            <a:r>
              <a:rPr lang="zh-CN" altLang="en-US" sz="1400" dirty="0">
                <a:latin typeface="+mn-ea"/>
              </a:rPr>
              <a:t>是</a:t>
            </a:r>
            <a:r>
              <a:rPr lang="en-US" altLang="zh-CN" sz="1400" dirty="0">
                <a:latin typeface="+mn-ea"/>
              </a:rPr>
              <a:t>Linux</a:t>
            </a:r>
            <a:r>
              <a:rPr lang="zh-CN" altLang="en-US" sz="1400" dirty="0">
                <a:latin typeface="+mn-ea"/>
              </a:rPr>
              <a:t>内核中软件实现的虚拟机。用户把</a:t>
            </a:r>
            <a:r>
              <a:rPr lang="en-US" altLang="zh-CN" sz="1400" dirty="0" err="1">
                <a:latin typeface="+mn-ea"/>
              </a:rPr>
              <a:t>eBPF</a:t>
            </a:r>
            <a:r>
              <a:rPr lang="zh-CN" altLang="en-US" sz="1400" dirty="0" smtClean="0">
                <a:latin typeface="+mn-ea"/>
              </a:rPr>
              <a:t>程序加载</a:t>
            </a:r>
            <a:r>
              <a:rPr lang="zh-CN" altLang="en-US" sz="1400" dirty="0">
                <a:latin typeface="+mn-ea"/>
              </a:rPr>
              <a:t>到内核的特定挂载点</a:t>
            </a:r>
            <a:r>
              <a:rPr lang="zh-CN" altLang="en-US" sz="1400" dirty="0" smtClean="0">
                <a:latin typeface="+mn-ea"/>
              </a:rPr>
              <a:t>，来</a:t>
            </a:r>
            <a:r>
              <a:rPr lang="zh-CN" altLang="en-US" sz="1400" dirty="0">
                <a:latin typeface="+mn-ea"/>
              </a:rPr>
              <a:t>修改和控制网络报文</a:t>
            </a:r>
            <a:r>
              <a:rPr lang="zh-CN" altLang="en-US" sz="1400" dirty="0" smtClean="0">
                <a:latin typeface="+mn-ea"/>
              </a:rPr>
              <a:t>。</a:t>
            </a:r>
            <a:r>
              <a:rPr lang="en-US" altLang="zh-CN" sz="1400" dirty="0" err="1" smtClean="0">
                <a:latin typeface="+mn-ea"/>
              </a:rPr>
              <a:t>eBPF</a:t>
            </a:r>
            <a:r>
              <a:rPr lang="zh-CN" altLang="en-US" sz="1400" dirty="0" smtClean="0">
                <a:latin typeface="+mn-ea"/>
              </a:rPr>
              <a:t>程序灵活性高并可以有效的缩短网络收发包路径</a:t>
            </a:r>
            <a:endParaRPr lang="zh-CN" altLang="en-US" sz="1400" dirty="0">
              <a:latin typeface="+mn-ea"/>
            </a:endParaRPr>
          </a:p>
          <a:p>
            <a:endParaRPr lang="en-US" altLang="zh-CN" dirty="0" smtClean="0"/>
          </a:p>
          <a:p>
            <a:endParaRPr lang="zh-CN" altLang="en-US" dirty="0"/>
          </a:p>
          <a:p>
            <a:endParaRPr lang="zh-CN" altLang="en-US" dirty="0"/>
          </a:p>
        </p:txBody>
      </p:sp>
      <p:pic>
        <p:nvPicPr>
          <p:cNvPr id="5" name="Picture 2" descr="https://arthurchiao.art/assets/img/socket-acceleration-with-ebpf/bpf-kernel-hoo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398668"/>
            <a:ext cx="3803650" cy="260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arthurchiao.art/assets/img/cilium-service-lb/bpf-lb-lay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3087621"/>
            <a:ext cx="5412424" cy="291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79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 txBox="1">
            <a:spLocks/>
          </p:cNvSpPr>
          <p:nvPr/>
        </p:nvSpPr>
        <p:spPr>
          <a:xfrm>
            <a:off x="90233" y="395903"/>
            <a:ext cx="6777253" cy="43601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29"/>
              </a:lnSpc>
              <a:buNone/>
            </a:pPr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容器网络加速方案 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 SPE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15165" y="1000916"/>
            <a:ext cx="6057247" cy="13231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105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en-US" altLang="zh-CN" dirty="0" smtClean="0"/>
              <a:t>SPE</a:t>
            </a:r>
            <a:r>
              <a:rPr lang="zh-CN" altLang="en-US" dirty="0" smtClean="0"/>
              <a:t>方案：</a:t>
            </a:r>
            <a:r>
              <a:rPr lang="zh-CN" altLang="en-US" b="0" dirty="0" smtClean="0"/>
              <a:t>基于</a:t>
            </a:r>
            <a:r>
              <a:rPr lang="en-US" altLang="zh-CN" b="0" dirty="0" err="1" smtClean="0"/>
              <a:t>ebpf</a:t>
            </a:r>
            <a:r>
              <a:rPr lang="zh-CN" altLang="en-US" b="0" dirty="0" smtClean="0"/>
              <a:t>模式实现容器网络</a:t>
            </a:r>
            <a:r>
              <a:rPr lang="en-US" altLang="zh-CN" b="0" dirty="0" smtClean="0"/>
              <a:t>LB</a:t>
            </a:r>
            <a:r>
              <a:rPr lang="zh-CN" altLang="en-US" b="0" dirty="0" smtClean="0"/>
              <a:t>的优化；</a:t>
            </a:r>
            <a:endParaRPr lang="en-US" altLang="zh-CN" b="0" dirty="0" smtClean="0"/>
          </a:p>
          <a:p>
            <a:r>
              <a:rPr lang="zh-CN" altLang="en-US" dirty="0" smtClean="0"/>
              <a:t>关键技术：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b="0" dirty="0" smtClean="0"/>
              <a:t>集群内</a:t>
            </a:r>
            <a:r>
              <a:rPr lang="en-US" altLang="zh-CN" b="0" dirty="0" err="1"/>
              <a:t>C</a:t>
            </a:r>
            <a:r>
              <a:rPr lang="en-US" altLang="zh-CN" b="0" dirty="0" err="1" smtClean="0"/>
              <a:t>lusterIp</a:t>
            </a:r>
            <a:r>
              <a:rPr lang="en-US" altLang="zh-CN" b="0" dirty="0" smtClean="0"/>
              <a:t> Service</a:t>
            </a:r>
            <a:r>
              <a:rPr lang="zh-CN" altLang="en-US" b="0" dirty="0" smtClean="0"/>
              <a:t>流量：基于</a:t>
            </a:r>
            <a:r>
              <a:rPr lang="en-US" altLang="zh-CN" b="0" dirty="0" smtClean="0"/>
              <a:t>sock </a:t>
            </a:r>
            <a:r>
              <a:rPr lang="en-US" altLang="zh-CN" b="0" dirty="0" err="1" smtClean="0"/>
              <a:t>bpf</a:t>
            </a:r>
            <a:r>
              <a:rPr lang="zh-CN" altLang="en-US" b="0" dirty="0" smtClean="0"/>
              <a:t>，在链路建立阶段</a:t>
            </a:r>
            <a:r>
              <a:rPr lang="en-US" altLang="zh-CN" b="0" dirty="0" smtClean="0"/>
              <a:t>hash</a:t>
            </a:r>
            <a:r>
              <a:rPr lang="zh-CN" altLang="en-US" b="0" dirty="0" smtClean="0"/>
              <a:t>完成</a:t>
            </a:r>
            <a:r>
              <a:rPr lang="en-US" altLang="zh-CN" b="0" dirty="0" smtClean="0"/>
              <a:t>LB</a:t>
            </a:r>
            <a:r>
              <a:rPr lang="zh-CN" altLang="en-US" b="0" dirty="0" smtClean="0"/>
              <a:t>寻址；</a:t>
            </a:r>
            <a:endParaRPr lang="en-US" altLang="zh-CN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b="0" dirty="0" smtClean="0"/>
              <a:t>集群外</a:t>
            </a:r>
            <a:r>
              <a:rPr lang="en-US" altLang="zh-CN" b="0" dirty="0" err="1"/>
              <a:t>N</a:t>
            </a:r>
            <a:r>
              <a:rPr lang="en-US" altLang="zh-CN" b="0" dirty="0" err="1" smtClean="0"/>
              <a:t>odePort</a:t>
            </a:r>
            <a:r>
              <a:rPr lang="en-US" altLang="zh-CN" b="0" dirty="0" smtClean="0"/>
              <a:t> Service</a:t>
            </a:r>
            <a:r>
              <a:rPr lang="zh-CN" altLang="en-US" b="0" dirty="0" smtClean="0"/>
              <a:t>流量：基于</a:t>
            </a:r>
            <a:r>
              <a:rPr lang="en-US" altLang="zh-CN" b="0" dirty="0" err="1" smtClean="0"/>
              <a:t>xdp</a:t>
            </a:r>
            <a:r>
              <a:rPr lang="en-US" altLang="zh-CN" b="0" dirty="0" smtClean="0"/>
              <a:t> </a:t>
            </a:r>
            <a:r>
              <a:rPr lang="en-US" altLang="zh-CN" b="0" dirty="0" err="1" smtClean="0"/>
              <a:t>bpf</a:t>
            </a:r>
            <a:r>
              <a:rPr lang="zh-CN" altLang="en-US" b="0" dirty="0" smtClean="0"/>
              <a:t>，在流量入口处</a:t>
            </a:r>
            <a:r>
              <a:rPr lang="en-US" altLang="zh-CN" b="0" dirty="0" smtClean="0"/>
              <a:t>hash</a:t>
            </a:r>
            <a:r>
              <a:rPr lang="zh-CN" altLang="en-US" b="0" dirty="0" smtClean="0"/>
              <a:t>完成</a:t>
            </a:r>
            <a:r>
              <a:rPr lang="en-US" altLang="zh-CN" b="0" dirty="0" smtClean="0"/>
              <a:t>LB</a:t>
            </a:r>
            <a:r>
              <a:rPr lang="zh-CN" altLang="en-US" b="0" dirty="0" smtClean="0"/>
              <a:t>寻址；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b="0" dirty="0" smtClean="0"/>
              <a:t>高性能规则刷新：增量刷新规则；</a:t>
            </a:r>
            <a:endParaRPr lang="en-US" altLang="zh-CN" b="0" dirty="0"/>
          </a:p>
        </p:txBody>
      </p:sp>
      <p:grpSp>
        <p:nvGrpSpPr>
          <p:cNvPr id="4" name="组合 3"/>
          <p:cNvGrpSpPr/>
          <p:nvPr/>
        </p:nvGrpSpPr>
        <p:grpSpPr>
          <a:xfrm>
            <a:off x="7050491" y="2641147"/>
            <a:ext cx="3748921" cy="2772727"/>
            <a:chOff x="7195558" y="2432054"/>
            <a:chExt cx="3748921" cy="2772727"/>
          </a:xfrm>
        </p:grpSpPr>
        <p:sp>
          <p:nvSpPr>
            <p:cNvPr id="5" name="矩形 4"/>
            <p:cNvSpPr/>
            <p:nvPr/>
          </p:nvSpPr>
          <p:spPr>
            <a:xfrm>
              <a:off x="8396040" y="2889904"/>
              <a:ext cx="608610" cy="2536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SPE-adapter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8240473" y="2432054"/>
              <a:ext cx="919743" cy="23423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800" dirty="0" err="1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api</a:t>
              </a:r>
              <a:r>
                <a:rPr lang="en-US" altLang="zh-CN" sz="8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-server</a:t>
              </a:r>
              <a:endParaRPr lang="zh-CN" altLang="en-US" sz="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430081" y="3469659"/>
              <a:ext cx="686280" cy="2536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SPE-daemon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583432" y="4123128"/>
              <a:ext cx="1034041" cy="2536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SPE- sock </a:t>
              </a:r>
              <a:r>
                <a:rPr lang="en-US" altLang="zh-CN" sz="900" dirty="0" err="1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bpf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8924952" y="4326568"/>
              <a:ext cx="773395" cy="37192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map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583432" y="4818279"/>
              <a:ext cx="1034041" cy="2536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SPE- </a:t>
              </a:r>
              <a:r>
                <a:rPr lang="en-US" altLang="zh-CN" sz="900" dirty="0" err="1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xdp</a:t>
              </a:r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900" dirty="0" err="1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bpf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457862" y="4067524"/>
              <a:ext cx="2784070" cy="11372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en-US" altLang="zh-CN" sz="10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</a:t>
              </a:r>
              <a:endParaRPr lang="zh-CN" altLang="en-US" sz="1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7195558" y="3811918"/>
              <a:ext cx="3674691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10460051" y="3811918"/>
              <a:ext cx="48442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kernel</a:t>
              </a:r>
              <a:endPara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4" name="直接箭头连接符 13"/>
            <p:cNvCxnSpPr>
              <a:stCxn id="6" idx="2"/>
              <a:endCxn id="5" idx="0"/>
            </p:cNvCxnSpPr>
            <p:nvPr/>
          </p:nvCxnSpPr>
          <p:spPr>
            <a:xfrm>
              <a:off x="8700345" y="2666288"/>
              <a:ext cx="0" cy="22361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肘形连接符 14"/>
            <p:cNvCxnSpPr>
              <a:stCxn id="7" idx="2"/>
            </p:cNvCxnSpPr>
            <p:nvPr/>
          </p:nvCxnSpPr>
          <p:spPr>
            <a:xfrm rot="5400000">
              <a:off x="9521507" y="3815809"/>
              <a:ext cx="344227" cy="15920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肘形连接符 15"/>
            <p:cNvCxnSpPr>
              <a:stCxn id="8" idx="3"/>
              <a:endCxn id="9" idx="1"/>
            </p:cNvCxnSpPr>
            <p:nvPr/>
          </p:nvCxnSpPr>
          <p:spPr>
            <a:xfrm>
              <a:off x="8617473" y="4249947"/>
              <a:ext cx="307479" cy="262583"/>
            </a:xfrm>
            <a:prstGeom prst="bentConnector3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肘形连接符 16"/>
            <p:cNvCxnSpPr>
              <a:stCxn id="10" idx="3"/>
              <a:endCxn id="9" idx="2"/>
            </p:cNvCxnSpPr>
            <p:nvPr/>
          </p:nvCxnSpPr>
          <p:spPr>
            <a:xfrm flipV="1">
              <a:off x="8617473" y="4698492"/>
              <a:ext cx="694177" cy="246606"/>
            </a:xfrm>
            <a:prstGeom prst="bentConnector2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396040" y="3342840"/>
              <a:ext cx="608610" cy="2536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SPE-</a:t>
              </a:r>
              <a:r>
                <a:rPr lang="en-US" altLang="zh-CN" sz="900" dirty="0" err="1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api</a:t>
              </a:r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9" name="直接箭头连接符 18"/>
            <p:cNvCxnSpPr>
              <a:stCxn id="5" idx="2"/>
              <a:endCxn id="18" idx="0"/>
            </p:cNvCxnSpPr>
            <p:nvPr/>
          </p:nvCxnSpPr>
          <p:spPr>
            <a:xfrm>
              <a:off x="8700345" y="3143542"/>
              <a:ext cx="0" cy="19929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肘形连接符 19"/>
            <p:cNvCxnSpPr>
              <a:stCxn id="18" idx="2"/>
              <a:endCxn id="9" idx="0"/>
            </p:cNvCxnSpPr>
            <p:nvPr/>
          </p:nvCxnSpPr>
          <p:spPr>
            <a:xfrm rot="16200000" flipH="1">
              <a:off x="8640952" y="3655870"/>
              <a:ext cx="730090" cy="611305"/>
            </a:xfrm>
            <a:prstGeom prst="bentConnector3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6867487" y="1034672"/>
            <a:ext cx="4028401" cy="13231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105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zh-CN" altLang="en-US" dirty="0" smtClean="0"/>
              <a:t>发布件：</a:t>
            </a:r>
            <a:endParaRPr lang="en-US" altLang="zh-CN" dirty="0" smtClean="0"/>
          </a:p>
          <a:p>
            <a:r>
              <a:rPr lang="en-US" altLang="zh-CN" b="0" dirty="0" smtClean="0"/>
              <a:t>SPE-adapter</a:t>
            </a:r>
            <a:r>
              <a:rPr lang="zh-CN" altLang="en-US" b="0" dirty="0" smtClean="0"/>
              <a:t>：将集群中心配置订阅对接到</a:t>
            </a:r>
            <a:r>
              <a:rPr lang="en-US" altLang="zh-CN" b="0" dirty="0" smtClean="0"/>
              <a:t>SPE</a:t>
            </a:r>
            <a:r>
              <a:rPr lang="zh-CN" altLang="en-US" b="0" dirty="0" smtClean="0"/>
              <a:t>；</a:t>
            </a:r>
            <a:endParaRPr lang="en-US" altLang="zh-CN" b="0" dirty="0" smtClean="0"/>
          </a:p>
          <a:p>
            <a:r>
              <a:rPr lang="en-US" altLang="zh-CN" b="0" dirty="0" smtClean="0"/>
              <a:t>SPE-</a:t>
            </a:r>
            <a:r>
              <a:rPr lang="en-US" altLang="zh-CN" b="0" dirty="0" err="1" smtClean="0"/>
              <a:t>api</a:t>
            </a:r>
            <a:r>
              <a:rPr lang="zh-CN" altLang="en-US" b="0" dirty="0" smtClean="0"/>
              <a:t>：将集群资源配置转换成内核模型数据格式下发；</a:t>
            </a:r>
            <a:endParaRPr lang="en-US" altLang="zh-CN" b="0" dirty="0" smtClean="0"/>
          </a:p>
          <a:p>
            <a:r>
              <a:rPr lang="en-US" altLang="zh-CN" b="0" dirty="0" smtClean="0"/>
              <a:t>SPE-daemon</a:t>
            </a:r>
            <a:r>
              <a:rPr lang="zh-CN" altLang="en-US" b="0" dirty="0" smtClean="0"/>
              <a:t>：</a:t>
            </a:r>
            <a:r>
              <a:rPr lang="en-US" altLang="zh-CN" b="0" dirty="0" smtClean="0"/>
              <a:t>SPE</a:t>
            </a:r>
            <a:r>
              <a:rPr lang="zh-CN" altLang="en-US" b="0" dirty="0" smtClean="0"/>
              <a:t>程序管理、运维；</a:t>
            </a:r>
            <a:endParaRPr lang="en-US" altLang="zh-CN" b="0" dirty="0" smtClean="0"/>
          </a:p>
          <a:p>
            <a:r>
              <a:rPr lang="en-US" altLang="zh-CN" b="0" dirty="0" smtClean="0"/>
              <a:t>SPE</a:t>
            </a:r>
            <a:r>
              <a:rPr lang="zh-CN" altLang="en-US" b="0" dirty="0" smtClean="0"/>
              <a:t>：数据面程序，基于</a:t>
            </a:r>
            <a:r>
              <a:rPr lang="en-US" altLang="zh-CN" b="0" dirty="0" err="1" smtClean="0"/>
              <a:t>bpf</a:t>
            </a:r>
            <a:r>
              <a:rPr lang="zh-CN" altLang="en-US" b="0" dirty="0" smtClean="0"/>
              <a:t>实现</a:t>
            </a:r>
            <a:r>
              <a:rPr lang="en-US" altLang="zh-CN" b="0" dirty="0" smtClean="0"/>
              <a:t>service</a:t>
            </a:r>
            <a:r>
              <a:rPr lang="zh-CN" altLang="en-US" b="0" dirty="0" smtClean="0"/>
              <a:t>负载均衡；</a:t>
            </a:r>
            <a:endParaRPr lang="en-US" altLang="zh-CN" b="0" dirty="0"/>
          </a:p>
        </p:txBody>
      </p:sp>
      <p:sp>
        <p:nvSpPr>
          <p:cNvPr id="22" name="圆角矩形 21"/>
          <p:cNvSpPr/>
          <p:nvPr/>
        </p:nvSpPr>
        <p:spPr>
          <a:xfrm>
            <a:off x="505743" y="2636812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pod1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317594" y="2636812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肘形连接符 23"/>
          <p:cNvCxnSpPr>
            <a:stCxn id="22" idx="2"/>
            <a:endCxn id="23" idx="2"/>
          </p:cNvCxnSpPr>
          <p:nvPr/>
        </p:nvCxnSpPr>
        <p:spPr>
          <a:xfrm rot="16200000" flipH="1">
            <a:off x="1170108" y="2523362"/>
            <a:ext cx="12700" cy="811851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821805" y="2967243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ube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-proxy</a:t>
            </a: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684845" y="3263384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98719" y="3233963"/>
            <a:ext cx="6238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connect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505744" y="368952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pod1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1317595" y="368952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肘形连接符 29"/>
          <p:cNvCxnSpPr>
            <a:stCxn id="28" idx="2"/>
            <a:endCxn id="29" idx="2"/>
          </p:cNvCxnSpPr>
          <p:nvPr/>
        </p:nvCxnSpPr>
        <p:spPr>
          <a:xfrm rot="16200000" flipH="1">
            <a:off x="1170109" y="3576079"/>
            <a:ext cx="12700" cy="811851"/>
          </a:xfrm>
          <a:prstGeom prst="bentConnector3">
            <a:avLst>
              <a:gd name="adj1" fmla="val 180000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873082" y="4019960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ube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-proxy</a:t>
            </a: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684845" y="4343821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98719" y="4314400"/>
            <a:ext cx="6463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报文收发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3237829" y="2636812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pod1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4049680" y="2636812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" name="肘形连接符 35"/>
          <p:cNvCxnSpPr>
            <a:stCxn id="34" idx="2"/>
            <a:endCxn id="35" idx="2"/>
          </p:cNvCxnSpPr>
          <p:nvPr/>
        </p:nvCxnSpPr>
        <p:spPr>
          <a:xfrm rot="16200000" flipH="1">
            <a:off x="3902194" y="2523362"/>
            <a:ext cx="12700" cy="811851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3342402" y="2989906"/>
            <a:ext cx="1189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sock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bpf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– hash SLB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3416931" y="3263384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630805" y="3233963"/>
            <a:ext cx="6238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connect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3213051" y="3650611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pod1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4024902" y="3650611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2" name="肘形连接符 41"/>
          <p:cNvCxnSpPr>
            <a:stCxn id="40" idx="2"/>
            <a:endCxn id="41" idx="2"/>
          </p:cNvCxnSpPr>
          <p:nvPr/>
        </p:nvCxnSpPr>
        <p:spPr>
          <a:xfrm rot="16200000" flipH="1">
            <a:off x="3877416" y="3537161"/>
            <a:ext cx="12700" cy="811851"/>
          </a:xfrm>
          <a:prstGeom prst="bentConnector3">
            <a:avLst>
              <a:gd name="adj1" fmla="val 180000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/>
          <p:cNvSpPr/>
          <p:nvPr/>
        </p:nvSpPr>
        <p:spPr>
          <a:xfrm>
            <a:off x="3392152" y="4304903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606026" y="4275482"/>
            <a:ext cx="156966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报文收发，无任何额外流程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234234" y="2586307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1903802" y="2634616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234599" y="3623912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1904167" y="3672221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937277" y="3603630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4606845" y="365193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937277" y="2586307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4606845" y="2634616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2339094" y="4545232"/>
            <a:ext cx="9044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集群内 逐流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SLB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505744" y="5392387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client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圆角矩形 54"/>
          <p:cNvSpPr/>
          <p:nvPr/>
        </p:nvSpPr>
        <p:spPr>
          <a:xfrm>
            <a:off x="1317595" y="5392387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6" name="肘形连接符 55"/>
          <p:cNvCxnSpPr>
            <a:stCxn id="54" idx="2"/>
            <a:endCxn id="55" idx="2"/>
          </p:cNvCxnSpPr>
          <p:nvPr/>
        </p:nvCxnSpPr>
        <p:spPr>
          <a:xfrm rot="16200000" flipH="1">
            <a:off x="1170109" y="5278937"/>
            <a:ext cx="12700" cy="811851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873082" y="5722818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ube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-proxy</a:t>
            </a: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684845" y="6046679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98719" y="6017258"/>
            <a:ext cx="9268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建链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报文收发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圆角矩形 59"/>
          <p:cNvSpPr/>
          <p:nvPr/>
        </p:nvSpPr>
        <p:spPr>
          <a:xfrm>
            <a:off x="3213051" y="535346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client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4024902" y="535346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2" name="肘形连接符 61"/>
          <p:cNvCxnSpPr>
            <a:stCxn id="60" idx="2"/>
            <a:endCxn id="61" idx="2"/>
          </p:cNvCxnSpPr>
          <p:nvPr/>
        </p:nvCxnSpPr>
        <p:spPr>
          <a:xfrm rot="16200000" flipH="1">
            <a:off x="3877416" y="5240019"/>
            <a:ext cx="12700" cy="811851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/>
          <p:cNvSpPr/>
          <p:nvPr/>
        </p:nvSpPr>
        <p:spPr>
          <a:xfrm>
            <a:off x="3392152" y="6007761"/>
            <a:ext cx="171374" cy="1713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606026" y="5978340"/>
            <a:ext cx="9268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建链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报文收发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234599" y="5326770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圆角矩形 65"/>
          <p:cNvSpPr/>
          <p:nvPr/>
        </p:nvSpPr>
        <p:spPr>
          <a:xfrm>
            <a:off x="1904167" y="5375079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937277" y="5306488"/>
            <a:ext cx="1258566" cy="4035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4606845" y="5354797"/>
            <a:ext cx="516880" cy="2924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Pod2'</a:t>
            </a:r>
            <a:endParaRPr lang="zh-CN" altLang="en-US" sz="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2339094" y="6248090"/>
            <a:ext cx="9044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集群外 逐包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SLB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3342402" y="5710087"/>
            <a:ext cx="11176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xdp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bpf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– hash SLB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10564" y="865947"/>
            <a:ext cx="12192000" cy="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文本框 71"/>
          <p:cNvSpPr txBox="1"/>
          <p:nvPr/>
        </p:nvSpPr>
        <p:spPr>
          <a:xfrm>
            <a:off x="2671510" y="3148949"/>
            <a:ext cx="541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VS</a:t>
            </a:r>
            <a:endParaRPr lang="zh-CN" altLang="en-US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2625127" y="5345677"/>
            <a:ext cx="541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r>
              <a:rPr lang="en-US" altLang="zh-CN" dirty="0"/>
              <a:t>VS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550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439" y="175420"/>
            <a:ext cx="10515600" cy="52835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3199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SPE</a:t>
            </a:r>
            <a:r>
              <a:rPr lang="zh-CN" altLang="en-US" sz="3199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优化效果</a:t>
            </a:r>
            <a:endParaRPr lang="zh-CN" altLang="en-US" sz="3199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85925" y="973953"/>
            <a:ext cx="7848774" cy="11283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583">
              <a:buFont typeface="Arial"/>
              <a:buNone/>
            </a:pPr>
            <a:r>
              <a:rPr lang="zh-CN" altLang="en-US" sz="105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性能测试结论：</a:t>
            </a:r>
            <a:endParaRPr lang="en-US" altLang="zh-CN" sz="1050" b="1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583">
              <a:buFont typeface="Wingdings" panose="05000000000000000000" pitchFamily="2" charset="2"/>
              <a:buChar char="Ø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集群内服务访问测试：</a:t>
            </a:r>
            <a:r>
              <a:rPr lang="en-US" altLang="zh-CN" sz="10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clusterIP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Service</a:t>
            </a:r>
            <a:r>
              <a:rPr lang="zh-CN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1w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服务背景，</a:t>
            </a:r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SPE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方案比原生</a:t>
            </a:r>
            <a:r>
              <a:rPr lang="en-US" altLang="zh-CN" sz="105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方案吞吐量提升</a:t>
            </a:r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5.2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r>
              <a:rPr lang="zh-CN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defTabSz="914583">
              <a:buFont typeface="Wingdings" panose="05000000000000000000" pitchFamily="2" charset="2"/>
              <a:buChar char="Ø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集群外服务访问测试：</a:t>
            </a:r>
            <a:r>
              <a:rPr lang="en-US" altLang="zh-CN" sz="10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nodePort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Service</a:t>
            </a:r>
            <a:r>
              <a:rPr lang="zh-CN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方式，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1w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服务背景，</a:t>
            </a:r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SPE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方案比原生</a:t>
            </a:r>
            <a:r>
              <a:rPr lang="en-US" altLang="zh-CN" sz="105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方案吞吐量提升</a:t>
            </a:r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4.4</a:t>
            </a:r>
            <a:r>
              <a:rPr lang="zh-CN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r>
              <a:rPr lang="zh-CN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583">
              <a:buFont typeface="Wingdings" panose="05000000000000000000" pitchFamily="2" charset="2"/>
              <a:buChar char="Ø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集群变更规则刷新测试：</a:t>
            </a:r>
            <a:r>
              <a:rPr lang="en-US" altLang="zh-CN" sz="10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iptables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随着服务数增加呈指数级上升，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SPE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方案规则刷新时间是稳定的。</a:t>
            </a:r>
            <a:endParaRPr lang="zh-CN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defTabSz="914583">
              <a:buFont typeface="Arial"/>
              <a:buNone/>
            </a:pPr>
            <a:endParaRPr lang="en-US" altLang="zh-CN" sz="105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Picture 8" descr="C:\Users\x00355931\AppData\Roaming\eSpace_Desktop\UserData\x00355931\imagefiles\DEED07B4-87A0-479C-8D88-AC8D7DFF78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008" y="4558896"/>
            <a:ext cx="3693381" cy="218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x00355931\AppData\Roaming\eSpace_Desktop\UserData\x00355931\imagefiles\A6943B60-937B-4E6A-BF33-1A01A33F3AD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80" y="2102265"/>
            <a:ext cx="3760351" cy="207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x00355931\AppData\Roaming\eSpace_Desktop\UserData\x00355931\imagefiles\4D33074B-AAA9-46A9-B225-C3360D027C8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008" y="2219230"/>
            <a:ext cx="3592939" cy="219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x00355931\AppData\Roaming\eSpace_Desktop\UserData\x00355931\imagefiles\BA5F040B-CB3B-4D1B-A83A-BB9EBD8A018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48" y="4328830"/>
            <a:ext cx="3481383" cy="238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接连接符 7"/>
          <p:cNvCxnSpPr/>
          <p:nvPr/>
        </p:nvCxnSpPr>
        <p:spPr bwMode="auto">
          <a:xfrm>
            <a:off x="0" y="762252"/>
            <a:ext cx="12192000" cy="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00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439" y="175420"/>
            <a:ext cx="10515600" cy="52835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3199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SPE</a:t>
            </a:r>
            <a:r>
              <a:rPr lang="zh-CN" altLang="en-US" sz="3199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使用</a:t>
            </a:r>
            <a:endParaRPr lang="zh-CN" altLang="en-US" sz="3199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0" y="762252"/>
            <a:ext cx="12192000" cy="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文本框 3"/>
          <p:cNvSpPr txBox="1"/>
          <p:nvPr/>
        </p:nvSpPr>
        <p:spPr>
          <a:xfrm>
            <a:off x="527901" y="1244338"/>
            <a:ext cx="113592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分析是否需要使用</a:t>
            </a:r>
            <a:r>
              <a:rPr lang="en-US" altLang="zh-CN" dirty="0"/>
              <a:t>SPE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分析业务存在大规模集群应用场景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分析是否存在网络性能瓶颈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环境</a:t>
            </a:r>
            <a:endParaRPr lang="en-US" altLang="zh-CN" dirty="0"/>
          </a:p>
          <a:p>
            <a:r>
              <a:rPr lang="zh-CN" altLang="en-US" dirty="0"/>
              <a:t>推荐在</a:t>
            </a:r>
            <a:r>
              <a:rPr lang="en-US" altLang="zh-CN" dirty="0"/>
              <a:t>5.10</a:t>
            </a:r>
            <a:r>
              <a:rPr lang="zh-CN" altLang="en-US" dirty="0"/>
              <a:t>以上内核使用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安装</a:t>
            </a:r>
            <a:r>
              <a:rPr lang="en-US" altLang="zh-CN" dirty="0"/>
              <a:t>SPE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使用</a:t>
            </a:r>
            <a:r>
              <a:rPr lang="en-US" altLang="zh-CN" dirty="0" err="1"/>
              <a:t>openEuler-xxxx</a:t>
            </a:r>
            <a:r>
              <a:rPr lang="zh-CN" altLang="en-US" dirty="0"/>
              <a:t>，</a:t>
            </a:r>
            <a:r>
              <a:rPr lang="en-US" altLang="zh-CN" dirty="0"/>
              <a:t>yum –y install </a:t>
            </a:r>
            <a:r>
              <a:rPr lang="en-US" altLang="zh-CN" dirty="0" err="1"/>
              <a:t>spe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也可以下载源码自行编译，安装依赖包等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r>
              <a:rPr lang="en-US" altLang="zh-CN" dirty="0"/>
              <a:t>4. </a:t>
            </a:r>
            <a:r>
              <a:rPr lang="zh-CN" altLang="en-US" dirty="0"/>
              <a:t>启动</a:t>
            </a:r>
            <a:r>
              <a:rPr lang="en-US" altLang="zh-CN" dirty="0"/>
              <a:t>SPE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使用一键式启动命令 </a:t>
            </a:r>
            <a:r>
              <a:rPr lang="en-US" altLang="zh-CN" dirty="0"/>
              <a:t>./</a:t>
            </a:r>
            <a:r>
              <a:rPr lang="en-US" altLang="zh-CN" dirty="0" err="1"/>
              <a:t>spe</a:t>
            </a:r>
            <a:r>
              <a:rPr lang="en-US" altLang="zh-CN" dirty="0"/>
              <a:t>-daemon –enable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177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2816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fered Layout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Custom 1">
      <a:majorFont>
        <a:latin typeface="微软雅黑"/>
        <a:ea typeface="微软雅黑"/>
        <a:cs typeface="宋体"/>
      </a:majorFont>
      <a:minorFont>
        <a:latin typeface="微软雅黑"/>
        <a:ea typeface="微软雅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noFill/>
        <a:ln w="31750">
          <a:solidFill>
            <a:schemeClr val="tx2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fered Layout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Custom 1">
      <a:majorFont>
        <a:latin typeface="微软雅黑"/>
        <a:ea typeface="微软雅黑"/>
        <a:cs typeface="宋体"/>
      </a:majorFont>
      <a:minorFont>
        <a:latin typeface="微软雅黑"/>
        <a:ea typeface="微软雅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noFill/>
        <a:ln w="31750">
          <a:solidFill>
            <a:schemeClr val="tx2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28955</TotalTime>
  <Words>719</Words>
  <Application>Microsoft Office PowerPoint</Application>
  <PresentationFormat>宽屏</PresentationFormat>
  <Paragraphs>131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32" baseType="lpstr">
      <vt:lpstr>FrutigerNext LT BlackCn</vt:lpstr>
      <vt:lpstr>FrutigerNext LT Bold</vt:lpstr>
      <vt:lpstr>FrutigerNext LT Medium</vt:lpstr>
      <vt:lpstr>FrutigerNext LT Regular</vt:lpstr>
      <vt:lpstr>FZLanTingHeiS-DB-GB</vt:lpstr>
      <vt:lpstr>FZLanTingHeiS-L-GB</vt:lpstr>
      <vt:lpstr>Microsoft YaHei Light</vt:lpstr>
      <vt:lpstr>MS PGothic</vt:lpstr>
      <vt:lpstr>MS PGothic</vt:lpstr>
      <vt:lpstr>等线</vt:lpstr>
      <vt:lpstr>黑体</vt:lpstr>
      <vt:lpstr>华文宋体</vt:lpstr>
      <vt:lpstr>华文细黑</vt:lpstr>
      <vt:lpstr>宋体</vt:lpstr>
      <vt:lpstr>微软雅黑</vt:lpstr>
      <vt:lpstr>微软雅黑</vt:lpstr>
      <vt:lpstr>Arial</vt:lpstr>
      <vt:lpstr>Calibri</vt:lpstr>
      <vt:lpstr>Cambria Math</vt:lpstr>
      <vt:lpstr>Wingdings</vt:lpstr>
      <vt:lpstr>Office 主题</vt:lpstr>
      <vt:lpstr>Prefered Layout</vt:lpstr>
      <vt:lpstr>1_Prefered Layout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Xiesongyang</cp:lastModifiedBy>
  <cp:revision>700</cp:revision>
  <dcterms:created xsi:type="dcterms:W3CDTF">2020-07-29T02:24:28Z</dcterms:created>
  <dcterms:modified xsi:type="dcterms:W3CDTF">2022-04-14T11:08:55Z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(3)/6caLnS6dWgoC+ppwFRnlFByBZAvdMEhLlBDIt63JYlKoPnw4CCawRkM934hhQeahZy8YQTl
0KH1Yf9aBCMK/M61GKEVps8rvFkyJk+DV/m3kiHL79d307CgNR8vgkQH210K1MutFsnQa8L/
Bn29LlSR4E5r7oEFL+jtwFgHG0WbV80GJKG31rTASr1BN9T7nTXeRmE886WnGHh2qpVBJK6e
ZbNDP5aMT24RsZwtgh</vt:lpwstr>
  </property>
  <property fmtid="{D5CDD505-2E9C-101B-9397-08002B2CF9AE}" pid="3" name="_2015_ms_pID_7253431">
    <vt:lpwstr>EhEieZR18cZvfSdL/XdSV91rD5CfoCMu5d+xcDMeWwvSFPdbc7gSA3
B75Ojoutqc9hgGKhYcsAEHGEkNc3WHAQLTGwJROJORckw8qswt5aRddEURB5iJO9CbUGtSLK
XDGKIcPsEhMJR3XFXyzAqMysJYK+f5fLlpcneFbhDkvNuf0znZyAEo7fHKC97mv7qlbQCjCL
ee7swuz8GUhSkOh6K8IvVpVDxYx1t+x9SjH0</vt:lpwstr>
  </property>
  <property fmtid="{D5CDD505-2E9C-101B-9397-08002B2CF9AE}" pid="4" name="_2015_ms_pID_7253432">
    <vt:lpwstr>jg==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1633658440</vt:lpwstr>
  </property>
</Properties>
</file>