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70" r:id="rId5"/>
    <p:sldId id="271" r:id="rId6"/>
    <p:sldId id="269" r:id="rId7"/>
    <p:sldId id="268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2F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howGuides="1">
      <p:cViewPr varScale="1">
        <p:scale>
          <a:sx n="115" d="100"/>
          <a:sy n="115" d="100"/>
        </p:scale>
        <p:origin x="3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="" xmlns:a16="http://schemas.microsoft.com/office/drawing/2014/main" id="{71053465-9117-4257-8AD2-2FFDD332D03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3321" y="3130104"/>
            <a:ext cx="2225816" cy="561467"/>
          </a:xfrm>
          <a:prstGeom prst="rect">
            <a:avLst/>
          </a:prstGeom>
        </p:spPr>
      </p:pic>
      <p:sp>
        <p:nvSpPr>
          <p:cNvPr id="10" name="标题 3">
            <a:extLst>
              <a:ext uri="{FF2B5EF4-FFF2-40B4-BE49-F238E27FC236}">
                <a16:creationId xmlns="" xmlns:a16="http://schemas.microsoft.com/office/drawing/2014/main" id="{10C61FE6-A433-47CF-AF72-79BB076C9F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321" y="4037199"/>
            <a:ext cx="8928000" cy="720000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 sz="4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主标题内容文字区域</a:t>
            </a:r>
          </a:p>
        </p:txBody>
      </p:sp>
      <p:sp>
        <p:nvSpPr>
          <p:cNvPr id="12" name="文本占位符 19">
            <a:extLst>
              <a:ext uri="{FF2B5EF4-FFF2-40B4-BE49-F238E27FC236}">
                <a16:creationId xmlns="" xmlns:a16="http://schemas.microsoft.com/office/drawing/2014/main" id="{57343190-8AFD-4C4F-83E7-C7B97C170C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3321" y="4914899"/>
            <a:ext cx="3600000" cy="324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zh-CN" altLang="en-US" dirty="0"/>
              <a:t>部门：</a:t>
            </a:r>
            <a:endParaRPr lang="en-US" altLang="zh-CN" dirty="0"/>
          </a:p>
        </p:txBody>
      </p:sp>
      <p:sp>
        <p:nvSpPr>
          <p:cNvPr id="13" name="文本占位符 21">
            <a:extLst>
              <a:ext uri="{FF2B5EF4-FFF2-40B4-BE49-F238E27FC236}">
                <a16:creationId xmlns="" xmlns:a16="http://schemas.microsoft.com/office/drawing/2014/main" id="{9DDB8AC1-AF80-49B8-9ED4-8C3F93C3BB0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321" y="5286375"/>
            <a:ext cx="3600000" cy="2762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zh-CN" altLang="en-US" dirty="0"/>
              <a:t>汇报人：</a:t>
            </a:r>
          </a:p>
        </p:txBody>
      </p:sp>
    </p:spTree>
    <p:extLst>
      <p:ext uri="{BB962C8B-B14F-4D97-AF65-F5344CB8AC3E}">
        <p14:creationId xmlns:p14="http://schemas.microsoft.com/office/powerpoint/2010/main" val="2306067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D87DEEC4-DD0A-4F38-B832-93B4EC389A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zh-CN" altLang="en-US" dirty="0"/>
              <a:t>目录</a:t>
            </a:r>
          </a:p>
        </p:txBody>
      </p:sp>
      <p:sp>
        <p:nvSpPr>
          <p:cNvPr id="8" name="文本占位符 7">
            <a:extLst>
              <a:ext uri="{FF2B5EF4-FFF2-40B4-BE49-F238E27FC236}">
                <a16:creationId xmlns="" xmlns:a16="http://schemas.microsoft.com/office/drawing/2014/main" id="{25653C86-4825-47F9-A882-A52F95348C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829586"/>
            <a:ext cx="10515600" cy="4359458"/>
          </a:xfrm>
        </p:spPr>
        <p:txBody>
          <a:bodyPr>
            <a:normAutofit/>
          </a:bodyPr>
          <a:lstStyle>
            <a:lvl1pPr marL="457200" indent="-457200">
              <a:buAutoNum type="arabicPeriod"/>
              <a:defRPr sz="2200"/>
            </a:lvl1pPr>
          </a:lstStyle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</a:p>
        </p:txBody>
      </p:sp>
    </p:spTree>
    <p:extLst>
      <p:ext uri="{BB962C8B-B14F-4D97-AF65-F5344CB8AC3E}">
        <p14:creationId xmlns:p14="http://schemas.microsoft.com/office/powerpoint/2010/main" val="3452350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DF5E0804-E2AC-4BF9-A812-73919677A6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325" y="294104"/>
            <a:ext cx="8883624" cy="507831"/>
          </a:xfrm>
        </p:spPr>
        <p:txBody>
          <a:bodyPr wrap="square" lIns="102240" tIns="45720" rIns="91440" bIns="45720" anchor="ctr">
            <a:spAutoFit/>
          </a:bodyPr>
          <a:lstStyle>
            <a:lvl1pPr>
              <a:defRPr sz="3000"/>
            </a:lvl1pPr>
          </a:lstStyle>
          <a:p>
            <a:r>
              <a:rPr lang="zh-CN" altLang="en-US" dirty="0"/>
              <a:t>标题文字区域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6C1F7FAC-5F4F-4CBC-A696-623C238418D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32324" y="1234081"/>
            <a:ext cx="10841541" cy="435133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zh-CN" altLang="en-US" dirty="0"/>
              <a:t>此处为文字区域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="" xmlns:a16="http://schemas.microsoft.com/office/drawing/2014/main" id="{8043B1ED-4BB0-44CB-9B55-826ABBC2E6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1002" y="294104"/>
            <a:ext cx="1722863" cy="434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812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底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="" xmlns:a16="http://schemas.microsoft.com/office/drawing/2014/main" id="{EF59B993-F106-4F07-A6F3-826D143BE0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3136" y="2994404"/>
            <a:ext cx="3445727" cy="86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970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（深色）">
    <p:bg>
      <p:bgPr>
        <a:solidFill>
          <a:srgbClr val="002F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3">
            <a:extLst>
              <a:ext uri="{FF2B5EF4-FFF2-40B4-BE49-F238E27FC236}">
                <a16:creationId xmlns="" xmlns:a16="http://schemas.microsoft.com/office/drawing/2014/main" id="{655C14FA-7F30-4A34-BCB1-18C724C47D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321" y="4037199"/>
            <a:ext cx="8928000" cy="72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zh-CN" altLang="en-US" sz="4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主标题内容文字区域</a:t>
            </a:r>
          </a:p>
        </p:txBody>
      </p:sp>
      <p:sp>
        <p:nvSpPr>
          <p:cNvPr id="8" name="文本占位符 19">
            <a:extLst>
              <a:ext uri="{FF2B5EF4-FFF2-40B4-BE49-F238E27FC236}">
                <a16:creationId xmlns="" xmlns:a16="http://schemas.microsoft.com/office/drawing/2014/main" id="{414871D7-7325-47C2-BD44-9094EDBD3DB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3321" y="4914899"/>
            <a:ext cx="3600000" cy="324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部门：</a:t>
            </a:r>
            <a:endParaRPr lang="en-US" altLang="zh-CN" dirty="0"/>
          </a:p>
        </p:txBody>
      </p:sp>
      <p:sp>
        <p:nvSpPr>
          <p:cNvPr id="9" name="文本占位符 21">
            <a:extLst>
              <a:ext uri="{FF2B5EF4-FFF2-40B4-BE49-F238E27FC236}">
                <a16:creationId xmlns="" xmlns:a16="http://schemas.microsoft.com/office/drawing/2014/main" id="{FA5AB2A6-FC0D-4F5B-8BA4-FCA69EA1EBA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321" y="5286375"/>
            <a:ext cx="3600000" cy="2762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汇报人：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="" xmlns:a16="http://schemas.microsoft.com/office/drawing/2014/main" id="{31977D34-8406-4800-BC80-C1EFC4CD59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3321" y="3124835"/>
            <a:ext cx="2225816" cy="564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254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（深色）">
    <p:bg>
      <p:bgPr>
        <a:solidFill>
          <a:srgbClr val="002F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>
            <a:extLst>
              <a:ext uri="{FF2B5EF4-FFF2-40B4-BE49-F238E27FC236}">
                <a16:creationId xmlns="" xmlns:a16="http://schemas.microsoft.com/office/drawing/2014/main" id="{1DCFA2F6-72E5-45BB-BC68-31B9722032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目录</a:t>
            </a:r>
          </a:p>
        </p:txBody>
      </p:sp>
      <p:sp>
        <p:nvSpPr>
          <p:cNvPr id="7" name="文本占位符 7">
            <a:extLst>
              <a:ext uri="{FF2B5EF4-FFF2-40B4-BE49-F238E27FC236}">
                <a16:creationId xmlns="" xmlns:a16="http://schemas.microsoft.com/office/drawing/2014/main" id="{C4FC8692-2760-41A0-84D4-4F181BEC5F2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829586"/>
            <a:ext cx="10515600" cy="4359458"/>
          </a:xfrm>
        </p:spPr>
        <p:txBody>
          <a:bodyPr>
            <a:normAutofit/>
          </a:bodyPr>
          <a:lstStyle>
            <a:lvl1pPr marL="457200" indent="-457200">
              <a:buAutoNum type="arabicPeriod"/>
              <a:defRPr sz="22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</a:p>
        </p:txBody>
      </p:sp>
    </p:spTree>
    <p:extLst>
      <p:ext uri="{BB962C8B-B14F-4D97-AF65-F5344CB8AC3E}">
        <p14:creationId xmlns:p14="http://schemas.microsoft.com/office/powerpoint/2010/main" val="2684458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（深色）">
    <p:bg>
      <p:bgPr>
        <a:solidFill>
          <a:srgbClr val="002F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>
            <a:extLst>
              <a:ext uri="{FF2B5EF4-FFF2-40B4-BE49-F238E27FC236}">
                <a16:creationId xmlns="" xmlns:a16="http://schemas.microsoft.com/office/drawing/2014/main" id="{8465FD43-4242-4D3B-B311-1AD06A7D0B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325" y="294104"/>
            <a:ext cx="8883624" cy="507831"/>
          </a:xfrm>
        </p:spPr>
        <p:txBody>
          <a:bodyPr wrap="square" lIns="102240" tIns="45720" rIns="91440" bIns="45720" anchor="ctr">
            <a:sp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标题文字区域</a:t>
            </a:r>
          </a:p>
        </p:txBody>
      </p:sp>
      <p:sp>
        <p:nvSpPr>
          <p:cNvPr id="7" name="内容占位符 2">
            <a:extLst>
              <a:ext uri="{FF2B5EF4-FFF2-40B4-BE49-F238E27FC236}">
                <a16:creationId xmlns="" xmlns:a16="http://schemas.microsoft.com/office/drawing/2014/main" id="{8D13E019-B3A3-4C30-B503-A4265A75223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32324" y="1234081"/>
            <a:ext cx="10841541" cy="435133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此处为文字区域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="" xmlns:a16="http://schemas.microsoft.com/office/drawing/2014/main" id="{13990FA0-7984-45AE-83B4-2E23BB43B9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1002" y="291918"/>
            <a:ext cx="1722863" cy="436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432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底（深色）">
    <p:bg>
      <p:bgPr>
        <a:solidFill>
          <a:srgbClr val="002F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="" xmlns:a16="http://schemas.microsoft.com/office/drawing/2014/main" id="{B43648BF-BC2A-4FE8-A218-0353C27C95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3135" y="2992218"/>
            <a:ext cx="3445727" cy="873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478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="" xmlns:a16="http://schemas.microsoft.com/office/drawing/2014/main" id="{8D7A293A-8E37-4208-B4FA-3A2BB9E93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92D096C7-D3A4-4E38-A510-F976B1FD1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EF2395D8-B110-436A-A4B8-B2F8D1E2C8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50E300F0-0892-48D2-9223-FBD060D137BF}" type="datetimeFigureOut">
              <a:rPr lang="zh-CN" altLang="en-US" smtClean="0"/>
              <a:pPr/>
              <a:t>2022/9/1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FEEC51CC-7CD8-4524-928A-B91086A1A2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99FEE23E-BF8D-49FD-A13E-22628F41C2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EDBE4B31-86BE-4417-B8C4-D96246BE2F1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397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EE29095C-E3BB-48D4-9B2E-14606C4B4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20" y="4037199"/>
            <a:ext cx="10397605" cy="720000"/>
          </a:xfrm>
        </p:spPr>
        <p:txBody>
          <a:bodyPr>
            <a:normAutofit/>
          </a:bodyPr>
          <a:lstStyle/>
          <a:p>
            <a:r>
              <a:rPr lang="zh-CN" altLang="en-US" sz="2800" dirty="0"/>
              <a:t>虚拟化场景</a:t>
            </a:r>
            <a:r>
              <a:rPr lang="en-US" altLang="zh-CN" sz="2800" dirty="0" err="1"/>
              <a:t>ceph</a:t>
            </a:r>
            <a:r>
              <a:rPr lang="zh-CN" altLang="en-US" sz="2800" dirty="0"/>
              <a:t>加速讨论</a:t>
            </a:r>
            <a:r>
              <a:rPr lang="en-US" altLang="zh-CN" sz="2800" dirty="0"/>
              <a:t>——Gazelle</a:t>
            </a:r>
            <a:r>
              <a:rPr lang="zh-CN" altLang="en-US" sz="2800" dirty="0"/>
              <a:t>用户态协议栈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C4BBB4E3-73A9-40B0-912F-7C8F66D3666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zh-CN" altLang="en-US" dirty="0"/>
              <a:t>昌盛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="" xmlns:a16="http://schemas.microsoft.com/office/drawing/2014/main" id="{5739C0AC-F640-489C-ACA0-9C4BD62261C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CN" i="1" dirty="0"/>
              <a:t>2022</a:t>
            </a:r>
            <a:r>
              <a:rPr lang="zh-CN" altLang="en-US" i="1" dirty="0"/>
              <a:t>年</a:t>
            </a:r>
            <a:r>
              <a:rPr lang="en-US" altLang="zh-CN" i="1" dirty="0"/>
              <a:t>8</a:t>
            </a:r>
            <a:r>
              <a:rPr lang="zh-CN" altLang="en-US" i="1" dirty="0"/>
              <a:t>月</a:t>
            </a:r>
            <a:r>
              <a:rPr lang="en-US" altLang="zh-CN" i="1" dirty="0"/>
              <a:t>31</a:t>
            </a:r>
            <a:r>
              <a:rPr lang="zh-CN" altLang="en-US" i="1" dirty="0"/>
              <a:t>日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323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6B8257E7-7732-44EA-8317-72C33307C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方案框架</a:t>
            </a:r>
          </a:p>
        </p:txBody>
      </p:sp>
      <p:sp>
        <p:nvSpPr>
          <p:cNvPr id="53" name="内容占位符 3">
            <a:extLst>
              <a:ext uri="{FF2B5EF4-FFF2-40B4-BE49-F238E27FC236}">
                <a16:creationId xmlns="" xmlns:a16="http://schemas.microsoft.com/office/drawing/2014/main" id="{71E6F5EE-4444-4B17-8F81-CFB77CCE171C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>
            <a:off x="6286910" y="1653833"/>
            <a:ext cx="5286375" cy="346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r>
              <a:rPr lang="en-US" altLang="zh-CN" sz="1600" dirty="0" err="1"/>
              <a:t>vhost</a:t>
            </a:r>
            <a:endParaRPr lang="en-US" altLang="zh-CN" sz="1600" dirty="0"/>
          </a:p>
          <a:p>
            <a:r>
              <a:rPr lang="en-US" altLang="zh-CN" sz="1600" dirty="0" err="1"/>
              <a:t>spdk</a:t>
            </a:r>
            <a:r>
              <a:rPr lang="zh-CN" altLang="en-US" sz="1600" dirty="0"/>
              <a:t>的虚拟化后端进程，</a:t>
            </a:r>
            <a:r>
              <a:rPr lang="en-US" altLang="zh-CN" sz="1600" dirty="0" err="1"/>
              <a:t>ceph</a:t>
            </a:r>
            <a:r>
              <a:rPr lang="zh-CN" altLang="en-US" sz="1600" dirty="0"/>
              <a:t>、</a:t>
            </a:r>
            <a:r>
              <a:rPr lang="en-US" altLang="zh-CN" sz="1600" dirty="0"/>
              <a:t>Gazelle</a:t>
            </a:r>
            <a:r>
              <a:rPr lang="zh-CN" altLang="en-US" sz="1600" dirty="0"/>
              <a:t>是</a:t>
            </a:r>
            <a:r>
              <a:rPr lang="en-US" altLang="zh-CN" sz="1600" dirty="0"/>
              <a:t>lib</a:t>
            </a:r>
            <a:r>
              <a:rPr lang="zh-CN" altLang="en-US" sz="1600" dirty="0"/>
              <a:t>库</a:t>
            </a:r>
            <a:endParaRPr lang="en-US" altLang="zh-CN" sz="1600" dirty="0"/>
          </a:p>
          <a:p>
            <a:r>
              <a:rPr lang="zh-CN" altLang="en-US" sz="1600" dirty="0"/>
              <a:t>三者都在</a:t>
            </a:r>
            <a:r>
              <a:rPr lang="en-US" altLang="zh-CN" sz="1600" dirty="0" err="1"/>
              <a:t>vhost</a:t>
            </a:r>
            <a:r>
              <a:rPr lang="zh-CN" altLang="en-US" sz="1600" dirty="0"/>
              <a:t>进程</a:t>
            </a:r>
            <a:endParaRPr lang="en-US" altLang="zh-CN" sz="1600" dirty="0"/>
          </a:p>
          <a:p>
            <a:endParaRPr lang="en-US" altLang="zh-CN" sz="1600" dirty="0"/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lang="zh-CN" altLang="en-US" sz="1600" dirty="0"/>
              <a:t>数据流</a:t>
            </a:r>
            <a:endParaRPr lang="en-US" altLang="zh-CN" sz="1600" dirty="0"/>
          </a:p>
          <a:p>
            <a:r>
              <a:rPr lang="en-US" altLang="zh-CN" sz="1600" dirty="0" err="1"/>
              <a:t>vm</a:t>
            </a:r>
            <a:r>
              <a:rPr lang="en-US" altLang="zh-CN" sz="1600" dirty="0"/>
              <a:t> --- </a:t>
            </a:r>
            <a:r>
              <a:rPr lang="zh-CN" altLang="en-US" sz="1600" dirty="0"/>
              <a:t>共享内存 </a:t>
            </a:r>
            <a:r>
              <a:rPr lang="en-US" altLang="zh-CN" sz="1600" dirty="0"/>
              <a:t>--- </a:t>
            </a:r>
            <a:r>
              <a:rPr lang="en-US" altLang="zh-CN" sz="1600" dirty="0" err="1"/>
              <a:t>spdk</a:t>
            </a:r>
            <a:r>
              <a:rPr lang="en-US" altLang="zh-CN" sz="1600" dirty="0"/>
              <a:t> --- </a:t>
            </a:r>
            <a:r>
              <a:rPr lang="en-US" altLang="zh-CN" sz="1600" dirty="0" err="1"/>
              <a:t>ceph</a:t>
            </a:r>
            <a:r>
              <a:rPr lang="en-US" altLang="zh-CN" sz="1600" dirty="0"/>
              <a:t> --- Gazelle --- </a:t>
            </a:r>
            <a:r>
              <a:rPr lang="zh-CN" altLang="en-US" sz="1600" dirty="0"/>
              <a:t>网卡</a:t>
            </a:r>
            <a:endParaRPr lang="en-US" altLang="zh-CN" sz="1600" dirty="0"/>
          </a:p>
          <a:p>
            <a:endParaRPr lang="en-US" altLang="zh-CN" sz="1600" dirty="0"/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lang="zh-CN" altLang="en-US" sz="1600" dirty="0"/>
              <a:t>优点</a:t>
            </a:r>
            <a:endParaRPr lang="en-US" altLang="zh-CN" sz="1600" dirty="0"/>
          </a:p>
          <a:p>
            <a:r>
              <a:rPr lang="zh-CN" altLang="en-US" sz="1600" dirty="0"/>
              <a:t>旁路内核减小性能消耗</a:t>
            </a:r>
            <a:endParaRPr lang="en-US" altLang="zh-CN" sz="1600" dirty="0"/>
          </a:p>
          <a:p>
            <a:r>
              <a:rPr lang="zh-CN" altLang="en-US" sz="1600" dirty="0"/>
              <a:t>加速</a:t>
            </a:r>
            <a:r>
              <a:rPr lang="en-US" altLang="zh-CN" sz="1600" dirty="0" err="1"/>
              <a:t>ceph</a:t>
            </a:r>
            <a:r>
              <a:rPr lang="zh-CN" altLang="en-US" sz="1600" dirty="0"/>
              <a:t>的网络处理</a:t>
            </a:r>
            <a:endParaRPr lang="en-US" altLang="zh-CN" sz="1600" dirty="0"/>
          </a:p>
        </p:txBody>
      </p:sp>
      <p:pic>
        <p:nvPicPr>
          <p:cNvPr id="55" name="图片 54">
            <a:extLst>
              <a:ext uri="{FF2B5EF4-FFF2-40B4-BE49-F238E27FC236}">
                <a16:creationId xmlns="" xmlns:a16="http://schemas.microsoft.com/office/drawing/2014/main" id="{0EBA6DE1-8796-4B00-B707-3AB88BF79B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633" y="1628775"/>
            <a:ext cx="5286375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50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6B8257E7-7732-44EA-8317-72C33307C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Gazelle</a:t>
            </a:r>
            <a:r>
              <a:rPr lang="zh-CN" altLang="en-US" dirty="0"/>
              <a:t>回顾</a:t>
            </a:r>
          </a:p>
        </p:txBody>
      </p:sp>
      <p:sp>
        <p:nvSpPr>
          <p:cNvPr id="184" name="矩形 183"/>
          <p:cNvSpPr/>
          <p:nvPr/>
        </p:nvSpPr>
        <p:spPr>
          <a:xfrm>
            <a:off x="5950234" y="1475177"/>
            <a:ext cx="5477593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高性能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：零拷贝，无锁，灵活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scale-out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，自适应调度，亲和管理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通用性</a:t>
            </a:r>
            <a:r>
              <a:rPr kumimoji="1"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：兼容</a:t>
            </a:r>
            <a:r>
              <a:rPr kumimoji="1"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POSIX</a:t>
            </a:r>
            <a:r>
              <a:rPr kumimoji="1"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，各种网络模型，兼容内核协议栈</a:t>
            </a:r>
            <a:endParaRPr kumimoji="1"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零修改</a:t>
            </a:r>
            <a:r>
              <a:rPr kumimoji="1"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 应用免修改零配套直接使用</a:t>
            </a:r>
          </a:p>
        </p:txBody>
      </p:sp>
      <p:graphicFrame>
        <p:nvGraphicFramePr>
          <p:cNvPr id="185" name="表格 1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686655"/>
              </p:ext>
            </p:extLst>
          </p:nvPr>
        </p:nvGraphicFramePr>
        <p:xfrm>
          <a:off x="6743867" y="3282667"/>
          <a:ext cx="3178711" cy="17016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68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6436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141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5344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1488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应用网络模型</a:t>
                      </a:r>
                    </a:p>
                  </a:txBody>
                  <a:tcPr marL="6348" marR="6348" marT="6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应用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348" marR="6348" marT="6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f-stack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348" marR="6348" marT="6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Gazelle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348" marR="6348" marT="6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018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IO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复用型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348" marR="6348" marT="6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nginx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348" marR="6348" marT="6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348" marR="6348" marT="6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348" marR="6348" marT="6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7951">
                <a:tc>
                  <a:txBody>
                    <a:bodyPr/>
                    <a:lstStyle/>
                    <a:p>
                      <a:pPr marL="0" marR="0" lvl="0" indent="0" algn="ctr" defTabSz="118732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IO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复用型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348" marR="6348" marT="6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redis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348" marR="6348" marT="6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348" marR="6348" marT="6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348" marR="6348" marT="6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9847">
                <a:tc>
                  <a:txBody>
                    <a:bodyPr/>
                    <a:lstStyle/>
                    <a:p>
                      <a:pPr marL="0" marR="0" lvl="0" indent="0" algn="ctr" defTabSz="118732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IO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非对称型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348" marR="6348" marT="6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mysql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348" marR="6348" marT="6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348" marR="6348" marT="6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348" marR="6348" marT="6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42043">
                <a:tc>
                  <a:txBody>
                    <a:bodyPr/>
                    <a:lstStyle/>
                    <a:p>
                      <a:pPr marL="0" marR="0" lvl="0" indent="0" algn="ctr" defTabSz="118732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IO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非对称型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348" marR="6348" marT="6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PostgreSQL</a:t>
                      </a:r>
                    </a:p>
                  </a:txBody>
                  <a:tcPr marL="6348" marR="6348" marT="6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348" marR="6348" marT="6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348" marR="6348" marT="63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3" name="图片 52">
            <a:extLst>
              <a:ext uri="{FF2B5EF4-FFF2-40B4-BE49-F238E27FC236}">
                <a16:creationId xmlns="" xmlns:a16="http://schemas.microsoft.com/office/drawing/2014/main" id="{6A52192E-70EC-43EC-80CB-CDCCAFF5F6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325" y="1126684"/>
            <a:ext cx="4910829" cy="4994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93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6B8257E7-7732-44EA-8317-72C33307C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ceph</a:t>
            </a:r>
            <a:r>
              <a:rPr lang="zh-CN" altLang="en-US" dirty="0"/>
              <a:t>网络模型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039" y="967398"/>
            <a:ext cx="10144681" cy="5552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17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325" y="897949"/>
            <a:ext cx="5227900" cy="564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28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4"/>
          <p:cNvSpPr>
            <a:spLocks noGrp="1"/>
          </p:cNvSpPr>
          <p:nvPr>
            <p:ph sz="half" idx="1"/>
          </p:nvPr>
        </p:nvSpPr>
        <p:spPr>
          <a:xfrm>
            <a:off x="4703434" y="2705830"/>
            <a:ext cx="3038486" cy="1038856"/>
          </a:xfrm>
        </p:spPr>
        <p:txBody>
          <a:bodyPr>
            <a:noAutofit/>
          </a:bodyPr>
          <a:lstStyle/>
          <a:p>
            <a:r>
              <a:rPr lang="en-US" altLang="zh-CN" sz="6000" dirty="0"/>
              <a:t>Q&amp;A</a:t>
            </a:r>
            <a:endParaRPr lang="zh-CN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75212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473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</TotalTime>
  <Words>138</Words>
  <Application>Microsoft Office PowerPoint</Application>
  <PresentationFormat>宽屏</PresentationFormat>
  <Paragraphs>40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2" baseType="lpstr">
      <vt:lpstr>Microsoft YaHei</vt:lpstr>
      <vt:lpstr>Microsoft YaHei</vt:lpstr>
      <vt:lpstr>Arial</vt:lpstr>
      <vt:lpstr>Wingdings</vt:lpstr>
      <vt:lpstr>Office 主题​​</vt:lpstr>
      <vt:lpstr>虚拟化场景ceph加速讨论——Gazelle用户态协议栈</vt:lpstr>
      <vt:lpstr>方案框架</vt:lpstr>
      <vt:lpstr>Gazelle回顾</vt:lpstr>
      <vt:lpstr>ceph网络模型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wuchangsheng (C)</cp:lastModifiedBy>
  <cp:revision>55</cp:revision>
  <dcterms:created xsi:type="dcterms:W3CDTF">2021-09-22T17:27:27Z</dcterms:created>
  <dcterms:modified xsi:type="dcterms:W3CDTF">2022-09-01T03:06:15Z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(3)+g42w+TfL7/5MWiqHY/VU3io460tvIwSz83U1unuQYFUUgFcz5jtSqsZT6GGxR0qMHxUHUtk
0j/iMHWjzqq/aTGa7HWu7Ggu4SHz/bTJcGvvEteFlLEseIVSZ42qIlHhbxDorJvNk7RQOLLS
PSefzvCZTOzzL4p1NMCPE6Y/BmX0XZYKT6RC1UVFwmIgMGYv8eeR9a0/7eRmijv9NUi0FbaJ
rNoH50tTPs2s6VfF7F</vt:lpwstr>
  </property>
  <property fmtid="{D5CDD505-2E9C-101B-9397-08002B2CF9AE}" pid="3" name="_2015_ms_pID_7253431">
    <vt:lpwstr>91MSRcuI8wYVB/39X4e5IPi+XOeqgTPECoH7MvnICg2nxC+KlRT3Dy
BM1tJpHhAGsqPjSrnvHqGy3AFboRh0xmexUZl1bEGIFrTpHGmsdLLxkVRUTi3z+DlYc9jbY/
tHaurZL2u2sCX1A1T5Ookwg3JLNyYcfNH/WvoBI17PlssVfggwLgfNDEO2Y1EceRVI+jBdcs
0qnZUkBt3LEMLq+0MUGvtIONa0028SJ73pdV</vt:lpwstr>
  </property>
  <property fmtid="{D5CDD505-2E9C-101B-9397-08002B2CF9AE}" pid="4" name="_2015_ms_pID_7253432">
    <vt:lpwstr>4CyF30AyuwZWAQVWG5kFs5M=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1662001198</vt:lpwstr>
  </property>
</Properties>
</file>