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5" r:id="rId5"/>
    <p:sldId id="264" r:id="rId6"/>
    <p:sldId id="260" r:id="rId7"/>
    <p:sldId id="267" r:id="rId8"/>
    <p:sldId id="266" r:id="rId9"/>
    <p:sldId id="268" r:id="rId10"/>
    <p:sldId id="25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howGuides="1">
      <p:cViewPr varScale="1">
        <p:scale>
          <a:sx n="91" d="100"/>
          <a:sy n="91"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浅色）">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1053465-9117-4257-8AD2-2FFDD332D03D}"/>
              </a:ext>
            </a:extLst>
          </p:cNvPr>
          <p:cNvPicPr>
            <a:picLocks noChangeAspect="1"/>
          </p:cNvPicPr>
          <p:nvPr userDrawn="1"/>
        </p:nvPicPr>
        <p:blipFill>
          <a:blip r:embed="rId2"/>
          <a:stretch>
            <a:fillRect/>
          </a:stretch>
        </p:blipFill>
        <p:spPr>
          <a:xfrm>
            <a:off x="623321" y="3130104"/>
            <a:ext cx="2225816" cy="561467"/>
          </a:xfrm>
          <a:prstGeom prst="rect">
            <a:avLst/>
          </a:prstGeom>
        </p:spPr>
      </p:pic>
      <p:sp>
        <p:nvSpPr>
          <p:cNvPr id="10" name="标题 3">
            <a:extLst>
              <a:ext uri="{FF2B5EF4-FFF2-40B4-BE49-F238E27FC236}">
                <a16:creationId xmlns="" xmlns:a16="http://schemas.microsoft.com/office/drawing/2014/main" id="{10C61FE6-A433-47CF-AF72-79BB076C9F24}"/>
              </a:ext>
            </a:extLst>
          </p:cNvPr>
          <p:cNvSpPr>
            <a:spLocks noGrp="1"/>
          </p:cNvSpPr>
          <p:nvPr>
            <p:ph type="title" hasCustomPrompt="1"/>
          </p:nvPr>
        </p:nvSpPr>
        <p:spPr>
          <a:xfrm>
            <a:off x="623321" y="4037199"/>
            <a:ext cx="8928000" cy="720000"/>
          </a:xfrm>
          <a:prstGeom prst="rect">
            <a:avLst/>
          </a:prstGeom>
        </p:spPr>
        <p:txBody>
          <a:bodyPr/>
          <a:lstStyle/>
          <a:p>
            <a:r>
              <a:rPr kumimoji="1" lang="zh-CN" altLang="en-US" sz="4200" dirty="0">
                <a:latin typeface="Microsoft YaHei" panose="020B0503020204020204" pitchFamily="34" charset="-122"/>
                <a:ea typeface="Microsoft YaHei" panose="020B0503020204020204" pitchFamily="34" charset="-122"/>
              </a:rPr>
              <a:t>主标题内容文字区域</a:t>
            </a:r>
          </a:p>
        </p:txBody>
      </p:sp>
      <p:sp>
        <p:nvSpPr>
          <p:cNvPr id="12" name="文本占位符 19">
            <a:extLst>
              <a:ext uri="{FF2B5EF4-FFF2-40B4-BE49-F238E27FC236}">
                <a16:creationId xmlns="" xmlns:a16="http://schemas.microsoft.com/office/drawing/2014/main" id="{57343190-8AFD-4C4F-83E7-C7B97C170CF6}"/>
              </a:ext>
            </a:extLst>
          </p:cNvPr>
          <p:cNvSpPr>
            <a:spLocks noGrp="1"/>
          </p:cNvSpPr>
          <p:nvPr>
            <p:ph type="body" sz="quarter" idx="14" hasCustomPrompt="1"/>
          </p:nvPr>
        </p:nvSpPr>
        <p:spPr>
          <a:xfrm>
            <a:off x="623321" y="4914899"/>
            <a:ext cx="3600000" cy="324000"/>
          </a:xfrm>
          <a:prstGeom prst="rect">
            <a:avLst/>
          </a:prstGeom>
        </p:spPr>
        <p:txBody>
          <a:bodyPr>
            <a:normAutofit/>
          </a:bodyPr>
          <a:lstStyle>
            <a:lvl1pPr marL="0" indent="0">
              <a:buNone/>
              <a:defRPr sz="1500"/>
            </a:lvl1pPr>
          </a:lstStyle>
          <a:p>
            <a:pPr lvl="0"/>
            <a:r>
              <a:rPr lang="zh-CN" altLang="en-US" dirty="0"/>
              <a:t>部门：</a:t>
            </a:r>
            <a:endParaRPr lang="en-US" altLang="zh-CN" dirty="0"/>
          </a:p>
        </p:txBody>
      </p:sp>
      <p:sp>
        <p:nvSpPr>
          <p:cNvPr id="13" name="文本占位符 21">
            <a:extLst>
              <a:ext uri="{FF2B5EF4-FFF2-40B4-BE49-F238E27FC236}">
                <a16:creationId xmlns="" xmlns:a16="http://schemas.microsoft.com/office/drawing/2014/main" id="{9DDB8AC1-AF80-49B8-9ED4-8C3F93C3BB03}"/>
              </a:ext>
            </a:extLst>
          </p:cNvPr>
          <p:cNvSpPr>
            <a:spLocks noGrp="1"/>
          </p:cNvSpPr>
          <p:nvPr>
            <p:ph type="body" sz="quarter" idx="15" hasCustomPrompt="1"/>
          </p:nvPr>
        </p:nvSpPr>
        <p:spPr>
          <a:xfrm>
            <a:off x="623321" y="5286375"/>
            <a:ext cx="3600000" cy="276225"/>
          </a:xfrm>
          <a:prstGeom prst="rect">
            <a:avLst/>
          </a:prstGeom>
        </p:spPr>
        <p:txBody>
          <a:bodyPr>
            <a:noAutofit/>
          </a:bodyPr>
          <a:lstStyle>
            <a:lvl1pPr marL="0" indent="0">
              <a:buNone/>
              <a:defRPr sz="1500"/>
            </a:lvl1pPr>
          </a:lstStyle>
          <a:p>
            <a:pPr lvl="0"/>
            <a:r>
              <a:rPr lang="zh-CN" altLang="en-US" dirty="0"/>
              <a:t>汇报人：</a:t>
            </a:r>
          </a:p>
        </p:txBody>
      </p:sp>
    </p:spTree>
    <p:extLst>
      <p:ext uri="{BB962C8B-B14F-4D97-AF65-F5344CB8AC3E}">
        <p14:creationId xmlns:p14="http://schemas.microsoft.com/office/powerpoint/2010/main" val="230606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浅色）">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7DEEC4-DD0A-4F38-B832-93B4EC389A1A}"/>
              </a:ext>
            </a:extLst>
          </p:cNvPr>
          <p:cNvSpPr>
            <a:spLocks noGrp="1"/>
          </p:cNvSpPr>
          <p:nvPr>
            <p:ph type="title" hasCustomPrompt="1"/>
          </p:nvPr>
        </p:nvSpPr>
        <p:spPr/>
        <p:txBody>
          <a:bodyPr>
            <a:normAutofit/>
          </a:bodyPr>
          <a:lstStyle>
            <a:lvl1pPr>
              <a:defRPr sz="4200"/>
            </a:lvl1pPr>
          </a:lstStyle>
          <a:p>
            <a:r>
              <a:rPr lang="zh-CN" altLang="en-US" dirty="0"/>
              <a:t>目录</a:t>
            </a:r>
          </a:p>
        </p:txBody>
      </p:sp>
      <p:sp>
        <p:nvSpPr>
          <p:cNvPr id="8" name="文本占位符 7">
            <a:extLst>
              <a:ext uri="{FF2B5EF4-FFF2-40B4-BE49-F238E27FC236}">
                <a16:creationId xmlns="" xmlns:a16="http://schemas.microsoft.com/office/drawing/2014/main" id="{25653C86-4825-47F9-A882-A52F95348CA2}"/>
              </a:ext>
            </a:extLst>
          </p:cNvPr>
          <p:cNvSpPr>
            <a:spLocks noGrp="1"/>
          </p:cNvSpPr>
          <p:nvPr>
            <p:ph type="body" sz="quarter" idx="13" hasCustomPrompt="1"/>
          </p:nvPr>
        </p:nvSpPr>
        <p:spPr>
          <a:xfrm>
            <a:off x="838200" y="1829586"/>
            <a:ext cx="10515600" cy="4359458"/>
          </a:xfrm>
        </p:spPr>
        <p:txBody>
          <a:bodyPr>
            <a:normAutofit/>
          </a:bodyPr>
          <a:lstStyle>
            <a:lvl1pPr marL="457200" indent="-457200">
              <a:buAutoNum type="arabicPeriod"/>
              <a:defRPr sz="2200"/>
            </a:lvl1pPr>
          </a:lstStyle>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p>
        </p:txBody>
      </p:sp>
    </p:spTree>
    <p:extLst>
      <p:ext uri="{BB962C8B-B14F-4D97-AF65-F5344CB8AC3E}">
        <p14:creationId xmlns:p14="http://schemas.microsoft.com/office/powerpoint/2010/main" val="345235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浅色）">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5E0804-E2AC-4BF9-A812-73919677A6A7}"/>
              </a:ext>
            </a:extLst>
          </p:cNvPr>
          <p:cNvSpPr>
            <a:spLocks noGrp="1"/>
          </p:cNvSpPr>
          <p:nvPr>
            <p:ph type="title" hasCustomPrompt="1"/>
          </p:nvPr>
        </p:nvSpPr>
        <p:spPr>
          <a:xfrm>
            <a:off x="732325" y="294104"/>
            <a:ext cx="8883624" cy="507831"/>
          </a:xfrm>
        </p:spPr>
        <p:txBody>
          <a:bodyPr wrap="square" lIns="102240" tIns="45720" rIns="91440" bIns="45720" anchor="ctr">
            <a:spAutoFit/>
          </a:bodyPr>
          <a:lstStyle>
            <a:lvl1pPr>
              <a:defRPr sz="3000"/>
            </a:lvl1pPr>
          </a:lstStyle>
          <a:p>
            <a:r>
              <a:rPr lang="zh-CN" altLang="en-US" dirty="0"/>
              <a:t>标题文字区域</a:t>
            </a:r>
          </a:p>
        </p:txBody>
      </p:sp>
      <p:sp>
        <p:nvSpPr>
          <p:cNvPr id="3" name="内容占位符 2">
            <a:extLst>
              <a:ext uri="{FF2B5EF4-FFF2-40B4-BE49-F238E27FC236}">
                <a16:creationId xmlns="" xmlns:a16="http://schemas.microsoft.com/office/drawing/2014/main" id="{6C1F7FAC-5F4F-4CBC-A696-623C238418DD}"/>
              </a:ext>
            </a:extLst>
          </p:cNvPr>
          <p:cNvSpPr>
            <a:spLocks noGrp="1"/>
          </p:cNvSpPr>
          <p:nvPr>
            <p:ph sz="half" idx="1" hasCustomPrompt="1"/>
          </p:nvPr>
        </p:nvSpPr>
        <p:spPr>
          <a:xfrm>
            <a:off x="732324" y="1234081"/>
            <a:ext cx="10841541" cy="4351338"/>
          </a:xfrm>
        </p:spPr>
        <p:txBody>
          <a:bodyPr>
            <a:normAutofit/>
          </a:bodyPr>
          <a:lstStyle>
            <a:lvl1pPr marL="0" indent="0">
              <a:buNone/>
              <a:defRPr sz="2000"/>
            </a:lvl1pPr>
          </a:lstStyle>
          <a:p>
            <a:pPr lvl="0"/>
            <a:r>
              <a:rPr lang="zh-CN" altLang="en-US" dirty="0"/>
              <a:t>此处为文字区域</a:t>
            </a:r>
          </a:p>
        </p:txBody>
      </p:sp>
      <p:pic>
        <p:nvPicPr>
          <p:cNvPr id="9" name="图片 8">
            <a:extLst>
              <a:ext uri="{FF2B5EF4-FFF2-40B4-BE49-F238E27FC236}">
                <a16:creationId xmlns="" xmlns:a16="http://schemas.microsoft.com/office/drawing/2014/main" id="{8043B1ED-4BB0-44CB-9B55-826ABBC2E616}"/>
              </a:ext>
            </a:extLst>
          </p:cNvPr>
          <p:cNvPicPr>
            <a:picLocks noChangeAspect="1"/>
          </p:cNvPicPr>
          <p:nvPr userDrawn="1"/>
        </p:nvPicPr>
        <p:blipFill>
          <a:blip r:embed="rId2"/>
          <a:stretch>
            <a:fillRect/>
          </a:stretch>
        </p:blipFill>
        <p:spPr>
          <a:xfrm>
            <a:off x="9851002" y="294104"/>
            <a:ext cx="1722863" cy="434596"/>
          </a:xfrm>
          <a:prstGeom prst="rect">
            <a:avLst/>
          </a:prstGeom>
        </p:spPr>
      </p:pic>
    </p:spTree>
    <p:extLst>
      <p:ext uri="{BB962C8B-B14F-4D97-AF65-F5344CB8AC3E}">
        <p14:creationId xmlns:p14="http://schemas.microsoft.com/office/powerpoint/2010/main" val="332681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浅色）">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F59B993-F106-4F07-A6F3-826D143BE0B3}"/>
              </a:ext>
            </a:extLst>
          </p:cNvPr>
          <p:cNvPicPr>
            <a:picLocks noChangeAspect="1"/>
          </p:cNvPicPr>
          <p:nvPr userDrawn="1"/>
        </p:nvPicPr>
        <p:blipFill>
          <a:blip r:embed="rId2"/>
          <a:stretch>
            <a:fillRect/>
          </a:stretch>
        </p:blipFill>
        <p:spPr>
          <a:xfrm>
            <a:off x="4373136" y="2994404"/>
            <a:ext cx="3445727" cy="869192"/>
          </a:xfrm>
          <a:prstGeom prst="rect">
            <a:avLst/>
          </a:prstGeom>
        </p:spPr>
      </p:pic>
    </p:spTree>
    <p:extLst>
      <p:ext uri="{BB962C8B-B14F-4D97-AF65-F5344CB8AC3E}">
        <p14:creationId xmlns:p14="http://schemas.microsoft.com/office/powerpoint/2010/main" val="247697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深色）">
    <p:bg>
      <p:bgPr>
        <a:solidFill>
          <a:srgbClr val="002FA7"/>
        </a:solidFill>
        <a:effectLst/>
      </p:bgPr>
    </p:bg>
    <p:spTree>
      <p:nvGrpSpPr>
        <p:cNvPr id="1" name=""/>
        <p:cNvGrpSpPr/>
        <p:nvPr/>
      </p:nvGrpSpPr>
      <p:grpSpPr>
        <a:xfrm>
          <a:off x="0" y="0"/>
          <a:ext cx="0" cy="0"/>
          <a:chOff x="0" y="0"/>
          <a:chExt cx="0" cy="0"/>
        </a:xfrm>
      </p:grpSpPr>
      <p:sp>
        <p:nvSpPr>
          <p:cNvPr id="6" name="标题 3">
            <a:extLst>
              <a:ext uri="{FF2B5EF4-FFF2-40B4-BE49-F238E27FC236}">
                <a16:creationId xmlns="" xmlns:a16="http://schemas.microsoft.com/office/drawing/2014/main" id="{655C14FA-7F30-4A34-BCB1-18C724C47DC6}"/>
              </a:ext>
            </a:extLst>
          </p:cNvPr>
          <p:cNvSpPr>
            <a:spLocks noGrp="1"/>
          </p:cNvSpPr>
          <p:nvPr>
            <p:ph type="title" hasCustomPrompt="1"/>
          </p:nvPr>
        </p:nvSpPr>
        <p:spPr>
          <a:xfrm>
            <a:off x="623321" y="4037199"/>
            <a:ext cx="8928000" cy="720000"/>
          </a:xfrm>
          <a:prstGeom prst="rect">
            <a:avLst/>
          </a:prstGeom>
        </p:spPr>
        <p:txBody>
          <a:bodyPr/>
          <a:lstStyle>
            <a:lvl1pPr>
              <a:defRPr>
                <a:solidFill>
                  <a:schemeClr val="bg1"/>
                </a:solidFill>
              </a:defRPr>
            </a:lvl1pPr>
          </a:lstStyle>
          <a:p>
            <a:r>
              <a:rPr kumimoji="1" lang="zh-CN" altLang="en-US" sz="4200" dirty="0">
                <a:latin typeface="Microsoft YaHei" panose="020B0503020204020204" pitchFamily="34" charset="-122"/>
                <a:ea typeface="Microsoft YaHei" panose="020B0503020204020204" pitchFamily="34" charset="-122"/>
              </a:rPr>
              <a:t>主标题内容文字区域</a:t>
            </a:r>
          </a:p>
        </p:txBody>
      </p:sp>
      <p:sp>
        <p:nvSpPr>
          <p:cNvPr id="8" name="文本占位符 19">
            <a:extLst>
              <a:ext uri="{FF2B5EF4-FFF2-40B4-BE49-F238E27FC236}">
                <a16:creationId xmlns="" xmlns:a16="http://schemas.microsoft.com/office/drawing/2014/main" id="{414871D7-7325-47C2-BD44-9094EDBD3DB4}"/>
              </a:ext>
            </a:extLst>
          </p:cNvPr>
          <p:cNvSpPr>
            <a:spLocks noGrp="1"/>
          </p:cNvSpPr>
          <p:nvPr>
            <p:ph type="body" sz="quarter" idx="14" hasCustomPrompt="1"/>
          </p:nvPr>
        </p:nvSpPr>
        <p:spPr>
          <a:xfrm>
            <a:off x="623321" y="4914899"/>
            <a:ext cx="3600000" cy="324000"/>
          </a:xfrm>
          <a:prstGeom prst="rect">
            <a:avLst/>
          </a:prstGeom>
        </p:spPr>
        <p:txBody>
          <a:bodyPr>
            <a:normAutofit/>
          </a:bodyPr>
          <a:lstStyle>
            <a:lvl1pPr marL="0" indent="0">
              <a:buNone/>
              <a:defRPr sz="1500">
                <a:solidFill>
                  <a:schemeClr val="bg1"/>
                </a:solidFill>
              </a:defRPr>
            </a:lvl1pPr>
          </a:lstStyle>
          <a:p>
            <a:pPr lvl="0"/>
            <a:r>
              <a:rPr lang="zh-CN" altLang="en-US" dirty="0"/>
              <a:t>部门：</a:t>
            </a:r>
            <a:endParaRPr lang="en-US" altLang="zh-CN" dirty="0"/>
          </a:p>
        </p:txBody>
      </p:sp>
      <p:sp>
        <p:nvSpPr>
          <p:cNvPr id="9" name="文本占位符 21">
            <a:extLst>
              <a:ext uri="{FF2B5EF4-FFF2-40B4-BE49-F238E27FC236}">
                <a16:creationId xmlns="" xmlns:a16="http://schemas.microsoft.com/office/drawing/2014/main" id="{FA5AB2A6-FC0D-4F5B-8BA4-FCA69EA1EBAD}"/>
              </a:ext>
            </a:extLst>
          </p:cNvPr>
          <p:cNvSpPr>
            <a:spLocks noGrp="1"/>
          </p:cNvSpPr>
          <p:nvPr>
            <p:ph type="body" sz="quarter" idx="15" hasCustomPrompt="1"/>
          </p:nvPr>
        </p:nvSpPr>
        <p:spPr>
          <a:xfrm>
            <a:off x="623321" y="5286375"/>
            <a:ext cx="3600000" cy="276225"/>
          </a:xfrm>
          <a:prstGeom prst="rect">
            <a:avLst/>
          </a:prstGeom>
        </p:spPr>
        <p:txBody>
          <a:bodyPr>
            <a:noAutofit/>
          </a:bodyPr>
          <a:lstStyle>
            <a:lvl1pPr marL="0" indent="0">
              <a:buNone/>
              <a:defRPr sz="1500">
                <a:solidFill>
                  <a:schemeClr val="bg1"/>
                </a:solidFill>
              </a:defRPr>
            </a:lvl1pPr>
          </a:lstStyle>
          <a:p>
            <a:pPr lvl="0"/>
            <a:r>
              <a:rPr lang="zh-CN" altLang="en-US" dirty="0"/>
              <a:t>汇报人：</a:t>
            </a:r>
          </a:p>
        </p:txBody>
      </p:sp>
      <p:pic>
        <p:nvPicPr>
          <p:cNvPr id="10" name="图片 9">
            <a:extLst>
              <a:ext uri="{FF2B5EF4-FFF2-40B4-BE49-F238E27FC236}">
                <a16:creationId xmlns="" xmlns:a16="http://schemas.microsoft.com/office/drawing/2014/main" id="{31977D34-8406-4800-BC80-C1EFC4CD5910}"/>
              </a:ext>
            </a:extLst>
          </p:cNvPr>
          <p:cNvPicPr>
            <a:picLocks noChangeAspect="1"/>
          </p:cNvPicPr>
          <p:nvPr userDrawn="1"/>
        </p:nvPicPr>
        <p:blipFill>
          <a:blip r:embed="rId2"/>
          <a:stretch>
            <a:fillRect/>
          </a:stretch>
        </p:blipFill>
        <p:spPr>
          <a:xfrm>
            <a:off x="623321" y="3124835"/>
            <a:ext cx="2225816" cy="564291"/>
          </a:xfrm>
          <a:prstGeom prst="rect">
            <a:avLst/>
          </a:prstGeom>
        </p:spPr>
      </p:pic>
    </p:spTree>
    <p:extLst>
      <p:ext uri="{BB962C8B-B14F-4D97-AF65-F5344CB8AC3E}">
        <p14:creationId xmlns:p14="http://schemas.microsoft.com/office/powerpoint/2010/main" val="98525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录（深色）">
    <p:bg>
      <p:bgPr>
        <a:solidFill>
          <a:srgbClr val="002FA7"/>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 xmlns:a16="http://schemas.microsoft.com/office/drawing/2014/main" id="{1DCFA2F6-72E5-45BB-BC68-31B972203223}"/>
              </a:ext>
            </a:extLst>
          </p:cNvPr>
          <p:cNvSpPr>
            <a:spLocks noGrp="1"/>
          </p:cNvSpPr>
          <p:nvPr>
            <p:ph type="title" hasCustomPrompt="1"/>
          </p:nvPr>
        </p:nvSpPr>
        <p:spPr>
          <a:xfrm>
            <a:off x="838200" y="365125"/>
            <a:ext cx="10515600" cy="1325563"/>
          </a:xfrm>
        </p:spPr>
        <p:txBody>
          <a:bodyPr>
            <a:normAutofit/>
          </a:bodyPr>
          <a:lstStyle>
            <a:lvl1pPr>
              <a:defRPr sz="4200">
                <a:solidFill>
                  <a:schemeClr val="bg1"/>
                </a:solidFill>
              </a:defRPr>
            </a:lvl1pPr>
          </a:lstStyle>
          <a:p>
            <a:r>
              <a:rPr lang="zh-CN" altLang="en-US" dirty="0"/>
              <a:t>目录</a:t>
            </a:r>
          </a:p>
        </p:txBody>
      </p:sp>
      <p:sp>
        <p:nvSpPr>
          <p:cNvPr id="7" name="文本占位符 7">
            <a:extLst>
              <a:ext uri="{FF2B5EF4-FFF2-40B4-BE49-F238E27FC236}">
                <a16:creationId xmlns="" xmlns:a16="http://schemas.microsoft.com/office/drawing/2014/main" id="{C4FC8692-2760-41A0-84D4-4F181BEC5F2A}"/>
              </a:ext>
            </a:extLst>
          </p:cNvPr>
          <p:cNvSpPr>
            <a:spLocks noGrp="1"/>
          </p:cNvSpPr>
          <p:nvPr>
            <p:ph type="body" sz="quarter" idx="13" hasCustomPrompt="1"/>
          </p:nvPr>
        </p:nvSpPr>
        <p:spPr>
          <a:xfrm>
            <a:off x="838200" y="1829586"/>
            <a:ext cx="10515600" cy="4359458"/>
          </a:xfrm>
        </p:spPr>
        <p:txBody>
          <a:bodyPr>
            <a:normAutofit/>
          </a:bodyPr>
          <a:lstStyle>
            <a:lvl1pPr marL="457200" indent="-457200">
              <a:buAutoNum type="arabicPeriod"/>
              <a:defRPr sz="2200">
                <a:solidFill>
                  <a:schemeClr val="bg1"/>
                </a:solidFill>
              </a:defRPr>
            </a:lvl1pPr>
          </a:lstStyle>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p>
        </p:txBody>
      </p:sp>
    </p:spTree>
    <p:extLst>
      <p:ext uri="{BB962C8B-B14F-4D97-AF65-F5344CB8AC3E}">
        <p14:creationId xmlns:p14="http://schemas.microsoft.com/office/powerpoint/2010/main" val="268445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深色）">
    <p:bg>
      <p:bgPr>
        <a:solidFill>
          <a:srgbClr val="002FA7"/>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 xmlns:a16="http://schemas.microsoft.com/office/drawing/2014/main" id="{8465FD43-4242-4D3B-B311-1AD06A7D0B06}"/>
              </a:ext>
            </a:extLst>
          </p:cNvPr>
          <p:cNvSpPr>
            <a:spLocks noGrp="1"/>
          </p:cNvSpPr>
          <p:nvPr>
            <p:ph type="title" hasCustomPrompt="1"/>
          </p:nvPr>
        </p:nvSpPr>
        <p:spPr>
          <a:xfrm>
            <a:off x="732325" y="294104"/>
            <a:ext cx="8883624" cy="507831"/>
          </a:xfrm>
        </p:spPr>
        <p:txBody>
          <a:bodyPr wrap="square" lIns="102240" tIns="45720" rIns="91440" bIns="45720" anchor="ctr">
            <a:spAutoFit/>
          </a:bodyPr>
          <a:lstStyle>
            <a:lvl1pPr>
              <a:defRPr sz="3000">
                <a:solidFill>
                  <a:schemeClr val="bg1"/>
                </a:solidFill>
              </a:defRPr>
            </a:lvl1pPr>
          </a:lstStyle>
          <a:p>
            <a:r>
              <a:rPr lang="zh-CN" altLang="en-US" dirty="0"/>
              <a:t>标题文字区域</a:t>
            </a:r>
          </a:p>
        </p:txBody>
      </p:sp>
      <p:sp>
        <p:nvSpPr>
          <p:cNvPr id="7" name="内容占位符 2">
            <a:extLst>
              <a:ext uri="{FF2B5EF4-FFF2-40B4-BE49-F238E27FC236}">
                <a16:creationId xmlns="" xmlns:a16="http://schemas.microsoft.com/office/drawing/2014/main" id="{8D13E019-B3A3-4C30-B503-A4265A752232}"/>
              </a:ext>
            </a:extLst>
          </p:cNvPr>
          <p:cNvSpPr>
            <a:spLocks noGrp="1"/>
          </p:cNvSpPr>
          <p:nvPr>
            <p:ph sz="half" idx="1" hasCustomPrompt="1"/>
          </p:nvPr>
        </p:nvSpPr>
        <p:spPr>
          <a:xfrm>
            <a:off x="732324" y="1234081"/>
            <a:ext cx="10841541" cy="4351338"/>
          </a:xfrm>
        </p:spPr>
        <p:txBody>
          <a:bodyPr>
            <a:normAutofit/>
          </a:bodyPr>
          <a:lstStyle>
            <a:lvl1pPr marL="0" indent="0">
              <a:buNone/>
              <a:defRPr sz="2000">
                <a:solidFill>
                  <a:schemeClr val="bg1"/>
                </a:solidFill>
              </a:defRPr>
            </a:lvl1pPr>
          </a:lstStyle>
          <a:p>
            <a:pPr lvl="0"/>
            <a:r>
              <a:rPr lang="zh-CN" altLang="en-US" dirty="0"/>
              <a:t>此处为文字区域</a:t>
            </a:r>
          </a:p>
        </p:txBody>
      </p:sp>
      <p:pic>
        <p:nvPicPr>
          <p:cNvPr id="8" name="图片 7">
            <a:extLst>
              <a:ext uri="{FF2B5EF4-FFF2-40B4-BE49-F238E27FC236}">
                <a16:creationId xmlns="" xmlns:a16="http://schemas.microsoft.com/office/drawing/2014/main" id="{13990FA0-7984-45AE-83B4-2E23BB43B9B3}"/>
              </a:ext>
            </a:extLst>
          </p:cNvPr>
          <p:cNvPicPr>
            <a:picLocks noChangeAspect="1"/>
          </p:cNvPicPr>
          <p:nvPr userDrawn="1"/>
        </p:nvPicPr>
        <p:blipFill>
          <a:blip r:embed="rId2"/>
          <a:stretch>
            <a:fillRect/>
          </a:stretch>
        </p:blipFill>
        <p:spPr>
          <a:xfrm>
            <a:off x="9851002" y="291918"/>
            <a:ext cx="1722863" cy="436782"/>
          </a:xfrm>
          <a:prstGeom prst="rect">
            <a:avLst/>
          </a:prstGeom>
        </p:spPr>
      </p:pic>
    </p:spTree>
    <p:extLst>
      <p:ext uri="{BB962C8B-B14F-4D97-AF65-F5344CB8AC3E}">
        <p14:creationId xmlns:p14="http://schemas.microsoft.com/office/powerpoint/2010/main" val="248443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深色）">
    <p:bg>
      <p:bgPr>
        <a:solidFill>
          <a:srgbClr val="002FA7"/>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B43648BF-BC2A-4FE8-A218-0353C27C954E}"/>
              </a:ext>
            </a:extLst>
          </p:cNvPr>
          <p:cNvPicPr>
            <a:picLocks noChangeAspect="1"/>
          </p:cNvPicPr>
          <p:nvPr userDrawn="1"/>
        </p:nvPicPr>
        <p:blipFill>
          <a:blip r:embed="rId2"/>
          <a:stretch>
            <a:fillRect/>
          </a:stretch>
        </p:blipFill>
        <p:spPr>
          <a:xfrm>
            <a:off x="4373135" y="2992218"/>
            <a:ext cx="3445727" cy="873564"/>
          </a:xfrm>
          <a:prstGeom prst="rect">
            <a:avLst/>
          </a:prstGeom>
        </p:spPr>
      </p:pic>
    </p:spTree>
    <p:extLst>
      <p:ext uri="{BB962C8B-B14F-4D97-AF65-F5344CB8AC3E}">
        <p14:creationId xmlns:p14="http://schemas.microsoft.com/office/powerpoint/2010/main" val="9304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D7A293A-8E37-4208-B4FA-3A2BB9E93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2D096C7-D3A4-4E38-A510-F976B1FD1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F2395D8-B110-436A-A4B8-B2F8D1E2C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微软雅黑" panose="020B0503020204020204" pitchFamily="34" charset="-122"/>
                <a:ea typeface="微软雅黑" panose="020B0503020204020204" pitchFamily="34" charset="-122"/>
              </a:defRPr>
            </a:lvl1pPr>
          </a:lstStyle>
          <a:p>
            <a:fld id="{50E300F0-0892-48D2-9223-FBD060D137BF}" type="datetimeFigureOut">
              <a:rPr lang="zh-CN" altLang="en-US" smtClean="0"/>
              <a:pPr/>
              <a:t>2022/5/17</a:t>
            </a:fld>
            <a:endParaRPr lang="zh-CN" altLang="en-US"/>
          </a:p>
        </p:txBody>
      </p:sp>
      <p:sp>
        <p:nvSpPr>
          <p:cNvPr id="5" name="页脚占位符 4">
            <a:extLst>
              <a:ext uri="{FF2B5EF4-FFF2-40B4-BE49-F238E27FC236}">
                <a16:creationId xmlns="" xmlns:a16="http://schemas.microsoft.com/office/drawing/2014/main" id="{FEEC51CC-7CD8-4524-928A-B91086A1A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 xmlns:a16="http://schemas.microsoft.com/office/drawing/2014/main" id="{99FEE23E-BF8D-49FD-A13E-22628F41C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微软雅黑" panose="020B0503020204020204" pitchFamily="34" charset="-122"/>
                <a:ea typeface="微软雅黑" panose="020B0503020204020204" pitchFamily="34" charset="-122"/>
              </a:defRPr>
            </a:lvl1pPr>
          </a:lstStyle>
          <a:p>
            <a:fld id="{EDBE4B31-86BE-4417-B8C4-D96246BE2F1C}" type="slidenum">
              <a:rPr lang="zh-CN" altLang="en-US" smtClean="0"/>
              <a:pPr/>
              <a:t>‹#›</a:t>
            </a:fld>
            <a:endParaRPr lang="zh-CN" altLang="en-US"/>
          </a:p>
        </p:txBody>
      </p:sp>
    </p:spTree>
    <p:extLst>
      <p:ext uri="{BB962C8B-B14F-4D97-AF65-F5344CB8AC3E}">
        <p14:creationId xmlns:p14="http://schemas.microsoft.com/office/powerpoint/2010/main" val="417397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29095C-E3BB-48D4-9B2E-14606C4B4F3B}"/>
              </a:ext>
            </a:extLst>
          </p:cNvPr>
          <p:cNvSpPr>
            <a:spLocks noGrp="1"/>
          </p:cNvSpPr>
          <p:nvPr>
            <p:ph type="title"/>
          </p:nvPr>
        </p:nvSpPr>
        <p:spPr/>
        <p:txBody>
          <a:bodyPr/>
          <a:lstStyle/>
          <a:p>
            <a:r>
              <a:rPr lang="zh-CN" altLang="en-US" dirty="0"/>
              <a:t>工程构建优化方案讨论</a:t>
            </a:r>
          </a:p>
        </p:txBody>
      </p:sp>
      <p:sp>
        <p:nvSpPr>
          <p:cNvPr id="4" name="文本占位符 3">
            <a:extLst>
              <a:ext uri="{FF2B5EF4-FFF2-40B4-BE49-F238E27FC236}">
                <a16:creationId xmlns="" xmlns:a16="http://schemas.microsoft.com/office/drawing/2014/main" id="{5739C0AC-F640-489C-ACA0-9C4BD62261C5}"/>
              </a:ext>
            </a:extLst>
          </p:cNvPr>
          <p:cNvSpPr>
            <a:spLocks noGrp="1"/>
          </p:cNvSpPr>
          <p:nvPr>
            <p:ph type="body" sz="quarter" idx="15"/>
          </p:nvPr>
        </p:nvSpPr>
        <p:spPr/>
        <p:txBody>
          <a:bodyPr/>
          <a:lstStyle/>
          <a:p>
            <a:r>
              <a:rPr lang="zh-CN" altLang="en-US" dirty="0"/>
              <a:t>主讲</a:t>
            </a:r>
            <a:r>
              <a:rPr lang="zh-CN" altLang="en-US" dirty="0" smtClean="0"/>
              <a:t>人：</a:t>
            </a:r>
            <a:r>
              <a:rPr lang="en-US" altLang="zh-CN" dirty="0" err="1" smtClean="0"/>
              <a:t>small_leek</a:t>
            </a:r>
            <a:endParaRPr lang="en-US" altLang="zh-CN" dirty="0" smtClean="0"/>
          </a:p>
        </p:txBody>
      </p:sp>
    </p:spTree>
    <p:extLst>
      <p:ext uri="{BB962C8B-B14F-4D97-AF65-F5344CB8AC3E}">
        <p14:creationId xmlns:p14="http://schemas.microsoft.com/office/powerpoint/2010/main" val="163233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7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1683AA-CDD5-4AE5-B90D-7DF8466C94EB}"/>
              </a:ext>
            </a:extLst>
          </p:cNvPr>
          <p:cNvSpPr>
            <a:spLocks noGrp="1"/>
          </p:cNvSpPr>
          <p:nvPr>
            <p:ph type="title"/>
          </p:nvPr>
        </p:nvSpPr>
        <p:spPr>
          <a:xfrm>
            <a:off x="376645" y="330291"/>
            <a:ext cx="10515600" cy="1325563"/>
          </a:xfrm>
        </p:spPr>
        <p:txBody>
          <a:bodyPr/>
          <a:lstStyle/>
          <a:p>
            <a:endParaRPr lang="zh-CN" altLang="en-US" dirty="0"/>
          </a:p>
        </p:txBody>
      </p:sp>
      <p:sp>
        <p:nvSpPr>
          <p:cNvPr id="3" name="文本占位符 2">
            <a:extLst>
              <a:ext uri="{FF2B5EF4-FFF2-40B4-BE49-F238E27FC236}">
                <a16:creationId xmlns="" xmlns:a16="http://schemas.microsoft.com/office/drawing/2014/main" id="{12980B48-F0CD-4D1A-AD1A-1524F397F6BA}"/>
              </a:ext>
            </a:extLst>
          </p:cNvPr>
          <p:cNvSpPr>
            <a:spLocks noGrp="1"/>
          </p:cNvSpPr>
          <p:nvPr>
            <p:ph type="body" sz="quarter" idx="13"/>
          </p:nvPr>
        </p:nvSpPr>
        <p:spPr/>
        <p:txBody>
          <a:bodyPr/>
          <a:lstStyle/>
          <a:p>
            <a:r>
              <a:rPr lang="zh-CN" altLang="en-US" dirty="0" smtClean="0"/>
              <a:t>需求背景</a:t>
            </a:r>
            <a:endParaRPr lang="en-US" altLang="zh-CN" dirty="0" smtClean="0"/>
          </a:p>
          <a:p>
            <a:r>
              <a:rPr lang="zh-CN" altLang="en-US" dirty="0" smtClean="0"/>
              <a:t>需求描述</a:t>
            </a:r>
            <a:endParaRPr lang="en-US" altLang="zh-CN" dirty="0" smtClean="0"/>
          </a:p>
          <a:p>
            <a:r>
              <a:rPr lang="zh-CN" altLang="en-US" dirty="0" smtClean="0"/>
              <a:t>需求分析</a:t>
            </a:r>
            <a:endParaRPr lang="en-US" altLang="zh-CN" dirty="0" smtClean="0"/>
          </a:p>
          <a:p>
            <a:r>
              <a:rPr lang="zh-CN" altLang="en-US" dirty="0" smtClean="0"/>
              <a:t>方案初稿</a:t>
            </a:r>
            <a:endParaRPr lang="en-US" altLang="zh-CN" dirty="0" smtClean="0"/>
          </a:p>
          <a:p>
            <a:r>
              <a:rPr lang="zh-CN" altLang="en-US" dirty="0" smtClean="0"/>
              <a:t>遗留问题</a:t>
            </a:r>
            <a:endParaRPr lang="en-US" altLang="zh-CN" dirty="0" smtClean="0"/>
          </a:p>
          <a:p>
            <a:endParaRPr lang="zh-CN" altLang="en-US" dirty="0"/>
          </a:p>
        </p:txBody>
      </p:sp>
    </p:spTree>
    <p:extLst>
      <p:ext uri="{BB962C8B-B14F-4D97-AF65-F5344CB8AC3E}">
        <p14:creationId xmlns:p14="http://schemas.microsoft.com/office/powerpoint/2010/main" val="144945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214660"/>
            <a:ext cx="9614961" cy="757130"/>
          </a:xfrm>
        </p:spPr>
        <p:txBody>
          <a:bodyPr/>
          <a:lstStyle/>
          <a:p>
            <a:r>
              <a:rPr lang="zh-CN" altLang="en-US" sz="2400" dirty="0" smtClean="0"/>
              <a:t>需求背景</a:t>
            </a:r>
            <a:r>
              <a:rPr lang="en-US" altLang="zh-CN" sz="2400" dirty="0" smtClean="0"/>
              <a:t>——</a:t>
            </a:r>
            <a:r>
              <a:rPr lang="zh-CN" altLang="en-US" sz="2400" dirty="0" smtClean="0"/>
              <a:t>提高单包</a:t>
            </a:r>
            <a:r>
              <a:rPr lang="en-US" altLang="zh-CN" sz="2400" dirty="0" smtClean="0"/>
              <a:t>&amp;ISO</a:t>
            </a:r>
            <a:r>
              <a:rPr lang="zh-CN" altLang="en-US" sz="2400" dirty="0" smtClean="0"/>
              <a:t>构建成功率，提升支撑社区开发者构建</a:t>
            </a:r>
            <a:r>
              <a:rPr lang="en-US" altLang="zh-CN" sz="2400" dirty="0" smtClean="0"/>
              <a:t>&amp;</a:t>
            </a:r>
            <a:r>
              <a:rPr lang="zh-CN" altLang="en-US" sz="2400" dirty="0" smtClean="0"/>
              <a:t>测试体验</a:t>
            </a:r>
            <a:endParaRPr lang="zh-CN" altLang="en-US" sz="2400" dirty="0"/>
          </a:p>
        </p:txBody>
      </p:sp>
      <p:grpSp>
        <p:nvGrpSpPr>
          <p:cNvPr id="112" name="组合 111"/>
          <p:cNvGrpSpPr/>
          <p:nvPr/>
        </p:nvGrpSpPr>
        <p:grpSpPr>
          <a:xfrm>
            <a:off x="811680" y="1124284"/>
            <a:ext cx="8137806" cy="1722561"/>
            <a:chOff x="9486674" y="1200172"/>
            <a:chExt cx="7165672" cy="1722561"/>
          </a:xfrm>
        </p:grpSpPr>
        <p:sp>
          <p:nvSpPr>
            <p:cNvPr id="113" name="矩形 112"/>
            <p:cNvSpPr/>
            <p:nvPr/>
          </p:nvSpPr>
          <p:spPr>
            <a:xfrm>
              <a:off x="9637114" y="1387024"/>
              <a:ext cx="7015232" cy="1535709"/>
            </a:xfrm>
            <a:prstGeom prst="rect">
              <a:avLst/>
            </a:prstGeom>
            <a:solidFill>
              <a:schemeClr val="accent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openEuler</a:t>
              </a:r>
              <a:r>
                <a:rPr lang="zh-CN" altLang="en-US"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社区版本演进激烈</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，同</a:t>
              </a:r>
              <a:r>
                <a:rPr lang="zh-CN" altLang="en-US"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一个版本工程的单包构建结果经常因为上游包的变更而发生不可预料的</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变化。为了提高 单包乃至版本构建成功率，我们希望能</a:t>
              </a:r>
              <a:r>
                <a:rPr lang="zh-CN" altLang="en-US"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将此类由单包变更导致的构建问题提前拦截</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在版本工程之外。</a:t>
              </a:r>
              <a:endParaRPr lang="en-US" altLang="zh-CN"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114" name="椭圆 113"/>
            <p:cNvSpPr/>
            <p:nvPr/>
          </p:nvSpPr>
          <p:spPr>
            <a:xfrm>
              <a:off x="9486674" y="1200172"/>
              <a:ext cx="300879" cy="299980"/>
            </a:xfrm>
            <a:prstGeom prst="ellipse">
              <a:avLst/>
            </a:prstGeom>
            <a:solidFill>
              <a:schemeClr val="accent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1</a:t>
              </a:r>
              <a:endParaRPr lang="zh-CN" altLang="en-US" sz="1600" b="1" dirty="0"/>
            </a:p>
          </p:txBody>
        </p:sp>
      </p:grpSp>
      <p:grpSp>
        <p:nvGrpSpPr>
          <p:cNvPr id="37" name="组合 36"/>
          <p:cNvGrpSpPr/>
          <p:nvPr/>
        </p:nvGrpSpPr>
        <p:grpSpPr>
          <a:xfrm>
            <a:off x="811680" y="3284160"/>
            <a:ext cx="8137806" cy="1722561"/>
            <a:chOff x="9486674" y="1200172"/>
            <a:chExt cx="7165672" cy="1722561"/>
          </a:xfrm>
        </p:grpSpPr>
        <p:sp>
          <p:nvSpPr>
            <p:cNvPr id="38" name="矩形 37"/>
            <p:cNvSpPr/>
            <p:nvPr/>
          </p:nvSpPr>
          <p:spPr>
            <a:xfrm>
              <a:off x="9637114" y="1387024"/>
              <a:ext cx="7015232" cy="1535709"/>
            </a:xfrm>
            <a:prstGeom prst="rect">
              <a:avLst/>
            </a:prstGeom>
            <a:solidFill>
              <a:schemeClr val="accent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openEuler </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社区构建系统基于</a:t>
              </a:r>
              <a:r>
                <a:rPr lang="en-US" altLang="zh-CN"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搭建，</a:t>
              </a:r>
              <a:r>
                <a:rPr lang="zh-CN" altLang="en-US"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当前版本工程与私有工程由同一套</a:t>
              </a:r>
              <a:r>
                <a:rPr lang="en-US" altLang="zh-CN"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一手抓”的情况已不能满足版本开发、测试需求， </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对于社区开发者和版本构建工程师来说，“构建慢”的现象越来越明显，我们希望基于</a:t>
              </a:r>
              <a:r>
                <a:rPr lang="en-US" altLang="zh-CN"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当前的架构做一下调度资源和构建策略的调整来大大缓解这一现象。</a:t>
              </a:r>
              <a:endParaRPr lang="en-US" altLang="zh-CN" sz="1400"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39" name="椭圆 38"/>
            <p:cNvSpPr/>
            <p:nvPr/>
          </p:nvSpPr>
          <p:spPr>
            <a:xfrm>
              <a:off x="9486674" y="1200172"/>
              <a:ext cx="300879" cy="299980"/>
            </a:xfrm>
            <a:prstGeom prst="ellipse">
              <a:avLst/>
            </a:prstGeom>
            <a:solidFill>
              <a:schemeClr val="accent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2</a:t>
              </a:r>
              <a:endParaRPr lang="zh-CN" altLang="en-US" sz="1600" b="1" dirty="0"/>
            </a:p>
          </p:txBody>
        </p:sp>
      </p:grpSp>
    </p:spTree>
    <p:extLst>
      <p:ext uri="{BB962C8B-B14F-4D97-AF65-F5344CB8AC3E}">
        <p14:creationId xmlns:p14="http://schemas.microsoft.com/office/powerpoint/2010/main" val="1815146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380858"/>
            <a:ext cx="9614961" cy="424732"/>
          </a:xfrm>
        </p:spPr>
        <p:txBody>
          <a:bodyPr/>
          <a:lstStyle/>
          <a:p>
            <a:r>
              <a:rPr lang="zh-CN" altLang="en-US" sz="2400" dirty="0" smtClean="0"/>
              <a:t>需求描述</a:t>
            </a:r>
            <a:endParaRPr lang="en-US" altLang="zh-CN" sz="2400" dirty="0"/>
          </a:p>
        </p:txBody>
      </p:sp>
      <p:grpSp>
        <p:nvGrpSpPr>
          <p:cNvPr id="10" name="组合 9"/>
          <p:cNvGrpSpPr/>
          <p:nvPr/>
        </p:nvGrpSpPr>
        <p:grpSpPr>
          <a:xfrm>
            <a:off x="1954924" y="972297"/>
            <a:ext cx="9354208" cy="5497425"/>
            <a:chOff x="356261" y="1048731"/>
            <a:chExt cx="6494555" cy="5497425"/>
          </a:xfrm>
        </p:grpSpPr>
        <p:sp>
          <p:nvSpPr>
            <p:cNvPr id="13" name="矩形 12"/>
            <p:cNvSpPr/>
            <p:nvPr/>
          </p:nvSpPr>
          <p:spPr>
            <a:xfrm>
              <a:off x="356261" y="4085370"/>
              <a:ext cx="2870616" cy="2460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400" b="1" dirty="0" smtClean="0">
                  <a:solidFill>
                    <a:schemeClr val="tx1"/>
                  </a:solidFill>
                  <a:latin typeface="微软雅黑" panose="020B0503020204020204" pitchFamily="34" charset="-122"/>
                  <a:ea typeface="微软雅黑" panose="020B0503020204020204" pitchFamily="34" charset="-122"/>
                </a:rPr>
                <a:t>需求</a:t>
              </a:r>
              <a:r>
                <a:rPr lang="en-US" altLang="zh-CN" sz="1400" b="1" dirty="0" smtClean="0">
                  <a:solidFill>
                    <a:schemeClr val="tx1"/>
                  </a:solidFill>
                  <a:latin typeface="微软雅黑" panose="020B0503020204020204" pitchFamily="34" charset="-122"/>
                  <a:ea typeface="微软雅黑" panose="020B0503020204020204" pitchFamily="34" charset="-122"/>
                </a:rPr>
                <a:t>2</a:t>
              </a:r>
              <a:r>
                <a:rPr lang="zh-CN" altLang="en-US" sz="1400" b="1" dirty="0" smtClean="0">
                  <a:solidFill>
                    <a:schemeClr val="tx1"/>
                  </a:solidFill>
                  <a:latin typeface="微软雅黑" panose="020B0503020204020204" pitchFamily="34" charset="-122"/>
                  <a:ea typeface="微软雅黑" panose="020B0503020204020204" pitchFamily="34" charset="-122"/>
                </a:rPr>
                <a:t>：</a:t>
              </a:r>
              <a:r>
                <a:rPr lang="en-US" altLang="zh-CN" sz="1400" b="1" dirty="0" smtClean="0">
                  <a:solidFill>
                    <a:schemeClr val="tx1"/>
                  </a:solidFill>
                  <a:latin typeface="微软雅黑" panose="020B0503020204020204" pitchFamily="34" charset="-122"/>
                  <a:ea typeface="微软雅黑" panose="020B0503020204020204" pitchFamily="34" charset="-122"/>
                </a:rPr>
                <a:t>OBS backend</a:t>
              </a:r>
              <a:r>
                <a:rPr lang="zh-CN" altLang="en-US" sz="1400" b="1" dirty="0" smtClean="0">
                  <a:solidFill>
                    <a:schemeClr val="tx1"/>
                  </a:solidFill>
                  <a:latin typeface="微软雅黑" panose="020B0503020204020204" pitchFamily="34" charset="-122"/>
                  <a:ea typeface="微软雅黑" panose="020B0503020204020204" pitchFamily="34" charset="-122"/>
                </a:rPr>
                <a:t>集群扩展</a:t>
              </a:r>
              <a:endParaRPr lang="en-US" altLang="zh-CN" sz="1400" b="1" dirty="0" smtClean="0">
                <a:solidFill>
                  <a:schemeClr val="tx1"/>
                </a:solidFill>
                <a:latin typeface="微软雅黑" panose="020B0503020204020204" pitchFamily="34" charset="-122"/>
                <a:ea typeface="微软雅黑" panose="020B0503020204020204" pitchFamily="34" charset="-122"/>
              </a:endParaRPr>
            </a:p>
            <a:p>
              <a:endParaRPr lang="en-US" altLang="zh-CN" sz="1400" dirty="0" smtClean="0">
                <a:solidFill>
                  <a:schemeClr val="tx1"/>
                </a:solidFill>
                <a:latin typeface="微软雅黑" panose="020B0503020204020204" pitchFamily="34" charset="-122"/>
                <a:ea typeface="微软雅黑" panose="020B0503020204020204" pitchFamily="34" charset="-122"/>
              </a:endParaRPr>
            </a:p>
            <a:p>
              <a:r>
                <a:rPr lang="en-US" altLang="zh-CN" sz="1400" b="1" dirty="0">
                  <a:solidFill>
                    <a:srgbClr val="C00000"/>
                  </a:solidFill>
                  <a:latin typeface="微软雅黑" panose="020B0503020204020204" pitchFamily="34" charset="-122"/>
                  <a:ea typeface="微软雅黑" panose="020B0503020204020204" pitchFamily="34" charset="-122"/>
                </a:rPr>
                <a:t>Backend</a:t>
              </a:r>
              <a:r>
                <a:rPr lang="zh-CN" altLang="en-US" sz="1400" b="1" dirty="0">
                  <a:solidFill>
                    <a:srgbClr val="C00000"/>
                  </a:solidFill>
                  <a:latin typeface="微软雅黑" panose="020B0503020204020204" pitchFamily="34" charset="-122"/>
                  <a:ea typeface="微软雅黑" panose="020B0503020204020204" pitchFamily="34" charset="-122"/>
                </a:rPr>
                <a:t>集群扩展，即新增类似于调度</a:t>
              </a:r>
              <a:r>
                <a:rPr lang="en-US" altLang="zh-CN" sz="1400" b="1" dirty="0">
                  <a:solidFill>
                    <a:srgbClr val="C00000"/>
                  </a:solidFill>
                  <a:latin typeface="微软雅黑" panose="020B0503020204020204" pitchFamily="34" charset="-122"/>
                  <a:ea typeface="微软雅黑" panose="020B0503020204020204" pitchFamily="34" charset="-122"/>
                </a:rPr>
                <a:t>backend</a:t>
              </a:r>
              <a:r>
                <a:rPr lang="zh-CN" altLang="en-US" sz="1400" b="1" dirty="0">
                  <a:solidFill>
                    <a:srgbClr val="C00000"/>
                  </a:solidFill>
                  <a:latin typeface="微软雅黑" panose="020B0503020204020204" pitchFamily="34" charset="-122"/>
                  <a:ea typeface="微软雅黑" panose="020B0503020204020204" pitchFamily="34" charset="-122"/>
                </a:rPr>
                <a:t>的服务器，将开发分支工程、转维</a:t>
              </a:r>
              <a:r>
                <a:rPr lang="en-US" altLang="zh-CN" sz="1400" b="1" dirty="0">
                  <a:solidFill>
                    <a:srgbClr val="C00000"/>
                  </a:solidFill>
                  <a:latin typeface="微软雅黑" panose="020B0503020204020204" pitchFamily="34" charset="-122"/>
                  <a:ea typeface="微软雅黑" panose="020B0503020204020204" pitchFamily="34" charset="-122"/>
                </a:rPr>
                <a:t>LTS</a:t>
              </a:r>
              <a:r>
                <a:rPr lang="zh-CN" altLang="en-US" sz="1400" b="1" dirty="0">
                  <a:solidFill>
                    <a:srgbClr val="C00000"/>
                  </a:solidFill>
                  <a:latin typeface="微软雅黑" panose="020B0503020204020204" pitchFamily="34" charset="-122"/>
                  <a:ea typeface="微软雅黑" panose="020B0503020204020204" pitchFamily="34" charset="-122"/>
                </a:rPr>
                <a:t>版本</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创新版本分支工程、停维版本分支工程分布式调度到扩展后的</a:t>
              </a:r>
              <a:r>
                <a:rPr lang="en-US" altLang="zh-CN" sz="1400" b="1" dirty="0">
                  <a:solidFill>
                    <a:srgbClr val="C00000"/>
                  </a:solidFill>
                  <a:latin typeface="微软雅黑" panose="020B0503020204020204" pitchFamily="34" charset="-122"/>
                  <a:ea typeface="微软雅黑" panose="020B0503020204020204" pitchFamily="34" charset="-122"/>
                </a:rPr>
                <a:t>backend</a:t>
              </a:r>
              <a:r>
                <a:rPr lang="zh-CN" altLang="en-US" sz="1400" b="1" dirty="0">
                  <a:solidFill>
                    <a:srgbClr val="C00000"/>
                  </a:solidFill>
                  <a:latin typeface="微软雅黑" panose="020B0503020204020204" pitchFamily="34" charset="-122"/>
                  <a:ea typeface="微软雅黑" panose="020B0503020204020204" pitchFamily="34" charset="-122"/>
                </a:rPr>
                <a:t>上去构建，不同的</a:t>
              </a:r>
              <a:r>
                <a:rPr lang="en-US" altLang="zh-CN" sz="1400" b="1" dirty="0">
                  <a:solidFill>
                    <a:srgbClr val="C00000"/>
                  </a:solidFill>
                  <a:latin typeface="微软雅黑" panose="020B0503020204020204" pitchFamily="34" charset="-122"/>
                  <a:ea typeface="微软雅黑" panose="020B0503020204020204" pitchFamily="34" charset="-122"/>
                </a:rPr>
                <a:t>backend</a:t>
              </a:r>
              <a:r>
                <a:rPr lang="zh-CN" altLang="en-US" sz="1400" b="1" dirty="0">
                  <a:solidFill>
                    <a:srgbClr val="C00000"/>
                  </a:solidFill>
                  <a:latin typeface="微软雅黑" panose="020B0503020204020204" pitchFamily="34" charset="-122"/>
                  <a:ea typeface="微软雅黑" panose="020B0503020204020204" pitchFamily="34" charset="-122"/>
                </a:rPr>
                <a:t>的构建策略也不一样</a:t>
              </a:r>
              <a:r>
                <a:rPr lang="zh-CN" altLang="en-US" sz="1400" b="1" dirty="0" smtClean="0">
                  <a:solidFill>
                    <a:srgbClr val="C00000"/>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3645749" y="4085370"/>
              <a:ext cx="3205067" cy="155541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微软雅黑" panose="020B0503020204020204" pitchFamily="34" charset="-122"/>
                  <a:ea typeface="微软雅黑" panose="020B0503020204020204" pitchFamily="34" charset="-122"/>
                  <a:sym typeface="Wingdings" panose="05000000000000000000" pitchFamily="2" charset="2"/>
                </a:rPr>
                <a:t>需求列表：</a:t>
              </a:r>
              <a:endParaRPr lang="en-US" altLang="zh-CN" sz="1400" b="1" dirty="0" smtClean="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|1|</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制定</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project</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分布式调度策略</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|2|</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支持工具部署</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backend</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并加入集群</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|3|</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支持工具迁移</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project|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|4|</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支持工具迁移</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worker|</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|5|</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适配</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日常维护及</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ISO</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制作的</a:t>
              </a:r>
              <a:r>
                <a:rPr lang="en-US" altLang="zh-CN" sz="1400" dirty="0" err="1">
                  <a:solidFill>
                    <a:schemeClr val="tx1"/>
                  </a:solidFill>
                  <a:latin typeface="微软雅黑" panose="020B0503020204020204" pitchFamily="34" charset="-122"/>
                  <a:ea typeface="微软雅黑" panose="020B0503020204020204" pitchFamily="34" charset="-122"/>
                  <a:sym typeface="Wingdings" panose="05000000000000000000" pitchFamily="2" charset="2"/>
                </a:rPr>
                <a:t>jenkins</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任务</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|6|</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适配</a:t>
              </a:r>
              <a:r>
                <a:rPr lang="en-US" altLang="zh-CN" sz="1400" dirty="0" err="1">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obs_meta</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与</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的同步策略，</a:t>
              </a:r>
              <a:r>
                <a:rPr lang="en-US" altLang="zh-CN" sz="1400" dirty="0" err="1">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obs_meta</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的门禁</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1400" dirty="0" smtClean="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15" name="矩形 14"/>
            <p:cNvSpPr/>
            <p:nvPr/>
          </p:nvSpPr>
          <p:spPr>
            <a:xfrm>
              <a:off x="356261" y="1048731"/>
              <a:ext cx="2870616" cy="248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400" b="1" dirty="0" smtClean="0">
                  <a:solidFill>
                    <a:schemeClr val="tx1"/>
                  </a:solidFill>
                  <a:latin typeface="微软雅黑" panose="020B0503020204020204" pitchFamily="34" charset="-122"/>
                  <a:ea typeface="微软雅黑" panose="020B0503020204020204" pitchFamily="34" charset="-122"/>
                </a:rPr>
                <a:t>需求</a:t>
              </a:r>
              <a:r>
                <a:rPr lang="en-US" altLang="zh-CN" sz="1400" b="1" dirty="0" smtClean="0">
                  <a:solidFill>
                    <a:schemeClr val="tx1"/>
                  </a:solidFill>
                  <a:latin typeface="微软雅黑" panose="020B0503020204020204" pitchFamily="34" charset="-122"/>
                  <a:ea typeface="微软雅黑" panose="020B0503020204020204" pitchFamily="34" charset="-122"/>
                </a:rPr>
                <a:t>1</a:t>
              </a:r>
              <a:r>
                <a:rPr lang="zh-CN" altLang="en-US" sz="1400" b="1" dirty="0" smtClean="0">
                  <a:solidFill>
                    <a:schemeClr val="tx1"/>
                  </a:solidFill>
                  <a:latin typeface="微软雅黑" panose="020B0503020204020204" pitchFamily="34" charset="-122"/>
                  <a:ea typeface="微软雅黑" panose="020B0503020204020204" pitchFamily="34" charset="-122"/>
                </a:rPr>
                <a:t>：分层构建</a:t>
              </a:r>
              <a:endParaRPr lang="en-US" altLang="zh-CN" sz="1400" dirty="0" smtClean="0">
                <a:solidFill>
                  <a:schemeClr val="tx1"/>
                </a:solidFill>
                <a:latin typeface="微软雅黑" panose="020B0503020204020204" pitchFamily="34" charset="-122"/>
                <a:ea typeface="微软雅黑" panose="020B0503020204020204" pitchFamily="34" charset="-122"/>
              </a:endParaRPr>
            </a:p>
            <a:p>
              <a:endParaRPr lang="en-US" altLang="zh-CN" sz="1400" dirty="0" smtClean="0">
                <a:solidFill>
                  <a:schemeClr val="tx1"/>
                </a:solidFill>
                <a:latin typeface="微软雅黑" panose="020B0503020204020204" pitchFamily="34" charset="-122"/>
                <a:ea typeface="微软雅黑" panose="020B0503020204020204" pitchFamily="34" charset="-122"/>
              </a:endParaRPr>
            </a:p>
            <a:p>
              <a:r>
                <a:rPr lang="zh-CN" altLang="en-US" sz="1400" b="1" dirty="0">
                  <a:solidFill>
                    <a:srgbClr val="C00000"/>
                  </a:solidFill>
                  <a:latin typeface="微软雅黑" panose="020B0503020204020204" pitchFamily="34" charset="-122"/>
                  <a:ea typeface="微软雅黑" panose="020B0503020204020204" pitchFamily="34" charset="-122"/>
                </a:rPr>
                <a:t>分层构建，或者叫分层流水构建，是指将</a:t>
              </a:r>
              <a:r>
                <a:rPr lang="en-US" altLang="zh-CN" sz="1400" b="1" dirty="0">
                  <a:solidFill>
                    <a:srgbClr val="C00000"/>
                  </a:solidFill>
                  <a:latin typeface="微软雅黑" panose="020B0503020204020204" pitchFamily="34" charset="-122"/>
                  <a:ea typeface="微软雅黑" panose="020B0503020204020204" pitchFamily="34" charset="-122"/>
                </a:rPr>
                <a:t>openEuler</a:t>
              </a:r>
              <a:r>
                <a:rPr lang="zh-CN" altLang="en-US" sz="1400" b="1" dirty="0">
                  <a:solidFill>
                    <a:srgbClr val="C00000"/>
                  </a:solidFill>
                  <a:latin typeface="微软雅黑" panose="020B0503020204020204" pitchFamily="34" charset="-122"/>
                  <a:ea typeface="微软雅黑" panose="020B0503020204020204" pitchFamily="34" charset="-122"/>
                </a:rPr>
                <a:t>版本范围内的软件包按照一定的依赖关系分层创建</a:t>
              </a:r>
              <a:r>
                <a:rPr lang="en-US" altLang="zh-CN" sz="1400" b="1" dirty="0">
                  <a:solidFill>
                    <a:srgbClr val="C00000"/>
                  </a:solidFill>
                  <a:latin typeface="微软雅黑" panose="020B0503020204020204" pitchFamily="34" charset="-122"/>
                  <a:ea typeface="微软雅黑" panose="020B0503020204020204" pitchFamily="34" charset="-122"/>
                </a:rPr>
                <a:t>project</a:t>
              </a:r>
              <a:r>
                <a:rPr lang="zh-CN" altLang="en-US" sz="1400" b="1" dirty="0">
                  <a:solidFill>
                    <a:srgbClr val="C00000"/>
                  </a:solidFill>
                  <a:latin typeface="微软雅黑" panose="020B0503020204020204" pitchFamily="34" charset="-122"/>
                  <a:ea typeface="微软雅黑" panose="020B0503020204020204" pitchFamily="34" charset="-122"/>
                </a:rPr>
                <a:t>，原本有依赖环的包也拆分到上下层，这样每一层有明确的对下层</a:t>
              </a:r>
              <a:r>
                <a:rPr lang="en-US" altLang="zh-CN" sz="1400" b="1" dirty="0">
                  <a:solidFill>
                    <a:srgbClr val="C00000"/>
                  </a:solidFill>
                  <a:latin typeface="微软雅黑" panose="020B0503020204020204" pitchFamily="34" charset="-122"/>
                  <a:ea typeface="微软雅黑" panose="020B0503020204020204" pitchFamily="34" charset="-122"/>
                </a:rPr>
                <a:t>project</a:t>
              </a:r>
              <a:r>
                <a:rPr lang="zh-CN" altLang="en-US" sz="1400" b="1" dirty="0">
                  <a:solidFill>
                    <a:srgbClr val="C00000"/>
                  </a:solidFill>
                  <a:latin typeface="微软雅黑" panose="020B0503020204020204" pitchFamily="34" charset="-122"/>
                  <a:ea typeface="微软雅黑" panose="020B0503020204020204" pitchFamily="34" charset="-122"/>
                </a:rPr>
                <a:t>的</a:t>
              </a:r>
              <a:r>
                <a:rPr lang="en-US" altLang="zh-CN" sz="1400" b="1" dirty="0">
                  <a:solidFill>
                    <a:srgbClr val="C00000"/>
                  </a:solidFill>
                  <a:latin typeface="微软雅黑" panose="020B0503020204020204" pitchFamily="34" charset="-122"/>
                  <a:ea typeface="微软雅黑" panose="020B0503020204020204" pitchFamily="34" charset="-122"/>
                </a:rPr>
                <a:t>repo</a:t>
              </a:r>
              <a:r>
                <a:rPr lang="zh-CN" altLang="en-US" sz="1400" b="1" dirty="0">
                  <a:solidFill>
                    <a:srgbClr val="C00000"/>
                  </a:solidFill>
                  <a:latin typeface="微软雅黑" panose="020B0503020204020204" pitchFamily="34" charset="-122"/>
                  <a:ea typeface="微软雅黑" panose="020B0503020204020204" pitchFamily="34" charset="-122"/>
                </a:rPr>
                <a:t>的依赖关系，每一层有自己的软件包的构建策略。</a:t>
              </a:r>
            </a:p>
            <a:p>
              <a:r>
                <a:rPr lang="zh-CN" altLang="en-US" sz="1400" dirty="0" smtClean="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3645749" y="1086409"/>
              <a:ext cx="3205067" cy="178577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微软雅黑" panose="020B0503020204020204" pitchFamily="34" charset="-122"/>
                  <a:ea typeface="微软雅黑" panose="020B0503020204020204" pitchFamily="34" charset="-122"/>
                  <a:sym typeface="Wingdings" panose="05000000000000000000" pitchFamily="2" charset="2"/>
                </a:rPr>
                <a:t>需求列表：</a:t>
              </a:r>
              <a:endParaRPr lang="en-US" altLang="zh-CN" sz="1400" b="1" dirty="0" smtClean="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|1|</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开发工具支持识别依赖环、导出</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L1</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依赖链以及识别语言包</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|2|</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制定</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master</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分支软件包的分层策略</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|3|</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制定</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master</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分支与</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release</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分支同步策略</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|4|</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制定分层</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project</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的构建策略</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|5|</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适配</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日常维护及</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ISO</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制作的</a:t>
              </a:r>
              <a:r>
                <a:rPr lang="en-US" altLang="zh-CN" sz="1400" dirty="0" err="1">
                  <a:solidFill>
                    <a:schemeClr val="tx1"/>
                  </a:solidFill>
                  <a:latin typeface="微软雅黑" panose="020B0503020204020204" pitchFamily="34" charset="-122"/>
                  <a:ea typeface="微软雅黑" panose="020B0503020204020204" pitchFamily="34" charset="-122"/>
                  <a:sym typeface="Wingdings" panose="05000000000000000000" pitchFamily="2" charset="2"/>
                </a:rPr>
                <a:t>jenkins</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任务</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p>
            <a:p>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|6|</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适配</a:t>
              </a:r>
              <a:r>
                <a:rPr lang="en-US" altLang="zh-CN" sz="1400" dirty="0" err="1">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obs_meta</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与</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的同步策略，</a:t>
              </a:r>
              <a:r>
                <a:rPr lang="en-US" altLang="zh-CN" sz="1400" dirty="0" err="1">
                  <a:solidFill>
                    <a:schemeClr val="tx1"/>
                  </a:solidFill>
                  <a:latin typeface="微软雅黑" panose="020B0503020204020204" pitchFamily="34" charset="-122"/>
                  <a:ea typeface="微软雅黑" panose="020B0503020204020204" pitchFamily="34" charset="-122"/>
                  <a:sym typeface="Wingdings" panose="05000000000000000000" pitchFamily="2" charset="2"/>
                </a:rPr>
                <a:t>obs_meta</a:t>
              </a:r>
              <a:r>
                <a:rPr lang="zh-CN" altLang="en-US"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的门禁</a:t>
              </a:r>
              <a:r>
                <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1400" dirty="0">
                <a:solidFill>
                  <a:schemeClr val="tx1"/>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17" name="下箭头 16"/>
            <p:cNvSpPr/>
            <p:nvPr/>
          </p:nvSpPr>
          <p:spPr>
            <a:xfrm rot="16200000">
              <a:off x="3264955" y="1657903"/>
              <a:ext cx="342717" cy="232352"/>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rot="16200000">
              <a:off x="3264955" y="5695967"/>
              <a:ext cx="342717" cy="232352"/>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5003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380858"/>
            <a:ext cx="9614961" cy="424732"/>
          </a:xfrm>
        </p:spPr>
        <p:txBody>
          <a:bodyPr/>
          <a:lstStyle/>
          <a:p>
            <a:r>
              <a:rPr lang="zh-CN" altLang="en-US" sz="2400" dirty="0" smtClean="0"/>
              <a:t>需求</a:t>
            </a:r>
            <a:r>
              <a:rPr lang="zh-CN" altLang="en-US" sz="2400" dirty="0"/>
              <a:t>分析</a:t>
            </a:r>
            <a:endParaRPr lang="en-US" altLang="zh-CN" sz="2400" dirty="0"/>
          </a:p>
        </p:txBody>
      </p:sp>
      <p:sp>
        <p:nvSpPr>
          <p:cNvPr id="68" name="椭圆 67"/>
          <p:cNvSpPr/>
          <p:nvPr/>
        </p:nvSpPr>
        <p:spPr>
          <a:xfrm>
            <a:off x="1695119" y="1089368"/>
            <a:ext cx="1983502" cy="2000673"/>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需求场景</a:t>
            </a:r>
            <a:r>
              <a:rPr lang="en-US" altLang="zh-CN" sz="1600" b="1" dirty="0" smtClean="0"/>
              <a:t>1</a:t>
            </a:r>
            <a:r>
              <a:rPr lang="zh-CN" altLang="en-US" sz="1600" b="1" dirty="0"/>
              <a:t>：工程单包构建问题频</a:t>
            </a:r>
            <a:r>
              <a:rPr lang="zh-CN" altLang="en-US" sz="1600" b="1" dirty="0" smtClean="0"/>
              <a:t>发，难</a:t>
            </a:r>
            <a:r>
              <a:rPr lang="zh-CN" altLang="en-US" sz="1600" b="1" dirty="0"/>
              <a:t>定</a:t>
            </a:r>
            <a:r>
              <a:rPr lang="zh-CN" altLang="en-US" sz="1600" b="1" dirty="0" smtClean="0"/>
              <a:t>界</a:t>
            </a:r>
            <a:endParaRPr lang="en-US" altLang="zh-CN" sz="1600" b="1" dirty="0" smtClean="0"/>
          </a:p>
        </p:txBody>
      </p:sp>
      <p:sp>
        <p:nvSpPr>
          <p:cNvPr id="10" name="椭圆 9"/>
          <p:cNvSpPr/>
          <p:nvPr/>
        </p:nvSpPr>
        <p:spPr>
          <a:xfrm>
            <a:off x="7817388" y="1089368"/>
            <a:ext cx="2114881" cy="20006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需求场景</a:t>
            </a:r>
            <a:r>
              <a:rPr lang="en-US" altLang="zh-CN" sz="1600" b="1" dirty="0"/>
              <a:t>2</a:t>
            </a:r>
            <a:r>
              <a:rPr lang="zh-CN" altLang="en-US" sz="1600" b="1" dirty="0" smtClean="0"/>
              <a:t>：</a:t>
            </a:r>
            <a:r>
              <a:rPr lang="en-US" altLang="zh-CN" sz="1600" b="1" dirty="0"/>
              <a:t>project/package</a:t>
            </a:r>
            <a:r>
              <a:rPr lang="zh-CN" altLang="en-US" sz="1600" b="1" dirty="0"/>
              <a:t>构建等待时间长</a:t>
            </a:r>
            <a:endParaRPr lang="en-US" altLang="zh-CN" sz="1600" b="1" dirty="0" smtClean="0"/>
          </a:p>
        </p:txBody>
      </p:sp>
      <p:pic>
        <p:nvPicPr>
          <p:cNvPr id="3" name="图片 2"/>
          <p:cNvPicPr>
            <a:picLocks noChangeAspect="1"/>
          </p:cNvPicPr>
          <p:nvPr/>
        </p:nvPicPr>
        <p:blipFill>
          <a:blip r:embed="rId2"/>
          <a:stretch>
            <a:fillRect/>
          </a:stretch>
        </p:blipFill>
        <p:spPr>
          <a:xfrm>
            <a:off x="319905" y="3373819"/>
            <a:ext cx="5182920" cy="2983296"/>
          </a:xfrm>
          <a:prstGeom prst="rect">
            <a:avLst/>
          </a:prstGeom>
        </p:spPr>
      </p:pic>
      <p:pic>
        <p:nvPicPr>
          <p:cNvPr id="5" name="图片 4"/>
          <p:cNvPicPr>
            <a:picLocks noChangeAspect="1"/>
          </p:cNvPicPr>
          <p:nvPr/>
        </p:nvPicPr>
        <p:blipFill>
          <a:blip r:embed="rId3"/>
          <a:stretch>
            <a:fillRect/>
          </a:stretch>
        </p:blipFill>
        <p:spPr>
          <a:xfrm>
            <a:off x="7554311" y="3373819"/>
            <a:ext cx="2770203" cy="2983296"/>
          </a:xfrm>
          <a:prstGeom prst="rect">
            <a:avLst/>
          </a:prstGeom>
        </p:spPr>
      </p:pic>
    </p:spTree>
    <p:extLst>
      <p:ext uri="{BB962C8B-B14F-4D97-AF65-F5344CB8AC3E}">
        <p14:creationId xmlns:p14="http://schemas.microsoft.com/office/powerpoint/2010/main" val="372989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380858"/>
            <a:ext cx="9614961" cy="424732"/>
          </a:xfrm>
        </p:spPr>
        <p:txBody>
          <a:bodyPr/>
          <a:lstStyle/>
          <a:p>
            <a:r>
              <a:rPr lang="zh-CN" altLang="en-US" sz="2400" dirty="0" smtClean="0"/>
              <a:t>方案初稿</a:t>
            </a:r>
            <a:r>
              <a:rPr lang="en-US" altLang="zh-CN" sz="2400" dirty="0" smtClean="0"/>
              <a:t>——</a:t>
            </a:r>
            <a:r>
              <a:rPr lang="zh-CN" altLang="en-US" sz="2400" dirty="0" smtClean="0"/>
              <a:t>分层构建</a:t>
            </a:r>
            <a:endParaRPr lang="en-US" altLang="zh-CN" sz="2400" dirty="0"/>
          </a:p>
        </p:txBody>
      </p:sp>
      <p:pic>
        <p:nvPicPr>
          <p:cNvPr id="4" name="图片 3"/>
          <p:cNvPicPr>
            <a:picLocks noChangeAspect="1"/>
          </p:cNvPicPr>
          <p:nvPr/>
        </p:nvPicPr>
        <p:blipFill>
          <a:blip r:embed="rId2"/>
          <a:stretch>
            <a:fillRect/>
          </a:stretch>
        </p:blipFill>
        <p:spPr>
          <a:xfrm>
            <a:off x="2879834" y="987111"/>
            <a:ext cx="5264628" cy="5489252"/>
          </a:xfrm>
          <a:prstGeom prst="rect">
            <a:avLst/>
          </a:prstGeom>
        </p:spPr>
      </p:pic>
    </p:spTree>
    <p:extLst>
      <p:ext uri="{BB962C8B-B14F-4D97-AF65-F5344CB8AC3E}">
        <p14:creationId xmlns:p14="http://schemas.microsoft.com/office/powerpoint/2010/main" val="3358141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380858"/>
            <a:ext cx="9614961" cy="424732"/>
          </a:xfrm>
        </p:spPr>
        <p:txBody>
          <a:bodyPr/>
          <a:lstStyle/>
          <a:p>
            <a:r>
              <a:rPr lang="zh-CN" altLang="en-US" sz="2400" dirty="0" smtClean="0"/>
              <a:t>方案初稿</a:t>
            </a:r>
            <a:r>
              <a:rPr lang="en-US" altLang="zh-CN" sz="2400" dirty="0" smtClean="0"/>
              <a:t>——</a:t>
            </a:r>
            <a:r>
              <a:rPr lang="zh-CN" altLang="en-US" sz="2400" dirty="0" smtClean="0"/>
              <a:t>分层构建</a:t>
            </a:r>
            <a:endParaRPr lang="en-US" altLang="zh-CN" sz="2400" dirty="0"/>
          </a:p>
        </p:txBody>
      </p:sp>
      <p:pic>
        <p:nvPicPr>
          <p:cNvPr id="3" name="图片 2"/>
          <p:cNvPicPr>
            <a:picLocks noChangeAspect="1"/>
          </p:cNvPicPr>
          <p:nvPr/>
        </p:nvPicPr>
        <p:blipFill>
          <a:blip r:embed="rId2"/>
          <a:stretch>
            <a:fillRect/>
          </a:stretch>
        </p:blipFill>
        <p:spPr>
          <a:xfrm>
            <a:off x="2125496" y="1156136"/>
            <a:ext cx="7158578" cy="5291959"/>
          </a:xfrm>
          <a:prstGeom prst="rect">
            <a:avLst/>
          </a:prstGeom>
        </p:spPr>
      </p:pic>
    </p:spTree>
    <p:extLst>
      <p:ext uri="{BB962C8B-B14F-4D97-AF65-F5344CB8AC3E}">
        <p14:creationId xmlns:p14="http://schemas.microsoft.com/office/powerpoint/2010/main" val="228761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380858"/>
            <a:ext cx="9614961" cy="424732"/>
          </a:xfrm>
        </p:spPr>
        <p:txBody>
          <a:bodyPr/>
          <a:lstStyle/>
          <a:p>
            <a:r>
              <a:rPr lang="zh-CN" altLang="en-US" sz="2400" dirty="0" smtClean="0"/>
              <a:t>方案初稿</a:t>
            </a:r>
            <a:r>
              <a:rPr lang="en-US" altLang="zh-CN" sz="2400" dirty="0" smtClean="0"/>
              <a:t>——OBS backend</a:t>
            </a:r>
            <a:r>
              <a:rPr lang="zh-CN" altLang="en-US" sz="2400" dirty="0" smtClean="0"/>
              <a:t>集群扩展</a:t>
            </a:r>
            <a:endParaRPr lang="en-US" altLang="zh-CN" sz="2400" dirty="0"/>
          </a:p>
        </p:txBody>
      </p:sp>
      <p:pic>
        <p:nvPicPr>
          <p:cNvPr id="3" name="图片 2"/>
          <p:cNvPicPr>
            <a:picLocks noChangeAspect="1"/>
          </p:cNvPicPr>
          <p:nvPr/>
        </p:nvPicPr>
        <p:blipFill>
          <a:blip r:embed="rId2"/>
          <a:stretch>
            <a:fillRect/>
          </a:stretch>
        </p:blipFill>
        <p:spPr>
          <a:xfrm>
            <a:off x="5935288" y="1292771"/>
            <a:ext cx="6004946" cy="4030717"/>
          </a:xfrm>
          <a:prstGeom prst="rect">
            <a:avLst/>
          </a:prstGeom>
        </p:spPr>
      </p:pic>
      <p:pic>
        <p:nvPicPr>
          <p:cNvPr id="5" name="图片 4"/>
          <p:cNvPicPr>
            <a:picLocks noChangeAspect="1"/>
          </p:cNvPicPr>
          <p:nvPr/>
        </p:nvPicPr>
        <p:blipFill>
          <a:blip r:embed="rId3"/>
          <a:stretch>
            <a:fillRect/>
          </a:stretch>
        </p:blipFill>
        <p:spPr>
          <a:xfrm>
            <a:off x="141374" y="1292771"/>
            <a:ext cx="5530285" cy="4030717"/>
          </a:xfrm>
          <a:prstGeom prst="rect">
            <a:avLst/>
          </a:prstGeom>
        </p:spPr>
      </p:pic>
    </p:spTree>
    <p:extLst>
      <p:ext uri="{BB962C8B-B14F-4D97-AF65-F5344CB8AC3E}">
        <p14:creationId xmlns:p14="http://schemas.microsoft.com/office/powerpoint/2010/main" val="267828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8257E7-7732-44EA-8317-72C33307C43A}"/>
              </a:ext>
            </a:extLst>
          </p:cNvPr>
          <p:cNvSpPr>
            <a:spLocks noGrp="1"/>
          </p:cNvSpPr>
          <p:nvPr>
            <p:ph type="title"/>
          </p:nvPr>
        </p:nvSpPr>
        <p:spPr>
          <a:xfrm>
            <a:off x="408604" y="380858"/>
            <a:ext cx="9614961" cy="424732"/>
          </a:xfrm>
        </p:spPr>
        <p:txBody>
          <a:bodyPr/>
          <a:lstStyle/>
          <a:p>
            <a:r>
              <a:rPr lang="zh-CN" altLang="en-US" sz="2400" dirty="0" smtClean="0"/>
              <a:t>遗留问题</a:t>
            </a:r>
            <a:endParaRPr lang="en-US" altLang="zh-CN" sz="2400" dirty="0"/>
          </a:p>
        </p:txBody>
      </p:sp>
      <p:sp>
        <p:nvSpPr>
          <p:cNvPr id="4" name="文本框 3"/>
          <p:cNvSpPr txBox="1"/>
          <p:nvPr/>
        </p:nvSpPr>
        <p:spPr>
          <a:xfrm>
            <a:off x="798786" y="1502979"/>
            <a:ext cx="6810704" cy="923330"/>
          </a:xfrm>
          <a:prstGeom prst="rect">
            <a:avLst/>
          </a:prstGeom>
          <a:noFill/>
        </p:spPr>
        <p:txBody>
          <a:bodyPr wrap="square" rtlCol="0">
            <a:spAutoFit/>
          </a:bodyPr>
          <a:lstStyle/>
          <a:p>
            <a:r>
              <a:rPr lang="zh-CN" altLang="en-US" dirty="0" smtClean="0"/>
              <a:t>问题</a:t>
            </a:r>
            <a:r>
              <a:rPr lang="en-US" altLang="zh-CN" dirty="0" smtClean="0"/>
              <a:t>1</a:t>
            </a:r>
            <a:r>
              <a:rPr lang="zh-CN" altLang="en-US" dirty="0" smtClean="0"/>
              <a:t>：</a:t>
            </a:r>
            <a:endParaRPr lang="en-US" altLang="zh-CN" dirty="0" smtClean="0"/>
          </a:p>
          <a:p>
            <a:r>
              <a:rPr lang="zh-CN" altLang="en-US" dirty="0" smtClean="0"/>
              <a:t>问题</a:t>
            </a:r>
            <a:r>
              <a:rPr lang="en-US" altLang="zh-CN" dirty="0" smtClean="0"/>
              <a:t>2</a:t>
            </a:r>
            <a:r>
              <a:rPr lang="zh-CN" altLang="en-US" dirty="0" smtClean="0"/>
              <a:t>：</a:t>
            </a:r>
            <a:endParaRPr lang="en-US" altLang="zh-CN" dirty="0" smtClean="0"/>
          </a:p>
          <a:p>
            <a:r>
              <a:rPr lang="en-US" altLang="zh-CN" dirty="0" smtClean="0"/>
              <a:t>…</a:t>
            </a:r>
            <a:endParaRPr lang="zh-CN" altLang="en-US" dirty="0"/>
          </a:p>
        </p:txBody>
      </p:sp>
    </p:spTree>
    <p:extLst>
      <p:ext uri="{BB962C8B-B14F-4D97-AF65-F5344CB8AC3E}">
        <p14:creationId xmlns:p14="http://schemas.microsoft.com/office/powerpoint/2010/main" val="264460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508</Words>
  <Application>Microsoft Office PowerPoint</Application>
  <PresentationFormat>宽屏</PresentationFormat>
  <Paragraphs>44</Paragraphs>
  <Slides>10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微软雅黑</vt:lpstr>
      <vt:lpstr>微软雅黑</vt:lpstr>
      <vt:lpstr>Arial</vt:lpstr>
      <vt:lpstr>Wingdings</vt:lpstr>
      <vt:lpstr>Office 主题​​</vt:lpstr>
      <vt:lpstr>工程构建优化方案讨论</vt:lpstr>
      <vt:lpstr>PowerPoint 演示文稿</vt:lpstr>
      <vt:lpstr>需求背景——提高单包&amp;ISO构建成功率，提升支撑社区开发者构建&amp;测试体验</vt:lpstr>
      <vt:lpstr>需求描述</vt:lpstr>
      <vt:lpstr>需求分析</vt:lpstr>
      <vt:lpstr>方案初稿——分层构建</vt:lpstr>
      <vt:lpstr>方案初稿——分层构建</vt:lpstr>
      <vt:lpstr>方案初稿——OBS backend集群扩展</vt:lpstr>
      <vt:lpstr>遗留问题</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xiasenlin</cp:lastModifiedBy>
  <cp:revision>20</cp:revision>
  <dcterms:created xsi:type="dcterms:W3CDTF">2021-09-22T17:27:27Z</dcterms:created>
  <dcterms:modified xsi:type="dcterms:W3CDTF">2022-05-17T12:44:40Z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(2)T2hoRFbUZO0OwDD/8t1n3FaRaHGXYmFk+Xbv9gMYJdTDBT5cMk8u5jpfbEsurFCnA71mvK9A
6COQDTSbkEionqSa1xTKMf7iuZ1OY3ywYjwmVskc8yisaiKR8M1uwZGxHoVXxPmf6PrIn6Tz
THQGZaa3bDsoIKLhwUb95T6PBrI2LykRZAOrvd1lxVTEOJzqjXxRDcqdVWBRvJeqLsgbX/OQ
HD3x723jb15v3vTChD</vt:lpwstr>
  </property>
  <property fmtid="{D5CDD505-2E9C-101B-9397-08002B2CF9AE}" pid="3" name="_2015_ms_pID_7253431">
    <vt:lpwstr>Ywk90lYKzqwHkUPSO9VWJ6q1uGZ9siXwOG6uE9wLr9nC98uxw2v7xS
BUnL7vOTNlLraxRBivTG9WFWFty+gF6PN8jDp4UMjAGY4sXzGCw7pDhj9tXGwiEiXYh0XBTU
TI+4xSqQVXBetnn/8jKlC+Tp1evOx8OpU7Y/wT0rur2FQLdlJO54oVHvdZSUx1ZmM4YEhQ+L
tSqUd5en/pERclFO</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1646359570</vt:lpwstr>
  </property>
</Properties>
</file>