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6"/>
  </p:notesMasterIdLst>
  <p:sldIdLst>
    <p:sldId id="259" r:id="rId3"/>
    <p:sldId id="264" r:id="rId4"/>
    <p:sldId id="258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768FB5"/>
    <a:srgbClr val="193673"/>
    <a:srgbClr val="1EB182"/>
    <a:srgbClr val="4E4AA8"/>
    <a:srgbClr val="1669B7"/>
    <a:srgbClr val="A0A5AD"/>
    <a:srgbClr val="457FC0"/>
    <a:srgbClr val="303C92"/>
    <a:srgbClr val="2C6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336" autoAdjust="0"/>
    <p:restoredTop sz="96285" autoAdjust="0"/>
  </p:normalViewPr>
  <p:slideViewPr>
    <p:cSldViewPr snapToGrid="0">
      <p:cViewPr varScale="1">
        <p:scale>
          <a:sx n="116" d="100"/>
          <a:sy n="116" d="100"/>
        </p:scale>
        <p:origin x="9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81B43-0878-4242-AF1F-934DD8AF78C3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127C6-B219-4C1A-BE41-3F41FC62E7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31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1.LTS</a:t>
            </a:r>
            <a:r>
              <a:rPr lang="zh-CN" altLang="en-US" dirty="0" smtClean="0"/>
              <a:t>版本内的</a:t>
            </a:r>
            <a:r>
              <a:rPr lang="en-US" altLang="zh-CN" dirty="0" smtClean="0"/>
              <a:t>SP</a:t>
            </a:r>
            <a:r>
              <a:rPr lang="zh-CN" altLang="en-US" dirty="0" smtClean="0"/>
              <a:t>版本内的</a:t>
            </a:r>
            <a:r>
              <a:rPr lang="en-US" altLang="zh-CN" dirty="0" err="1" smtClean="0"/>
              <a:t>kabi</a:t>
            </a:r>
            <a:r>
              <a:rPr lang="zh-CN" altLang="en-US" dirty="0" smtClean="0"/>
              <a:t>（白名单）是否可以保证兼容</a:t>
            </a:r>
            <a:endParaRPr lang="en-US" altLang="zh-CN" dirty="0" smtClean="0"/>
          </a:p>
          <a:p>
            <a:r>
              <a:rPr lang="en-US" altLang="zh-CN" dirty="0" smtClean="0"/>
              <a:t>2.20.03 LTS</a:t>
            </a:r>
            <a:r>
              <a:rPr lang="zh-CN" altLang="en-US" dirty="0" smtClean="0"/>
              <a:t>上各个</a:t>
            </a:r>
            <a:r>
              <a:rPr lang="en-US" altLang="zh-CN" dirty="0" smtClean="0"/>
              <a:t>SP</a:t>
            </a:r>
            <a:r>
              <a:rPr lang="zh-CN" altLang="en-US" dirty="0" smtClean="0"/>
              <a:t>版本用的什么内核分支</a:t>
            </a:r>
            <a:endParaRPr lang="en-US" altLang="zh-CN" dirty="0" smtClean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信息知会到板卡厂商（通过兼容性</a:t>
            </a:r>
            <a:r>
              <a:rPr lang="en-US" altLang="zh-CN" dirty="0" smtClean="0"/>
              <a:t>sig</a:t>
            </a:r>
            <a:r>
              <a:rPr lang="zh-CN" altLang="en-US" dirty="0" smtClean="0"/>
              <a:t>）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127C6-B219-4C1A-BE41-3F41FC62E7C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163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3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79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350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9915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-182880"/>
            <a:ext cx="13004800" cy="7315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39" y="495191"/>
            <a:ext cx="2529107" cy="83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64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782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99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6314" y="334735"/>
            <a:ext cx="11318421" cy="65314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2800" b="1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lvl="0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2"/>
          <p:cNvSpPr>
            <a:spLocks noGrp="1"/>
          </p:cNvSpPr>
          <p:nvPr>
            <p:ph idx="1"/>
          </p:nvPr>
        </p:nvSpPr>
        <p:spPr>
          <a:xfrm>
            <a:off x="446315" y="1790587"/>
            <a:ext cx="11318420" cy="4351338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8" name="副标题 2"/>
          <p:cNvSpPr>
            <a:spLocks noGrp="1"/>
          </p:cNvSpPr>
          <p:nvPr>
            <p:ph type="subTitle" idx="13"/>
          </p:nvPr>
        </p:nvSpPr>
        <p:spPr>
          <a:xfrm>
            <a:off x="446315" y="948103"/>
            <a:ext cx="11318420" cy="502333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8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218418"/>
            <a:ext cx="10515600" cy="1325563"/>
          </a:xfrm>
        </p:spPr>
        <p:txBody>
          <a:bodyPr/>
          <a:lstStyle>
            <a:lvl1pPr algn="ctr">
              <a:defRPr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694" y="6021118"/>
            <a:ext cx="2046067" cy="67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8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860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目录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542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6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0513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2652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230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449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4422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60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60507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64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811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89857" y="473528"/>
            <a:ext cx="11201400" cy="579664"/>
          </a:xfr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89855" y="1233034"/>
            <a:ext cx="11201401" cy="407987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29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2104118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Thank you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464" y="5994402"/>
            <a:ext cx="190500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85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39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7754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754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661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93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pPr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94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1" r:id="rId3"/>
    <p:sldLayoutId id="2147483675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0498C-A541-4755-A323-2ECD54975260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52949-FD10-4DF2-898B-8AB655855C4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12570900" y="2059612"/>
            <a:ext cx="639344" cy="639344"/>
          </a:xfrm>
          <a:prstGeom prst="ellipse">
            <a:avLst/>
          </a:prstGeom>
          <a:solidFill>
            <a:srgbClr val="1EB1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2598415" y="5425196"/>
            <a:ext cx="639344" cy="639344"/>
          </a:xfrm>
          <a:prstGeom prst="ellipse">
            <a:avLst/>
          </a:prstGeom>
          <a:solidFill>
            <a:srgbClr val="4E4A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 userDrawn="1"/>
        </p:nvSpPr>
        <p:spPr>
          <a:xfrm>
            <a:off x="12570900" y="3716594"/>
            <a:ext cx="639344" cy="639344"/>
          </a:xfrm>
          <a:prstGeom prst="ellipse">
            <a:avLst/>
          </a:prstGeom>
          <a:solidFill>
            <a:srgbClr val="457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12598415" y="4545085"/>
            <a:ext cx="639344" cy="639344"/>
          </a:xfrm>
          <a:prstGeom prst="ellipse">
            <a:avLst/>
          </a:prstGeom>
          <a:solidFill>
            <a:srgbClr val="A0A5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 userDrawn="1"/>
        </p:nvSpPr>
        <p:spPr>
          <a:xfrm>
            <a:off x="12598415" y="6305307"/>
            <a:ext cx="639344" cy="639344"/>
          </a:xfrm>
          <a:prstGeom prst="ellipse">
            <a:avLst/>
          </a:prstGeom>
          <a:solidFill>
            <a:srgbClr val="1669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 userDrawn="1"/>
        </p:nvSpPr>
        <p:spPr>
          <a:xfrm>
            <a:off x="12570900" y="2888103"/>
            <a:ext cx="639344" cy="639344"/>
          </a:xfrm>
          <a:prstGeom prst="ellipse">
            <a:avLst/>
          </a:prstGeom>
          <a:solidFill>
            <a:srgbClr val="1936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2336574" y="150113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颜色搭配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772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8" r:id="rId3"/>
    <p:sldLayoutId id="2147483672" r:id="rId4"/>
    <p:sldLayoutId id="2147483676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 idx="4294967295"/>
          </p:nvPr>
        </p:nvSpPr>
        <p:spPr>
          <a:xfrm>
            <a:off x="1046843" y="2368742"/>
            <a:ext cx="10048421" cy="662781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57FC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openEuler</a:t>
            </a:r>
            <a:r>
              <a:rPr lang="zh-CN" altLang="en-US" dirty="0" smtClean="0"/>
              <a:t>生命周期规则</a:t>
            </a:r>
            <a:endParaRPr lang="zh-CN" altLang="en-US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10247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标题 42"/>
          <p:cNvSpPr txBox="1">
            <a:spLocks/>
          </p:cNvSpPr>
          <p:nvPr/>
        </p:nvSpPr>
        <p:spPr>
          <a:xfrm>
            <a:off x="510966" y="307027"/>
            <a:ext cx="11318421" cy="6531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800" b="1" kern="1200" dirty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>
              <a:defRPr/>
            </a:pPr>
            <a:r>
              <a:rPr lang="en-US" altLang="zh-CN" b="0" dirty="0">
                <a:solidFill>
                  <a:srgbClr val="1D1D1A"/>
                </a:solidFill>
                <a:latin typeface="Arial"/>
                <a:ea typeface="微软雅黑"/>
              </a:rPr>
              <a:t>openEuler</a:t>
            </a:r>
            <a:r>
              <a:rPr b="0" dirty="0">
                <a:solidFill>
                  <a:srgbClr val="1D1D1A"/>
                </a:solidFill>
                <a:latin typeface="Arial"/>
                <a:ea typeface="微软雅黑"/>
              </a:rPr>
              <a:t>版本生命周期规则（</a:t>
            </a:r>
            <a:r>
              <a:rPr lang="en-US" altLang="zh-CN" b="0" dirty="0">
                <a:solidFill>
                  <a:srgbClr val="1D1D1A"/>
                </a:solidFill>
                <a:latin typeface="Arial"/>
                <a:ea typeface="微软雅黑"/>
              </a:rPr>
              <a:t>LTS+SP</a:t>
            </a:r>
            <a:r>
              <a:rPr b="0" dirty="0" smtClean="0">
                <a:solidFill>
                  <a:srgbClr val="1D1D1A"/>
                </a:solidFill>
                <a:latin typeface="Arial"/>
                <a:ea typeface="微软雅黑"/>
              </a:rPr>
              <a:t>）</a:t>
            </a:r>
            <a:endParaRPr b="0" dirty="0">
              <a:solidFill>
                <a:srgbClr val="1D1D1A"/>
              </a:solidFill>
              <a:latin typeface="Arial"/>
              <a:ea typeface="微软雅黑"/>
            </a:endParaRPr>
          </a:p>
        </p:txBody>
      </p:sp>
      <p:grpSp>
        <p:nvGrpSpPr>
          <p:cNvPr id="228" name="组合 227">
            <a:extLst>
              <a:ext uri="{FF2B5EF4-FFF2-40B4-BE49-F238E27FC236}">
                <a16:creationId xmlns="" xmlns:a16="http://schemas.microsoft.com/office/drawing/2014/main" id="{BC72A9BF-ED5F-4FC4-8AA0-7E13838097C9}"/>
              </a:ext>
            </a:extLst>
          </p:cNvPr>
          <p:cNvGrpSpPr/>
          <p:nvPr/>
        </p:nvGrpSpPr>
        <p:grpSpPr>
          <a:xfrm>
            <a:off x="847198" y="957834"/>
            <a:ext cx="10890618" cy="3988463"/>
            <a:chOff x="507569" y="1103043"/>
            <a:chExt cx="11035109" cy="5235412"/>
          </a:xfrm>
        </p:grpSpPr>
        <p:grpSp>
          <p:nvGrpSpPr>
            <p:cNvPr id="229" name="组合 228"/>
            <p:cNvGrpSpPr/>
            <p:nvPr/>
          </p:nvGrpSpPr>
          <p:grpSpPr>
            <a:xfrm>
              <a:off x="507569" y="1103043"/>
              <a:ext cx="11035109" cy="5235412"/>
              <a:chOff x="-935328" y="1508595"/>
              <a:chExt cx="4531410" cy="4800615"/>
            </a:xfrm>
          </p:grpSpPr>
          <p:sp>
            <p:nvSpPr>
              <p:cNvPr id="319" name="矩形 318">
                <a:extLst>
                  <a:ext uri="{FF2B5EF4-FFF2-40B4-BE49-F238E27FC236}">
                    <a16:creationId xmlns="" xmlns:a16="http://schemas.microsoft.com/office/drawing/2014/main" id="{1B1F151C-62A6-42D3-8471-D8C579005A98}"/>
                  </a:ext>
                </a:extLst>
              </p:cNvPr>
              <p:cNvSpPr/>
              <p:nvPr/>
            </p:nvSpPr>
            <p:spPr>
              <a:xfrm>
                <a:off x="-880347" y="1571590"/>
                <a:ext cx="4418491" cy="4680451"/>
              </a:xfrm>
              <a:prstGeom prst="rect">
                <a:avLst/>
              </a:prstGeom>
              <a:solidFill>
                <a:srgbClr val="FFFFFF">
                  <a:lumMod val="95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rIns="0" rtlCol="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3765" rtl="0" eaLnBrk="1" fontAlgn="ctr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50000"/>
                  <a:buFontTx/>
                  <a:buNone/>
                  <a:tabLst/>
                  <a:defRPr/>
                </a:pPr>
                <a:endParaRPr kumimoji="0" lang="en-US" altLang="zh-CN" sz="900" b="1" i="0" u="none" strike="noStrike" kern="0" cap="none" spc="0" normalizeH="0" baseline="0" noProof="0" dirty="0">
                  <a:ln>
                    <a:noFill/>
                  </a:ln>
                  <a:solidFill>
                    <a:srgbClr val="EA0028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微软雅黑" panose="020B0503020204020204" pitchFamily="34" charset="-122"/>
                </a:endParaRPr>
              </a:p>
            </p:txBody>
          </p:sp>
          <p:sp>
            <p:nvSpPr>
              <p:cNvPr id="320" name="矩形 319">
                <a:extLst>
                  <a:ext uri="{FF2B5EF4-FFF2-40B4-BE49-F238E27FC236}">
                    <a16:creationId xmlns="" xmlns:a16="http://schemas.microsoft.com/office/drawing/2014/main" id="{339F814C-AADF-4318-B9A5-F6EBD5D157EF}"/>
                  </a:ext>
                </a:extLst>
              </p:cNvPr>
              <p:cNvSpPr/>
              <p:nvPr/>
            </p:nvSpPr>
            <p:spPr>
              <a:xfrm>
                <a:off x="-935327" y="1511153"/>
                <a:ext cx="4528307" cy="4798057"/>
              </a:xfrm>
              <a:prstGeom prst="rect">
                <a:avLst/>
              </a:prstGeom>
              <a:noFill/>
              <a:ln w="6350" cap="flat" cmpd="sng" algn="ctr">
                <a:solidFill>
                  <a:srgbClr val="FFFFFF">
                    <a:lumMod val="85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en-US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grpSp>
            <p:nvGrpSpPr>
              <p:cNvPr id="321" name="组合 320"/>
              <p:cNvGrpSpPr/>
              <p:nvPr/>
            </p:nvGrpSpPr>
            <p:grpSpPr>
              <a:xfrm>
                <a:off x="-935328" y="1508595"/>
                <a:ext cx="4531410" cy="4799869"/>
                <a:chOff x="-935328" y="1508595"/>
                <a:chExt cx="4531410" cy="4799869"/>
              </a:xfrm>
            </p:grpSpPr>
            <p:grpSp>
              <p:nvGrpSpPr>
                <p:cNvPr id="322" name="组合 321"/>
                <p:cNvGrpSpPr/>
                <p:nvPr/>
              </p:nvGrpSpPr>
              <p:grpSpPr>
                <a:xfrm>
                  <a:off x="-935328" y="1508595"/>
                  <a:ext cx="4531410" cy="107639"/>
                  <a:chOff x="-935328" y="1508595"/>
                  <a:chExt cx="4531410" cy="107639"/>
                </a:xfrm>
              </p:grpSpPr>
              <p:sp>
                <p:nvSpPr>
                  <p:cNvPr id="326" name="半闭框 325">
                    <a:extLst>
                      <a:ext uri="{FF2B5EF4-FFF2-40B4-BE49-F238E27FC236}">
                        <a16:creationId xmlns="" xmlns:a16="http://schemas.microsoft.com/office/drawing/2014/main" id="{A771FF1D-EB4A-496A-BC13-86CD54F2502B}"/>
                      </a:ext>
                    </a:extLst>
                  </p:cNvPr>
                  <p:cNvSpPr/>
                  <p:nvPr/>
                </p:nvSpPr>
                <p:spPr>
                  <a:xfrm>
                    <a:off x="-935328" y="1508595"/>
                    <a:ext cx="110199" cy="107639"/>
                  </a:xfrm>
                  <a:prstGeom prst="halfFrame">
                    <a:avLst>
                      <a:gd name="adj1" fmla="val 14814"/>
                      <a:gd name="adj2" fmla="val 14814"/>
                    </a:avLst>
                  </a:prstGeom>
                  <a:solidFill>
                    <a:srgbClr val="C7000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7" name="半闭框 326">
                    <a:extLst>
                      <a:ext uri="{FF2B5EF4-FFF2-40B4-BE49-F238E27FC236}">
                        <a16:creationId xmlns="" xmlns:a16="http://schemas.microsoft.com/office/drawing/2014/main" id="{6269CECB-EE21-4490-AB13-956FFE3444C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3487163" y="1507315"/>
                    <a:ext cx="107639" cy="110199"/>
                  </a:xfrm>
                  <a:prstGeom prst="halfFrame">
                    <a:avLst>
                      <a:gd name="adj1" fmla="val 14814"/>
                      <a:gd name="adj2" fmla="val 14814"/>
                    </a:avLst>
                  </a:prstGeom>
                  <a:solidFill>
                    <a:srgbClr val="C7000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  <p:grpSp>
              <p:nvGrpSpPr>
                <p:cNvPr id="323" name="组合 322"/>
                <p:cNvGrpSpPr/>
                <p:nvPr/>
              </p:nvGrpSpPr>
              <p:grpSpPr>
                <a:xfrm>
                  <a:off x="-935328" y="6200824"/>
                  <a:ext cx="4531405" cy="107640"/>
                  <a:chOff x="-935328" y="6200824"/>
                  <a:chExt cx="4531405" cy="107640"/>
                </a:xfrm>
              </p:grpSpPr>
              <p:sp>
                <p:nvSpPr>
                  <p:cNvPr id="324" name="半闭框 323">
                    <a:extLst>
                      <a:ext uri="{FF2B5EF4-FFF2-40B4-BE49-F238E27FC236}">
                        <a16:creationId xmlns="" xmlns:a16="http://schemas.microsoft.com/office/drawing/2014/main" id="{2A1FC73F-CFA9-4ADB-AD75-3AB099A67B7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-934048" y="6199545"/>
                    <a:ext cx="107639" cy="110199"/>
                  </a:xfrm>
                  <a:prstGeom prst="halfFrame">
                    <a:avLst>
                      <a:gd name="adj1" fmla="val 14814"/>
                      <a:gd name="adj2" fmla="val 14814"/>
                    </a:avLst>
                  </a:prstGeom>
                  <a:solidFill>
                    <a:srgbClr val="C7000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  <p:sp>
                <p:nvSpPr>
                  <p:cNvPr id="325" name="半闭框 324">
                    <a:extLst>
                      <a:ext uri="{FF2B5EF4-FFF2-40B4-BE49-F238E27FC236}">
                        <a16:creationId xmlns="" xmlns:a16="http://schemas.microsoft.com/office/drawing/2014/main" id="{CA6BBEF6-F7EC-4DA1-9349-6D4D85FD8EA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485878" y="6200824"/>
                    <a:ext cx="110199" cy="107639"/>
                  </a:xfrm>
                  <a:prstGeom prst="halfFrame">
                    <a:avLst>
                      <a:gd name="adj1" fmla="val 14814"/>
                      <a:gd name="adj2" fmla="val 14814"/>
                    </a:avLst>
                  </a:prstGeom>
                  <a:solidFill>
                    <a:srgbClr val="C7000B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>
                    <a:defPPr>
                      <a:defRPr lang="en-US">
                        <a:solidFill>
                          <a:schemeClr val="lt1"/>
                        </a:solidFill>
                      </a:defRPr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zh-CN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1D1D1A"/>
                      </a:solidFill>
                      <a:effectLst/>
                      <a:uLnTx/>
                      <a:uFillTx/>
                      <a:latin typeface="Calibri" panose="020F0502020204030204"/>
                      <a:ea typeface="等线" panose="02010600030101010101" pitchFamily="2" charset="-122"/>
                      <a:cs typeface="+mn-cs"/>
                    </a:endParaRPr>
                  </a:p>
                </p:txBody>
              </p:sp>
            </p:grpSp>
          </p:grpSp>
        </p:grpSp>
        <p:cxnSp>
          <p:nvCxnSpPr>
            <p:cNvPr id="230" name="直接连接符 229"/>
            <p:cNvCxnSpPr/>
            <p:nvPr/>
          </p:nvCxnSpPr>
          <p:spPr>
            <a:xfrm>
              <a:off x="3452472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1" name="直接连接符 230"/>
            <p:cNvCxnSpPr/>
            <p:nvPr/>
          </p:nvCxnSpPr>
          <p:spPr>
            <a:xfrm>
              <a:off x="3876958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2" name="直接连接符 231"/>
            <p:cNvCxnSpPr/>
            <p:nvPr/>
          </p:nvCxnSpPr>
          <p:spPr>
            <a:xfrm>
              <a:off x="4301444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3" name="直接连接符 232"/>
            <p:cNvCxnSpPr/>
            <p:nvPr/>
          </p:nvCxnSpPr>
          <p:spPr>
            <a:xfrm>
              <a:off x="4725930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4" name="直接连接符 233"/>
            <p:cNvCxnSpPr/>
            <p:nvPr/>
          </p:nvCxnSpPr>
          <p:spPr>
            <a:xfrm>
              <a:off x="5150415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5" name="直接连接符 234"/>
            <p:cNvCxnSpPr/>
            <p:nvPr/>
          </p:nvCxnSpPr>
          <p:spPr>
            <a:xfrm>
              <a:off x="5574901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6" name="直接连接符 235"/>
            <p:cNvCxnSpPr/>
            <p:nvPr/>
          </p:nvCxnSpPr>
          <p:spPr>
            <a:xfrm>
              <a:off x="5999386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7" name="直接连接符 236"/>
            <p:cNvCxnSpPr/>
            <p:nvPr/>
          </p:nvCxnSpPr>
          <p:spPr>
            <a:xfrm>
              <a:off x="6423871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8" name="直接连接符 237"/>
            <p:cNvCxnSpPr/>
            <p:nvPr/>
          </p:nvCxnSpPr>
          <p:spPr>
            <a:xfrm>
              <a:off x="6848357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39" name="直接连接符 238"/>
            <p:cNvCxnSpPr/>
            <p:nvPr/>
          </p:nvCxnSpPr>
          <p:spPr>
            <a:xfrm>
              <a:off x="7697329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40" name="直接连接符 239"/>
            <p:cNvCxnSpPr/>
            <p:nvPr/>
          </p:nvCxnSpPr>
          <p:spPr>
            <a:xfrm>
              <a:off x="7272843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41" name="直接连接符 240"/>
            <p:cNvCxnSpPr/>
            <p:nvPr/>
          </p:nvCxnSpPr>
          <p:spPr>
            <a:xfrm>
              <a:off x="8121815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42" name="直接连接符 241"/>
            <p:cNvCxnSpPr/>
            <p:nvPr/>
          </p:nvCxnSpPr>
          <p:spPr>
            <a:xfrm>
              <a:off x="8546301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43" name="直接连接符 242"/>
            <p:cNvCxnSpPr/>
            <p:nvPr/>
          </p:nvCxnSpPr>
          <p:spPr>
            <a:xfrm>
              <a:off x="8970787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44" name="直接连接符 243"/>
            <p:cNvCxnSpPr/>
            <p:nvPr/>
          </p:nvCxnSpPr>
          <p:spPr>
            <a:xfrm>
              <a:off x="9395269" y="1675570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245" name="矩形 244"/>
            <p:cNvSpPr/>
            <p:nvPr/>
          </p:nvSpPr>
          <p:spPr>
            <a:xfrm>
              <a:off x="2833545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2019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46" name="矩形 245"/>
            <p:cNvSpPr/>
            <p:nvPr/>
          </p:nvSpPr>
          <p:spPr>
            <a:xfrm>
              <a:off x="3681297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2020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47" name="矩形 246"/>
            <p:cNvSpPr/>
            <p:nvPr/>
          </p:nvSpPr>
          <p:spPr>
            <a:xfrm>
              <a:off x="4529049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2021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48" name="矩形 247"/>
            <p:cNvSpPr/>
            <p:nvPr/>
          </p:nvSpPr>
          <p:spPr>
            <a:xfrm>
              <a:off x="5376801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2022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49" name="矩形 248"/>
            <p:cNvSpPr/>
            <p:nvPr/>
          </p:nvSpPr>
          <p:spPr>
            <a:xfrm>
              <a:off x="6224553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2023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50" name="矩形 249"/>
            <p:cNvSpPr/>
            <p:nvPr/>
          </p:nvSpPr>
          <p:spPr>
            <a:xfrm>
              <a:off x="7072305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2024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51" name="矩形 250"/>
            <p:cNvSpPr/>
            <p:nvPr/>
          </p:nvSpPr>
          <p:spPr>
            <a:xfrm>
              <a:off x="7920057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2025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52" name="矩形 251"/>
            <p:cNvSpPr/>
            <p:nvPr/>
          </p:nvSpPr>
          <p:spPr>
            <a:xfrm>
              <a:off x="8767811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2026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53" name="矩形 252"/>
            <p:cNvSpPr/>
            <p:nvPr/>
          </p:nvSpPr>
          <p:spPr>
            <a:xfrm>
              <a:off x="825641" y="2004910"/>
              <a:ext cx="3051314" cy="26827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openEuler20.03 LTS </a:t>
              </a:r>
              <a:r>
                <a:rPr kumimoji="0" lang="zh-CN" altLang="en-US" sz="1050" b="1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全版本</a:t>
              </a:r>
              <a:endParaRPr kumimoji="0" lang="zh-CN" altLang="en-US" sz="1050" b="1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4" name="矩形 253"/>
            <p:cNvSpPr/>
            <p:nvPr/>
          </p:nvSpPr>
          <p:spPr>
            <a:xfrm>
              <a:off x="825641" y="2691384"/>
              <a:ext cx="3643837" cy="270000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openEuler20.03 LTS SP1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5" name="矩形 254"/>
            <p:cNvSpPr/>
            <p:nvPr/>
          </p:nvSpPr>
          <p:spPr>
            <a:xfrm>
              <a:off x="825641" y="3034621"/>
              <a:ext cx="4309597" cy="26827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openEuler20.03 LTS SP2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6" name="矩形 255"/>
            <p:cNvSpPr/>
            <p:nvPr/>
          </p:nvSpPr>
          <p:spPr>
            <a:xfrm>
              <a:off x="825641" y="3377858"/>
              <a:ext cx="4808219" cy="26827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openEuler20.03 LTS SP3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7" name="矩形 256"/>
            <p:cNvSpPr/>
            <p:nvPr/>
          </p:nvSpPr>
          <p:spPr>
            <a:xfrm>
              <a:off x="825641" y="3721095"/>
              <a:ext cx="4831852" cy="2682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openEuler22.03 LTS </a:t>
              </a:r>
              <a:r>
                <a:rPr kumimoji="0" lang="zh-CN" altLang="en-US" sz="105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全版本</a:t>
              </a:r>
            </a:p>
          </p:txBody>
        </p:sp>
        <p:sp>
          <p:nvSpPr>
            <p:cNvPr id="258" name="矩形 257"/>
            <p:cNvSpPr/>
            <p:nvPr/>
          </p:nvSpPr>
          <p:spPr>
            <a:xfrm>
              <a:off x="825641" y="4407567"/>
              <a:ext cx="5854683" cy="2682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14478"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openEuler22.03 LTS SP1</a:t>
              </a:r>
              <a:endParaRPr lang="zh-CN" altLang="en-US" sz="1050" kern="0" dirty="0">
                <a:solidFill>
                  <a:srgbClr val="1D1D1A"/>
                </a:solidFill>
                <a:ea typeface="等线" panose="02010600030101010101" pitchFamily="2" charset="-122"/>
              </a:endParaRPr>
            </a:p>
          </p:txBody>
        </p:sp>
        <p:sp>
          <p:nvSpPr>
            <p:cNvPr id="259" name="矩形 258"/>
            <p:cNvSpPr/>
            <p:nvPr/>
          </p:nvSpPr>
          <p:spPr>
            <a:xfrm>
              <a:off x="825641" y="5437270"/>
              <a:ext cx="1442082" cy="246413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…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0" name="矩形 259"/>
            <p:cNvSpPr/>
            <p:nvPr/>
          </p:nvSpPr>
          <p:spPr>
            <a:xfrm>
              <a:off x="3876958" y="2004910"/>
              <a:ext cx="1706031" cy="26827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1" name="矩形 260"/>
            <p:cNvSpPr/>
            <p:nvPr/>
          </p:nvSpPr>
          <p:spPr>
            <a:xfrm>
              <a:off x="5584706" y="2004910"/>
              <a:ext cx="1697387" cy="26827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2" name="矩形 261"/>
            <p:cNvSpPr/>
            <p:nvPr/>
          </p:nvSpPr>
          <p:spPr>
            <a:xfrm>
              <a:off x="4469479" y="2690112"/>
              <a:ext cx="1706030" cy="270000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3" name="矩形 262"/>
            <p:cNvSpPr/>
            <p:nvPr/>
          </p:nvSpPr>
          <p:spPr>
            <a:xfrm>
              <a:off x="4906821" y="3036409"/>
              <a:ext cx="668080" cy="270000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4" name="矩形 263"/>
            <p:cNvSpPr/>
            <p:nvPr/>
          </p:nvSpPr>
          <p:spPr>
            <a:xfrm>
              <a:off x="5375718" y="3374728"/>
              <a:ext cx="1905214" cy="28223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5" name="TextBox 3"/>
            <p:cNvSpPr txBox="1"/>
            <p:nvPr/>
          </p:nvSpPr>
          <p:spPr>
            <a:xfrm>
              <a:off x="855479" y="1695566"/>
              <a:ext cx="141224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openEuler 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</a:rPr>
                <a:t>补丁版本</a:t>
              </a:r>
            </a:p>
          </p:txBody>
        </p:sp>
        <p:sp>
          <p:nvSpPr>
            <p:cNvPr id="266" name="矩形 265"/>
            <p:cNvSpPr/>
            <p:nvPr/>
          </p:nvSpPr>
          <p:spPr>
            <a:xfrm>
              <a:off x="4884317" y="5683683"/>
              <a:ext cx="1991913" cy="454799"/>
            </a:xfrm>
            <a:prstGeom prst="rect">
              <a:avLst/>
            </a:prstGeom>
            <a:solidFill>
              <a:srgbClr val="C0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开发阶段</a:t>
              </a:r>
              <a:endPara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Develop Phase</a:t>
              </a:r>
              <a:endParaRPr kumimoji="0" lang="zh-CN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7" name="矩形 266"/>
            <p:cNvSpPr/>
            <p:nvPr/>
          </p:nvSpPr>
          <p:spPr>
            <a:xfrm>
              <a:off x="6991668" y="5683684"/>
              <a:ext cx="1991913" cy="454799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全面</a:t>
              </a:r>
              <a:r>
                <a:rPr kumimoji="0" lang="en-US" altLang="zh-C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/</a:t>
              </a: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维护支持</a:t>
              </a:r>
              <a:endPara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Maintenance Support</a:t>
              </a:r>
              <a:endParaRPr kumimoji="0" lang="zh-CN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8" name="矩形 267"/>
            <p:cNvSpPr/>
            <p:nvPr/>
          </p:nvSpPr>
          <p:spPr>
            <a:xfrm>
              <a:off x="9099018" y="5683683"/>
              <a:ext cx="1991913" cy="454799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扩展支持</a:t>
              </a:r>
              <a:endParaRPr kumimoji="0" lang="en-US" altLang="zh-CN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Extend Support</a:t>
              </a:r>
              <a:endParaRPr kumimoji="0" lang="zh-CN" altLang="en-US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9" name="文本框 268"/>
            <p:cNvSpPr txBox="1"/>
            <p:nvPr/>
          </p:nvSpPr>
          <p:spPr>
            <a:xfrm>
              <a:off x="3643919" y="1803970"/>
              <a:ext cx="7344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rPr>
                <a:t>2020.03</a:t>
              </a:r>
              <a:endParaRPr kumimoji="1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等线" panose="02010600030101010101" pitchFamily="2" charset="-122"/>
              </a:endParaRPr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5334257" y="1817950"/>
              <a:ext cx="7344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rPr>
                <a:t>2022.03</a:t>
              </a:r>
              <a:endParaRPr kumimoji="1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等线" panose="02010600030101010101" pitchFamily="2" charset="-122"/>
              </a:endParaRPr>
            </a:p>
          </p:txBody>
        </p:sp>
        <p:sp>
          <p:nvSpPr>
            <p:cNvPr id="271" name="文本框 270"/>
            <p:cNvSpPr txBox="1"/>
            <p:nvPr/>
          </p:nvSpPr>
          <p:spPr>
            <a:xfrm>
              <a:off x="7041887" y="1817950"/>
              <a:ext cx="7344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rPr>
                <a:t>2024.03</a:t>
              </a:r>
              <a:endParaRPr kumimoji="1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等线" panose="02010600030101010101" pitchFamily="2" charset="-122"/>
              </a:endParaRPr>
            </a:p>
          </p:txBody>
        </p:sp>
        <p:sp>
          <p:nvSpPr>
            <p:cNvPr id="272" name="文本框 271"/>
            <p:cNvSpPr txBox="1"/>
            <p:nvPr/>
          </p:nvSpPr>
          <p:spPr>
            <a:xfrm>
              <a:off x="8740573" y="1823084"/>
              <a:ext cx="7344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rPr>
                <a:t>2026.03</a:t>
              </a:r>
              <a:endParaRPr kumimoji="1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等线" panose="02010600030101010101" pitchFamily="2" charset="-122"/>
              </a:endParaRPr>
            </a:p>
          </p:txBody>
        </p:sp>
        <p:sp>
          <p:nvSpPr>
            <p:cNvPr id="273" name="矩形 272"/>
            <p:cNvSpPr/>
            <p:nvPr/>
          </p:nvSpPr>
          <p:spPr>
            <a:xfrm>
              <a:off x="825641" y="4750803"/>
              <a:ext cx="6396371" cy="2682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openEuler22.03 LTS SP2</a:t>
              </a:r>
              <a:r>
                <a:rPr kumimoji="0" lang="zh-CN" altLang="en-US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（可选）</a:t>
              </a:r>
            </a:p>
          </p:txBody>
        </p:sp>
        <p:sp>
          <p:nvSpPr>
            <p:cNvPr id="274" name="矩形 273"/>
            <p:cNvSpPr/>
            <p:nvPr/>
          </p:nvSpPr>
          <p:spPr>
            <a:xfrm>
              <a:off x="825641" y="5094039"/>
              <a:ext cx="6936868" cy="2682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openEuler22.03 LTS SP3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5" name="矩形 274"/>
            <p:cNvSpPr/>
            <p:nvPr/>
          </p:nvSpPr>
          <p:spPr>
            <a:xfrm>
              <a:off x="6858227" y="5091506"/>
              <a:ext cx="216000" cy="268277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6" name="矩形 275"/>
            <p:cNvSpPr/>
            <p:nvPr/>
          </p:nvSpPr>
          <p:spPr>
            <a:xfrm>
              <a:off x="7072705" y="5091506"/>
              <a:ext cx="1903949" cy="270000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7" name="矩形 276"/>
            <p:cNvSpPr/>
            <p:nvPr/>
          </p:nvSpPr>
          <p:spPr>
            <a:xfrm>
              <a:off x="9620923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2027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sp>
          <p:nvSpPr>
            <p:cNvPr id="278" name="矩形 277"/>
            <p:cNvSpPr/>
            <p:nvPr/>
          </p:nvSpPr>
          <p:spPr>
            <a:xfrm>
              <a:off x="10468677" y="1312427"/>
              <a:ext cx="796346" cy="327261"/>
            </a:xfrm>
            <a:prstGeom prst="rect">
              <a:avLst/>
            </a:prstGeom>
            <a:solidFill>
              <a:srgbClr val="FFFFFF"/>
            </a:solidFill>
            <a:ln w="3175" cap="flat" cmpd="sng" algn="ctr">
              <a:gradFill flip="none" rotWithShape="1">
                <a:gsLst>
                  <a:gs pos="0">
                    <a:srgbClr val="666666"/>
                  </a:gs>
                  <a:gs pos="100000">
                    <a:srgbClr val="666666">
                      <a:alpha val="54000"/>
                    </a:srgbClr>
                  </a:gs>
                </a:gsLst>
                <a:lin ang="16200000" scaled="1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 anchorCtr="1"/>
            <a:lstStyle/>
            <a:p>
              <a:pPr marL="0" marR="0" lvl="0" indent="0" defTabSz="95925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ea typeface="等线" panose="02010600030101010101" pitchFamily="2" charset="-122"/>
                  <a:cs typeface="Arial" pitchFamily="34" charset="0"/>
                </a:rPr>
                <a:t>2028</a:t>
              </a: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ea typeface="等线" panose="02010600030101010101" pitchFamily="2" charset="-122"/>
                <a:cs typeface="Arial" pitchFamily="34" charset="0"/>
              </a:endParaRPr>
            </a:p>
          </p:txBody>
        </p:sp>
        <p:cxnSp>
          <p:nvCxnSpPr>
            <p:cNvPr id="279" name="直接连接符 278"/>
            <p:cNvCxnSpPr/>
            <p:nvPr/>
          </p:nvCxnSpPr>
          <p:spPr>
            <a:xfrm>
              <a:off x="9827847" y="1683509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80" name="直接连接符 279"/>
            <p:cNvCxnSpPr/>
            <p:nvPr/>
          </p:nvCxnSpPr>
          <p:spPr>
            <a:xfrm>
              <a:off x="10252333" y="1683509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81" name="直接连接符 280"/>
            <p:cNvCxnSpPr/>
            <p:nvPr/>
          </p:nvCxnSpPr>
          <p:spPr>
            <a:xfrm>
              <a:off x="10676815" y="1683509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cxnSp>
          <p:nvCxnSpPr>
            <p:cNvPr id="282" name="直接连接符 281"/>
            <p:cNvCxnSpPr/>
            <p:nvPr/>
          </p:nvCxnSpPr>
          <p:spPr>
            <a:xfrm>
              <a:off x="11099747" y="1683509"/>
              <a:ext cx="0" cy="3364382"/>
            </a:xfrm>
            <a:prstGeom prst="line">
              <a:avLst/>
            </a:prstGeom>
            <a:noFill/>
            <a:ln w="6350" cap="flat" cmpd="sng" algn="ctr">
              <a:solidFill>
                <a:srgbClr val="666666">
                  <a:lumMod val="40000"/>
                  <a:lumOff val="60000"/>
                </a:srgbClr>
              </a:solidFill>
              <a:prstDash val="dash"/>
              <a:miter lim="800000"/>
            </a:ln>
            <a:effectLst/>
          </p:spPr>
        </p:cxnSp>
        <p:sp>
          <p:nvSpPr>
            <p:cNvPr id="283" name="矩形 282"/>
            <p:cNvSpPr/>
            <p:nvPr/>
          </p:nvSpPr>
          <p:spPr>
            <a:xfrm>
              <a:off x="825641" y="2348147"/>
              <a:ext cx="3051314" cy="268278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openEuler20.03 LTS SP0 (</a:t>
              </a: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首版本</a:t>
              </a:r>
              <a:r>
                <a:rPr kumimoji="0" lang="en-US" altLang="zh-CN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4" name="矩形 283"/>
            <p:cNvSpPr/>
            <p:nvPr/>
          </p:nvSpPr>
          <p:spPr>
            <a:xfrm>
              <a:off x="3887987" y="2348147"/>
              <a:ext cx="1697387" cy="26827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78"/>
              <a:endParaRPr lang="zh-CN" altLang="en-US" sz="1200" kern="0" dirty="0">
                <a:solidFill>
                  <a:srgbClr val="1D1D1A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5" name="矩形 284"/>
            <p:cNvSpPr/>
            <p:nvPr/>
          </p:nvSpPr>
          <p:spPr>
            <a:xfrm>
              <a:off x="825641" y="4064331"/>
              <a:ext cx="4831852" cy="268277"/>
            </a:xfrm>
            <a:prstGeom prst="rect">
              <a:avLst/>
            </a:prstGeom>
            <a:solidFill>
              <a:srgbClr val="FFFFFF">
                <a:lumMod val="8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10800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openEuler22.03 LTS SP0 (</a:t>
              </a:r>
              <a:r>
                <a:rPr kumimoji="0" lang="zh-CN" altLang="en-US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首版本</a:t>
              </a:r>
              <a:r>
                <a:rPr kumimoji="0" lang="en-US" altLang="zh-CN" sz="1050" b="0" i="0" u="none" strike="noStrike" kern="0" cap="none" spc="0" normalizeH="0" baseline="0" noProof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rPr>
                <a:t>)</a:t>
              </a:r>
              <a:endParaRPr kumimoji="0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6" name="矩形 285"/>
            <p:cNvSpPr/>
            <p:nvPr/>
          </p:nvSpPr>
          <p:spPr>
            <a:xfrm>
              <a:off x="4725929" y="3035740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7" name="矩形 286"/>
            <p:cNvSpPr/>
            <p:nvPr/>
          </p:nvSpPr>
          <p:spPr>
            <a:xfrm>
              <a:off x="5356833" y="3364141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8" name="矩形 287"/>
            <p:cNvSpPr/>
            <p:nvPr/>
          </p:nvSpPr>
          <p:spPr>
            <a:xfrm>
              <a:off x="3672889" y="2348147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9" name="矩形 288"/>
            <p:cNvSpPr/>
            <p:nvPr/>
          </p:nvSpPr>
          <p:spPr>
            <a:xfrm>
              <a:off x="5573185" y="3722442"/>
              <a:ext cx="1706031" cy="268278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0" name="矩形 289"/>
            <p:cNvSpPr/>
            <p:nvPr/>
          </p:nvSpPr>
          <p:spPr>
            <a:xfrm>
              <a:off x="7280933" y="3722442"/>
              <a:ext cx="1697387" cy="26827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1" name="文本框 290"/>
            <p:cNvSpPr txBox="1"/>
            <p:nvPr/>
          </p:nvSpPr>
          <p:spPr>
            <a:xfrm>
              <a:off x="10462957" y="1823084"/>
              <a:ext cx="734430" cy="1615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rPr>
                <a:t>2028.03</a:t>
              </a:r>
              <a:endParaRPr kumimoji="1" lang="zh-CN" alt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Microsoft YaHei" panose="020B0503020204020204" pitchFamily="34" charset="-122"/>
                <a:ea typeface="等线" panose="02010600030101010101" pitchFamily="2" charset="-122"/>
              </a:endParaRPr>
            </a:p>
          </p:txBody>
        </p:sp>
        <p:sp>
          <p:nvSpPr>
            <p:cNvPr id="292" name="矩形 291"/>
            <p:cNvSpPr/>
            <p:nvPr/>
          </p:nvSpPr>
          <p:spPr>
            <a:xfrm>
              <a:off x="5590816" y="4066199"/>
              <a:ext cx="1697387" cy="26827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3" name="矩形 292"/>
            <p:cNvSpPr/>
            <p:nvPr/>
          </p:nvSpPr>
          <p:spPr>
            <a:xfrm>
              <a:off x="5375718" y="4066199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4" name="矩形 293"/>
            <p:cNvSpPr/>
            <p:nvPr/>
          </p:nvSpPr>
          <p:spPr>
            <a:xfrm>
              <a:off x="6175509" y="4405661"/>
              <a:ext cx="1697387" cy="268278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5" name="矩形 294"/>
            <p:cNvSpPr/>
            <p:nvPr/>
          </p:nvSpPr>
          <p:spPr>
            <a:xfrm>
              <a:off x="6002358" y="4405661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6" name="矩形 295"/>
            <p:cNvSpPr/>
            <p:nvPr/>
          </p:nvSpPr>
          <p:spPr>
            <a:xfrm>
              <a:off x="6604171" y="4754465"/>
              <a:ext cx="684032" cy="264615"/>
            </a:xfrm>
            <a:prstGeom prst="rect">
              <a:avLst/>
            </a:prstGeom>
            <a:solidFill>
              <a:srgbClr val="666666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7" name="矩形 296"/>
            <p:cNvSpPr/>
            <p:nvPr/>
          </p:nvSpPr>
          <p:spPr>
            <a:xfrm>
              <a:off x="6423279" y="4753794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8" name="矩形 297"/>
            <p:cNvSpPr/>
            <p:nvPr/>
          </p:nvSpPr>
          <p:spPr>
            <a:xfrm>
              <a:off x="4303678" y="2689819"/>
              <a:ext cx="216000" cy="268278"/>
            </a:xfrm>
            <a:prstGeom prst="rect">
              <a:avLst/>
            </a:prstGeom>
            <a:solidFill>
              <a:srgbClr val="C7000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D1D1A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grpSp>
          <p:nvGrpSpPr>
            <p:cNvPr id="299" name="组合 298"/>
            <p:cNvGrpSpPr/>
            <p:nvPr/>
          </p:nvGrpSpPr>
          <p:grpSpPr>
            <a:xfrm>
              <a:off x="7282093" y="2004910"/>
              <a:ext cx="1697387" cy="268278"/>
              <a:chOff x="7282093" y="2004910"/>
              <a:chExt cx="1697387" cy="268278"/>
            </a:xfrm>
            <a:pattFill prst="dkUpDiag">
              <a:fgClr>
                <a:srgbClr val="FFFFFF">
                  <a:lumMod val="65000"/>
                </a:srgbClr>
              </a:fgClr>
              <a:bgClr>
                <a:srgbClr val="FFFFFF"/>
              </a:bgClr>
            </a:pattFill>
          </p:grpSpPr>
          <p:sp>
            <p:nvSpPr>
              <p:cNvPr id="317" name="矩形 316"/>
              <p:cNvSpPr/>
              <p:nvPr/>
            </p:nvSpPr>
            <p:spPr>
              <a:xfrm>
                <a:off x="7282093" y="2004910"/>
                <a:ext cx="1697387" cy="26827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8" name="文本框 317"/>
              <p:cNvSpPr txBox="1"/>
              <p:nvPr/>
            </p:nvSpPr>
            <p:spPr>
              <a:xfrm>
                <a:off x="7595286" y="2071049"/>
                <a:ext cx="1044964" cy="1616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等线" panose="02010600030101010101" pitchFamily="2" charset="-122"/>
                  </a:rPr>
                  <a:t>社区联合维护</a:t>
                </a:r>
                <a:r>
                  <a:rPr kumimoji="1" lang="en-US" altLang="zh-CN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等线" panose="02010600030101010101" pitchFamily="2" charset="-122"/>
                  </a:rPr>
                  <a:t>24</a:t>
                </a:r>
                <a:r>
                  <a:rPr kumimoji="1" lang="zh-CN" altLang="en-US" sz="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1D1D1A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等线" panose="02010600030101010101" pitchFamily="2" charset="-122"/>
                  </a:rPr>
                  <a:t>个月</a:t>
                </a:r>
              </a:p>
            </p:txBody>
          </p:sp>
        </p:grpSp>
        <p:grpSp>
          <p:nvGrpSpPr>
            <p:cNvPr id="300" name="组合 299"/>
            <p:cNvGrpSpPr/>
            <p:nvPr/>
          </p:nvGrpSpPr>
          <p:grpSpPr>
            <a:xfrm>
              <a:off x="7289298" y="3370214"/>
              <a:ext cx="1697387" cy="268278"/>
              <a:chOff x="7282093" y="2004910"/>
              <a:chExt cx="1697387" cy="268278"/>
            </a:xfrm>
            <a:pattFill prst="dkUpDiag">
              <a:fgClr>
                <a:srgbClr val="FFFFFF">
                  <a:lumMod val="65000"/>
                </a:srgbClr>
              </a:fgClr>
              <a:bgClr>
                <a:srgbClr val="FFFFFF"/>
              </a:bgClr>
            </a:pattFill>
          </p:grpSpPr>
          <p:sp>
            <p:nvSpPr>
              <p:cNvPr id="315" name="矩形 314"/>
              <p:cNvSpPr/>
              <p:nvPr/>
            </p:nvSpPr>
            <p:spPr>
              <a:xfrm>
                <a:off x="7282093" y="2004910"/>
                <a:ext cx="1697387" cy="26827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6" name="文本框 315"/>
              <p:cNvSpPr txBox="1"/>
              <p:nvPr/>
            </p:nvSpPr>
            <p:spPr>
              <a:xfrm>
                <a:off x="7727059" y="2052183"/>
                <a:ext cx="1052851" cy="1616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lvl="0" algn="ctr" defTabSz="914478">
                  <a:defRPr/>
                </a:pPr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社区联合维护</a:t>
                </a:r>
                <a:r>
                  <a:rPr kumimoji="1" lang="en-US" altLang="zh-CN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24</a:t>
                </a:r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个月</a:t>
                </a:r>
              </a:p>
            </p:txBody>
          </p:sp>
        </p:grpSp>
        <p:grpSp>
          <p:nvGrpSpPr>
            <p:cNvPr id="301" name="组合 300"/>
            <p:cNvGrpSpPr/>
            <p:nvPr/>
          </p:nvGrpSpPr>
          <p:grpSpPr>
            <a:xfrm>
              <a:off x="8972222" y="3722442"/>
              <a:ext cx="1697387" cy="268278"/>
              <a:chOff x="7282093" y="2004910"/>
              <a:chExt cx="1697387" cy="268278"/>
            </a:xfrm>
            <a:pattFill prst="dkUpDiag">
              <a:fgClr>
                <a:srgbClr val="FFFFFF">
                  <a:lumMod val="65000"/>
                </a:srgbClr>
              </a:fgClr>
              <a:bgClr>
                <a:srgbClr val="FFFFFF"/>
              </a:bgClr>
            </a:pattFill>
          </p:grpSpPr>
          <p:sp>
            <p:nvSpPr>
              <p:cNvPr id="313" name="矩形 312"/>
              <p:cNvSpPr/>
              <p:nvPr/>
            </p:nvSpPr>
            <p:spPr>
              <a:xfrm>
                <a:off x="7282093" y="2004910"/>
                <a:ext cx="1697387" cy="26827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4" name="文本框 313"/>
              <p:cNvSpPr txBox="1"/>
              <p:nvPr/>
            </p:nvSpPr>
            <p:spPr>
              <a:xfrm>
                <a:off x="7475854" y="2061961"/>
                <a:ext cx="1378172" cy="161600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914478"/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社区联合维护</a:t>
                </a:r>
                <a:r>
                  <a:rPr kumimoji="1" lang="en-US" altLang="zh-CN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24</a:t>
                </a:r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个</a:t>
                </a:r>
                <a:r>
                  <a:rPr kumimoji="1" lang="zh-CN" altLang="en-US" sz="800" kern="0" dirty="0" smtClean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月</a:t>
                </a:r>
                <a:endParaRPr kumimoji="1" lang="zh-CN" altLang="en-US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等线" panose="02010600030101010101" pitchFamily="2" charset="-122"/>
                </a:endParaRPr>
              </a:p>
            </p:txBody>
          </p:sp>
        </p:grpSp>
        <p:grpSp>
          <p:nvGrpSpPr>
            <p:cNvPr id="302" name="组合 301"/>
            <p:cNvGrpSpPr/>
            <p:nvPr/>
          </p:nvGrpSpPr>
          <p:grpSpPr>
            <a:xfrm>
              <a:off x="8979153" y="5093251"/>
              <a:ext cx="1697387" cy="268278"/>
              <a:chOff x="7282093" y="2004910"/>
              <a:chExt cx="1697387" cy="268278"/>
            </a:xfrm>
            <a:pattFill prst="dkUpDiag">
              <a:fgClr>
                <a:srgbClr val="FFFFFF">
                  <a:lumMod val="65000"/>
                </a:srgbClr>
              </a:fgClr>
              <a:bgClr>
                <a:srgbClr val="FFFFFF"/>
              </a:bgClr>
            </a:pattFill>
          </p:grpSpPr>
          <p:sp>
            <p:nvSpPr>
              <p:cNvPr id="311" name="矩形 310"/>
              <p:cNvSpPr/>
              <p:nvPr/>
            </p:nvSpPr>
            <p:spPr>
              <a:xfrm>
                <a:off x="7282093" y="2004910"/>
                <a:ext cx="1697387" cy="268278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78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D1D1A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312" name="文本框 311"/>
              <p:cNvSpPr txBox="1"/>
              <p:nvPr/>
            </p:nvSpPr>
            <p:spPr>
              <a:xfrm>
                <a:off x="7684618" y="2071954"/>
                <a:ext cx="1104923" cy="161601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lvl="0" algn="ctr" defTabSz="914478">
                  <a:defRPr/>
                </a:pPr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社区联合维护</a:t>
                </a:r>
                <a:r>
                  <a:rPr kumimoji="1" lang="en-US" altLang="zh-CN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24</a:t>
                </a:r>
                <a:r>
                  <a:rPr kumimoji="1" lang="zh-CN" altLang="en-US" sz="800" kern="0" dirty="0">
                    <a:solidFill>
                      <a:srgbClr val="1D1D1A"/>
                    </a:solidFill>
                    <a:latin typeface="Microsoft YaHei" panose="020B0503020204020204" pitchFamily="34" charset="-122"/>
                    <a:ea typeface="等线" panose="02010600030101010101" pitchFamily="2" charset="-122"/>
                  </a:rPr>
                  <a:t>个月</a:t>
                </a:r>
              </a:p>
            </p:txBody>
          </p:sp>
        </p:grpSp>
        <p:sp>
          <p:nvSpPr>
            <p:cNvPr id="303" name="文本框 302"/>
            <p:cNvSpPr txBox="1"/>
            <p:nvPr/>
          </p:nvSpPr>
          <p:spPr>
            <a:xfrm>
              <a:off x="4391195" y="2409656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4" name="文本框 303"/>
            <p:cNvSpPr txBox="1"/>
            <p:nvPr/>
          </p:nvSpPr>
          <p:spPr>
            <a:xfrm>
              <a:off x="5057449" y="2739681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5" name="文本框 304"/>
            <p:cNvSpPr txBox="1"/>
            <p:nvPr/>
          </p:nvSpPr>
          <p:spPr>
            <a:xfrm>
              <a:off x="5031759" y="3082918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6" name="文本框 305"/>
            <p:cNvSpPr txBox="1"/>
            <p:nvPr/>
          </p:nvSpPr>
          <p:spPr>
            <a:xfrm>
              <a:off x="6163716" y="4136383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7" name="文本框 306"/>
            <p:cNvSpPr txBox="1"/>
            <p:nvPr/>
          </p:nvSpPr>
          <p:spPr>
            <a:xfrm>
              <a:off x="6730081" y="4447467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8" name="文本框 307"/>
            <p:cNvSpPr txBox="1"/>
            <p:nvPr/>
          </p:nvSpPr>
          <p:spPr>
            <a:xfrm>
              <a:off x="6717331" y="4813466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9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09" name="文本框 308"/>
            <p:cNvSpPr txBox="1"/>
            <p:nvPr/>
          </p:nvSpPr>
          <p:spPr>
            <a:xfrm>
              <a:off x="6079120" y="3427502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  <p:sp>
          <p:nvSpPr>
            <p:cNvPr id="310" name="文本框 309"/>
            <p:cNvSpPr txBox="1"/>
            <p:nvPr/>
          </p:nvSpPr>
          <p:spPr>
            <a:xfrm>
              <a:off x="7669881" y="5153320"/>
              <a:ext cx="55361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defTabSz="9144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zh-CN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24</a:t>
              </a:r>
              <a:r>
                <a:rPr kumimoji="1" lang="zh-CN" alt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个月</a:t>
              </a:r>
            </a:p>
          </p:txBody>
        </p:sp>
      </p:grpSp>
      <p:sp>
        <p:nvSpPr>
          <p:cNvPr id="328" name="矩形 327">
            <a:extLst>
              <a:ext uri="{FF2B5EF4-FFF2-40B4-BE49-F238E27FC236}">
                <a16:creationId xmlns="" xmlns:a16="http://schemas.microsoft.com/office/drawing/2014/main" id="{E94ABC3F-7A5E-4F29-9F7C-5D68F034BFE7}"/>
              </a:ext>
            </a:extLst>
          </p:cNvPr>
          <p:cNvSpPr/>
          <p:nvPr/>
        </p:nvSpPr>
        <p:spPr>
          <a:xfrm>
            <a:off x="721139" y="4981728"/>
            <a:ext cx="11135281" cy="1791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目前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LTS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版本</a:t>
            </a:r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全版本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生命周期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4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年（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 2+2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 ），到生命周期结束前半年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~1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年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由</a:t>
            </a:r>
            <a:r>
              <a:rPr kumimoji="1" lang="zh-CN" altLang="en-US" sz="1200" dirty="0" smtClean="0">
                <a:solidFill>
                  <a:srgbClr val="FF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相关团队组建联合维护团队，申请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延长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至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6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年</a:t>
            </a:r>
            <a:endParaRPr kumimoji="1" lang="en-US" altLang="zh-CN" sz="1200" dirty="0">
              <a:solidFill>
                <a:srgbClr val="1D1D1A"/>
              </a:solidFill>
              <a:latin typeface="Microsoft YaHei" panose="020B0503020204020204" pitchFamily="34" charset="-122"/>
              <a:ea typeface="等线" panose="02010600030101010101" pitchFamily="2" charset="-122"/>
            </a:endParaRPr>
          </a:p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LTS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版本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版本生命周期原则上按照小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（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6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月份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Release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，可选）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 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9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个月，大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 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（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12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月份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Release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）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24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个月执行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；</a:t>
            </a:r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大规模使用建议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选择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大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</a:t>
            </a:r>
            <a:endParaRPr kumimoji="1" lang="en-US" altLang="zh-CN" sz="1200" dirty="0">
              <a:solidFill>
                <a:srgbClr val="1D1D1A"/>
              </a:solidFill>
              <a:latin typeface="Microsoft YaHei" panose="020B0503020204020204" pitchFamily="34" charset="-122"/>
              <a:ea typeface="等线" panose="02010600030101010101" pitchFamily="2" charset="-122"/>
            </a:endParaRPr>
          </a:p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SP0</a:t>
            </a:r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默认执行大</a:t>
            </a:r>
            <a:r>
              <a:rPr kumimoji="1" lang="en-US" altLang="zh-CN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</a:t>
            </a:r>
            <a:r>
              <a:rPr kumimoji="1" lang="zh-CN" altLang="en-US" sz="1200" dirty="0" smtClean="0">
                <a:solidFill>
                  <a:srgbClr val="C00000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策略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，可基于社区使用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情况和社区规则提前半年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~1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年审视是否提前结束；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SP3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作为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LTS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最后一个</a:t>
            </a:r>
            <a:r>
              <a:rPr kumimoji="1" lang="en-US" altLang="zh-CN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SP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，随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LTS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全版本生命周期结束</a:t>
            </a:r>
            <a:endParaRPr kumimoji="1" lang="en-US" altLang="zh-CN" sz="1200" dirty="0" smtClean="0">
              <a:solidFill>
                <a:srgbClr val="1D1D1A"/>
              </a:solidFill>
              <a:latin typeface="Microsoft YaHei" panose="020B0503020204020204" pitchFamily="34" charset="-122"/>
              <a:ea typeface="等线" panose="02010600030101010101" pitchFamily="2" charset="-122"/>
            </a:endParaRPr>
          </a:p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Maintenance Support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：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CVE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、</a:t>
            </a:r>
            <a:r>
              <a:rPr kumimoji="1" lang="en-US" altLang="zh-CN" sz="1200" dirty="0" err="1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Bugfix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，新硬件支持和少量新特性（保证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LTS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内前向兼容的情况）</a:t>
            </a:r>
            <a:endParaRPr kumimoji="1" lang="en-US" altLang="zh-CN" sz="1200" dirty="0" smtClean="0">
              <a:solidFill>
                <a:srgbClr val="1D1D1A"/>
              </a:solidFill>
              <a:latin typeface="Microsoft YaHei" panose="020B0503020204020204" pitchFamily="34" charset="-122"/>
              <a:ea typeface="等线" panose="02010600030101010101" pitchFamily="2" charset="-122"/>
            </a:endParaRPr>
          </a:p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Extend Support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：修复主要以上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CVE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和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Bug</a:t>
            </a:r>
          </a:p>
          <a:p>
            <a:pPr marL="342900" indent="-342900" defTabSz="914478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单个版本生命周结束前，以邮件和公告的方式</a:t>
            </a:r>
            <a:r>
              <a:rPr kumimoji="1" lang="zh-CN" altLang="en-US" sz="1200" dirty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提前</a:t>
            </a:r>
            <a:r>
              <a:rPr kumimoji="1" lang="en-US" altLang="zh-CN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3</a:t>
            </a:r>
            <a:r>
              <a:rPr kumimoji="1" lang="zh-CN" altLang="en-US" sz="1200" dirty="0" smtClean="0">
                <a:solidFill>
                  <a:srgbClr val="1D1D1A"/>
                </a:solidFill>
                <a:latin typeface="Microsoft YaHei" panose="020B0503020204020204" pitchFamily="34" charset="-122"/>
                <a:ea typeface="等线" panose="02010600030101010101" pitchFamily="2" charset="-122"/>
              </a:rPr>
              <a:t>个月知会</a:t>
            </a:r>
            <a:endParaRPr kumimoji="1" lang="en-US" altLang="zh-CN" sz="1200" dirty="0">
              <a:solidFill>
                <a:srgbClr val="1D1D1A"/>
              </a:solidFill>
              <a:latin typeface="Microsoft YaHei" panose="020B0503020204020204" pitchFamily="34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68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2"/>
          <p:cNvSpPr txBox="1">
            <a:spLocks/>
          </p:cNvSpPr>
          <p:nvPr/>
        </p:nvSpPr>
        <p:spPr>
          <a:xfrm>
            <a:off x="2805792" y="2401961"/>
            <a:ext cx="6321879" cy="447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sz="3600" b="1" dirty="0" smtClean="0">
                <a:gradFill>
                  <a:gsLst>
                    <a:gs pos="0">
                      <a:srgbClr val="51A4CF"/>
                    </a:gs>
                    <a:gs pos="100000">
                      <a:srgbClr val="303C92"/>
                    </a:gs>
                  </a:gsLst>
                  <a:lin ang="5400000" scaled="1"/>
                </a:gradFill>
              </a:rPr>
              <a:t>Thank you</a:t>
            </a:r>
            <a:endParaRPr lang="zh-CN" altLang="en-US" sz="3600" b="1" dirty="0">
              <a:gradFill>
                <a:gsLst>
                  <a:gs pos="0">
                    <a:srgbClr val="51A4CF"/>
                  </a:gs>
                  <a:gs pos="100000">
                    <a:srgbClr val="303C92"/>
                  </a:gs>
                </a:gsLst>
                <a:lin ang="5400000" scaled="1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06816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17461</TotalTime>
  <Words>330</Words>
  <Application>Microsoft Office PowerPoint</Application>
  <PresentationFormat>宽屏</PresentationFormat>
  <Paragraphs>58</Paragraphs>
  <Slides>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12" baseType="lpstr">
      <vt:lpstr>等线</vt:lpstr>
      <vt:lpstr>宋体</vt:lpstr>
      <vt:lpstr>Microsoft YaHei</vt:lpstr>
      <vt:lpstr>Microsoft YaHei</vt:lpstr>
      <vt:lpstr>Arial</vt:lpstr>
      <vt:lpstr>Calibri</vt:lpstr>
      <vt:lpstr>Calibri Light</vt:lpstr>
      <vt:lpstr>1_Office 主题</vt:lpstr>
      <vt:lpstr>Office 主题</vt:lpstr>
      <vt:lpstr>openEuler生命周期规则</vt:lpstr>
      <vt:lpstr>PowerPoint 演示文稿</vt:lpstr>
      <vt:lpstr>PowerPoint 演示文稿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chenyanfang (A)</dc:creator>
  <cp:lastModifiedBy>Hufeng (Solar, Euler)</cp:lastModifiedBy>
  <cp:revision>101</cp:revision>
  <dcterms:created xsi:type="dcterms:W3CDTF">2020-05-15T09:38:50Z</dcterms:created>
  <dcterms:modified xsi:type="dcterms:W3CDTF">2022-03-15T02:27:20Z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(3)4rcpaoajMVTC+2o189FCVeVec8ww4IvKCTMOF+fLTi6O+CV18GhSc1ijF/2M+rvlWRLvwaEC
bZ69vBRn3F1mdKbu4dzSpLpFAoOaBxNCZ6qdODy23wzQYsR7QXASDV1uRDB1QHezzn+wCGHN
6YzggcCdW4s5Ccwb8ykKLPJtjjbDsQ7k7bZWszwT2JHzFnsBdbtOHmu0I6a7ofbEl3RzVZI7
/j6ZPeFhITF/CLbX/r</vt:lpwstr>
  </property>
  <property fmtid="{D5CDD505-2E9C-101B-9397-08002B2CF9AE}" pid="3" name="_2015_ms_pID_7253431">
    <vt:lpwstr>Syqjkz4SHRgjIx2gXgqMaHkOjDemEJX83zWFhicpZY3/YsadbyllC6
tir75LT3Og+1uHQU5or2BwfTvrh1TO/blMGB3LhT5D/qpKNwbYp4u59hDlHxv/Fns7AcQhEK
qtGQzYbJYgNrRcb1kF7/YVfekMg3a8Y0bIXze/oAOqz5NwjZ7ZhTXN3rg+OsOfoot7Hf+o5o
0YoSkP7fFmxKweeeD0d1qSamHk/4DvySsbeF</vt:lpwstr>
  </property>
  <property fmtid="{D5CDD505-2E9C-101B-9397-08002B2CF9AE}" pid="4" name="_2015_ms_pID_7253432">
    <vt:lpwstr>TA==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1647307322</vt:lpwstr>
  </property>
</Properties>
</file>