
<file path=[Content_Types].xml><?xml version="1.0" encoding="utf-8"?>
<Types xmlns="http://schemas.openxmlformats.org/package/2006/content-types">
  <Default Extension="jpeg" ContentType="image/jpeg"/>
  <Default Extension="JPG" ContentType="image/.jpg"/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3"/>
    <p:sldMasterId id="2147483674" r:id="rId4"/>
  </p:sldMasterIdLst>
  <p:sldIdLst>
    <p:sldId id="256" r:id="rId5"/>
    <p:sldId id="258" r:id="rId6"/>
    <p:sldId id="286" r:id="rId7"/>
    <p:sldId id="285" r:id="rId8"/>
    <p:sldId id="262" r:id="rId9"/>
  </p:sldIdLst>
  <p:sldSz cx="12192000" cy="6858000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7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8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8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9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9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9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96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00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03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0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08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1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2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3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4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5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2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3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31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3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3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35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3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3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39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4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2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4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6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7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4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50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51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52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53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54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1.emf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0.xml"/><Relationship Id="rId7" Type="http://schemas.openxmlformats.org/officeDocument/2006/relationships/slideLayout" Target="../slideLayouts/slideLayout19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4" Type="http://schemas.openxmlformats.org/officeDocument/2006/relationships/theme" Target="../theme/theme2.xml"/><Relationship Id="rId13" Type="http://schemas.openxmlformats.org/officeDocument/2006/relationships/image" Target="../media/image1.emf"/><Relationship Id="rId12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3.xml"/><Relationship Id="rId8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6.xml"/><Relationship Id="rId14" Type="http://schemas.openxmlformats.org/officeDocument/2006/relationships/theme" Target="../theme/theme3.xml"/><Relationship Id="rId13" Type="http://schemas.openxmlformats.org/officeDocument/2006/relationships/image" Target="../media/image1.emf"/><Relationship Id="rId12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4.xml"/><Relationship Id="rId1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6"/>
          <p:cNvPicPr/>
          <p:nvPr/>
        </p:nvPicPr>
        <p:blipFill>
          <a:blip r:embed="rId13"/>
          <a:stretch>
            <a:fillRect/>
          </a:stretch>
        </p:blipFill>
        <p:spPr>
          <a:xfrm>
            <a:off x="623160" y="3130200"/>
            <a:ext cx="2220840" cy="556560"/>
          </a:xfrm>
          <a:prstGeom prst="rect">
            <a:avLst/>
          </a:prstGeom>
          <a:ln w="0">
            <a:noFill/>
          </a:ln>
        </p:spPr>
      </p:pic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4400" b="0" strike="noStrike" spc="-1">
                <a:latin typeface="Arial"/>
              </a:rPr>
              <a:t>Click to edit the title text format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1800" indent="-323850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  <a:endParaRPr lang="en-US" sz="3200" b="0" strike="noStrike" spc="-1">
              <a:latin typeface="Arial"/>
            </a:endParaRPr>
          </a:p>
          <a:p>
            <a:pPr marL="864235" lvl="1" indent="-323850">
              <a:spcBef>
                <a:spcPts val="1135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  <a:endParaRPr lang="en-US" sz="2800" b="0" strike="noStrike" spc="-1">
              <a:latin typeface="Arial"/>
            </a:endParaRPr>
          </a:p>
          <a:p>
            <a:pPr marL="1296035" lvl="2" indent="-288290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  <a:endParaRPr lang="en-US" sz="2400" b="0" strike="noStrike" spc="-1">
              <a:latin typeface="Arial"/>
            </a:endParaRPr>
          </a:p>
          <a:p>
            <a:pPr marL="1727835" lvl="3" indent="-215900">
              <a:spcBef>
                <a:spcPts val="565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  <a:endParaRPr lang="en-US" sz="2000" b="0" strike="noStrike" spc="-1">
              <a:latin typeface="Arial"/>
            </a:endParaRPr>
          </a:p>
          <a:p>
            <a:pPr marL="2160270" lvl="4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  <a:endParaRPr lang="en-US" sz="2000" b="0" strike="noStrike" spc="-1">
              <a:latin typeface="Arial"/>
            </a:endParaRPr>
          </a:p>
          <a:p>
            <a:pPr marL="2592070" lvl="5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  <a:endParaRPr lang="en-US" sz="2000" b="0" strike="noStrike" spc="-1">
              <a:latin typeface="Arial"/>
            </a:endParaRPr>
          </a:p>
          <a:p>
            <a:pPr marL="3023870" lvl="6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  <a:endParaRPr lang="en-US" sz="2000" b="0" strike="noStrike" spc="-1"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图片 8"/>
          <p:cNvPicPr/>
          <p:nvPr/>
        </p:nvPicPr>
        <p:blipFill>
          <a:blip r:embed="rId13"/>
          <a:stretch>
            <a:fillRect/>
          </a:stretch>
        </p:blipFill>
        <p:spPr>
          <a:xfrm>
            <a:off x="9851040" y="294120"/>
            <a:ext cx="1717920" cy="429480"/>
          </a:xfrm>
          <a:prstGeom prst="rect">
            <a:avLst/>
          </a:prstGeom>
          <a:ln w="0">
            <a:noFill/>
          </a:ln>
        </p:spPr>
      </p:pic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4400" b="0" strike="noStrike" spc="-1">
                <a:latin typeface="Arial"/>
              </a:rPr>
              <a:t>Click to edit the title text format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1800" indent="-323850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  <a:endParaRPr lang="en-US" sz="3200" b="0" strike="noStrike" spc="-1">
              <a:latin typeface="Arial"/>
            </a:endParaRPr>
          </a:p>
          <a:p>
            <a:pPr marL="864235" lvl="1" indent="-323850">
              <a:spcBef>
                <a:spcPts val="1135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  <a:endParaRPr lang="en-US" sz="2800" b="0" strike="noStrike" spc="-1">
              <a:latin typeface="Arial"/>
            </a:endParaRPr>
          </a:p>
          <a:p>
            <a:pPr marL="1296035" lvl="2" indent="-288290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  <a:endParaRPr lang="en-US" sz="2400" b="0" strike="noStrike" spc="-1">
              <a:latin typeface="Arial"/>
            </a:endParaRPr>
          </a:p>
          <a:p>
            <a:pPr marL="1727835" lvl="3" indent="-215900">
              <a:spcBef>
                <a:spcPts val="565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  <a:endParaRPr lang="en-US" sz="2000" b="0" strike="noStrike" spc="-1">
              <a:latin typeface="Arial"/>
            </a:endParaRPr>
          </a:p>
          <a:p>
            <a:pPr marL="2160270" lvl="4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  <a:endParaRPr lang="en-US" sz="2000" b="0" strike="noStrike" spc="-1">
              <a:latin typeface="Arial"/>
            </a:endParaRPr>
          </a:p>
          <a:p>
            <a:pPr marL="2592070" lvl="5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  <a:endParaRPr lang="en-US" sz="2000" b="0" strike="noStrike" spc="-1">
              <a:latin typeface="Arial"/>
            </a:endParaRPr>
          </a:p>
          <a:p>
            <a:pPr marL="3023870" lvl="6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  <a:endParaRPr lang="en-US" sz="2000" b="0" strike="noStrike" spc="-1"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图片 5"/>
          <p:cNvPicPr/>
          <p:nvPr/>
        </p:nvPicPr>
        <p:blipFill>
          <a:blip r:embed="rId13"/>
          <a:stretch>
            <a:fillRect/>
          </a:stretch>
        </p:blipFill>
        <p:spPr>
          <a:xfrm>
            <a:off x="4373280" y="2994480"/>
            <a:ext cx="3440520" cy="864000"/>
          </a:xfrm>
          <a:prstGeom prst="rect">
            <a:avLst/>
          </a:prstGeom>
          <a:ln w="0">
            <a:noFill/>
          </a:ln>
        </p:spPr>
      </p:pic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4400" b="0" strike="noStrike" spc="-1">
                <a:latin typeface="Arial"/>
              </a:rPr>
              <a:t>Click to edit the title text format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1800" indent="-323850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  <a:endParaRPr lang="en-US" sz="3200" b="0" strike="noStrike" spc="-1">
              <a:latin typeface="Arial"/>
            </a:endParaRPr>
          </a:p>
          <a:p>
            <a:pPr marL="864235" lvl="1" indent="-323850">
              <a:spcBef>
                <a:spcPts val="1135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  <a:endParaRPr lang="en-US" sz="2800" b="0" strike="noStrike" spc="-1">
              <a:latin typeface="Arial"/>
            </a:endParaRPr>
          </a:p>
          <a:p>
            <a:pPr marL="1296035" lvl="2" indent="-288290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  <a:endParaRPr lang="en-US" sz="2400" b="0" strike="noStrike" spc="-1">
              <a:latin typeface="Arial"/>
            </a:endParaRPr>
          </a:p>
          <a:p>
            <a:pPr marL="1727835" lvl="3" indent="-215900">
              <a:spcBef>
                <a:spcPts val="565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  <a:endParaRPr lang="en-US" sz="2000" b="0" strike="noStrike" spc="-1">
              <a:latin typeface="Arial"/>
            </a:endParaRPr>
          </a:p>
          <a:p>
            <a:pPr marL="2160270" lvl="4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  <a:endParaRPr lang="en-US" sz="2000" b="0" strike="noStrike" spc="-1">
              <a:latin typeface="Arial"/>
            </a:endParaRPr>
          </a:p>
          <a:p>
            <a:pPr marL="2592070" lvl="5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  <a:endParaRPr lang="en-US" sz="2000" b="0" strike="noStrike" spc="-1">
              <a:latin typeface="Arial"/>
            </a:endParaRPr>
          </a:p>
          <a:p>
            <a:pPr marL="3023870" lvl="6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  <a:endParaRPr lang="en-US" sz="2000" b="0" strike="noStrike" spc="-1"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>
            <a:spLocks noGrp="1"/>
          </p:cNvSpPr>
          <p:nvPr/>
        </p:nvSpPr>
        <p:spPr>
          <a:xfrm>
            <a:off x="3357880" y="1322705"/>
            <a:ext cx="7310120" cy="259651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3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/>
              <a:t>openEuler</a:t>
            </a:r>
            <a:r>
              <a:rPr lang="x-none" altLang="zh-CN" sz="3600"/>
              <a:t> </a:t>
            </a:r>
            <a:r>
              <a:rPr lang="x-none" altLang="en-US" sz="3600"/>
              <a:t>llvm</a:t>
            </a:r>
            <a:r>
              <a:rPr lang="zh-CN" altLang="x-none" sz="3600">
                <a:ea typeface="SimSun" charset="0"/>
              </a:rPr>
              <a:t>多版本</a:t>
            </a:r>
            <a:r>
              <a:rPr lang="zh-CN" altLang="en-US" sz="3600"/>
              <a:t>支持</a:t>
            </a:r>
            <a:endParaRPr lang="zh-CN" altLang="en-US" sz="1800"/>
          </a:p>
        </p:txBody>
      </p:sp>
      <p:sp>
        <p:nvSpPr>
          <p:cNvPr id="5" name="副标题 4"/>
          <p:cNvSpPr>
            <a:spLocks noGrp="1"/>
          </p:cNvSpPr>
          <p:nvPr/>
        </p:nvSpPr>
        <p:spPr>
          <a:xfrm>
            <a:off x="3357880" y="3602355"/>
            <a:ext cx="7310120" cy="16554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80604020202020204" pitchFamily="34" charset="0"/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  <a:ea typeface="+mj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400"/>
          </a:p>
          <a:p>
            <a:endParaRPr lang="zh-CN" altLang="en-US" sz="1400"/>
          </a:p>
          <a:p>
            <a:r>
              <a:rPr lang="en-US" altLang="zh-CN" sz="1400"/>
              <a:t>SUSE</a:t>
            </a:r>
            <a:endParaRPr lang="en-US" altLang="zh-CN" sz="1400"/>
          </a:p>
          <a:p>
            <a:r>
              <a:rPr lang="x-none" altLang="en-US" sz="1400"/>
              <a:t>compiler-sig</a:t>
            </a:r>
            <a:endParaRPr lang="en-US" altLang="zh-CN" sz="1400"/>
          </a:p>
          <a:p>
            <a:r>
              <a:rPr lang="en-US" altLang="zh-CN" sz="1400"/>
              <a:t>Mao Chenxi</a:t>
            </a:r>
            <a:endParaRPr lang="en-US" altLang="zh-CN" sz="1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标题 1"/>
          <p:cNvSpPr/>
          <p:nvPr/>
        </p:nvSpPr>
        <p:spPr>
          <a:xfrm>
            <a:off x="732240" y="294120"/>
            <a:ext cx="8878680" cy="502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/>
        </p:nvSpPr>
        <p:spPr>
          <a:xfrm>
            <a:off x="647700" y="25844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/>
              <a:t>背景：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/>
        </p:nvSpPr>
        <p:spPr>
          <a:xfrm>
            <a:off x="647700" y="1447800"/>
            <a:ext cx="10515600" cy="43408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8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>
                <a:latin typeface="DejaVu Math TeX Gyre" panose="02000503000000000000" charset="0"/>
                <a:cs typeface="DejaVu Math TeX Gyre" panose="02000503000000000000" charset="0"/>
                <a:sym typeface="+mn-ea"/>
              </a:rPr>
              <a:t>compiler-sig</a:t>
            </a:r>
            <a:r>
              <a:rPr lang="zh-CN" altLang="en-US" sz="2000">
                <a:latin typeface="DejaVu Math TeX Gyre" panose="02000503000000000000" charset="0"/>
                <a:ea typeface="SimSun" charset="0"/>
                <a:cs typeface="DejaVu Math TeX Gyre" panose="02000503000000000000" charset="0"/>
                <a:sym typeface="+mn-ea"/>
              </a:rPr>
              <a:t>正在探索使用</a:t>
            </a:r>
            <a:r>
              <a:rPr lang="en-US" altLang="zh-CN" sz="2000">
                <a:latin typeface="DejaVu Math TeX Gyre" panose="02000503000000000000" charset="0"/>
                <a:ea typeface="SimSun" charset="0"/>
                <a:cs typeface="DejaVu Math TeX Gyre" panose="02000503000000000000" charset="0"/>
                <a:sym typeface="+mn-ea"/>
              </a:rPr>
              <a:t>llvm</a:t>
            </a:r>
            <a:r>
              <a:rPr lang="zh-CN" altLang="en-US" sz="2000">
                <a:latin typeface="DejaVu Math TeX Gyre" panose="02000503000000000000" charset="0"/>
                <a:ea typeface="SimSun" charset="0"/>
                <a:cs typeface="DejaVu Math TeX Gyre" panose="02000503000000000000" charset="0"/>
                <a:sym typeface="+mn-ea"/>
              </a:rPr>
              <a:t>（</a:t>
            </a:r>
            <a:r>
              <a:rPr lang="en-US" altLang="zh-CN" sz="2000">
                <a:latin typeface="DejaVu Math TeX Gyre" panose="02000503000000000000" charset="0"/>
                <a:ea typeface="SimSun" charset="0"/>
                <a:cs typeface="DejaVu Math TeX Gyre" panose="02000503000000000000" charset="0"/>
                <a:sym typeface="+mn-ea"/>
              </a:rPr>
              <a:t>clang</a:t>
            </a:r>
            <a:r>
              <a:rPr lang="zh-CN" altLang="en-US" sz="2000">
                <a:latin typeface="DejaVu Math TeX Gyre" panose="02000503000000000000" charset="0"/>
                <a:ea typeface="SimSun" charset="0"/>
                <a:cs typeface="DejaVu Math TeX Gyre" panose="02000503000000000000" charset="0"/>
                <a:sym typeface="+mn-ea"/>
              </a:rPr>
              <a:t>）构建服务器版本的可行性</a:t>
            </a:r>
            <a:endParaRPr lang="zh-CN" altLang="en-US" sz="2000">
              <a:latin typeface="DejaVu Math TeX Gyre" panose="02000503000000000000" charset="0"/>
              <a:ea typeface="SimSun" charset="0"/>
              <a:cs typeface="DejaVu Math TeX Gyre" panose="02000503000000000000" charset="0"/>
              <a:sym typeface="+mn-ea"/>
            </a:endParaRPr>
          </a:p>
          <a:p>
            <a:r>
              <a:rPr lang="zh-CN" altLang="en-US" sz="2000">
                <a:latin typeface="DejaVu Math TeX Gyre" panose="02000503000000000000" charset="0"/>
                <a:ea typeface="SimSun" charset="0"/>
                <a:cs typeface="DejaVu Math TeX Gyre" panose="02000503000000000000" charset="0"/>
                <a:sym typeface="+mn-ea"/>
              </a:rPr>
              <a:t>众多开源组件也开始支持使用</a:t>
            </a:r>
            <a:r>
              <a:rPr lang="en-US" altLang="zh-CN" sz="2000">
                <a:latin typeface="DejaVu Math TeX Gyre" panose="02000503000000000000" charset="0"/>
                <a:ea typeface="SimSun" charset="0"/>
                <a:cs typeface="DejaVu Math TeX Gyre" panose="02000503000000000000" charset="0"/>
                <a:sym typeface="+mn-ea"/>
              </a:rPr>
              <a:t>llvm</a:t>
            </a:r>
            <a:r>
              <a:rPr lang="zh-CN" altLang="en-US" sz="2000">
                <a:latin typeface="DejaVu Math TeX Gyre" panose="02000503000000000000" charset="0"/>
                <a:ea typeface="SimSun" charset="0"/>
                <a:cs typeface="DejaVu Math TeX Gyre" panose="02000503000000000000" charset="0"/>
                <a:sym typeface="+mn-ea"/>
              </a:rPr>
              <a:t>构建</a:t>
            </a:r>
            <a:r>
              <a:rPr lang="x-none" altLang="zh-CN" sz="2000">
                <a:latin typeface="DejaVu Math TeX Gyre" panose="02000503000000000000" charset="0"/>
                <a:ea typeface="SimSun" charset="0"/>
                <a:cs typeface="DejaVu Math TeX Gyre" panose="02000503000000000000" charset="0"/>
                <a:sym typeface="+mn-ea"/>
              </a:rPr>
              <a:t>:</a:t>
            </a:r>
            <a:endParaRPr lang="x-none" altLang="zh-CN" sz="2000">
              <a:latin typeface="DejaVu Math TeX Gyre" panose="02000503000000000000" charset="0"/>
              <a:ea typeface="SimSun" charset="0"/>
              <a:cs typeface="DejaVu Math TeX Gyre" panose="02000503000000000000" charset="0"/>
              <a:sym typeface="+mn-ea"/>
            </a:endParaRPr>
          </a:p>
          <a:p>
            <a:pPr lvl="1"/>
            <a:r>
              <a:rPr lang="x-none" altLang="en-US" sz="1800">
                <a:latin typeface="DejaVu Math TeX Gyre" panose="02000503000000000000" charset="0"/>
                <a:ea typeface="SimSun" charset="0"/>
                <a:cs typeface="DejaVu Math TeX Gyre" panose="02000503000000000000" charset="0"/>
                <a:sym typeface="+mn-ea"/>
              </a:rPr>
              <a:t>kernel</a:t>
            </a:r>
            <a:endParaRPr lang="en-US" altLang="zh-CN" sz="1800">
              <a:latin typeface="DejaVu Math TeX Gyre" panose="02000503000000000000" charset="0"/>
              <a:ea typeface="SimSun" charset="0"/>
              <a:cs typeface="DejaVu Math TeX Gyre" panose="02000503000000000000" charset="0"/>
              <a:sym typeface="+mn-ea"/>
            </a:endParaRPr>
          </a:p>
          <a:p>
            <a:pPr lvl="1"/>
            <a:r>
              <a:rPr lang="en-US" altLang="zh-CN" sz="1800">
                <a:latin typeface="DejaVu Math TeX Gyre" panose="02000503000000000000" charset="0"/>
                <a:ea typeface="SimSun" charset="0"/>
                <a:cs typeface="DejaVu Math TeX Gyre" panose="02000503000000000000" charset="0"/>
                <a:sym typeface="+mn-ea"/>
              </a:rPr>
              <a:t>rust</a:t>
            </a:r>
            <a:endParaRPr lang="en-US" altLang="zh-CN" sz="1800">
              <a:latin typeface="DejaVu Math TeX Gyre" panose="02000503000000000000" charset="0"/>
              <a:ea typeface="SimSun" charset="0"/>
              <a:cs typeface="DejaVu Math TeX Gyre" panose="02000503000000000000" charset="0"/>
              <a:sym typeface="+mn-ea"/>
            </a:endParaRPr>
          </a:p>
          <a:p>
            <a:pPr lvl="1"/>
            <a:r>
              <a:rPr lang="en-US" altLang="zh-CN" sz="1800">
                <a:latin typeface="DejaVu Math TeX Gyre" panose="02000503000000000000" charset="0"/>
                <a:ea typeface="SimSun" charset="0"/>
                <a:cs typeface="DejaVu Math TeX Gyre" panose="02000503000000000000" charset="0"/>
                <a:sym typeface="+mn-ea"/>
              </a:rPr>
              <a:t>qemu</a:t>
            </a:r>
            <a:endParaRPr lang="en-US" altLang="zh-CN" sz="1800">
              <a:latin typeface="DejaVu Math TeX Gyre" panose="02000503000000000000" charset="0"/>
              <a:ea typeface="SimSun" charset="0"/>
              <a:cs typeface="DejaVu Math TeX Gyre" panose="02000503000000000000" charset="0"/>
              <a:sym typeface="+mn-ea"/>
            </a:endParaRPr>
          </a:p>
          <a:p>
            <a:pPr lvl="0"/>
            <a:r>
              <a:rPr lang="en-US" altLang="zh-CN" sz="2000">
                <a:latin typeface="DejaVu Math TeX Gyre" panose="02000503000000000000" charset="0"/>
                <a:ea typeface="SimSun" charset="0"/>
                <a:cs typeface="DejaVu Math TeX Gyre" panose="02000503000000000000" charset="0"/>
                <a:sym typeface="+mn-ea"/>
              </a:rPr>
              <a:t>llvm</a:t>
            </a:r>
            <a:r>
              <a:rPr lang="zh-CN" altLang="en-US" sz="2000">
                <a:latin typeface="DejaVu Math TeX Gyre" panose="02000503000000000000" charset="0"/>
                <a:ea typeface="SimSun" charset="0"/>
                <a:cs typeface="DejaVu Math TeX Gyre" panose="02000503000000000000" charset="0"/>
                <a:sym typeface="+mn-ea"/>
              </a:rPr>
              <a:t>引入的</a:t>
            </a:r>
            <a:r>
              <a:rPr lang="zh-CN" altLang="x-none" sz="2000">
                <a:latin typeface="DejaVu Math TeX Gyre" panose="02000503000000000000" charset="0"/>
                <a:ea typeface="SimSun" charset="0"/>
                <a:cs typeface="DejaVu Math TeX Gyre" panose="02000503000000000000" charset="0"/>
                <a:sym typeface="+mn-ea"/>
              </a:rPr>
              <a:t>新特性：</a:t>
            </a:r>
            <a:endParaRPr lang="zh-CN" altLang="x-none" sz="2000">
              <a:latin typeface="DejaVu Math TeX Gyre" panose="02000503000000000000" charset="0"/>
              <a:ea typeface="SimSun" charset="0"/>
              <a:cs typeface="DejaVu Math TeX Gyre" panose="02000503000000000000" charset="0"/>
              <a:sym typeface="+mn-ea"/>
            </a:endParaRPr>
          </a:p>
          <a:p>
            <a:pPr lvl="1"/>
            <a:r>
              <a:rPr lang="en-US" altLang="zh-CN" sz="1800">
                <a:latin typeface="DejaVu Math TeX Gyre" panose="02000503000000000000" charset="0"/>
                <a:ea typeface="SimSun" charset="0"/>
                <a:cs typeface="DejaVu Math TeX Gyre" panose="02000503000000000000" charset="0"/>
                <a:sym typeface="+mn-ea"/>
              </a:rPr>
              <a:t>LTO</a:t>
            </a:r>
            <a:endParaRPr lang="en-US" altLang="zh-CN" sz="1800">
              <a:latin typeface="DejaVu Math TeX Gyre" panose="02000503000000000000" charset="0"/>
              <a:ea typeface="SimSun" charset="0"/>
              <a:cs typeface="DejaVu Math TeX Gyre" panose="02000503000000000000" charset="0"/>
              <a:sym typeface="+mn-ea"/>
            </a:endParaRPr>
          </a:p>
          <a:p>
            <a:pPr lvl="1"/>
            <a:r>
              <a:rPr lang="en-US" altLang="zh-CN" sz="1800">
                <a:latin typeface="DejaVu Math TeX Gyre" panose="02000503000000000000" charset="0"/>
                <a:ea typeface="SimSun" charset="0"/>
                <a:cs typeface="DejaVu Math TeX Gyre" panose="02000503000000000000" charset="0"/>
                <a:sym typeface="+mn-ea"/>
              </a:rPr>
              <a:t>PGO</a:t>
            </a:r>
            <a:endParaRPr lang="en-US" altLang="zh-CN" sz="1800">
              <a:latin typeface="DejaVu Math TeX Gyre" panose="02000503000000000000" charset="0"/>
              <a:ea typeface="SimSun" charset="0"/>
              <a:cs typeface="DejaVu Math TeX Gyre" panose="02000503000000000000" charset="0"/>
              <a:sym typeface="+mn-ea"/>
            </a:endParaRPr>
          </a:p>
          <a:p>
            <a:pPr lvl="1"/>
            <a:r>
              <a:rPr lang="en-US" altLang="zh-CN" sz="1800">
                <a:latin typeface="DejaVu Math TeX Gyre" panose="02000503000000000000" charset="0"/>
                <a:ea typeface="SimSun" charset="0"/>
                <a:cs typeface="DejaVu Math TeX Gyre" panose="02000503000000000000" charset="0"/>
                <a:sym typeface="+mn-ea"/>
              </a:rPr>
              <a:t>bolt</a:t>
            </a:r>
            <a:endParaRPr lang="en-US" altLang="zh-CN" sz="1800">
              <a:latin typeface="DejaVu Math TeX Gyre" panose="02000503000000000000" charset="0"/>
              <a:ea typeface="SimSun" charset="0"/>
              <a:cs typeface="DejaVu Math TeX Gyre" panose="02000503000000000000" charset="0"/>
              <a:sym typeface="+mn-ea"/>
            </a:endParaRPr>
          </a:p>
          <a:p>
            <a:pPr lvl="0"/>
            <a:r>
              <a:rPr lang="zh-CN" altLang="en-US" sz="2000">
                <a:latin typeface="DejaVu Math TeX Gyre" panose="02000503000000000000" charset="0"/>
                <a:ea typeface="SimSun" charset="0"/>
                <a:cs typeface="DejaVu Math TeX Gyre" panose="02000503000000000000" charset="0"/>
                <a:sym typeface="+mn-ea"/>
              </a:rPr>
              <a:t>当前</a:t>
            </a:r>
            <a:r>
              <a:rPr lang="en-US" altLang="zh-CN" sz="2000">
                <a:latin typeface="DejaVu Math TeX Gyre" panose="02000503000000000000" charset="0"/>
                <a:ea typeface="SimSun" charset="0"/>
                <a:cs typeface="DejaVu Math TeX Gyre" panose="02000503000000000000" charset="0"/>
                <a:sym typeface="+mn-ea"/>
              </a:rPr>
              <a:t>openEuler</a:t>
            </a:r>
            <a:r>
              <a:rPr lang="zh-CN" altLang="en-US" sz="2000">
                <a:latin typeface="DejaVu Math TeX Gyre" panose="02000503000000000000" charset="0"/>
                <a:ea typeface="SimSun" charset="0"/>
                <a:cs typeface="DejaVu Math TeX Gyre" panose="02000503000000000000" charset="0"/>
                <a:sym typeface="+mn-ea"/>
              </a:rPr>
              <a:t>仅支持</a:t>
            </a:r>
            <a:r>
              <a:rPr lang="en-US" altLang="zh-CN" sz="2000">
                <a:latin typeface="DejaVu Math TeX Gyre" panose="02000503000000000000" charset="0"/>
                <a:ea typeface="SimSun" charset="0"/>
                <a:cs typeface="DejaVu Math TeX Gyre" panose="02000503000000000000" charset="0"/>
                <a:sym typeface="+mn-ea"/>
              </a:rPr>
              <a:t>llvm-12</a:t>
            </a:r>
            <a:endParaRPr lang="en-US" altLang="zh-CN" sz="2000">
              <a:latin typeface="DejaVu Math TeX Gyre" panose="02000503000000000000" charset="0"/>
              <a:ea typeface="SimSun" charset="0"/>
              <a:cs typeface="DejaVu Math TeX Gyre" panose="02000503000000000000" charset="0"/>
              <a:sym typeface="+mn-ea"/>
            </a:endParaRPr>
          </a:p>
          <a:p>
            <a:pPr lvl="1"/>
            <a:r>
              <a:rPr lang="en-US" altLang="zh-CN" sz="1800">
                <a:latin typeface="DejaVu Math TeX Gyre" panose="02000503000000000000" charset="0"/>
                <a:ea typeface="SimSun" charset="0"/>
                <a:cs typeface="DejaVu Math TeX Gyre" panose="02000503000000000000" charset="0"/>
                <a:sym typeface="+mn-ea"/>
              </a:rPr>
              <a:t>2021</a:t>
            </a:r>
            <a:r>
              <a:rPr lang="zh-CN" altLang="en-US" sz="1800">
                <a:latin typeface="DejaVu Math TeX Gyre" panose="02000503000000000000" charset="0"/>
                <a:ea typeface="SimSun" charset="0"/>
                <a:cs typeface="DejaVu Math TeX Gyre" panose="02000503000000000000" charset="0"/>
                <a:sym typeface="+mn-ea"/>
              </a:rPr>
              <a:t>年发布，距今时间较久</a:t>
            </a:r>
            <a:endParaRPr lang="zh-CN" altLang="en-US" sz="1800">
              <a:latin typeface="DejaVu Math TeX Gyre" panose="02000503000000000000" charset="0"/>
              <a:ea typeface="SimSun" charset="0"/>
              <a:cs typeface="DejaVu Math TeX Gyre" panose="02000503000000000000" charset="0"/>
              <a:sym typeface="+mn-ea"/>
            </a:endParaRPr>
          </a:p>
          <a:p>
            <a:pPr lvl="1"/>
            <a:r>
              <a:rPr lang="zh-CN" altLang="en-US" sz="1800">
                <a:latin typeface="DejaVu Math TeX Gyre" panose="02000503000000000000" charset="0"/>
                <a:ea typeface="SimSun" charset="0"/>
                <a:cs typeface="DejaVu Math TeX Gyre" panose="02000503000000000000" charset="0"/>
                <a:sym typeface="+mn-ea"/>
              </a:rPr>
              <a:t>不支持多版本共存</a:t>
            </a:r>
            <a:endParaRPr lang="zh-CN" altLang="en-US" sz="1800">
              <a:latin typeface="DejaVu Math TeX Gyre" panose="02000503000000000000" charset="0"/>
              <a:ea typeface="SimSun" charset="0"/>
              <a:cs typeface="DejaVu Math TeX Gyre" panose="02000503000000000000" charset="0"/>
              <a:sym typeface="+mn-ea"/>
            </a:endParaRPr>
          </a:p>
          <a:p>
            <a:pPr lvl="1"/>
            <a:r>
              <a:rPr lang="zh-CN" altLang="en-US" sz="1800">
                <a:latin typeface="DejaVu Math TeX Gyre" panose="02000503000000000000" charset="0"/>
                <a:ea typeface="SimSun" charset="0"/>
                <a:cs typeface="DejaVu Math TeX Gyre" panose="02000503000000000000" charset="0"/>
                <a:sym typeface="+mn-ea"/>
              </a:rPr>
              <a:t>缺少</a:t>
            </a:r>
            <a:r>
              <a:rPr lang="en-US" altLang="zh-CN" sz="1800">
                <a:latin typeface="DejaVu Math TeX Gyre" panose="02000503000000000000" charset="0"/>
                <a:ea typeface="SimSun" charset="0"/>
                <a:cs typeface="DejaVu Math TeX Gyre" panose="02000503000000000000" charset="0"/>
                <a:sym typeface="+mn-ea"/>
              </a:rPr>
              <a:t>lld</a:t>
            </a:r>
            <a:r>
              <a:rPr lang="zh-CN" altLang="en-US" sz="1800">
                <a:latin typeface="DejaVu Math TeX Gyre" panose="02000503000000000000" charset="0"/>
                <a:ea typeface="SimSun" charset="0"/>
                <a:cs typeface="DejaVu Math TeX Gyre" panose="02000503000000000000" charset="0"/>
                <a:sym typeface="+mn-ea"/>
              </a:rPr>
              <a:t>，</a:t>
            </a:r>
            <a:r>
              <a:rPr lang="en-US" altLang="zh-CN" sz="1800">
                <a:latin typeface="DejaVu Math TeX Gyre" panose="02000503000000000000" charset="0"/>
                <a:ea typeface="SimSun" charset="0"/>
                <a:cs typeface="DejaVu Math TeX Gyre" panose="02000503000000000000" charset="0"/>
                <a:sym typeface="+mn-ea"/>
              </a:rPr>
              <a:t>bolt</a:t>
            </a:r>
            <a:r>
              <a:rPr lang="zh-CN" altLang="en-US" sz="1800">
                <a:latin typeface="DejaVu Math TeX Gyre" panose="02000503000000000000" charset="0"/>
                <a:ea typeface="SimSun" charset="0"/>
                <a:cs typeface="DejaVu Math TeX Gyre" panose="02000503000000000000" charset="0"/>
                <a:sym typeface="+mn-ea"/>
              </a:rPr>
              <a:t>等</a:t>
            </a:r>
            <a:r>
              <a:rPr lang="en-US" altLang="zh-CN" sz="1800">
                <a:latin typeface="DejaVu Math TeX Gyre" panose="02000503000000000000" charset="0"/>
                <a:ea typeface="SimSun" charset="0"/>
                <a:cs typeface="DejaVu Math TeX Gyre" panose="02000503000000000000" charset="0"/>
                <a:sym typeface="+mn-ea"/>
              </a:rPr>
              <a:t>RPM</a:t>
            </a:r>
            <a:r>
              <a:rPr lang="zh-CN" altLang="en-US" sz="1800">
                <a:latin typeface="DejaVu Math TeX Gyre" panose="02000503000000000000" charset="0"/>
                <a:ea typeface="SimSun" charset="0"/>
                <a:cs typeface="DejaVu Math TeX Gyre" panose="02000503000000000000" charset="0"/>
                <a:sym typeface="+mn-ea"/>
              </a:rPr>
              <a:t>包</a:t>
            </a:r>
            <a:endParaRPr lang="zh-CN" altLang="en-US" sz="1800">
              <a:latin typeface="DejaVu Math TeX Gyre" panose="02000503000000000000" charset="0"/>
              <a:ea typeface="SimSun" charset="0"/>
              <a:cs typeface="DejaVu Math TeX Gyre" panose="02000503000000000000" charset="0"/>
              <a:sym typeface="+mn-ea"/>
            </a:endParaRPr>
          </a:p>
        </p:txBody>
      </p:sp>
      <p:sp>
        <p:nvSpPr>
          <p:cNvPr id="5" name="Text Box 4"/>
          <p:cNvSpPr txBox="1"/>
          <p:nvPr/>
        </p:nvSpPr>
        <p:spPr>
          <a:xfrm>
            <a:off x="0" y="6477000"/>
            <a:ext cx="12193905" cy="33718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p>
            <a:pPr algn="ctr"/>
            <a:r>
              <a:rPr lang="zh-CN" altLang="en-US" sz="16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ea typeface="SimSun" charset="0"/>
              </a:rPr>
              <a:t>在</a:t>
            </a:r>
            <a:r>
              <a:rPr lang="en-US" altLang="zh-CN" sz="16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ea typeface="SimSun" charset="0"/>
              </a:rPr>
              <a:t>openEuler 22.03-SP1</a:t>
            </a:r>
            <a:r>
              <a:rPr lang="zh-CN" altLang="en-US" sz="16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ea typeface="SimSun" charset="0"/>
              </a:rPr>
              <a:t>引入</a:t>
            </a:r>
            <a:r>
              <a:rPr lang="en-US" altLang="zh-CN" sz="16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ea typeface="SimSun" charset="0"/>
              </a:rPr>
              <a:t>/</a:t>
            </a:r>
            <a:r>
              <a:rPr lang="zh-CN" altLang="en-US" sz="16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ea typeface="SimSun" charset="0"/>
              </a:rPr>
              <a:t>验证</a:t>
            </a:r>
            <a:r>
              <a:rPr lang="en-US" altLang="zh-CN" sz="16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ea typeface="SimSun" charset="0"/>
              </a:rPr>
              <a:t>llvm</a:t>
            </a:r>
            <a:r>
              <a:rPr lang="zh-CN" altLang="en-US" sz="16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ea typeface="SimSun" charset="0"/>
              </a:rPr>
              <a:t>多版本支持，为后续社区创新版本</a:t>
            </a:r>
            <a:r>
              <a:rPr lang="en-US" altLang="zh-CN" sz="16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ea typeface="SimSun" charset="0"/>
              </a:rPr>
              <a:t>/LTS</a:t>
            </a:r>
            <a:r>
              <a:rPr lang="zh-CN" altLang="en-US" sz="16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ea typeface="SimSun" charset="0"/>
              </a:rPr>
              <a:t>版本，</a:t>
            </a:r>
            <a:r>
              <a:rPr lang="en-US" altLang="zh-CN" sz="16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ea typeface="SimSun" charset="0"/>
              </a:rPr>
              <a:t>OSV</a:t>
            </a:r>
            <a:r>
              <a:rPr lang="zh-CN" altLang="en-US" sz="16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ea typeface="SimSun" charset="0"/>
              </a:rPr>
              <a:t>发行版构建提供工具支撑</a:t>
            </a:r>
            <a:endParaRPr lang="zh-CN" altLang="en-US" sz="1600" b="1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ea typeface="SimSun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jaVu Sans" panose="020B0603030804020204" charset="0"/>
                <a:cs typeface="DejaVu Sans" panose="020B0603030804020204" charset="0"/>
              </a:rPr>
              <a:t>llvm</a:t>
            </a:r>
            <a:r>
              <a:rPr lang="zh-CN" alt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jaVu Sans" panose="020B0603030804020204" charset="0"/>
                <a:ea typeface="SimSun" charset="0"/>
                <a:cs typeface="DejaVu Sans" panose="020B0603030804020204" charset="0"/>
              </a:rPr>
              <a:t>多版本支持方式：</a:t>
            </a:r>
            <a:endParaRPr lang="zh-CN" altLang="en-US" sz="24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jaVu Sans" panose="020B0603030804020204" charset="0"/>
              <a:ea typeface="SimSun" charset="0"/>
              <a:cs typeface="DejaVu Sans" panose="020B060303080402020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7239000" y="1418590"/>
            <a:ext cx="3738245" cy="1323975"/>
          </a:xfrm>
        </p:spPr>
        <p:txBody>
          <a:bodyPr>
            <a:normAutofit/>
          </a:bodyPr>
          <a:p>
            <a:pPr marL="0" indent="0">
              <a:buNone/>
            </a:pPr>
            <a:r>
              <a:rPr lang="en-US" altLang="zh-CN" sz="2000">
                <a:latin typeface="DejaVu Sans" panose="020B0603030804020204" charset="0"/>
                <a:cs typeface="DejaVu Sans" panose="020B0603030804020204" charset="0"/>
              </a:rPr>
              <a:t>RPM</a:t>
            </a:r>
            <a:r>
              <a:rPr lang="zh-CN" altLang="en-US" sz="2000">
                <a:latin typeface="DejaVu Sans" panose="020B0603030804020204" charset="0"/>
                <a:ea typeface="SimSun" charset="0"/>
                <a:cs typeface="DejaVu Sans" panose="020B0603030804020204" charset="0"/>
              </a:rPr>
              <a:t>包名</a:t>
            </a:r>
            <a:r>
              <a:rPr lang="zh-CN" altLang="en-US" sz="2000">
                <a:latin typeface="DejaVu Sans" panose="020B0603030804020204" charset="0"/>
                <a:cs typeface="DejaVu Sans" panose="020B0603030804020204" charset="0"/>
              </a:rPr>
              <a:t>：</a:t>
            </a:r>
            <a:endParaRPr lang="zh-CN" altLang="en-US" sz="2000">
              <a:latin typeface="DejaVu Sans" panose="020B0603030804020204" charset="0"/>
              <a:cs typeface="DejaVu Sans" panose="020B0603030804020204" charset="0"/>
            </a:endParaRPr>
          </a:p>
          <a:p>
            <a:pPr lvl="1"/>
            <a:r>
              <a:rPr lang="zh-CN" altLang="en-US" sz="1710">
                <a:latin typeface="DejaVu Sans" panose="020B0603030804020204" charset="0"/>
                <a:cs typeface="DejaVu Sans" panose="020B0603030804020204" charset="0"/>
              </a:rPr>
              <a:t>llvm&lt;major&gt;-*</a:t>
            </a:r>
            <a:endParaRPr lang="zh-CN" altLang="en-US" sz="1710">
              <a:latin typeface="DejaVu Sans" panose="020B0603030804020204" charset="0"/>
              <a:cs typeface="DejaVu Sans" panose="020B0603030804020204" charset="0"/>
            </a:endParaRPr>
          </a:p>
          <a:p>
            <a:pPr lvl="1"/>
            <a:r>
              <a:rPr lang="zh-CN" altLang="en-US" sz="1710">
                <a:latin typeface="DejaVu Sans" panose="020B0603030804020204" charset="0"/>
                <a:cs typeface="DejaVu Sans" panose="020B0603030804020204" charset="0"/>
              </a:rPr>
              <a:t>clang&lt;major&gt;-*</a:t>
            </a:r>
            <a:endParaRPr lang="zh-CN" altLang="en-US" sz="1710">
              <a:latin typeface="DejaVu Sans" panose="020B0603030804020204" charset="0"/>
              <a:cs typeface="DejaVu Sans" panose="020B0603030804020204" charset="0"/>
            </a:endParaRPr>
          </a:p>
          <a:p>
            <a:pPr lvl="1"/>
            <a:r>
              <a:rPr lang="zh-CN" altLang="en-US" sz="1710">
                <a:latin typeface="DejaVu Sans" panose="020B0603030804020204" charset="0"/>
                <a:cs typeface="DejaVu Sans" panose="020B0603030804020204" charset="0"/>
              </a:rPr>
              <a:t>lld&lt;major&gt;-*</a:t>
            </a:r>
            <a:endParaRPr lang="zh-CN" altLang="en-US" sz="1465">
              <a:latin typeface="DejaVu Sans" panose="020B0603030804020204" charset="0"/>
              <a:cs typeface="DejaVu Sans" panose="020B0603030804020204" charset="0"/>
            </a:endParaRPr>
          </a:p>
        </p:txBody>
      </p:sp>
      <p:sp>
        <p:nvSpPr>
          <p:cNvPr id="3" name="Right Arrow 2"/>
          <p:cNvSpPr/>
          <p:nvPr/>
        </p:nvSpPr>
        <p:spPr>
          <a:xfrm>
            <a:off x="5105400" y="2895600"/>
            <a:ext cx="12192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>
              <a:latin typeface="DejaVu Sans" panose="020B0603030804020204" charset="0"/>
              <a:cs typeface="DejaVu Sans" panose="020B0603030804020204" charset="0"/>
            </a:endParaRPr>
          </a:p>
        </p:txBody>
      </p:sp>
      <p:sp>
        <p:nvSpPr>
          <p:cNvPr id="5" name="Content Placeholder 6"/>
          <p:cNvSpPr>
            <a:spLocks noGrp="1"/>
          </p:cNvSpPr>
          <p:nvPr/>
        </p:nvSpPr>
        <p:spPr>
          <a:xfrm>
            <a:off x="452755" y="1524000"/>
            <a:ext cx="3738245" cy="98425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8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2000">
                <a:latin typeface="DejaVu Sans" panose="020B0603030804020204" charset="0"/>
                <a:cs typeface="DejaVu Sans" panose="020B0603030804020204" charset="0"/>
              </a:rPr>
              <a:t>RPM</a:t>
            </a:r>
            <a:r>
              <a:rPr lang="zh-CN" altLang="en-US" sz="2000">
                <a:latin typeface="DejaVu Sans" panose="020B0603030804020204" charset="0"/>
                <a:ea typeface="SimSun" charset="0"/>
                <a:cs typeface="DejaVu Sans" panose="020B0603030804020204" charset="0"/>
              </a:rPr>
              <a:t>包名</a:t>
            </a:r>
            <a:r>
              <a:rPr lang="zh-CN" altLang="en-US" sz="2000">
                <a:latin typeface="DejaVu Sans" panose="020B0603030804020204" charset="0"/>
                <a:cs typeface="DejaVu Sans" panose="020B0603030804020204" charset="0"/>
              </a:rPr>
              <a:t>：</a:t>
            </a:r>
            <a:endParaRPr lang="zh-CN" altLang="en-US" sz="2000">
              <a:latin typeface="DejaVu Sans" panose="020B0603030804020204" charset="0"/>
              <a:cs typeface="DejaVu Sans" panose="020B0603030804020204" charset="0"/>
            </a:endParaRPr>
          </a:p>
          <a:p>
            <a:pPr lvl="1"/>
            <a:r>
              <a:rPr lang="zh-CN" altLang="en-US" sz="1710">
                <a:latin typeface="DejaVu Sans" panose="020B0603030804020204" charset="0"/>
                <a:cs typeface="DejaVu Sans" panose="020B0603030804020204" charset="0"/>
              </a:rPr>
              <a:t>llvm</a:t>
            </a:r>
            <a:endParaRPr lang="zh-CN" altLang="en-US" sz="1710">
              <a:latin typeface="DejaVu Sans" panose="020B0603030804020204" charset="0"/>
              <a:cs typeface="DejaVu Sans" panose="020B0603030804020204" charset="0"/>
            </a:endParaRPr>
          </a:p>
          <a:p>
            <a:pPr lvl="1"/>
            <a:r>
              <a:rPr lang="zh-CN" altLang="en-US" sz="1710">
                <a:latin typeface="DejaVu Sans" panose="020B0603030804020204" charset="0"/>
                <a:cs typeface="DejaVu Sans" panose="020B0603030804020204" charset="0"/>
              </a:rPr>
              <a:t>clang</a:t>
            </a:r>
            <a:endParaRPr lang="zh-CN" altLang="en-US" sz="1465">
              <a:latin typeface="DejaVu Sans" panose="020B0603030804020204" charset="0"/>
              <a:cs typeface="DejaVu Sans" panose="020B0603030804020204" charset="0"/>
            </a:endParaRPr>
          </a:p>
        </p:txBody>
      </p:sp>
      <p:sp>
        <p:nvSpPr>
          <p:cNvPr id="6" name="Text Box 5"/>
          <p:cNvSpPr txBox="1"/>
          <p:nvPr/>
        </p:nvSpPr>
        <p:spPr>
          <a:xfrm>
            <a:off x="452755" y="2743200"/>
            <a:ext cx="254000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lvl="0"/>
            <a:r>
              <a:rPr lang="zh-CN" altLang="en-US">
                <a:latin typeface="DejaVu Sans" panose="020B0603030804020204" charset="0"/>
                <a:cs typeface="DejaVu Sans" panose="020B0603030804020204" charset="0"/>
                <a:sym typeface="+mn-ea"/>
              </a:rPr>
              <a:t>目录结构：</a:t>
            </a:r>
            <a:endParaRPr lang="zh-CN" altLang="en-US">
              <a:latin typeface="DejaVu Sans" panose="020B0603030804020204" charset="0"/>
              <a:cs typeface="DejaVu Sans" panose="020B0603030804020204" charset="0"/>
            </a:endParaRPr>
          </a:p>
          <a:p>
            <a:pPr marL="457200" lvl="1" indent="0">
              <a:buNone/>
            </a:pPr>
            <a:r>
              <a:rPr lang="zh-CN" altLang="en-US">
                <a:latin typeface="DejaVu Sans" panose="020B0603030804020204" charset="0"/>
                <a:cs typeface="DejaVu Sans" panose="020B0603030804020204" charset="0"/>
                <a:sym typeface="+mn-ea"/>
              </a:rPr>
              <a:t>/usr/</a:t>
            </a:r>
            <a:endParaRPr lang="zh-CN" altLang="en-US">
              <a:latin typeface="DejaVu Sans" panose="020B0603030804020204" charset="0"/>
              <a:cs typeface="DejaVu Sans" panose="020B0603030804020204" charset="0"/>
            </a:endParaRPr>
          </a:p>
          <a:p>
            <a:pPr marL="457200" lvl="1" indent="0">
              <a:buNone/>
            </a:pPr>
            <a:r>
              <a:rPr lang="zh-CN" altLang="en-US">
                <a:latin typeface="DejaVu Sans" panose="020B0603030804020204" charset="0"/>
                <a:cs typeface="DejaVu Sans" panose="020B0603030804020204" charset="0"/>
                <a:sym typeface="+mn-ea"/>
              </a:rPr>
              <a:t>├── bin</a:t>
            </a:r>
            <a:endParaRPr lang="zh-CN" altLang="en-US">
              <a:latin typeface="DejaVu Sans" panose="020B0603030804020204" charset="0"/>
              <a:cs typeface="DejaVu Sans" panose="020B0603030804020204" charset="0"/>
            </a:endParaRPr>
          </a:p>
          <a:p>
            <a:pPr marL="457200" lvl="1" indent="0">
              <a:buNone/>
            </a:pPr>
            <a:r>
              <a:rPr lang="zh-CN" altLang="en-US">
                <a:latin typeface="DejaVu Sans" panose="020B0603030804020204" charset="0"/>
                <a:cs typeface="DejaVu Sans" panose="020B0603030804020204" charset="0"/>
                <a:sym typeface="+mn-ea"/>
              </a:rPr>
              <a:t>└── share</a:t>
            </a:r>
            <a:endParaRPr lang="en-US">
              <a:latin typeface="DejaVu Sans" panose="020B0603030804020204" charset="0"/>
              <a:cs typeface="DejaVu Sans" panose="020B0603030804020204" charset="0"/>
            </a:endParaRPr>
          </a:p>
        </p:txBody>
      </p:sp>
      <p:sp>
        <p:nvSpPr>
          <p:cNvPr id="8" name="Text Box 7"/>
          <p:cNvSpPr txBox="1"/>
          <p:nvPr/>
        </p:nvSpPr>
        <p:spPr>
          <a:xfrm>
            <a:off x="7239000" y="2742565"/>
            <a:ext cx="4023360" cy="20300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lvl="0"/>
            <a:r>
              <a:rPr lang="zh-CN" altLang="en-US">
                <a:latin typeface="DejaVu Sans" panose="020B0603030804020204" charset="0"/>
                <a:cs typeface="DejaVu Sans" panose="020B0603030804020204" charset="0"/>
                <a:sym typeface="+mn-ea"/>
              </a:rPr>
              <a:t>目录结构</a:t>
            </a:r>
            <a:endParaRPr lang="zh-CN" altLang="en-US">
              <a:latin typeface="DejaVu Sans" panose="020B0603030804020204" charset="0"/>
              <a:cs typeface="DejaVu Sans" panose="020B0603030804020204" charset="0"/>
            </a:endParaRPr>
          </a:p>
          <a:p>
            <a:pPr marL="457200" lvl="1" indent="0">
              <a:buNone/>
            </a:pPr>
            <a:r>
              <a:rPr lang="zh-CN" altLang="en-US">
                <a:latin typeface="DejaVu Sans" panose="020B0603030804020204" charset="0"/>
                <a:cs typeface="DejaVu Sans" panose="020B0603030804020204" charset="0"/>
                <a:sym typeface="+mn-ea"/>
              </a:rPr>
              <a:t>/usr/lib64/llvm</a:t>
            </a:r>
            <a:r>
              <a:rPr lang="zh-CN" altLang="en-US">
                <a:latin typeface="DejaVu Sans" panose="020B0603030804020204" charset="0"/>
                <a:cs typeface="DejaVu Sans" panose="020B0603030804020204" charset="0"/>
                <a:sym typeface="+mn-ea"/>
              </a:rPr>
              <a:t>&lt;major&gt;</a:t>
            </a:r>
            <a:r>
              <a:rPr lang="zh-CN" altLang="en-US">
                <a:latin typeface="DejaVu Sans" panose="020B0603030804020204" charset="0"/>
                <a:cs typeface="DejaVu Sans" panose="020B0603030804020204" charset="0"/>
                <a:sym typeface="+mn-ea"/>
              </a:rPr>
              <a:t>/</a:t>
            </a:r>
            <a:endParaRPr lang="zh-CN" altLang="en-US">
              <a:latin typeface="DejaVu Sans" panose="020B0603030804020204" charset="0"/>
              <a:cs typeface="DejaVu Sans" panose="020B0603030804020204" charset="0"/>
            </a:endParaRPr>
          </a:p>
          <a:p>
            <a:pPr marL="457200" lvl="1" indent="0">
              <a:buNone/>
            </a:pPr>
            <a:r>
              <a:rPr lang="zh-CN" altLang="en-US">
                <a:latin typeface="DejaVu Sans" panose="020B0603030804020204" charset="0"/>
                <a:cs typeface="DejaVu Sans" panose="020B0603030804020204" charset="0"/>
                <a:sym typeface="+mn-ea"/>
              </a:rPr>
              <a:t>├── bin</a:t>
            </a:r>
            <a:endParaRPr lang="zh-CN" altLang="en-US">
              <a:latin typeface="DejaVu Sans" panose="020B0603030804020204" charset="0"/>
              <a:cs typeface="DejaVu Sans" panose="020B0603030804020204" charset="0"/>
            </a:endParaRPr>
          </a:p>
          <a:p>
            <a:pPr marL="457200" lvl="1" indent="0">
              <a:buNone/>
            </a:pPr>
            <a:r>
              <a:rPr lang="zh-CN" altLang="en-US">
                <a:latin typeface="DejaVu Sans" panose="020B0603030804020204" charset="0"/>
                <a:cs typeface="DejaVu Sans" panose="020B0603030804020204" charset="0"/>
                <a:sym typeface="+mn-ea"/>
              </a:rPr>
              <a:t>├── include</a:t>
            </a:r>
            <a:endParaRPr lang="zh-CN" altLang="en-US">
              <a:latin typeface="DejaVu Sans" panose="020B0603030804020204" charset="0"/>
              <a:cs typeface="DejaVu Sans" panose="020B0603030804020204" charset="0"/>
            </a:endParaRPr>
          </a:p>
          <a:p>
            <a:pPr marL="457200" lvl="1" indent="0">
              <a:buNone/>
            </a:pPr>
            <a:r>
              <a:rPr lang="zh-CN" altLang="en-US">
                <a:latin typeface="DejaVu Sans" panose="020B0603030804020204" charset="0"/>
                <a:cs typeface="DejaVu Sans" panose="020B0603030804020204" charset="0"/>
                <a:sym typeface="+mn-ea"/>
              </a:rPr>
              <a:t>├── lib</a:t>
            </a:r>
            <a:endParaRPr lang="zh-CN" altLang="en-US">
              <a:latin typeface="DejaVu Sans" panose="020B0603030804020204" charset="0"/>
              <a:cs typeface="DejaVu Sans" panose="020B0603030804020204" charset="0"/>
            </a:endParaRPr>
          </a:p>
          <a:p>
            <a:pPr marL="457200" lvl="1" indent="0">
              <a:buNone/>
            </a:pPr>
            <a:r>
              <a:rPr lang="zh-CN" altLang="en-US">
                <a:latin typeface="DejaVu Sans" panose="020B0603030804020204" charset="0"/>
                <a:cs typeface="DejaVu Sans" panose="020B0603030804020204" charset="0"/>
                <a:sym typeface="+mn-ea"/>
              </a:rPr>
              <a:t>├── libexec</a:t>
            </a:r>
            <a:endParaRPr lang="zh-CN" altLang="en-US">
              <a:latin typeface="DejaVu Sans" panose="020B0603030804020204" charset="0"/>
              <a:cs typeface="DejaVu Sans" panose="020B0603030804020204" charset="0"/>
            </a:endParaRPr>
          </a:p>
          <a:p>
            <a:pPr marL="457200" lvl="1" indent="0">
              <a:buNone/>
            </a:pPr>
            <a:r>
              <a:rPr lang="zh-CN" altLang="en-US">
                <a:latin typeface="DejaVu Sans" panose="020B0603030804020204" charset="0"/>
                <a:cs typeface="DejaVu Sans" panose="020B0603030804020204" charset="0"/>
                <a:sym typeface="+mn-ea"/>
              </a:rPr>
              <a:t>└── share</a:t>
            </a:r>
            <a:endParaRPr lang="en-US">
              <a:latin typeface="DejaVu Sans" panose="020B0603030804020204" charset="0"/>
              <a:cs typeface="DejaVu Sans" panose="020B0603030804020204" charset="0"/>
            </a:endParaRPr>
          </a:p>
        </p:txBody>
      </p:sp>
      <p:sp>
        <p:nvSpPr>
          <p:cNvPr id="9" name="Text Box 8"/>
          <p:cNvSpPr txBox="1"/>
          <p:nvPr/>
        </p:nvSpPr>
        <p:spPr>
          <a:xfrm>
            <a:off x="609600" y="5049520"/>
            <a:ext cx="3282950" cy="6140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lvl="0"/>
            <a:r>
              <a:rPr lang="zh-CN" altLang="en-US">
                <a:latin typeface="DejaVu Sans" panose="020B0603030804020204" charset="0"/>
                <a:cs typeface="DejaVu Sans" panose="020B0603030804020204" charset="0"/>
                <a:sym typeface="+mn-ea"/>
              </a:rPr>
              <a:t>可执行文件</a:t>
            </a:r>
            <a:r>
              <a:rPr lang="x-none" altLang="zh-CN">
                <a:latin typeface="DejaVu Sans" panose="020B0603030804020204" charset="0"/>
                <a:cs typeface="DejaVu Sans" panose="020B0603030804020204" charset="0"/>
                <a:sym typeface="+mn-ea"/>
              </a:rPr>
              <a:t>(/usr/bin/):</a:t>
            </a:r>
            <a:endParaRPr lang="zh-CN" altLang="en-US">
              <a:latin typeface="DejaVu Sans" panose="020B0603030804020204" charset="0"/>
              <a:cs typeface="DejaVu Sans" panose="020B0603030804020204" charset="0"/>
              <a:sym typeface="+mn-ea"/>
            </a:endParaRPr>
          </a:p>
          <a:p>
            <a:pPr lvl="0"/>
            <a:r>
              <a:rPr lang="zh-CN" altLang="en-US" sz="800">
                <a:latin typeface="DejaVu Sans" panose="020B0603030804020204" charset="0"/>
                <a:cs typeface="DejaVu Sans" panose="020B0603030804020204" charset="0"/>
              </a:rPr>
              <a:t>lrwxrwxrwx. 1 lge lge      8 Feb 16 14:27 clang -&gt; clang-12</a:t>
            </a:r>
            <a:endParaRPr lang="zh-CN" altLang="en-US" sz="800">
              <a:latin typeface="DejaVu Sans" panose="020B0603030804020204" charset="0"/>
              <a:cs typeface="DejaVu Sans" panose="020B0603030804020204" charset="0"/>
            </a:endParaRPr>
          </a:p>
          <a:p>
            <a:pPr lvl="0"/>
            <a:r>
              <a:rPr lang="zh-CN" altLang="en-US" sz="800">
                <a:latin typeface="DejaVu Sans" panose="020B0603030804020204" charset="0"/>
                <a:cs typeface="DejaVu Sans" panose="020B0603030804020204" charset="0"/>
              </a:rPr>
              <a:t>-rwxr-xr-x. 1 lge lge 162088 Feb 16 05:44 clang-12</a:t>
            </a:r>
            <a:endParaRPr lang="zh-CN" altLang="en-US" sz="800">
              <a:latin typeface="DejaVu Sans" panose="020B0603030804020204" charset="0"/>
              <a:cs typeface="DejaVu Sans" panose="020B0603030804020204" charset="0"/>
            </a:endParaRPr>
          </a:p>
        </p:txBody>
      </p:sp>
      <p:sp>
        <p:nvSpPr>
          <p:cNvPr id="11" name="Text Box 10"/>
          <p:cNvSpPr txBox="1"/>
          <p:nvPr/>
        </p:nvSpPr>
        <p:spPr>
          <a:xfrm>
            <a:off x="7239000" y="5049520"/>
            <a:ext cx="4666615" cy="6140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lvl="0"/>
            <a:r>
              <a:rPr lang="zh-CN" altLang="en-US">
                <a:latin typeface="DejaVu Sans" panose="020B0603030804020204" charset="0"/>
                <a:cs typeface="DejaVu Sans" panose="020B0603030804020204" charset="0"/>
                <a:sym typeface="+mn-ea"/>
              </a:rPr>
              <a:t>可执行文件</a:t>
            </a:r>
            <a:r>
              <a:rPr lang="x-none" altLang="zh-CN">
                <a:latin typeface="DejaVu Sans" panose="020B0603030804020204" charset="0"/>
                <a:cs typeface="DejaVu Sans" panose="020B0603030804020204" charset="0"/>
                <a:sym typeface="+mn-ea"/>
              </a:rPr>
              <a:t>(/usr/bin/):</a:t>
            </a:r>
            <a:endParaRPr lang="x-none" altLang="zh-CN">
              <a:latin typeface="DejaVu Sans" panose="020B0603030804020204" charset="0"/>
              <a:cs typeface="DejaVu Sans" panose="020B0603030804020204" charset="0"/>
              <a:sym typeface="+mn-ea"/>
            </a:endParaRPr>
          </a:p>
          <a:p>
            <a:pPr lvl="0"/>
            <a:r>
              <a:rPr lang="zh-CN" altLang="en-US" sz="800">
                <a:latin typeface="DejaVu Sans" panose="020B0603030804020204" charset="0"/>
                <a:cs typeface="DejaVu Sans" panose="020B0603030804020204" charset="0"/>
                <a:sym typeface="+mn-ea"/>
              </a:rPr>
              <a:t>lrwxrwxrwx. 1 root root 33  2月 14 23:08 clang-15 -&gt; ../../usr/lib64/llvm15/bin/clang</a:t>
            </a:r>
            <a:endParaRPr lang="zh-CN" altLang="en-US" sz="800">
              <a:latin typeface="DejaVu Sans" panose="020B0603030804020204" charset="0"/>
              <a:cs typeface="DejaVu Sans" panose="020B0603030804020204" charset="0"/>
              <a:sym typeface="+mn-ea"/>
            </a:endParaRPr>
          </a:p>
          <a:p>
            <a:pPr lvl="0"/>
            <a:endParaRPr lang="zh-CN" altLang="en-US" sz="800">
              <a:latin typeface="DejaVu Sans" panose="020B0603030804020204" charset="0"/>
              <a:cs typeface="DejaVu Sans" panose="020B0603030804020204" charset="0"/>
              <a:sym typeface="+mn-ea"/>
            </a:endParaRPr>
          </a:p>
        </p:txBody>
      </p:sp>
      <p:sp>
        <p:nvSpPr>
          <p:cNvPr id="12" name="Text Box 11"/>
          <p:cNvSpPr txBox="1"/>
          <p:nvPr/>
        </p:nvSpPr>
        <p:spPr>
          <a:xfrm>
            <a:off x="0" y="6489700"/>
            <a:ext cx="12193905" cy="33718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p>
            <a:pPr algn="ctr"/>
            <a:r>
              <a:rPr lang="zh-CN" altLang="x-none" sz="16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ea typeface="SimSun" charset="0"/>
              </a:rPr>
              <a:t>通过包名、文件目录、可执行文件的调整实现</a:t>
            </a:r>
            <a:r>
              <a:rPr lang="en-US" altLang="zh-CN" sz="16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ea typeface="SimSun" charset="0"/>
              </a:rPr>
              <a:t>llvm</a:t>
            </a:r>
            <a:r>
              <a:rPr lang="zh-CN" altLang="en-US" sz="16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ea typeface="SimSun" charset="0"/>
              </a:rPr>
              <a:t>的多版本支持，可与当前社区</a:t>
            </a:r>
            <a:r>
              <a:rPr lang="en-US" altLang="zh-CN" sz="16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ea typeface="SimSun" charset="0"/>
              </a:rPr>
              <a:t>llvm-12</a:t>
            </a:r>
            <a:r>
              <a:rPr lang="zh-CN" altLang="en-US" sz="16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ea typeface="SimSun" charset="0"/>
              </a:rPr>
              <a:t>共存，并保持后续共存更高版本的能力</a:t>
            </a:r>
            <a:endParaRPr lang="zh-CN" altLang="en-US" sz="1600" b="1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ea typeface="SimSun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647580" y="2438315"/>
            <a:ext cx="10972440" cy="1144800"/>
          </a:xfrm>
        </p:spPr>
        <p:txBody>
          <a:bodyPr/>
          <a:p>
            <a:r>
              <a:rPr lang="zh-CN" alt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分支合入策略</a:t>
            </a:r>
            <a:endParaRPr lang="zh-CN" altLang="en-US" sz="24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6" descr="未命名文件 (1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2670" y="3200400"/>
            <a:ext cx="10107295" cy="3098165"/>
          </a:xfrm>
          <a:prstGeom prst="rect">
            <a:avLst/>
          </a:prstGeom>
        </p:spPr>
      </p:pic>
      <p:sp>
        <p:nvSpPr>
          <p:cNvPr id="15" name="Text Box 14"/>
          <p:cNvSpPr txBox="1"/>
          <p:nvPr/>
        </p:nvSpPr>
        <p:spPr>
          <a:xfrm>
            <a:off x="-1905" y="6477000"/>
            <a:ext cx="12193905" cy="33718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p>
            <a:pPr algn="ctr"/>
            <a:r>
              <a:rPr lang="en-US" altLang="zh-CN" sz="16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ea typeface="SimSun" charset="0"/>
              </a:rPr>
              <a:t>openEuler 22.03-SP1</a:t>
            </a:r>
            <a:r>
              <a:rPr lang="zh-CN" altLang="en-US" sz="16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ea typeface="SimSun" charset="0"/>
              </a:rPr>
              <a:t>是否持续进行小版本升级或是以</a:t>
            </a:r>
            <a:r>
              <a:rPr lang="en-US" altLang="zh-CN" sz="16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ea typeface="SimSun" charset="0"/>
              </a:rPr>
              <a:t>bug-fix</a:t>
            </a:r>
            <a:r>
              <a:rPr lang="zh-CN" altLang="en-US" sz="16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ea typeface="SimSun" charset="0"/>
              </a:rPr>
              <a:t>为主，目前还没有定论</a:t>
            </a:r>
            <a:endParaRPr lang="zh-CN" altLang="en-US" sz="1600" b="1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ea typeface="SimSun" charset="0"/>
            </a:endParaRPr>
          </a:p>
        </p:txBody>
      </p:sp>
      <p:sp>
        <p:nvSpPr>
          <p:cNvPr id="17" name="Content Placeholder 2"/>
          <p:cNvSpPr>
            <a:spLocks noGrp="1"/>
          </p:cNvSpPr>
          <p:nvPr/>
        </p:nvSpPr>
        <p:spPr>
          <a:xfrm>
            <a:off x="647700" y="1066800"/>
            <a:ext cx="10515600" cy="12096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8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2000">
                <a:latin typeface="DejaVu Math TeX Gyre" panose="02000503000000000000" charset="0"/>
                <a:ea typeface="SimSun" charset="0"/>
                <a:cs typeface="DejaVu Math TeX Gyre" panose="02000503000000000000" charset="0"/>
                <a:sym typeface="+mn-ea"/>
              </a:rPr>
              <a:t>新仓库：</a:t>
            </a:r>
            <a:endParaRPr lang="zh-CN" sz="2000">
              <a:latin typeface="DejaVu Math TeX Gyre" panose="02000503000000000000" charset="0"/>
              <a:ea typeface="SimSun" charset="0"/>
              <a:cs typeface="DejaVu Math TeX Gyre" panose="02000503000000000000" charset="0"/>
              <a:sym typeface="+mn-ea"/>
            </a:endParaRPr>
          </a:p>
          <a:p>
            <a:pPr lvl="1"/>
            <a:r>
              <a:rPr lang="en-US" altLang="zh-CN" sz="1620">
                <a:latin typeface="DejaVu Math TeX Gyre" panose="02000503000000000000" charset="0"/>
                <a:ea typeface="SimSun" charset="0"/>
                <a:cs typeface="DejaVu Math TeX Gyre" panose="02000503000000000000" charset="0"/>
                <a:sym typeface="+mn-ea"/>
              </a:rPr>
              <a:t>llvm</a:t>
            </a:r>
            <a:r>
              <a:rPr lang="x-none" altLang="en-US" sz="1620">
                <a:latin typeface="DejaVu Math TeX Gyre" panose="02000503000000000000" charset="0"/>
                <a:ea typeface="SimSun" charset="0"/>
                <a:cs typeface="DejaVu Math TeX Gyre" panose="02000503000000000000" charset="0"/>
                <a:sym typeface="+mn-ea"/>
              </a:rPr>
              <a:t>-15</a:t>
            </a:r>
            <a:r>
              <a:rPr lang="zh-CN" altLang="x-none" sz="1620">
                <a:latin typeface="DejaVu Math TeX Gyre" panose="02000503000000000000" charset="0"/>
                <a:ea typeface="SimSun" charset="0"/>
                <a:cs typeface="DejaVu Math TeX Gyre" panose="02000503000000000000" charset="0"/>
                <a:sym typeface="+mn-ea"/>
              </a:rPr>
              <a:t>、</a:t>
            </a:r>
            <a:r>
              <a:rPr lang="en-US" altLang="zh-CN" sz="1620">
                <a:latin typeface="DejaVu Math TeX Gyre" panose="02000503000000000000" charset="0"/>
                <a:ea typeface="SimSun" charset="0"/>
                <a:cs typeface="DejaVu Math TeX Gyre" panose="02000503000000000000" charset="0"/>
                <a:sym typeface="+mn-ea"/>
              </a:rPr>
              <a:t>clang-15</a:t>
            </a:r>
            <a:r>
              <a:rPr lang="zh-CN" altLang="en-US" sz="1620">
                <a:latin typeface="DejaVu Math TeX Gyre" panose="02000503000000000000" charset="0"/>
                <a:ea typeface="SimSun" charset="0"/>
                <a:cs typeface="DejaVu Math TeX Gyre" panose="02000503000000000000" charset="0"/>
                <a:sym typeface="+mn-ea"/>
              </a:rPr>
              <a:t>、</a:t>
            </a:r>
            <a:r>
              <a:rPr lang="en-US" altLang="zh-CN" sz="1620">
                <a:latin typeface="DejaVu Math TeX Gyre" panose="02000503000000000000" charset="0"/>
                <a:ea typeface="SimSun" charset="0"/>
                <a:cs typeface="DejaVu Math TeX Gyre" panose="02000503000000000000" charset="0"/>
                <a:sym typeface="+mn-ea"/>
              </a:rPr>
              <a:t>lld-15</a:t>
            </a:r>
            <a:r>
              <a:rPr lang="zh-CN" altLang="en-US" sz="1620">
                <a:latin typeface="DejaVu Math TeX Gyre" panose="02000503000000000000" charset="0"/>
                <a:ea typeface="SimSun" charset="0"/>
                <a:cs typeface="DejaVu Math TeX Gyre" panose="02000503000000000000" charset="0"/>
                <a:sym typeface="+mn-ea"/>
              </a:rPr>
              <a:t>、</a:t>
            </a:r>
            <a:r>
              <a:rPr lang="en-US" altLang="zh-CN" sz="1620">
                <a:latin typeface="DejaVu Math TeX Gyre" panose="02000503000000000000" charset="0"/>
                <a:ea typeface="SimSun" charset="0"/>
                <a:cs typeface="DejaVu Math TeX Gyre" panose="02000503000000000000" charset="0"/>
                <a:sym typeface="+mn-ea"/>
              </a:rPr>
              <a:t>llvm-bolt-15</a:t>
            </a:r>
            <a:r>
              <a:rPr lang="zh-CN" altLang="en-US" sz="1620">
                <a:latin typeface="DejaVu Math TeX Gyre" panose="02000503000000000000" charset="0"/>
                <a:ea typeface="SimSun" charset="0"/>
                <a:cs typeface="DejaVu Math TeX Gyre" panose="02000503000000000000" charset="0"/>
                <a:sym typeface="+mn-ea"/>
              </a:rPr>
              <a:t>、compiler-rt-15</a:t>
            </a:r>
            <a:endParaRPr lang="zh-CN" altLang="en-US" sz="1620">
              <a:latin typeface="DejaVu Math TeX Gyre" panose="02000503000000000000" charset="0"/>
              <a:ea typeface="SimSun" charset="0"/>
              <a:cs typeface="DejaVu Math TeX Gyre" panose="02000503000000000000" charset="0"/>
              <a:sym typeface="+mn-ea"/>
            </a:endParaRPr>
          </a:p>
          <a:p>
            <a:pPr lvl="0"/>
            <a:r>
              <a:rPr lang="zh-CN" altLang="en-US" sz="1800">
                <a:latin typeface="DejaVu Math TeX Gyre" panose="02000503000000000000" charset="0"/>
                <a:ea typeface="SimSun" charset="0"/>
                <a:cs typeface="DejaVu Math TeX Gyre" panose="02000503000000000000" charset="0"/>
                <a:sym typeface="+mn-ea"/>
              </a:rPr>
              <a:t>依赖库：</a:t>
            </a:r>
            <a:endParaRPr lang="zh-CN" altLang="en-US" sz="1800">
              <a:latin typeface="DejaVu Math TeX Gyre" panose="02000503000000000000" charset="0"/>
              <a:ea typeface="SimSun" charset="0"/>
              <a:cs typeface="DejaVu Math TeX Gyre" panose="02000503000000000000" charset="0"/>
              <a:sym typeface="+mn-ea"/>
            </a:endParaRPr>
          </a:p>
          <a:p>
            <a:pPr lvl="1"/>
            <a:r>
              <a:rPr lang="en-US" altLang="zh-CN" sz="1620">
                <a:latin typeface="DejaVu Math TeX Gyre" panose="02000503000000000000" charset="0"/>
                <a:ea typeface="SimSun" charset="0"/>
                <a:cs typeface="DejaVu Math TeX Gyre" panose="02000503000000000000" charset="0"/>
                <a:sym typeface="+mn-ea"/>
              </a:rPr>
              <a:t>python</a:t>
            </a:r>
            <a:r>
              <a:rPr lang="x-none" altLang="en-US" sz="1620">
                <a:latin typeface="DejaVu Math TeX Gyre" panose="02000503000000000000" charset="0"/>
                <a:ea typeface="SimSun" charset="0"/>
                <a:cs typeface="DejaVu Math TeX Gyre" panose="02000503000000000000" charset="0"/>
                <a:sym typeface="+mn-ea"/>
              </a:rPr>
              <a:t>-lit</a:t>
            </a:r>
            <a:endParaRPr lang="x-none" altLang="en-US" sz="1620">
              <a:latin typeface="DejaVu Math TeX Gyre" panose="02000503000000000000" charset="0"/>
              <a:ea typeface="SimSun" charset="0"/>
              <a:cs typeface="DejaVu Math TeX Gyre" panose="02000503000000000000" charset="0"/>
              <a:sym typeface="+mn-ea"/>
            </a:endParaRPr>
          </a:p>
        </p:txBody>
      </p:sp>
      <p:sp>
        <p:nvSpPr>
          <p:cNvPr id="18" name="Title 9"/>
          <p:cNvSpPr>
            <a:spLocks noGrp="1"/>
          </p:cNvSpPr>
          <p:nvPr/>
        </p:nvSpPr>
        <p:spPr>
          <a:xfrm>
            <a:off x="647580" y="152315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新仓库的引入和依赖库的升级</a:t>
            </a:r>
            <a:endParaRPr lang="zh-CN" altLang="en-US" sz="24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863</Words>
  <Application>WPS Presentation</Application>
  <PresentationFormat>宽屏</PresentationFormat>
  <Paragraphs>70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5</vt:i4>
      </vt:variant>
    </vt:vector>
  </HeadingPairs>
  <TitlesOfParts>
    <vt:vector size="23" baseType="lpstr">
      <vt:lpstr>Arial</vt:lpstr>
      <vt:lpstr>SimSun</vt:lpstr>
      <vt:lpstr>Wingdings</vt:lpstr>
      <vt:lpstr>Arial</vt:lpstr>
      <vt:lpstr>DejaVu Sans</vt:lpstr>
      <vt:lpstr>Symbol</vt:lpstr>
      <vt:lpstr>SimSun</vt:lpstr>
      <vt:lpstr>Droid Sans Fallback</vt:lpstr>
      <vt:lpstr>DejaVu Math TeX Gyre</vt:lpstr>
      <vt:lpstr>SimSun</vt:lpstr>
      <vt:lpstr>Microsoft YaHei</vt:lpstr>
      <vt:lpstr>Arial Unicode MS</vt:lpstr>
      <vt:lpstr>OpenSymbol</vt:lpstr>
      <vt:lpstr>Gubbi</vt:lpstr>
      <vt:lpstr>Calibri</vt:lpstr>
      <vt:lpstr>Office Theme</vt:lpstr>
      <vt:lpstr>Office Theme</vt:lpstr>
      <vt:lpstr>Office Theme</vt:lpstr>
      <vt:lpstr>PowerPoint 演示文稿</vt:lpstr>
      <vt:lpstr>PowerPoint 演示文稿</vt:lpstr>
      <vt:lpstr>llvm多版本支持方式：</vt:lpstr>
      <vt:lpstr>分支合入策略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chenxi</cp:lastModifiedBy>
  <cp:revision>50</cp:revision>
  <dcterms:created xsi:type="dcterms:W3CDTF">2023-02-16T07:22:30Z</dcterms:created>
  <dcterms:modified xsi:type="dcterms:W3CDTF">2023-02-16T07:22:30Z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宽屏</vt:lpwstr>
  </property>
  <property fmtid="{D5CDD505-2E9C-101B-9397-08002B2CF9AE}" pid="3" name="Slides">
    <vt:i4>7</vt:i4>
  </property>
  <property fmtid="{D5CDD505-2E9C-101B-9397-08002B2CF9AE}" pid="4" name="KSOProductBuildVer">
    <vt:lpwstr>1033-11.1.0.11664</vt:lpwstr>
  </property>
  <property fmtid="{D5CDD505-2E9C-101B-9397-08002B2CF9AE}" pid="5" name="ICV">
    <vt:lpwstr/>
  </property>
</Properties>
</file>