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9" r:id="rId1"/>
  </p:sldMasterIdLst>
  <p:notesMasterIdLst>
    <p:notesMasterId r:id="rId36"/>
  </p:notesMasterIdLst>
  <p:sldIdLst>
    <p:sldId id="256" r:id="rId2"/>
    <p:sldId id="262" r:id="rId3"/>
    <p:sldId id="264" r:id="rId4"/>
    <p:sldId id="266" r:id="rId5"/>
    <p:sldId id="267" r:id="rId6"/>
    <p:sldId id="269" r:id="rId7"/>
    <p:sldId id="270" r:id="rId8"/>
    <p:sldId id="268" r:id="rId9"/>
    <p:sldId id="271" r:id="rId10"/>
    <p:sldId id="273" r:id="rId11"/>
    <p:sldId id="276" r:id="rId12"/>
    <p:sldId id="277" r:id="rId13"/>
    <p:sldId id="279" r:id="rId14"/>
    <p:sldId id="280" r:id="rId15"/>
    <p:sldId id="281" r:id="rId16"/>
    <p:sldId id="308" r:id="rId17"/>
    <p:sldId id="307" r:id="rId18"/>
    <p:sldId id="282" r:id="rId19"/>
    <p:sldId id="310" r:id="rId20"/>
    <p:sldId id="309" r:id="rId21"/>
    <p:sldId id="286" r:id="rId22"/>
    <p:sldId id="285" r:id="rId23"/>
    <p:sldId id="292" r:id="rId24"/>
    <p:sldId id="293" r:id="rId25"/>
    <p:sldId id="294" r:id="rId26"/>
    <p:sldId id="311" r:id="rId27"/>
    <p:sldId id="297" r:id="rId28"/>
    <p:sldId id="298" r:id="rId29"/>
    <p:sldId id="299" r:id="rId30"/>
    <p:sldId id="300" r:id="rId31"/>
    <p:sldId id="301" r:id="rId32"/>
    <p:sldId id="303" r:id="rId33"/>
    <p:sldId id="304" r:id="rId34"/>
    <p:sldId id="30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9976" autoAdjust="0"/>
  </p:normalViewPr>
  <p:slideViewPr>
    <p:cSldViewPr snapToGrid="0">
      <p:cViewPr varScale="1">
        <p:scale>
          <a:sx n="104" d="100"/>
          <a:sy n="104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347A06-B8FB-42D0-87E3-9881D25C88AD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9BD6F004-8017-4F18-B13F-C309E8EA484B}">
      <dgm:prSet phldrT="[文本]"/>
      <dgm:spPr/>
      <dgm:t>
        <a:bodyPr/>
        <a:lstStyle/>
        <a:p>
          <a:r>
            <a:rPr lang="zh-CN" altLang="en-US" dirty="0" smtClean="0"/>
            <a:t>问题多（非根本性）</a:t>
          </a:r>
          <a:endParaRPr lang="zh-CN" altLang="en-US" dirty="0"/>
        </a:p>
      </dgm:t>
    </dgm:pt>
    <dgm:pt modelId="{6C18F81F-E691-4814-98F4-A685CDAE377C}" type="parTrans" cxnId="{96B063C5-89D3-4669-B280-6DC5EBF7B65D}">
      <dgm:prSet/>
      <dgm:spPr/>
      <dgm:t>
        <a:bodyPr/>
        <a:lstStyle/>
        <a:p>
          <a:endParaRPr lang="zh-CN" altLang="en-US"/>
        </a:p>
      </dgm:t>
    </dgm:pt>
    <dgm:pt modelId="{CB4B3727-71B4-4CF5-9D6A-DF174845CE57}" type="sibTrans" cxnId="{96B063C5-89D3-4669-B280-6DC5EBF7B65D}">
      <dgm:prSet/>
      <dgm:spPr/>
      <dgm:t>
        <a:bodyPr/>
        <a:lstStyle/>
        <a:p>
          <a:endParaRPr lang="zh-CN" altLang="en-US"/>
        </a:p>
      </dgm:t>
    </dgm:pt>
    <dgm:pt modelId="{3D46B795-B70B-4ABC-B393-5331B0C27017}">
      <dgm:prSet phldrT="[文本]"/>
      <dgm:spPr/>
      <dgm:t>
        <a:bodyPr/>
        <a:lstStyle/>
        <a:p>
          <a:r>
            <a:rPr lang="zh-CN" altLang="en-US" dirty="0" smtClean="0">
              <a:solidFill>
                <a:schemeClr val="accent5"/>
              </a:solidFill>
            </a:rPr>
            <a:t>无</a:t>
          </a:r>
          <a:r>
            <a:rPr lang="en-US" altLang="zh-CN" dirty="0" smtClean="0">
              <a:solidFill>
                <a:schemeClr val="accent5"/>
              </a:solidFill>
            </a:rPr>
            <a:t>GUI installer</a:t>
          </a:r>
          <a:endParaRPr lang="zh-CN" altLang="en-US" dirty="0">
            <a:solidFill>
              <a:schemeClr val="accent5"/>
            </a:solidFill>
          </a:endParaRPr>
        </a:p>
      </dgm:t>
    </dgm:pt>
    <dgm:pt modelId="{D782E406-5E6B-4439-8F61-043C3C990F49}" type="parTrans" cxnId="{010B023D-1A44-456D-8E1C-85DE7520B9A6}">
      <dgm:prSet/>
      <dgm:spPr/>
      <dgm:t>
        <a:bodyPr/>
        <a:lstStyle/>
        <a:p>
          <a:endParaRPr lang="zh-CN" altLang="en-US"/>
        </a:p>
      </dgm:t>
    </dgm:pt>
    <dgm:pt modelId="{10A1045F-3946-499B-B488-D8EFC6591651}" type="sibTrans" cxnId="{010B023D-1A44-456D-8E1C-85DE7520B9A6}">
      <dgm:prSet/>
      <dgm:spPr/>
      <dgm:t>
        <a:bodyPr/>
        <a:lstStyle/>
        <a:p>
          <a:endParaRPr lang="zh-CN" altLang="en-US"/>
        </a:p>
      </dgm:t>
    </dgm:pt>
    <dgm:pt modelId="{48EF9C82-EAA4-4763-BB33-6021C1235941}">
      <dgm:prSet phldrT="[文本]"/>
      <dgm:spPr/>
      <dgm:t>
        <a:bodyPr/>
        <a:lstStyle/>
        <a:p>
          <a:r>
            <a:rPr lang="zh-CN" altLang="en-US" dirty="0" smtClean="0">
              <a:solidFill>
                <a:schemeClr val="accent5"/>
              </a:solidFill>
            </a:rPr>
            <a:t>无</a:t>
          </a:r>
          <a:r>
            <a:rPr lang="en-US" altLang="zh-CN" dirty="0" smtClean="0">
              <a:solidFill>
                <a:schemeClr val="accent5"/>
              </a:solidFill>
            </a:rPr>
            <a:t>GUI</a:t>
          </a:r>
          <a:r>
            <a:rPr lang="zh-CN" altLang="en-US" dirty="0" smtClean="0">
              <a:solidFill>
                <a:schemeClr val="accent5"/>
              </a:solidFill>
            </a:rPr>
            <a:t>软件商店</a:t>
          </a:r>
          <a:endParaRPr lang="zh-CN" altLang="en-US" dirty="0">
            <a:solidFill>
              <a:schemeClr val="accent5"/>
            </a:solidFill>
          </a:endParaRPr>
        </a:p>
      </dgm:t>
    </dgm:pt>
    <dgm:pt modelId="{29AA3723-DBBB-4619-896C-E0BD915BE873}" type="parTrans" cxnId="{DE6EA273-8A98-4328-A617-3AB014457C33}">
      <dgm:prSet/>
      <dgm:spPr/>
      <dgm:t>
        <a:bodyPr/>
        <a:lstStyle/>
        <a:p>
          <a:endParaRPr lang="zh-CN" altLang="en-US"/>
        </a:p>
      </dgm:t>
    </dgm:pt>
    <dgm:pt modelId="{28F311BF-5011-42DE-BB8D-79E25888B6E5}" type="sibTrans" cxnId="{DE6EA273-8A98-4328-A617-3AB014457C33}">
      <dgm:prSet/>
      <dgm:spPr/>
      <dgm:t>
        <a:bodyPr/>
        <a:lstStyle/>
        <a:p>
          <a:endParaRPr lang="zh-CN" altLang="en-US"/>
        </a:p>
      </dgm:t>
    </dgm:pt>
    <dgm:pt modelId="{D77A2584-359E-4A51-BD99-36A22191C5CF}">
      <dgm:prSet phldrT="[文本]"/>
      <dgm:spPr/>
      <dgm:t>
        <a:bodyPr/>
        <a:lstStyle/>
        <a:p>
          <a:r>
            <a:rPr lang="zh-CN" altLang="en-US" dirty="0" smtClean="0"/>
            <a:t>前景向好</a:t>
          </a:r>
          <a:endParaRPr lang="zh-CN" altLang="en-US" dirty="0"/>
        </a:p>
      </dgm:t>
    </dgm:pt>
    <dgm:pt modelId="{D6FA5002-1ADA-497C-9C8D-1BFC04F0CA3E}" type="parTrans" cxnId="{50E39D23-5C8E-4600-A119-F99774D77B08}">
      <dgm:prSet/>
      <dgm:spPr/>
      <dgm:t>
        <a:bodyPr/>
        <a:lstStyle/>
        <a:p>
          <a:endParaRPr lang="zh-CN" altLang="en-US"/>
        </a:p>
      </dgm:t>
    </dgm:pt>
    <dgm:pt modelId="{FC21FB84-6C5B-4C86-B09C-F46CC23400D6}" type="sibTrans" cxnId="{50E39D23-5C8E-4600-A119-F99774D77B08}">
      <dgm:prSet/>
      <dgm:spPr/>
      <dgm:t>
        <a:bodyPr/>
        <a:lstStyle/>
        <a:p>
          <a:endParaRPr lang="zh-CN" altLang="en-US"/>
        </a:p>
      </dgm:t>
    </dgm:pt>
    <dgm:pt modelId="{5B3C870F-AB66-4D9A-8317-67FA5F539EF4}">
      <dgm:prSet phldrT="[文本]"/>
      <dgm:spPr/>
      <dgm:t>
        <a:bodyPr/>
        <a:lstStyle/>
        <a:p>
          <a:r>
            <a:rPr lang="zh-CN" altLang="en-US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易用性可改进</a:t>
          </a:r>
          <a:endParaRPr lang="zh-CN" altLang="en-US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</dgm:t>
    </dgm:pt>
    <dgm:pt modelId="{B277A749-BD28-4372-AA44-322546617E78}" type="parTrans" cxnId="{33F32E8B-85AB-4176-ACE7-8C2CF4D810EC}">
      <dgm:prSet/>
      <dgm:spPr/>
      <dgm:t>
        <a:bodyPr/>
        <a:lstStyle/>
        <a:p>
          <a:endParaRPr lang="zh-CN" altLang="en-US"/>
        </a:p>
      </dgm:t>
    </dgm:pt>
    <dgm:pt modelId="{A81221E8-ED7A-4BE4-B5FD-F720D8E1FD47}" type="sibTrans" cxnId="{33F32E8B-85AB-4176-ACE7-8C2CF4D810EC}">
      <dgm:prSet/>
      <dgm:spPr/>
      <dgm:t>
        <a:bodyPr/>
        <a:lstStyle/>
        <a:p>
          <a:endParaRPr lang="zh-CN" altLang="en-US"/>
        </a:p>
      </dgm:t>
    </dgm:pt>
    <dgm:pt modelId="{75E661A1-232A-483E-9BF1-2A4D099569CB}">
      <dgm:prSet phldrT="[文本]"/>
      <dgm:spPr/>
      <dgm:t>
        <a:bodyPr/>
        <a:lstStyle/>
        <a:p>
          <a:r>
            <a:rPr lang="zh-CN" altLang="en-US" dirty="0" smtClean="0">
              <a:solidFill>
                <a:schemeClr val="accent5"/>
              </a:solidFill>
            </a:rPr>
            <a:t>无</a:t>
          </a:r>
          <a:r>
            <a:rPr lang="en-US" altLang="zh-CN" dirty="0" smtClean="0">
              <a:solidFill>
                <a:schemeClr val="accent5"/>
              </a:solidFill>
            </a:rPr>
            <a:t>GUI</a:t>
          </a:r>
          <a:r>
            <a:rPr lang="zh-CN" altLang="en-US" dirty="0" smtClean="0">
              <a:solidFill>
                <a:schemeClr val="accent5"/>
              </a:solidFill>
            </a:rPr>
            <a:t>控制面板</a:t>
          </a:r>
          <a:endParaRPr lang="zh-CN" altLang="en-US" dirty="0">
            <a:solidFill>
              <a:schemeClr val="accent5"/>
            </a:solidFill>
          </a:endParaRPr>
        </a:p>
      </dgm:t>
    </dgm:pt>
    <dgm:pt modelId="{50D82154-7970-45E5-BF78-29F81161C0A4}" type="parTrans" cxnId="{78E62FE0-FD8C-4D3B-B3A6-E5DAC00196F9}">
      <dgm:prSet/>
      <dgm:spPr/>
      <dgm:t>
        <a:bodyPr/>
        <a:lstStyle/>
        <a:p>
          <a:endParaRPr lang="zh-CN" altLang="en-US"/>
        </a:p>
      </dgm:t>
    </dgm:pt>
    <dgm:pt modelId="{E5212838-786B-4378-95D6-9544E44A636B}" type="sibTrans" cxnId="{78E62FE0-FD8C-4D3B-B3A6-E5DAC00196F9}">
      <dgm:prSet/>
      <dgm:spPr/>
      <dgm:t>
        <a:bodyPr/>
        <a:lstStyle/>
        <a:p>
          <a:endParaRPr lang="zh-CN" altLang="en-US"/>
        </a:p>
      </dgm:t>
    </dgm:pt>
    <dgm:pt modelId="{450E02B5-D29A-4199-94C5-B72CA770CD72}">
      <dgm:prSet phldrT="[文本]"/>
      <dgm:spPr/>
      <dgm:t>
        <a:bodyPr/>
        <a:lstStyle/>
        <a:p>
          <a:r>
            <a:rPr lang="zh-CN" altLang="en-US" dirty="0" smtClean="0">
              <a:solidFill>
                <a:schemeClr val="accent5"/>
              </a:solidFill>
            </a:rPr>
            <a:t>文档稀少</a:t>
          </a:r>
          <a:endParaRPr lang="zh-CN" altLang="en-US" dirty="0">
            <a:solidFill>
              <a:schemeClr val="accent5"/>
            </a:solidFill>
          </a:endParaRPr>
        </a:p>
      </dgm:t>
    </dgm:pt>
    <dgm:pt modelId="{F1F38E68-306E-4366-B924-C26F120F36B5}" type="parTrans" cxnId="{90A4C4F5-782A-4A3E-BA4B-6A1F1393FDC6}">
      <dgm:prSet/>
      <dgm:spPr/>
      <dgm:t>
        <a:bodyPr/>
        <a:lstStyle/>
        <a:p>
          <a:endParaRPr lang="zh-CN" altLang="en-US"/>
        </a:p>
      </dgm:t>
    </dgm:pt>
    <dgm:pt modelId="{4A95DAF8-0B17-4C58-B48C-B7EE3C16AA4C}" type="sibTrans" cxnId="{90A4C4F5-782A-4A3E-BA4B-6A1F1393FDC6}">
      <dgm:prSet/>
      <dgm:spPr/>
      <dgm:t>
        <a:bodyPr/>
        <a:lstStyle/>
        <a:p>
          <a:endParaRPr lang="zh-CN" altLang="en-US"/>
        </a:p>
      </dgm:t>
    </dgm:pt>
    <dgm:pt modelId="{A10CBB2A-5A94-47DD-9BB5-E41CC795C0D5}">
      <dgm:prSet phldrT="[文本]"/>
      <dgm:spPr/>
      <dgm:t>
        <a:bodyPr/>
        <a:lstStyle/>
        <a:p>
          <a:r>
            <a:rPr lang="zh-CN" altLang="en-US" dirty="0" smtClean="0">
              <a:solidFill>
                <a:schemeClr val="accent5"/>
              </a:solidFill>
            </a:rPr>
            <a:t>社区小众</a:t>
          </a:r>
          <a:endParaRPr lang="zh-CN" altLang="en-US" dirty="0">
            <a:solidFill>
              <a:schemeClr val="accent5"/>
            </a:solidFill>
          </a:endParaRPr>
        </a:p>
      </dgm:t>
    </dgm:pt>
    <dgm:pt modelId="{7BB5CD87-24F7-4521-924F-D01953300E72}" type="parTrans" cxnId="{C857C09A-7573-4052-B2C8-5B06C3BC6C51}">
      <dgm:prSet/>
      <dgm:spPr/>
      <dgm:t>
        <a:bodyPr/>
        <a:lstStyle/>
        <a:p>
          <a:endParaRPr lang="zh-CN" altLang="en-US"/>
        </a:p>
      </dgm:t>
    </dgm:pt>
    <dgm:pt modelId="{C0557663-5CFC-4A9A-AA91-7F3935C2902C}" type="sibTrans" cxnId="{C857C09A-7573-4052-B2C8-5B06C3BC6C51}">
      <dgm:prSet/>
      <dgm:spPr/>
      <dgm:t>
        <a:bodyPr/>
        <a:lstStyle/>
        <a:p>
          <a:endParaRPr lang="zh-CN" altLang="en-US"/>
        </a:p>
      </dgm:t>
    </dgm:pt>
    <dgm:pt modelId="{0B28652E-EC3D-49C0-B712-2CD5F13602C2}">
      <dgm:prSet phldrT="[文本]"/>
      <dgm:spPr/>
      <dgm:t>
        <a:bodyPr/>
        <a:lstStyle/>
        <a:p>
          <a:r>
            <a:rPr lang="en-US" altLang="zh-CN" dirty="0" smtClean="0">
              <a:solidFill>
                <a:schemeClr val="accent5"/>
              </a:solidFill>
            </a:rPr>
            <a:t>Nix</a:t>
          </a:r>
          <a:r>
            <a:rPr lang="zh-CN" altLang="en-US" dirty="0" smtClean="0">
              <a:solidFill>
                <a:schemeClr val="accent5"/>
              </a:solidFill>
            </a:rPr>
            <a:t>语言门槛</a:t>
          </a:r>
          <a:endParaRPr lang="zh-CN" altLang="en-US" dirty="0">
            <a:solidFill>
              <a:schemeClr val="accent5"/>
            </a:solidFill>
          </a:endParaRPr>
        </a:p>
      </dgm:t>
    </dgm:pt>
    <dgm:pt modelId="{D6CFCC5A-8031-4D6A-AC76-3C83A3D729AA}" type="parTrans" cxnId="{312602C0-3BCE-43CA-8CAD-328240E6D6FB}">
      <dgm:prSet/>
      <dgm:spPr/>
      <dgm:t>
        <a:bodyPr/>
        <a:lstStyle/>
        <a:p>
          <a:endParaRPr lang="zh-CN" altLang="en-US"/>
        </a:p>
      </dgm:t>
    </dgm:pt>
    <dgm:pt modelId="{1F8BEB40-4A79-49A5-977C-C07EA5917D52}" type="sibTrans" cxnId="{312602C0-3BCE-43CA-8CAD-328240E6D6FB}">
      <dgm:prSet/>
      <dgm:spPr/>
      <dgm:t>
        <a:bodyPr/>
        <a:lstStyle/>
        <a:p>
          <a:endParaRPr lang="zh-CN" altLang="en-US"/>
        </a:p>
      </dgm:t>
    </dgm:pt>
    <dgm:pt modelId="{0F14D890-084B-4DFD-AF82-F45A348D4F21}">
      <dgm:prSet phldrT="[文本]"/>
      <dgm:spPr/>
      <dgm:t>
        <a:bodyPr/>
        <a:lstStyle/>
        <a:p>
          <a:r>
            <a:rPr lang="zh-CN" altLang="en-US" dirty="0" smtClean="0">
              <a:solidFill>
                <a:schemeClr val="accent5"/>
              </a:solidFill>
            </a:rPr>
            <a:t>打包体系庞杂</a:t>
          </a:r>
          <a:endParaRPr lang="zh-CN" altLang="en-US" dirty="0">
            <a:solidFill>
              <a:schemeClr val="accent5"/>
            </a:solidFill>
          </a:endParaRPr>
        </a:p>
      </dgm:t>
    </dgm:pt>
    <dgm:pt modelId="{0063585B-77B9-43A6-89CC-CF7945CC9338}" type="parTrans" cxnId="{AA4064C9-957B-4D31-B117-A2BFB711C314}">
      <dgm:prSet/>
      <dgm:spPr/>
      <dgm:t>
        <a:bodyPr/>
        <a:lstStyle/>
        <a:p>
          <a:endParaRPr lang="zh-CN" altLang="en-US"/>
        </a:p>
      </dgm:t>
    </dgm:pt>
    <dgm:pt modelId="{C76177A2-0BB1-4AB1-A33A-1F7328CEF7EC}" type="sibTrans" cxnId="{AA4064C9-957B-4D31-B117-A2BFB711C314}">
      <dgm:prSet/>
      <dgm:spPr/>
      <dgm:t>
        <a:bodyPr/>
        <a:lstStyle/>
        <a:p>
          <a:endParaRPr lang="zh-CN" altLang="en-US"/>
        </a:p>
      </dgm:t>
    </dgm:pt>
    <dgm:pt modelId="{B1882530-6844-4DF1-AB73-8FFC47CCB23A}">
      <dgm:prSet phldrT="[文本]"/>
      <dgm:spPr/>
      <dgm:t>
        <a:bodyPr/>
        <a:lstStyle/>
        <a:p>
          <a:r>
            <a:rPr lang="zh-CN" altLang="en-US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包数量还行</a:t>
          </a:r>
          <a:endParaRPr lang="zh-CN" altLang="en-US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</dgm:t>
    </dgm:pt>
    <dgm:pt modelId="{B4AF63FA-3AE4-4557-9919-960E567612BD}" type="parTrans" cxnId="{3FAB914E-807D-413D-B316-3B8FC974B1BF}">
      <dgm:prSet/>
      <dgm:spPr/>
      <dgm:t>
        <a:bodyPr/>
        <a:lstStyle/>
        <a:p>
          <a:endParaRPr lang="zh-CN" altLang="en-US"/>
        </a:p>
      </dgm:t>
    </dgm:pt>
    <dgm:pt modelId="{D3B92504-8225-4ED8-8572-A1A22689E2B5}" type="sibTrans" cxnId="{3FAB914E-807D-413D-B316-3B8FC974B1BF}">
      <dgm:prSet/>
      <dgm:spPr/>
      <dgm:t>
        <a:bodyPr/>
        <a:lstStyle/>
        <a:p>
          <a:endParaRPr lang="zh-CN" altLang="en-US"/>
        </a:p>
      </dgm:t>
    </dgm:pt>
    <dgm:pt modelId="{06659046-4A15-45F1-96DB-2E0532310C66}">
      <dgm:prSet phldrT="[文本]"/>
      <dgm:spPr/>
      <dgm:t>
        <a:bodyPr/>
        <a:lstStyle/>
        <a:p>
          <a:r>
            <a:rPr lang="en-US" altLang="zh-CN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OSV</a:t>
          </a:r>
          <a:r>
            <a:rPr lang="zh-CN" altLang="en-US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省心</a:t>
          </a:r>
          <a:endParaRPr lang="zh-CN" altLang="en-US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</dgm:t>
    </dgm:pt>
    <dgm:pt modelId="{9CA127CD-20AA-4B8F-B3D2-AC8728D68FDC}" type="parTrans" cxnId="{B8998D6B-DFE4-479D-ABB7-3D00B21DF4ED}">
      <dgm:prSet/>
      <dgm:spPr/>
      <dgm:t>
        <a:bodyPr/>
        <a:lstStyle/>
        <a:p>
          <a:endParaRPr lang="zh-CN" altLang="en-US"/>
        </a:p>
      </dgm:t>
    </dgm:pt>
    <dgm:pt modelId="{AEC4DB85-B26A-4468-8ACF-231C1A55BEE9}" type="sibTrans" cxnId="{B8998D6B-DFE4-479D-ABB7-3D00B21DF4ED}">
      <dgm:prSet/>
      <dgm:spPr/>
      <dgm:t>
        <a:bodyPr/>
        <a:lstStyle/>
        <a:p>
          <a:endParaRPr lang="zh-CN" altLang="en-US"/>
        </a:p>
      </dgm:t>
    </dgm:pt>
    <dgm:pt modelId="{5E219D56-7BCC-4C91-B610-99028DF0FC5B}">
      <dgm:prSet phldrT="[文本]"/>
      <dgm:spPr/>
      <dgm:t>
        <a:bodyPr/>
        <a:lstStyle/>
        <a:p>
          <a:r>
            <a:rPr lang="en-US" altLang="zh-CN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ISV</a:t>
          </a:r>
          <a:r>
            <a:rPr lang="zh-CN" altLang="en-US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省心</a:t>
          </a:r>
          <a:endParaRPr lang="zh-CN" altLang="en-US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</dgm:t>
    </dgm:pt>
    <dgm:pt modelId="{527DFFAD-D3DB-49AA-8C57-D4B59953A2DA}" type="parTrans" cxnId="{C79CFE98-B53D-41A3-A2D4-B51FE9FBEE3C}">
      <dgm:prSet/>
      <dgm:spPr/>
      <dgm:t>
        <a:bodyPr/>
        <a:lstStyle/>
        <a:p>
          <a:endParaRPr lang="zh-CN" altLang="en-US"/>
        </a:p>
      </dgm:t>
    </dgm:pt>
    <dgm:pt modelId="{6F7D0112-09B1-4F72-B0EF-C3110325371F}" type="sibTrans" cxnId="{C79CFE98-B53D-41A3-A2D4-B51FE9FBEE3C}">
      <dgm:prSet/>
      <dgm:spPr/>
      <dgm:t>
        <a:bodyPr/>
        <a:lstStyle/>
        <a:p>
          <a:endParaRPr lang="zh-CN" altLang="en-US"/>
        </a:p>
      </dgm:t>
    </dgm:pt>
    <dgm:pt modelId="{E83AC9F9-3FAA-4B43-8241-56ADDC46D437}">
      <dgm:prSet phldrT="[文本]"/>
      <dgm:spPr/>
      <dgm:t>
        <a:bodyPr/>
        <a:lstStyle/>
        <a:p>
          <a:r>
            <a:rPr lang="zh-CN" altLang="en-US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用户自由</a:t>
          </a:r>
          <a:endParaRPr lang="zh-CN" altLang="en-US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</dgm:t>
    </dgm:pt>
    <dgm:pt modelId="{51CA51CF-5B6C-40C3-918C-4A0658CB17A1}" type="parTrans" cxnId="{AD0B124E-E17B-4CBF-B611-D48445F8E1E3}">
      <dgm:prSet/>
      <dgm:spPr/>
      <dgm:t>
        <a:bodyPr/>
        <a:lstStyle/>
        <a:p>
          <a:endParaRPr lang="zh-CN" altLang="en-US"/>
        </a:p>
      </dgm:t>
    </dgm:pt>
    <dgm:pt modelId="{E4E95494-7E78-49B5-B475-AA85345D4903}" type="sibTrans" cxnId="{AD0B124E-E17B-4CBF-B611-D48445F8E1E3}">
      <dgm:prSet/>
      <dgm:spPr/>
      <dgm:t>
        <a:bodyPr/>
        <a:lstStyle/>
        <a:p>
          <a:endParaRPr lang="zh-CN" altLang="en-US"/>
        </a:p>
      </dgm:t>
    </dgm:pt>
    <dgm:pt modelId="{80867768-4BF5-40C2-94F4-E105267CE6C9}">
      <dgm:prSet phldrT="[文本]"/>
      <dgm:spPr/>
      <dgm:t>
        <a:bodyPr/>
        <a:lstStyle/>
        <a:p>
          <a:r>
            <a:rPr lang="en-US" altLang="zh-CN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option</a:t>
          </a:r>
          <a:r>
            <a:rPr lang="zh-CN" altLang="en-US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转</a:t>
          </a:r>
          <a:r>
            <a:rPr lang="en-US" altLang="zh-CN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GUI</a:t>
          </a:r>
          <a:r>
            <a:rPr lang="zh-CN" altLang="en-US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容易</a:t>
          </a:r>
          <a:endParaRPr lang="zh-CN" altLang="en-US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</dgm:t>
    </dgm:pt>
    <dgm:pt modelId="{DC5F917F-D710-4D2C-AF2E-658CDC94213F}" type="parTrans" cxnId="{BBE2E415-A4A6-4994-8F9C-6BE94B639FE3}">
      <dgm:prSet/>
      <dgm:spPr/>
      <dgm:t>
        <a:bodyPr/>
        <a:lstStyle/>
        <a:p>
          <a:endParaRPr lang="zh-CN" altLang="en-US"/>
        </a:p>
      </dgm:t>
    </dgm:pt>
    <dgm:pt modelId="{DF1AE465-54EF-4232-A7E9-E18A1F7C1332}" type="sibTrans" cxnId="{BBE2E415-A4A6-4994-8F9C-6BE94B639FE3}">
      <dgm:prSet/>
      <dgm:spPr/>
      <dgm:t>
        <a:bodyPr/>
        <a:lstStyle/>
        <a:p>
          <a:endParaRPr lang="zh-CN" altLang="en-US"/>
        </a:p>
      </dgm:t>
    </dgm:pt>
    <dgm:pt modelId="{8DA79B5D-3C9E-4681-88F7-CB13CF62AC62}">
      <dgm:prSet phldrT="[文本]"/>
      <dgm:spPr/>
      <dgm:t>
        <a:bodyPr/>
        <a:lstStyle/>
        <a:p>
          <a:r>
            <a:rPr lang="zh-CN" altLang="en-US" dirty="0" smtClean="0">
              <a:solidFill>
                <a:schemeClr val="accent5"/>
              </a:solidFill>
            </a:rPr>
            <a:t>第三方软件适配</a:t>
          </a:r>
          <a:endParaRPr lang="zh-CN" altLang="en-US" dirty="0">
            <a:solidFill>
              <a:schemeClr val="accent5"/>
            </a:solidFill>
          </a:endParaRPr>
        </a:p>
      </dgm:t>
    </dgm:pt>
    <dgm:pt modelId="{16252AF7-B28E-48DD-8B44-F76E362F4AFE}" type="parTrans" cxnId="{FA39348C-211C-455F-9EC5-F24238A8E155}">
      <dgm:prSet/>
      <dgm:spPr/>
      <dgm:t>
        <a:bodyPr/>
        <a:lstStyle/>
        <a:p>
          <a:endParaRPr lang="zh-CN" altLang="en-US"/>
        </a:p>
      </dgm:t>
    </dgm:pt>
    <dgm:pt modelId="{B9421BBF-8A78-46FC-B01B-5B7FC67B7B9C}" type="sibTrans" cxnId="{FA39348C-211C-455F-9EC5-F24238A8E155}">
      <dgm:prSet/>
      <dgm:spPr/>
      <dgm:t>
        <a:bodyPr/>
        <a:lstStyle/>
        <a:p>
          <a:endParaRPr lang="zh-CN" altLang="en-US"/>
        </a:p>
      </dgm:t>
    </dgm:pt>
    <dgm:pt modelId="{0228256E-C6E1-4200-B03A-55B164EF7381}">
      <dgm:prSet phldrT="[文本]"/>
      <dgm:spPr/>
      <dgm:t>
        <a:bodyPr/>
        <a:lstStyle/>
        <a:p>
          <a:endParaRPr lang="zh-CN" altLang="en-US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</dgm:t>
    </dgm:pt>
    <dgm:pt modelId="{3F9B2359-5277-478B-BBB6-2BD25CB8CDC3}" type="parTrans" cxnId="{9C046CF9-E300-47EF-AF92-B9FBCCB242C7}">
      <dgm:prSet/>
      <dgm:spPr/>
      <dgm:t>
        <a:bodyPr/>
        <a:lstStyle/>
        <a:p>
          <a:endParaRPr lang="zh-CN" altLang="en-US"/>
        </a:p>
      </dgm:t>
    </dgm:pt>
    <dgm:pt modelId="{B8AE21B5-F301-4000-A760-ECD0415A2395}" type="sibTrans" cxnId="{9C046CF9-E300-47EF-AF92-B9FBCCB242C7}">
      <dgm:prSet/>
      <dgm:spPr/>
      <dgm:t>
        <a:bodyPr/>
        <a:lstStyle/>
        <a:p>
          <a:endParaRPr lang="zh-CN" altLang="en-US"/>
        </a:p>
      </dgm:t>
    </dgm:pt>
    <dgm:pt modelId="{011D5978-442A-421E-B5B1-E524BD4B2B27}" type="pres">
      <dgm:prSet presAssocID="{93347A06-B8FB-42D0-87E3-9881D25C88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8FC8AEF-0073-4FAC-9E6C-9B57AF132D50}" type="pres">
      <dgm:prSet presAssocID="{9BD6F004-8017-4F18-B13F-C309E8EA484B}" presName="composite" presStyleCnt="0"/>
      <dgm:spPr/>
    </dgm:pt>
    <dgm:pt modelId="{E9BFE8AF-91E4-442A-AAC0-2256D2A4E4E1}" type="pres">
      <dgm:prSet presAssocID="{9BD6F004-8017-4F18-B13F-C309E8EA484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61170B1-A771-42C9-9E7E-22CC689BE48D}" type="pres">
      <dgm:prSet presAssocID="{9BD6F004-8017-4F18-B13F-C309E8EA484B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8C2DA88-CEDD-4A67-9DED-6FF059047106}" type="pres">
      <dgm:prSet presAssocID="{CB4B3727-71B4-4CF5-9D6A-DF174845CE57}" presName="space" presStyleCnt="0"/>
      <dgm:spPr/>
    </dgm:pt>
    <dgm:pt modelId="{31735856-1F86-4011-9622-5C908D72AB1D}" type="pres">
      <dgm:prSet presAssocID="{D77A2584-359E-4A51-BD99-36A22191C5CF}" presName="composite" presStyleCnt="0"/>
      <dgm:spPr/>
    </dgm:pt>
    <dgm:pt modelId="{5BD80C16-407D-4203-B0F6-E3095189F98D}" type="pres">
      <dgm:prSet presAssocID="{D77A2584-359E-4A51-BD99-36A22191C5C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D4117FE-1E89-4D6A-9DC5-E5CC42A85A6F}" type="pres">
      <dgm:prSet presAssocID="{D77A2584-359E-4A51-BD99-36A22191C5C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B09470E-A54C-4B47-93BA-1377B2F45195}" type="presOf" srcId="{0228256E-C6E1-4200-B03A-55B164EF7381}" destId="{DD4117FE-1E89-4D6A-9DC5-E5CC42A85A6F}" srcOrd="0" destOrd="3" presId="urn:microsoft.com/office/officeart/2005/8/layout/hList1"/>
    <dgm:cxn modelId="{90A4C4F5-782A-4A3E-BA4B-6A1F1393FDC6}" srcId="{9BD6F004-8017-4F18-B13F-C309E8EA484B}" destId="{450E02B5-D29A-4199-94C5-B72CA770CD72}" srcOrd="3" destOrd="0" parTransId="{F1F38E68-306E-4366-B924-C26F120F36B5}" sibTransId="{4A95DAF8-0B17-4C58-B48C-B7EE3C16AA4C}"/>
    <dgm:cxn modelId="{DE6EA273-8A98-4328-A617-3AB014457C33}" srcId="{9BD6F004-8017-4F18-B13F-C309E8EA484B}" destId="{48EF9C82-EAA4-4763-BB33-6021C1235941}" srcOrd="1" destOrd="0" parTransId="{29AA3723-DBBB-4619-896C-E0BD915BE873}" sibTransId="{28F311BF-5011-42DE-BB8D-79E25888B6E5}"/>
    <dgm:cxn modelId="{78E62FE0-FD8C-4D3B-B3A6-E5DAC00196F9}" srcId="{9BD6F004-8017-4F18-B13F-C309E8EA484B}" destId="{75E661A1-232A-483E-9BF1-2A4D099569CB}" srcOrd="2" destOrd="0" parTransId="{50D82154-7970-45E5-BF78-29F81161C0A4}" sibTransId="{E5212838-786B-4378-95D6-9544E44A636B}"/>
    <dgm:cxn modelId="{9C046CF9-E300-47EF-AF92-B9FBCCB242C7}" srcId="{D77A2584-359E-4A51-BD99-36A22191C5CF}" destId="{0228256E-C6E1-4200-B03A-55B164EF7381}" srcOrd="3" destOrd="0" parTransId="{3F9B2359-5277-478B-BBB6-2BD25CB8CDC3}" sibTransId="{B8AE21B5-F301-4000-A760-ECD0415A2395}"/>
    <dgm:cxn modelId="{BBE2E415-A4A6-4994-8F9C-6BE94B639FE3}" srcId="{D77A2584-359E-4A51-BD99-36A22191C5CF}" destId="{80867768-4BF5-40C2-94F4-E105267CE6C9}" srcOrd="1" destOrd="0" parTransId="{DC5F917F-D710-4D2C-AF2E-658CDC94213F}" sibTransId="{DF1AE465-54EF-4232-A7E9-E18A1F7C1332}"/>
    <dgm:cxn modelId="{AAF45E6A-412F-431E-96F3-B69B621F5548}" type="presOf" srcId="{48EF9C82-EAA4-4763-BB33-6021C1235941}" destId="{B61170B1-A771-42C9-9E7E-22CC689BE48D}" srcOrd="0" destOrd="1" presId="urn:microsoft.com/office/officeart/2005/8/layout/hList1"/>
    <dgm:cxn modelId="{010B023D-1A44-456D-8E1C-85DE7520B9A6}" srcId="{9BD6F004-8017-4F18-B13F-C309E8EA484B}" destId="{3D46B795-B70B-4ABC-B393-5331B0C27017}" srcOrd="0" destOrd="0" parTransId="{D782E406-5E6B-4439-8F61-043C3C990F49}" sibTransId="{10A1045F-3946-499B-B488-D8EFC6591651}"/>
    <dgm:cxn modelId="{C707BE3C-0097-4F3D-AFF2-213C539ED17F}" type="presOf" srcId="{3D46B795-B70B-4ABC-B393-5331B0C27017}" destId="{B61170B1-A771-42C9-9E7E-22CC689BE48D}" srcOrd="0" destOrd="0" presId="urn:microsoft.com/office/officeart/2005/8/layout/hList1"/>
    <dgm:cxn modelId="{C79CFE98-B53D-41A3-A2D4-B51FE9FBEE3C}" srcId="{D77A2584-359E-4A51-BD99-36A22191C5CF}" destId="{5E219D56-7BCC-4C91-B610-99028DF0FC5B}" srcOrd="5" destOrd="0" parTransId="{527DFFAD-D3DB-49AA-8C57-D4B59953A2DA}" sibTransId="{6F7D0112-09B1-4F72-B0EF-C3110325371F}"/>
    <dgm:cxn modelId="{33F32E8B-85AB-4176-ACE7-8C2CF4D810EC}" srcId="{D77A2584-359E-4A51-BD99-36A22191C5CF}" destId="{5B3C870F-AB66-4D9A-8317-67FA5F539EF4}" srcOrd="0" destOrd="0" parTransId="{B277A749-BD28-4372-AA44-322546617E78}" sibTransId="{A81221E8-ED7A-4BE4-B5FD-F720D8E1FD47}"/>
    <dgm:cxn modelId="{60448D64-F3AA-4ABB-9738-2E0935F2028D}" type="presOf" srcId="{A10CBB2A-5A94-47DD-9BB5-E41CC795C0D5}" destId="{B61170B1-A771-42C9-9E7E-22CC689BE48D}" srcOrd="0" destOrd="4" presId="urn:microsoft.com/office/officeart/2005/8/layout/hList1"/>
    <dgm:cxn modelId="{43280F74-350B-4FA9-BB8F-9DB55C8F01FE}" type="presOf" srcId="{9BD6F004-8017-4F18-B13F-C309E8EA484B}" destId="{E9BFE8AF-91E4-442A-AAC0-2256D2A4E4E1}" srcOrd="0" destOrd="0" presId="urn:microsoft.com/office/officeart/2005/8/layout/hList1"/>
    <dgm:cxn modelId="{3FAB914E-807D-413D-B316-3B8FC974B1BF}" srcId="{D77A2584-359E-4A51-BD99-36A22191C5CF}" destId="{B1882530-6844-4DF1-AB73-8FFC47CCB23A}" srcOrd="2" destOrd="0" parTransId="{B4AF63FA-3AE4-4557-9919-960E567612BD}" sibTransId="{D3B92504-8225-4ED8-8572-A1A22689E2B5}"/>
    <dgm:cxn modelId="{EB97B160-3009-46EF-80E7-E7F74056C5D2}" type="presOf" srcId="{06659046-4A15-45F1-96DB-2E0532310C66}" destId="{DD4117FE-1E89-4D6A-9DC5-E5CC42A85A6F}" srcOrd="0" destOrd="4" presId="urn:microsoft.com/office/officeart/2005/8/layout/hList1"/>
    <dgm:cxn modelId="{515F2BC4-08C3-4BDA-BFF0-1B30C9B907D5}" type="presOf" srcId="{0F14D890-084B-4DFD-AF82-F45A348D4F21}" destId="{B61170B1-A771-42C9-9E7E-22CC689BE48D}" srcOrd="0" destOrd="6" presId="urn:microsoft.com/office/officeart/2005/8/layout/hList1"/>
    <dgm:cxn modelId="{D2E1DCF6-C042-4810-99B2-B9860569DFD0}" type="presOf" srcId="{D77A2584-359E-4A51-BD99-36A22191C5CF}" destId="{5BD80C16-407D-4203-B0F6-E3095189F98D}" srcOrd="0" destOrd="0" presId="urn:microsoft.com/office/officeart/2005/8/layout/hList1"/>
    <dgm:cxn modelId="{AA4064C9-957B-4D31-B117-A2BFB711C314}" srcId="{9BD6F004-8017-4F18-B13F-C309E8EA484B}" destId="{0F14D890-084B-4DFD-AF82-F45A348D4F21}" srcOrd="6" destOrd="0" parTransId="{0063585B-77B9-43A6-89CC-CF7945CC9338}" sibTransId="{C76177A2-0BB1-4AB1-A33A-1F7328CEF7EC}"/>
    <dgm:cxn modelId="{96B063C5-89D3-4669-B280-6DC5EBF7B65D}" srcId="{93347A06-B8FB-42D0-87E3-9881D25C88AD}" destId="{9BD6F004-8017-4F18-B13F-C309E8EA484B}" srcOrd="0" destOrd="0" parTransId="{6C18F81F-E691-4814-98F4-A685CDAE377C}" sibTransId="{CB4B3727-71B4-4CF5-9D6A-DF174845CE57}"/>
    <dgm:cxn modelId="{C857C09A-7573-4052-B2C8-5B06C3BC6C51}" srcId="{9BD6F004-8017-4F18-B13F-C309E8EA484B}" destId="{A10CBB2A-5A94-47DD-9BB5-E41CC795C0D5}" srcOrd="4" destOrd="0" parTransId="{7BB5CD87-24F7-4521-924F-D01953300E72}" sibTransId="{C0557663-5CFC-4A9A-AA91-7F3935C2902C}"/>
    <dgm:cxn modelId="{068540B7-E80B-4E92-9770-41C2130E1872}" type="presOf" srcId="{75E661A1-232A-483E-9BF1-2A4D099569CB}" destId="{B61170B1-A771-42C9-9E7E-22CC689BE48D}" srcOrd="0" destOrd="2" presId="urn:microsoft.com/office/officeart/2005/8/layout/hList1"/>
    <dgm:cxn modelId="{E696F2F3-B489-48F5-A17A-22FD7A99A54A}" type="presOf" srcId="{80867768-4BF5-40C2-94F4-E105267CE6C9}" destId="{DD4117FE-1E89-4D6A-9DC5-E5CC42A85A6F}" srcOrd="0" destOrd="1" presId="urn:microsoft.com/office/officeart/2005/8/layout/hList1"/>
    <dgm:cxn modelId="{3EABE57C-8458-4C31-8B29-A48853F5B277}" type="presOf" srcId="{B1882530-6844-4DF1-AB73-8FFC47CCB23A}" destId="{DD4117FE-1E89-4D6A-9DC5-E5CC42A85A6F}" srcOrd="0" destOrd="2" presId="urn:microsoft.com/office/officeart/2005/8/layout/hList1"/>
    <dgm:cxn modelId="{FA39348C-211C-455F-9EC5-F24238A8E155}" srcId="{9BD6F004-8017-4F18-B13F-C309E8EA484B}" destId="{8DA79B5D-3C9E-4681-88F7-CB13CF62AC62}" srcOrd="7" destOrd="0" parTransId="{16252AF7-B28E-48DD-8B44-F76E362F4AFE}" sibTransId="{B9421BBF-8A78-46FC-B01B-5B7FC67B7B9C}"/>
    <dgm:cxn modelId="{ECA45BC3-B155-46B7-A08A-E5839BDD8BB6}" type="presOf" srcId="{5E219D56-7BCC-4C91-B610-99028DF0FC5B}" destId="{DD4117FE-1E89-4D6A-9DC5-E5CC42A85A6F}" srcOrd="0" destOrd="5" presId="urn:microsoft.com/office/officeart/2005/8/layout/hList1"/>
    <dgm:cxn modelId="{90CFCCCA-5DA6-4EAB-9540-2226AB2EF404}" type="presOf" srcId="{5B3C870F-AB66-4D9A-8317-67FA5F539EF4}" destId="{DD4117FE-1E89-4D6A-9DC5-E5CC42A85A6F}" srcOrd="0" destOrd="0" presId="urn:microsoft.com/office/officeart/2005/8/layout/hList1"/>
    <dgm:cxn modelId="{E2E8D483-555A-4D67-BE5D-FB50CC44DF56}" type="presOf" srcId="{0B28652E-EC3D-49C0-B712-2CD5F13602C2}" destId="{B61170B1-A771-42C9-9E7E-22CC689BE48D}" srcOrd="0" destOrd="5" presId="urn:microsoft.com/office/officeart/2005/8/layout/hList1"/>
    <dgm:cxn modelId="{50E39D23-5C8E-4600-A119-F99774D77B08}" srcId="{93347A06-B8FB-42D0-87E3-9881D25C88AD}" destId="{D77A2584-359E-4A51-BD99-36A22191C5CF}" srcOrd="1" destOrd="0" parTransId="{D6FA5002-1ADA-497C-9C8D-1BFC04F0CA3E}" sibTransId="{FC21FB84-6C5B-4C86-B09C-F46CC23400D6}"/>
    <dgm:cxn modelId="{4104FA2F-1947-424E-A562-46ABC48E5ADA}" type="presOf" srcId="{93347A06-B8FB-42D0-87E3-9881D25C88AD}" destId="{011D5978-442A-421E-B5B1-E524BD4B2B27}" srcOrd="0" destOrd="0" presId="urn:microsoft.com/office/officeart/2005/8/layout/hList1"/>
    <dgm:cxn modelId="{A1C1643D-67F1-46D1-A113-3F4A204B38B9}" type="presOf" srcId="{E83AC9F9-3FAA-4B43-8241-56ADDC46D437}" destId="{DD4117FE-1E89-4D6A-9DC5-E5CC42A85A6F}" srcOrd="0" destOrd="6" presId="urn:microsoft.com/office/officeart/2005/8/layout/hList1"/>
    <dgm:cxn modelId="{312602C0-3BCE-43CA-8CAD-328240E6D6FB}" srcId="{9BD6F004-8017-4F18-B13F-C309E8EA484B}" destId="{0B28652E-EC3D-49C0-B712-2CD5F13602C2}" srcOrd="5" destOrd="0" parTransId="{D6CFCC5A-8031-4D6A-AC76-3C83A3D729AA}" sibTransId="{1F8BEB40-4A79-49A5-977C-C07EA5917D52}"/>
    <dgm:cxn modelId="{AD0B124E-E17B-4CBF-B611-D48445F8E1E3}" srcId="{D77A2584-359E-4A51-BD99-36A22191C5CF}" destId="{E83AC9F9-3FAA-4B43-8241-56ADDC46D437}" srcOrd="6" destOrd="0" parTransId="{51CA51CF-5B6C-40C3-918C-4A0658CB17A1}" sibTransId="{E4E95494-7E78-49B5-B475-AA85345D4903}"/>
    <dgm:cxn modelId="{92FC304E-BF63-4F99-A0AF-94B4418DF4C0}" type="presOf" srcId="{8DA79B5D-3C9E-4681-88F7-CB13CF62AC62}" destId="{B61170B1-A771-42C9-9E7E-22CC689BE48D}" srcOrd="0" destOrd="7" presId="urn:microsoft.com/office/officeart/2005/8/layout/hList1"/>
    <dgm:cxn modelId="{B8998D6B-DFE4-479D-ABB7-3D00B21DF4ED}" srcId="{D77A2584-359E-4A51-BD99-36A22191C5CF}" destId="{06659046-4A15-45F1-96DB-2E0532310C66}" srcOrd="4" destOrd="0" parTransId="{9CA127CD-20AA-4B8F-B3D2-AC8728D68FDC}" sibTransId="{AEC4DB85-B26A-4468-8ACF-231C1A55BEE9}"/>
    <dgm:cxn modelId="{7BC64F30-509E-4F02-9D5B-FD3C0B384DD6}" type="presOf" srcId="{450E02B5-D29A-4199-94C5-B72CA770CD72}" destId="{B61170B1-A771-42C9-9E7E-22CC689BE48D}" srcOrd="0" destOrd="3" presId="urn:microsoft.com/office/officeart/2005/8/layout/hList1"/>
    <dgm:cxn modelId="{63735D8D-E620-4242-B2AE-F88061C9EC64}" type="presParOf" srcId="{011D5978-442A-421E-B5B1-E524BD4B2B27}" destId="{98FC8AEF-0073-4FAC-9E6C-9B57AF132D50}" srcOrd="0" destOrd="0" presId="urn:microsoft.com/office/officeart/2005/8/layout/hList1"/>
    <dgm:cxn modelId="{E5727BA6-8382-43EA-86E6-38648D047668}" type="presParOf" srcId="{98FC8AEF-0073-4FAC-9E6C-9B57AF132D50}" destId="{E9BFE8AF-91E4-442A-AAC0-2256D2A4E4E1}" srcOrd="0" destOrd="0" presId="urn:microsoft.com/office/officeart/2005/8/layout/hList1"/>
    <dgm:cxn modelId="{84606DF7-D31D-46DE-81C5-71C24AFC9759}" type="presParOf" srcId="{98FC8AEF-0073-4FAC-9E6C-9B57AF132D50}" destId="{B61170B1-A771-42C9-9E7E-22CC689BE48D}" srcOrd="1" destOrd="0" presId="urn:microsoft.com/office/officeart/2005/8/layout/hList1"/>
    <dgm:cxn modelId="{066A2B5E-9EF5-476F-8E95-00519887EB8E}" type="presParOf" srcId="{011D5978-442A-421E-B5B1-E524BD4B2B27}" destId="{A8C2DA88-CEDD-4A67-9DED-6FF059047106}" srcOrd="1" destOrd="0" presId="urn:microsoft.com/office/officeart/2005/8/layout/hList1"/>
    <dgm:cxn modelId="{EC711E16-DE15-468A-B664-90FFFC965C05}" type="presParOf" srcId="{011D5978-442A-421E-B5B1-E524BD4B2B27}" destId="{31735856-1F86-4011-9622-5C908D72AB1D}" srcOrd="2" destOrd="0" presId="urn:microsoft.com/office/officeart/2005/8/layout/hList1"/>
    <dgm:cxn modelId="{F675331A-E941-437E-90A9-3E21A118F3D7}" type="presParOf" srcId="{31735856-1F86-4011-9622-5C908D72AB1D}" destId="{5BD80C16-407D-4203-B0F6-E3095189F98D}" srcOrd="0" destOrd="0" presId="urn:microsoft.com/office/officeart/2005/8/layout/hList1"/>
    <dgm:cxn modelId="{50741878-98A5-415F-BB8A-371F4E17E137}" type="presParOf" srcId="{31735856-1F86-4011-9622-5C908D72AB1D}" destId="{DD4117FE-1E89-4D6A-9DC5-E5CC42A85A6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FE8AF-91E4-442A-AAC0-2256D2A4E4E1}">
      <dsp:nvSpPr>
        <dsp:cNvPr id="0" name=""/>
        <dsp:cNvSpPr/>
      </dsp:nvSpPr>
      <dsp:spPr>
        <a:xfrm>
          <a:off x="52" y="3984"/>
          <a:ext cx="5013928" cy="720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/>
            <a:t>问题多（非根本性）</a:t>
          </a:r>
          <a:endParaRPr lang="zh-CN" altLang="en-US" sz="2500" kern="1200" dirty="0"/>
        </a:p>
      </dsp:txBody>
      <dsp:txXfrm>
        <a:off x="52" y="3984"/>
        <a:ext cx="5013928" cy="720000"/>
      </dsp:txXfrm>
    </dsp:sp>
    <dsp:sp modelId="{B61170B1-A771-42C9-9E7E-22CC689BE48D}">
      <dsp:nvSpPr>
        <dsp:cNvPr id="0" name=""/>
        <dsp:cNvSpPr/>
      </dsp:nvSpPr>
      <dsp:spPr>
        <a:xfrm>
          <a:off x="52" y="723984"/>
          <a:ext cx="5013928" cy="396309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500" kern="1200" dirty="0" smtClean="0">
              <a:solidFill>
                <a:schemeClr val="accent5"/>
              </a:solidFill>
            </a:rPr>
            <a:t>无</a:t>
          </a:r>
          <a:r>
            <a:rPr lang="en-US" altLang="zh-CN" sz="2500" kern="1200" dirty="0" smtClean="0">
              <a:solidFill>
                <a:schemeClr val="accent5"/>
              </a:solidFill>
            </a:rPr>
            <a:t>GUI installer</a:t>
          </a:r>
          <a:endParaRPr lang="zh-CN" altLang="en-US" sz="2500" kern="1200" dirty="0">
            <a:solidFill>
              <a:schemeClr val="accent5"/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500" kern="1200" dirty="0" smtClean="0">
              <a:solidFill>
                <a:schemeClr val="accent5"/>
              </a:solidFill>
            </a:rPr>
            <a:t>无</a:t>
          </a:r>
          <a:r>
            <a:rPr lang="en-US" altLang="zh-CN" sz="2500" kern="1200" dirty="0" smtClean="0">
              <a:solidFill>
                <a:schemeClr val="accent5"/>
              </a:solidFill>
            </a:rPr>
            <a:t>GUI</a:t>
          </a:r>
          <a:r>
            <a:rPr lang="zh-CN" altLang="en-US" sz="2500" kern="1200" dirty="0" smtClean="0">
              <a:solidFill>
                <a:schemeClr val="accent5"/>
              </a:solidFill>
            </a:rPr>
            <a:t>软件商店</a:t>
          </a:r>
          <a:endParaRPr lang="zh-CN" altLang="en-US" sz="2500" kern="1200" dirty="0">
            <a:solidFill>
              <a:schemeClr val="accent5"/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500" kern="1200" dirty="0" smtClean="0">
              <a:solidFill>
                <a:schemeClr val="accent5"/>
              </a:solidFill>
            </a:rPr>
            <a:t>无</a:t>
          </a:r>
          <a:r>
            <a:rPr lang="en-US" altLang="zh-CN" sz="2500" kern="1200" dirty="0" smtClean="0">
              <a:solidFill>
                <a:schemeClr val="accent5"/>
              </a:solidFill>
            </a:rPr>
            <a:t>GUI</a:t>
          </a:r>
          <a:r>
            <a:rPr lang="zh-CN" altLang="en-US" sz="2500" kern="1200" dirty="0" smtClean="0">
              <a:solidFill>
                <a:schemeClr val="accent5"/>
              </a:solidFill>
            </a:rPr>
            <a:t>控制面板</a:t>
          </a:r>
          <a:endParaRPr lang="zh-CN" altLang="en-US" sz="2500" kern="1200" dirty="0">
            <a:solidFill>
              <a:schemeClr val="accent5"/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500" kern="1200" dirty="0" smtClean="0">
              <a:solidFill>
                <a:schemeClr val="accent5"/>
              </a:solidFill>
            </a:rPr>
            <a:t>文档稀少</a:t>
          </a:r>
          <a:endParaRPr lang="zh-CN" altLang="en-US" sz="2500" kern="1200" dirty="0">
            <a:solidFill>
              <a:schemeClr val="accent5"/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500" kern="1200" dirty="0" smtClean="0">
              <a:solidFill>
                <a:schemeClr val="accent5"/>
              </a:solidFill>
            </a:rPr>
            <a:t>社区小众</a:t>
          </a:r>
          <a:endParaRPr lang="zh-CN" altLang="en-US" sz="2500" kern="1200" dirty="0">
            <a:solidFill>
              <a:schemeClr val="accent5"/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dirty="0" smtClean="0">
              <a:solidFill>
                <a:schemeClr val="accent5"/>
              </a:solidFill>
            </a:rPr>
            <a:t>Nix</a:t>
          </a:r>
          <a:r>
            <a:rPr lang="zh-CN" altLang="en-US" sz="2500" kern="1200" dirty="0" smtClean="0">
              <a:solidFill>
                <a:schemeClr val="accent5"/>
              </a:solidFill>
            </a:rPr>
            <a:t>语言门槛</a:t>
          </a:r>
          <a:endParaRPr lang="zh-CN" altLang="en-US" sz="2500" kern="1200" dirty="0">
            <a:solidFill>
              <a:schemeClr val="accent5"/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500" kern="1200" dirty="0" smtClean="0">
              <a:solidFill>
                <a:schemeClr val="accent5"/>
              </a:solidFill>
            </a:rPr>
            <a:t>打包体系庞杂</a:t>
          </a:r>
          <a:endParaRPr lang="zh-CN" altLang="en-US" sz="2500" kern="1200" dirty="0">
            <a:solidFill>
              <a:schemeClr val="accent5"/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500" kern="1200" dirty="0" smtClean="0">
              <a:solidFill>
                <a:schemeClr val="accent5"/>
              </a:solidFill>
            </a:rPr>
            <a:t>第三方软件适配</a:t>
          </a:r>
          <a:endParaRPr lang="zh-CN" altLang="en-US" sz="2500" kern="1200" dirty="0">
            <a:solidFill>
              <a:schemeClr val="accent5"/>
            </a:solidFill>
          </a:endParaRPr>
        </a:p>
      </dsp:txBody>
      <dsp:txXfrm>
        <a:off x="52" y="723984"/>
        <a:ext cx="5013928" cy="3963093"/>
      </dsp:txXfrm>
    </dsp:sp>
    <dsp:sp modelId="{5BD80C16-407D-4203-B0F6-E3095189F98D}">
      <dsp:nvSpPr>
        <dsp:cNvPr id="0" name=""/>
        <dsp:cNvSpPr/>
      </dsp:nvSpPr>
      <dsp:spPr>
        <a:xfrm>
          <a:off x="5715931" y="3984"/>
          <a:ext cx="5013928" cy="720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/>
            <a:t>前景向好</a:t>
          </a:r>
          <a:endParaRPr lang="zh-CN" altLang="en-US" sz="2500" kern="1200" dirty="0"/>
        </a:p>
      </dsp:txBody>
      <dsp:txXfrm>
        <a:off x="5715931" y="3984"/>
        <a:ext cx="5013928" cy="720000"/>
      </dsp:txXfrm>
    </dsp:sp>
    <dsp:sp modelId="{DD4117FE-1E89-4D6A-9DC5-E5CC42A85A6F}">
      <dsp:nvSpPr>
        <dsp:cNvPr id="0" name=""/>
        <dsp:cNvSpPr/>
      </dsp:nvSpPr>
      <dsp:spPr>
        <a:xfrm>
          <a:off x="5715931" y="723984"/>
          <a:ext cx="5013928" cy="396309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500" kern="1200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易用性可改进</a:t>
          </a:r>
          <a:endParaRPr lang="zh-CN" altLang="en-US" sz="2500" kern="1200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option</a:t>
          </a:r>
          <a:r>
            <a:rPr lang="zh-CN" altLang="en-US" sz="2500" kern="1200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转</a:t>
          </a:r>
          <a:r>
            <a:rPr lang="en-US" altLang="zh-CN" sz="2500" kern="1200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GUI</a:t>
          </a:r>
          <a:r>
            <a:rPr lang="zh-CN" altLang="en-US" sz="2500" kern="1200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容易</a:t>
          </a:r>
          <a:endParaRPr lang="zh-CN" altLang="en-US" sz="2500" kern="1200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500" kern="1200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包数量还行</a:t>
          </a:r>
          <a:endParaRPr lang="zh-CN" altLang="en-US" sz="2500" kern="1200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2500" kern="1200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OSV</a:t>
          </a:r>
          <a:r>
            <a:rPr lang="zh-CN" altLang="en-US" sz="2500" kern="1200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省心</a:t>
          </a:r>
          <a:endParaRPr lang="zh-CN" altLang="en-US" sz="2500" kern="1200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ISV</a:t>
          </a:r>
          <a:r>
            <a:rPr lang="zh-CN" altLang="en-US" sz="2500" kern="1200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省心</a:t>
          </a:r>
          <a:endParaRPr lang="zh-CN" altLang="en-US" sz="2500" kern="1200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500" kern="1200" dirty="0" smtClean="0">
              <a:solidFill>
                <a:srgbClr val="0070C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rPr>
            <a:t>用户自由</a:t>
          </a:r>
          <a:endParaRPr lang="zh-CN" altLang="en-US" sz="2500" kern="1200" dirty="0">
            <a:solidFill>
              <a:srgbClr val="0070C0"/>
            </a:solidFill>
            <a:latin typeface="方正兰亭粗黑简体" panose="02000000000000000000" pitchFamily="2" charset="-122"/>
            <a:ea typeface="方正兰亭粗黑简体" panose="02000000000000000000" pitchFamily="2" charset="-122"/>
          </a:endParaRPr>
        </a:p>
      </dsp:txBody>
      <dsp:txXfrm>
        <a:off x="5715931" y="723984"/>
        <a:ext cx="5013928" cy="3963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598D4-9FB3-484E-B7C9-8249C95B4CCE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9DA74-E98C-4897-9BA4-02D175023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659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 smtClean="0"/>
              <a:t>不可变 </a:t>
            </a:r>
            <a:r>
              <a:rPr lang="en-US" altLang="zh-CN" b="1" dirty="0" smtClean="0"/>
              <a:t>(Immutable)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1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https://news.ycombinator.com/item?id=11502989</a:t>
            </a:r>
          </a:p>
          <a:p>
            <a:r>
              <a:rPr lang="en-US" altLang="zh-CN" dirty="0" smtClean="0"/>
              <a:t>https://yann.hodique.info/blog/using-nix-to-build-docker-images/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9DA74-E98C-4897-9BA4-02D1750230D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63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https://blog.container-solutions.com/step-towards-future-configuration-infrastructure-management-nix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82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108" indent="0">
              <a:buNone/>
            </a:pPr>
            <a:r>
              <a:rPr lang="zh-CN" altLang="en-US" dirty="0" smtClean="0"/>
              <a:t>可解决</a:t>
            </a:r>
            <a:r>
              <a:rPr lang="en-US" altLang="zh-CN" dirty="0" smtClean="0"/>
              <a:t>ISV</a:t>
            </a:r>
            <a:r>
              <a:rPr lang="zh-CN" altLang="en-US" dirty="0" smtClean="0"/>
              <a:t>痛点：</a:t>
            </a:r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/>
              <a:t>提供</a:t>
            </a:r>
            <a:r>
              <a:rPr lang="en-US" altLang="zh-CN" dirty="0" smtClean="0"/>
              <a:t>nix</a:t>
            </a:r>
            <a:r>
              <a:rPr lang="zh-CN" altLang="en-US" dirty="0" smtClean="0"/>
              <a:t>包，覆盖所有</a:t>
            </a:r>
            <a:r>
              <a:rPr lang="en-US" altLang="zh-CN" dirty="0" smtClean="0"/>
              <a:t>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/>
              <a:t>与</a:t>
            </a:r>
            <a:r>
              <a:rPr lang="en-US" altLang="zh-CN" dirty="0" smtClean="0"/>
              <a:t>OS</a:t>
            </a:r>
            <a:r>
              <a:rPr lang="zh-CN" altLang="en-US" dirty="0" smtClean="0"/>
              <a:t>升级解耦，按自身节奏升级</a:t>
            </a:r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/>
              <a:t>理想的世界：每个软件在自己</a:t>
            </a:r>
            <a:r>
              <a:rPr lang="en-US" altLang="zh-CN" dirty="0" err="1" smtClean="0"/>
              <a:t>git</a:t>
            </a:r>
            <a:r>
              <a:rPr lang="en-US" altLang="zh-CN" dirty="0" smtClean="0"/>
              <a:t> repo</a:t>
            </a:r>
            <a:r>
              <a:rPr lang="zh-CN" altLang="en-US" dirty="0" smtClean="0"/>
              <a:t>里提供</a:t>
            </a:r>
            <a:r>
              <a:rPr lang="en-US" altLang="zh-CN" dirty="0" smtClean="0"/>
              <a:t>.nix</a:t>
            </a:r>
            <a:r>
              <a:rPr lang="zh-CN" altLang="en-US" dirty="0" smtClean="0"/>
              <a:t>包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9DA74-E98C-4897-9BA4-02D1750230D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238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88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https://blog.layus.be/posts/2020-06-12-nix-overlays.html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6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01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 smtClean="0"/>
              <a:t>申明式 </a:t>
            </a:r>
            <a:r>
              <a:rPr lang="en-US" altLang="zh-CN" b="1" dirty="0" smtClean="0"/>
              <a:t>(Declarative)</a:t>
            </a: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配置、回滚、状态一致性超越</a:t>
            </a:r>
            <a:r>
              <a:rPr lang="en-US" altLang="zh-CN" dirty="0" err="1" smtClean="0"/>
              <a:t>ansible</a:t>
            </a:r>
            <a:r>
              <a:rPr lang="en-US" altLang="zh-CN" dirty="0" smtClean="0"/>
              <a:t>/puppet</a:t>
            </a:r>
            <a:r>
              <a:rPr lang="zh-CN" altLang="en-US" dirty="0" smtClean="0"/>
              <a:t>方式</a:t>
            </a:r>
            <a:endParaRPr lang="en-US" altLang="zh-CN" dirty="0" smtClean="0"/>
          </a:p>
          <a:p>
            <a:endParaRPr lang="en-US" altLang="zh-CN" dirty="0" smtClean="0"/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{ 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config</a:t>
            </a: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, 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pkgs</a:t>
            </a: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, ... }:</a:t>
            </a: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{</a:t>
            </a: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  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boot.kernelParams</a:t>
            </a: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= [ "quiet" "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udev.log_priority</a:t>
            </a: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=3" ]; </a:t>
            </a:r>
            <a:b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</a:b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networking.hostName</a:t>
            </a: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= "room101";</a:t>
            </a: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networking.networkmanager.enable</a:t>
            </a: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= true;</a:t>
            </a: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networking.wireless.enable</a:t>
            </a: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= true;</a:t>
            </a: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i18n = {</a:t>
            </a: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  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defaultLocale</a:t>
            </a: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= "en_US.UTF-8";</a:t>
            </a: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};</a:t>
            </a: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time.timeZone</a:t>
            </a: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= "Asia/Shanghai";  </a:t>
            </a: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environment.systemPackages</a:t>
            </a: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= with 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pkgs</a:t>
            </a: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; [</a:t>
            </a: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  tree</a:t>
            </a: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  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wget</a:t>
            </a:r>
            <a:endParaRPr lang="en-US" altLang="zh-CN" sz="1600" dirty="0" smtClean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  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git</a:t>
            </a:r>
            <a:endParaRPr lang="en-US" altLang="zh-CN" sz="1600" dirty="0" smtClean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  </a:t>
            </a:r>
            <a:r>
              <a:rPr lang="en-US" altLang="zh-CN" sz="1600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gnupg</a:t>
            </a:r>
            <a:endParaRPr lang="en-US" altLang="zh-CN" sz="1600" dirty="0" smtClean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 ];</a:t>
            </a:r>
          </a:p>
          <a:p>
            <a:pPr marL="11113" indent="0">
              <a:spcAft>
                <a:spcPts val="0"/>
              </a:spcAft>
              <a:buNone/>
            </a:pPr>
            <a:r>
              <a:rPr lang="en-US" altLang="zh-CN" sz="1600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}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24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06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https://repology.org/repositories/statistics/total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11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https://nix.dev/tutorials/cross-compilation</a:t>
            </a:r>
          </a:p>
          <a:p>
            <a:r>
              <a:rPr lang="en-US" altLang="zh-CN" dirty="0" smtClean="0"/>
              <a:t>https://nixos.wiki/wiki/Using_Clang_instead_of_GCC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08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https://nixos.wiki/wiki/NixOS_on_ARM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2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</a:t>
            </a:r>
            <a:r>
              <a:rPr lang="en-US" altLang="zh-CN" dirty="0" smtClean="0"/>
              <a:t>nixos.wiki/wiki/Linux_kernel</a:t>
            </a:r>
            <a:endParaRPr lang="en-US" altLang="zh-CN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 boot</a:t>
            </a:r>
            <a:r>
              <a:rPr kumimoji="0" lang="zh-CN" altLang="zh-CN" sz="36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19177C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kernelPatches =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[ {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19177C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 =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"crashdump-config"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19177C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patch =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88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rgbClr val="19177C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19177C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extraConfig =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'‘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rgbClr val="BA212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dirty="0" smtClean="0">
                <a:solidFill>
                  <a:srgbClr val="BA212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CRASH_DUMP y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DEBUG_INFO y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PROC_VMCORE y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LOCKUP_DETECTOR y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rgbClr val="BA212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HARDLOCKUP_DETECTOR y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BA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''</a:t>
            </a: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 ]; }</a:t>
            </a:r>
            <a:r>
              <a:rPr kumimoji="0" lang="zh-CN" altLang="zh-CN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zh-CN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56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https://github.com/NixOS/nixpkgs/blob/master/pkgs/stdenv/generic/setup.sh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1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2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18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97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947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4605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03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65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114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20F7C7B5-0135-F749-B910-7325E96AE7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216" y="1843089"/>
            <a:ext cx="10118107" cy="3013725"/>
          </a:xfrm>
          <a:prstGeom prst="rect">
            <a:avLst/>
          </a:prstGeom>
        </p:spPr>
        <p:txBody>
          <a:bodyPr tIns="90000" bIns="90000"/>
          <a:lstStyle>
            <a:lvl1pPr marL="412585" indent="-398304">
              <a:lnSpc>
                <a:spcPct val="70000"/>
              </a:lnSpc>
              <a:buFont typeface="+mj-lt"/>
              <a:buAutoNum type="arabicPeriod"/>
              <a:tabLst/>
              <a:defRPr sz="2199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412585" indent="-398304">
              <a:buFont typeface="+mj-lt"/>
              <a:buAutoNum type="arabicPeriod"/>
              <a:tabLst/>
              <a:defRPr/>
            </a:lvl2pPr>
            <a:lvl3pPr marL="14281" indent="0">
              <a:buFont typeface="+mj-lt"/>
              <a:buNone/>
              <a:tabLst/>
              <a:defRPr sz="2199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4281" indent="0">
              <a:buFont typeface="+mj-lt"/>
              <a:buNone/>
              <a:tabLst/>
              <a:defRPr sz="2199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14281" indent="0">
              <a:buFont typeface="+mj-lt"/>
              <a:buNone/>
              <a:tabLst/>
              <a:defRPr sz="2199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altLang="zh-CN" dirty="0"/>
          </a:p>
        </p:txBody>
      </p:sp>
      <p:cxnSp>
        <p:nvCxnSpPr>
          <p:cNvPr id="3" name="直线连接符 14">
            <a:extLst>
              <a:ext uri="{FF2B5EF4-FFF2-40B4-BE49-F238E27FC236}">
                <a16:creationId xmlns="" xmlns:a16="http://schemas.microsoft.com/office/drawing/2014/main" id="{C79E9F57-49BC-DC4A-B843-36D48051C84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9516" y="1349255"/>
            <a:ext cx="885621" cy="0"/>
          </a:xfrm>
          <a:prstGeom prst="line">
            <a:avLst/>
          </a:prstGeom>
          <a:ln w="28575">
            <a:solidFill>
              <a:srgbClr val="C700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文本框 16">
            <a:extLst>
              <a:ext uri="{FF2B5EF4-FFF2-40B4-BE49-F238E27FC236}">
                <a16:creationId xmlns="" xmlns:a16="http://schemas.microsoft.com/office/drawing/2014/main" id="{568EC886-2612-1F43-AB51-21A76A078357}"/>
              </a:ext>
            </a:extLst>
          </p:cNvPr>
          <p:cNvSpPr txBox="1"/>
          <p:nvPr userDrawn="1"/>
        </p:nvSpPr>
        <p:spPr>
          <a:xfrm>
            <a:off x="918558" y="630374"/>
            <a:ext cx="1147037" cy="6535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599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345825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1960DD1-8AC3-8F46-9D2D-BF81187F43FC}"/>
              </a:ext>
            </a:extLst>
          </p:cNvPr>
          <p:cNvSpPr txBox="1"/>
          <p:nvPr userDrawn="1"/>
        </p:nvSpPr>
        <p:spPr>
          <a:xfrm>
            <a:off x="607249" y="1402065"/>
            <a:ext cx="3919503" cy="85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798" dirty="0">
                <a:solidFill>
                  <a:schemeClr val="tx1"/>
                </a:solidFill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199862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8890" y="456134"/>
            <a:ext cx="10736446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9"/>
              </a:lnSpc>
              <a:spcBef>
                <a:spcPts val="0"/>
              </a:spcBef>
              <a:buNone/>
              <a:defRPr sz="3199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93662" indent="0" algn="ctr">
              <a:buNone/>
              <a:defRPr sz="2597"/>
            </a:lvl2pPr>
            <a:lvl3pPr marL="1187323" indent="0" algn="ctr">
              <a:buNone/>
              <a:defRPr sz="2337"/>
            </a:lvl3pPr>
            <a:lvl4pPr marL="1780986" indent="0" algn="ctr">
              <a:buNone/>
              <a:defRPr sz="2078"/>
            </a:lvl4pPr>
            <a:lvl5pPr marL="2374648" indent="0" algn="ctr">
              <a:buNone/>
              <a:defRPr sz="2078"/>
            </a:lvl5pPr>
            <a:lvl6pPr marL="2968309" indent="0" algn="ctr">
              <a:buNone/>
              <a:defRPr sz="2078"/>
            </a:lvl6pPr>
            <a:lvl7pPr marL="3561971" indent="0" algn="ctr">
              <a:buNone/>
              <a:defRPr sz="2078"/>
            </a:lvl7pPr>
            <a:lvl8pPr marL="4155634" indent="0" algn="ctr">
              <a:buNone/>
              <a:defRPr sz="2078"/>
            </a:lvl8pPr>
            <a:lvl9pPr marL="4749295" indent="0" algn="ctr">
              <a:buNone/>
              <a:defRPr sz="2078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CA8B3F0C-616F-224A-B32F-9F9BF5EEE1B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5738" y="1512876"/>
            <a:ext cx="10729365" cy="4690459"/>
          </a:xfrm>
          <a:prstGeom prst="rect">
            <a:avLst/>
          </a:prstGeom>
        </p:spPr>
        <p:txBody>
          <a:bodyPr lIns="0" tIns="0" rIns="0" bIns="0"/>
          <a:lstStyle>
            <a:lvl1pPr marL="179316" marR="0" indent="-168208" algn="l" defTabSz="118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1207605" algn="ctr"/>
              </a:tabLst>
              <a:defRPr sz="1799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28894" marR="0" indent="-168208" algn="l" defTabSz="118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1207605" algn="ctr"/>
              </a:tabLst>
              <a:defRPr sz="1599" baseline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098136" marR="0" indent="-168208" algn="l" defTabSz="118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1207605" algn="ctr"/>
              </a:tabLst>
              <a:defRPr sz="1298" baseline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525640" indent="-171091">
              <a:buFont typeface="Arial" panose="020B0604020202020204" pitchFamily="34" charset="0"/>
              <a:buChar char="•"/>
              <a:tabLst>
                <a:tab pos="1207937" algn="ctr"/>
              </a:tabLst>
              <a:defRPr sz="1298" baseline="0"/>
            </a:lvl4pPr>
            <a:lvl5pPr marL="525640" indent="-171091">
              <a:buFont typeface="Arial" panose="020B0604020202020204" pitchFamily="34" charset="0"/>
              <a:buChar char="•"/>
              <a:tabLst>
                <a:tab pos="1207937" algn="ctr"/>
              </a:tabLst>
              <a:defRPr sz="1298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  <a:p>
            <a:pPr marL="328894" marR="0" lvl="1" indent="-168208" algn="l" defTabSz="118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605" algn="ctr"/>
              </a:tabLst>
              <a:defRPr/>
            </a:pPr>
            <a:r>
              <a:rPr lang="zh-CN" altLang="en-US" dirty="0"/>
              <a:t>单击此处添加文本</a:t>
            </a:r>
            <a:endParaRPr lang="en-US" dirty="0"/>
          </a:p>
          <a:p>
            <a:pPr marL="1098136" marR="0" lvl="2" indent="-168208" algn="l" defTabSz="118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605" algn="ctr"/>
              </a:tabLst>
              <a:defRPr/>
            </a:pPr>
            <a:r>
              <a:rPr lang="zh-CN" altLang="en-US" dirty="0"/>
              <a:t>单击此处添加文本</a:t>
            </a:r>
            <a:endParaRPr lang="en-US" dirty="0"/>
          </a:p>
          <a:p>
            <a:pPr marL="1098136" marR="0" lvl="2" indent="-168208" algn="l" defTabSz="118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605" algn="ctr"/>
              </a:tabLst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2341879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4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94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62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51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5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38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22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ea.redalder.org/Magic_RB/Nix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hyperlink" Target="https://nixos.wiki/wiki/NixOS_on_ARM/ODROID-C2" TargetMode="External"/><Relationship Id="rId18" Type="http://schemas.openxmlformats.org/officeDocument/2006/relationships/hyperlink" Target="https://nixos.wiki/wiki/NixOS_on_ARM/Orange_Pi_Zero_Plus2_H5" TargetMode="External"/><Relationship Id="rId26" Type="http://schemas.openxmlformats.org/officeDocument/2006/relationships/hyperlink" Target="https://nixos.wiki/wiki/NixOS_on_ARM/Raspberry_Pi" TargetMode="External"/><Relationship Id="rId3" Type="http://schemas.openxmlformats.org/officeDocument/2006/relationships/hyperlink" Target="https://nixos.wiki/wiki/NixOS_on_ARM/Allwinner_GPT_Installation" TargetMode="External"/><Relationship Id="rId21" Type="http://schemas.openxmlformats.org/officeDocument/2006/relationships/hyperlink" Target="https://nixos.wiki/wiki/NixOS_on_ARM/PINE64_ROCK64" TargetMode="External"/><Relationship Id="rId34" Type="http://schemas.openxmlformats.org/officeDocument/2006/relationships/hyperlink" Target="https://nixos.wiki/wiki/NixOS_on_ARM/Wandboard" TargetMode="External"/><Relationship Id="rId7" Type="http://schemas.openxmlformats.org/officeDocument/2006/relationships/hyperlink" Target="https://nixos.wiki/wiki/NixOS_on_ARM/Firefly_AIO-3399C" TargetMode="External"/><Relationship Id="rId12" Type="http://schemas.openxmlformats.org/officeDocument/2006/relationships/hyperlink" Target="https://nixos.wiki/wiki/NixOS_on_ARM/Novena" TargetMode="External"/><Relationship Id="rId17" Type="http://schemas.openxmlformats.org/officeDocument/2006/relationships/hyperlink" Target="https://nixos.wiki/wiki/NixOS_on_ARM/Orange_Pi_PC" TargetMode="External"/><Relationship Id="rId25" Type="http://schemas.openxmlformats.org/officeDocument/2006/relationships/hyperlink" Target="https://nixos.wiki/wiki/NixOS_on_ARM/QEMU" TargetMode="External"/><Relationship Id="rId33" Type="http://schemas.openxmlformats.org/officeDocument/2006/relationships/hyperlink" Target="https://nixos.wiki/wiki/NixOS_on_ARM/UEFI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nixos.wiki/wiki/NixOS_on_ARM/Orange_Pi_One" TargetMode="External"/><Relationship Id="rId20" Type="http://schemas.openxmlformats.org/officeDocument/2006/relationships/hyperlink" Target="https://nixos.wiki/wiki/NixOS_on_ARM/PINE64_Pinebook_Pro" TargetMode="External"/><Relationship Id="rId29" Type="http://schemas.openxmlformats.org/officeDocument/2006/relationships/hyperlink" Target="https://nixos.wiki/wiki/NixOS_on_ARM/Scaleway_C1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nixos.wiki/wiki/NixOS_on_ARM/BeagleBone_Black" TargetMode="External"/><Relationship Id="rId11" Type="http://schemas.openxmlformats.org/officeDocument/2006/relationships/hyperlink" Target="https://nixos.wiki/wiki/NixOS_on_ARM/NanoPC-T4" TargetMode="External"/><Relationship Id="rId24" Type="http://schemas.openxmlformats.org/officeDocument/2006/relationships/hyperlink" Target="https://nixos.wiki/wiki/NixOS_on_ARM/PcDuino3_Nano" TargetMode="External"/><Relationship Id="rId32" Type="http://schemas.openxmlformats.org/officeDocument/2006/relationships/hyperlink" Target="https://nixos.wiki/wiki/NixOS_on_ARM/Toshiba_AC100" TargetMode="External"/><Relationship Id="rId5" Type="http://schemas.openxmlformats.org/officeDocument/2006/relationships/hyperlink" Target="https://nixos.wiki/wiki/NixOS_on_ARM/Banana_Pi_M64" TargetMode="External"/><Relationship Id="rId15" Type="http://schemas.openxmlformats.org/officeDocument/2006/relationships/hyperlink" Target="https://nixos.wiki/wiki/NixOS_on_ARM/ODROID-HC4" TargetMode="External"/><Relationship Id="rId23" Type="http://schemas.openxmlformats.org/officeDocument/2006/relationships/hyperlink" Target="https://nixos.wiki/wiki/NixOS_on_ARM/PINE_A64-LTS" TargetMode="External"/><Relationship Id="rId28" Type="http://schemas.openxmlformats.org/officeDocument/2006/relationships/hyperlink" Target="https://nixos.wiki/wiki/NixOS_on_ARM/Raspberry_Pi_4" TargetMode="External"/><Relationship Id="rId10" Type="http://schemas.openxmlformats.org/officeDocument/2006/relationships/hyperlink" Target="https://nixos.wiki/wiki/NixOS_on_ARM/Libre_Computer_ROC-RK3399-PC" TargetMode="External"/><Relationship Id="rId19" Type="http://schemas.openxmlformats.org/officeDocument/2006/relationships/hyperlink" Target="https://nixos.wiki/wiki/NixOS_on_ARM/PINE64_Pinebook" TargetMode="External"/><Relationship Id="rId31" Type="http://schemas.openxmlformats.org/officeDocument/2006/relationships/hyperlink" Target="https://nixos.wiki/wiki/NixOS_on_ARM/Tinker_Board" TargetMode="External"/><Relationship Id="rId4" Type="http://schemas.openxmlformats.org/officeDocument/2006/relationships/hyperlink" Target="https://nixos.wiki/wiki/NixOS_on_ARM/Banana_Pi" TargetMode="External"/><Relationship Id="rId9" Type="http://schemas.openxmlformats.org/officeDocument/2006/relationships/hyperlink" Target="https://nixos.wiki/wiki/NixOS_on_ARM/LS1046A" TargetMode="External"/><Relationship Id="rId14" Type="http://schemas.openxmlformats.org/officeDocument/2006/relationships/hyperlink" Target="https://nixos.wiki/wiki/NixOS_on_ARM/ODROID-HC1" TargetMode="External"/><Relationship Id="rId22" Type="http://schemas.openxmlformats.org/officeDocument/2006/relationships/hyperlink" Target="https://nixos.wiki/wiki/NixOS_on_ARM/PINE64_ROCKPro64" TargetMode="External"/><Relationship Id="rId27" Type="http://schemas.openxmlformats.org/officeDocument/2006/relationships/hyperlink" Target="https://nixos.wiki/wiki/NixOS_on_ARM/Raspberry_Pi_3" TargetMode="External"/><Relationship Id="rId30" Type="http://schemas.openxmlformats.org/officeDocument/2006/relationships/hyperlink" Target="https://nixos.wiki/wiki/NixOS_on_ARM/Teres-I" TargetMode="External"/><Relationship Id="rId8" Type="http://schemas.openxmlformats.org/officeDocument/2006/relationships/hyperlink" Target="https://nixos.wiki/wiki/NixOS_on_ARM/Jetson_TK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6%83%B0%E6%80%A7%E6%B1%82%E5%80%BC" TargetMode="External"/><Relationship Id="rId2" Type="http://schemas.openxmlformats.org/officeDocument/2006/relationships/hyperlink" Target="https://zh.wikipedia.org/wiki/%E7%BA%AF%E5%87%BD%E6%95%B0%E5%BC%8F%E8%AF%AD%E8%A8%80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/>
              <a:t>Nix</a:t>
            </a:r>
            <a:r>
              <a:rPr lang="zh-CN" altLang="en-US" b="1" dirty="0"/>
              <a:t>包管理器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 smtClean="0"/>
              <a:t>吴峰光  </a:t>
            </a:r>
            <a:r>
              <a:rPr lang="en-US" altLang="zh-CN" dirty="0" smtClean="0"/>
              <a:t>2021.9.21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20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b="1" dirty="0" smtClean="0"/>
              <a:t>包数量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altLang="zh-CN" dirty="0" smtClean="0"/>
              <a:t>6</a:t>
            </a:r>
            <a:r>
              <a:rPr lang="zh-CN" altLang="en-US" dirty="0" smtClean="0"/>
              <a:t>万</a:t>
            </a:r>
            <a:r>
              <a:rPr lang="en-US" altLang="zh-CN" dirty="0" smtClean="0"/>
              <a:t>+ (</a:t>
            </a:r>
            <a:r>
              <a:rPr lang="zh-CN" altLang="en-US" dirty="0" smtClean="0"/>
              <a:t>去掉多版本包，约</a:t>
            </a:r>
            <a:r>
              <a:rPr lang="en-US" altLang="zh-CN" dirty="0" smtClean="0"/>
              <a:t>2</a:t>
            </a:r>
            <a:r>
              <a:rPr lang="zh-CN" altLang="en-US" dirty="0" smtClean="0"/>
              <a:t>万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~1800 </a:t>
            </a:r>
            <a:r>
              <a:rPr lang="zh-CN" altLang="en-US" dirty="0" smtClean="0"/>
              <a:t>包维护者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" y="2308955"/>
            <a:ext cx="12192000" cy="454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b="1" dirty="0" smtClean="0"/>
              <a:t>嵌入式：</a:t>
            </a:r>
            <a:r>
              <a:rPr lang="en-US" altLang="zh-CN" b="1" dirty="0" smtClean="0"/>
              <a:t>cross compilation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altLang="zh-CN" b="1" dirty="0" smtClean="0"/>
              <a:t>world-class</a:t>
            </a:r>
            <a:r>
              <a:rPr lang="en-US" altLang="zh-CN" dirty="0" smtClean="0"/>
              <a:t> support</a:t>
            </a:r>
          </a:p>
          <a:p>
            <a:r>
              <a:rPr lang="zh-CN" altLang="en-US" dirty="0" smtClean="0">
                <a:latin typeface="Consolas" panose="020B0609020204030204" pitchFamily="49" charset="0"/>
              </a:rPr>
              <a:t>支持 </a:t>
            </a:r>
            <a:r>
              <a:rPr lang="en-US" altLang="zh-CN" dirty="0" err="1" smtClean="0">
                <a:latin typeface="Consolas" panose="020B0609020204030204" pitchFamily="49" charset="0"/>
              </a:rPr>
              <a:t>glibc</a:t>
            </a:r>
            <a:r>
              <a:rPr lang="en-US" altLang="zh-CN" dirty="0" smtClean="0"/>
              <a:t> =&gt; </a:t>
            </a:r>
            <a:r>
              <a:rPr lang="en-US" altLang="zh-CN" dirty="0" err="1" smtClean="0">
                <a:latin typeface="Consolas" panose="020B0609020204030204" pitchFamily="49" charset="0"/>
              </a:rPr>
              <a:t>musl</a:t>
            </a:r>
            <a:endParaRPr lang="en-US" altLang="zh-CN" dirty="0" smtClean="0">
              <a:latin typeface="Consolas" panose="020B0609020204030204" pitchFamily="49" charset="0"/>
            </a:endParaRPr>
          </a:p>
          <a:p>
            <a:endParaRPr lang="en-US" altLang="zh-CN" dirty="0" smtClean="0"/>
          </a:p>
          <a:p>
            <a:r>
              <a:rPr lang="en-US" altLang="zh-CN" dirty="0" smtClean="0"/>
              <a:t>replace </a:t>
            </a:r>
            <a:r>
              <a:rPr lang="en-US" altLang="zh-CN" dirty="0" err="1" smtClean="0">
                <a:latin typeface="Consolas" panose="020B0609020204030204" pitchFamily="49" charset="0"/>
              </a:rPr>
              <a:t>systemd</a:t>
            </a:r>
            <a:r>
              <a:rPr lang="en-US" altLang="zh-CN" dirty="0"/>
              <a:t> 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in </a:t>
            </a:r>
            <a:r>
              <a:rPr lang="en-US" altLang="zh-CN" dirty="0" err="1" smtClean="0">
                <a:solidFill>
                  <a:schemeClr val="bg1">
                    <a:lumMod val="65000"/>
                  </a:schemeClr>
                </a:solidFill>
              </a:rPr>
              <a:t>docker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11109" indent="0">
              <a:buNone/>
            </a:pPr>
            <a:r>
              <a:rPr lang="en-US" altLang="zh-CN" dirty="0" smtClean="0"/>
              <a:t> </a:t>
            </a:r>
            <a:r>
              <a:rPr lang="en-US" altLang="zh-CN" dirty="0">
                <a:hlinkClick r:id="rId3"/>
              </a:rPr>
              <a:t>https://</a:t>
            </a:r>
            <a:r>
              <a:rPr lang="en-US" altLang="zh-CN" dirty="0" smtClean="0">
                <a:hlinkClick r:id="rId3"/>
              </a:rPr>
              <a:t>gitea.redalder.org/Magic_RB/NixNG</a:t>
            </a:r>
            <a:endParaRPr lang="en-US" altLang="zh-CN" dirty="0" smtClean="0"/>
          </a:p>
          <a:p>
            <a:pPr marL="11109" indent="0">
              <a:buNone/>
            </a:pP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789" y="1323504"/>
            <a:ext cx="6022211" cy="55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b="1" dirty="0" smtClean="0"/>
              <a:t>嵌入式：</a:t>
            </a:r>
            <a:r>
              <a:rPr lang="en-US" altLang="zh-CN" b="1" dirty="0" smtClean="0"/>
              <a:t>ARM boards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F986D5-D7D9-6446-9526-9389CD9831D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altLang="zh-CN" dirty="0" err="1">
                <a:hlinkClick r:id="rId3" tooltip="NixOS on ARM/Allwinner GPT Installation"/>
              </a:rPr>
              <a:t>Allwinner</a:t>
            </a:r>
            <a:r>
              <a:rPr lang="en-US" altLang="zh-CN" dirty="0">
                <a:hlinkClick r:id="rId3" tooltip="NixOS on ARM/Allwinner GPT Installation"/>
              </a:rPr>
              <a:t> GPT Installation</a:t>
            </a:r>
            <a:endParaRPr lang="en-US" altLang="zh-CN" dirty="0"/>
          </a:p>
          <a:p>
            <a:r>
              <a:rPr lang="en-US" altLang="zh-CN" dirty="0">
                <a:hlinkClick r:id="rId4" tooltip="NixOS on ARM/Banana Pi"/>
              </a:rPr>
              <a:t>Banana Pi</a:t>
            </a:r>
            <a:endParaRPr lang="en-US" altLang="zh-CN" dirty="0"/>
          </a:p>
          <a:p>
            <a:r>
              <a:rPr lang="en-US" altLang="zh-CN" dirty="0">
                <a:hlinkClick r:id="rId5" tooltip="NixOS on ARM/Banana Pi M64"/>
              </a:rPr>
              <a:t>Banana Pi M64</a:t>
            </a:r>
            <a:endParaRPr lang="en-US" altLang="zh-CN" dirty="0"/>
          </a:p>
          <a:p>
            <a:r>
              <a:rPr lang="en-US" altLang="zh-CN" dirty="0" err="1">
                <a:hlinkClick r:id="rId6" tooltip="NixOS on ARM/BeagleBone Black"/>
              </a:rPr>
              <a:t>BeagleBone</a:t>
            </a:r>
            <a:r>
              <a:rPr lang="en-US" altLang="zh-CN" dirty="0">
                <a:hlinkClick r:id="rId6" tooltip="NixOS on ARM/BeagleBone Black"/>
              </a:rPr>
              <a:t> Black</a:t>
            </a:r>
            <a:endParaRPr lang="en-US" altLang="zh-CN" dirty="0"/>
          </a:p>
          <a:p>
            <a:r>
              <a:rPr lang="en-US" altLang="zh-CN" dirty="0">
                <a:hlinkClick r:id="rId7" tooltip="NixOS on ARM/Firefly AIO-3399C"/>
              </a:rPr>
              <a:t>Firefly AIO-3399C</a:t>
            </a:r>
            <a:endParaRPr lang="en-US" altLang="zh-CN" dirty="0"/>
          </a:p>
          <a:p>
            <a:r>
              <a:rPr lang="en-US" altLang="zh-CN" dirty="0" err="1">
                <a:hlinkClick r:id="rId8" tooltip="NixOS on ARM/Jetson TK1"/>
              </a:rPr>
              <a:t>Jetson</a:t>
            </a:r>
            <a:r>
              <a:rPr lang="en-US" altLang="zh-CN" dirty="0">
                <a:hlinkClick r:id="rId8" tooltip="NixOS on ARM/Jetson TK1"/>
              </a:rPr>
              <a:t> TK1</a:t>
            </a:r>
            <a:endParaRPr lang="en-US" altLang="zh-CN" dirty="0"/>
          </a:p>
          <a:p>
            <a:r>
              <a:rPr lang="en-US" altLang="zh-CN" dirty="0">
                <a:hlinkClick r:id="rId9" tooltip="NixOS on ARM/LS1046A"/>
              </a:rPr>
              <a:t>LS1046A</a:t>
            </a:r>
            <a:endParaRPr lang="en-US" altLang="zh-CN" dirty="0"/>
          </a:p>
          <a:p>
            <a:r>
              <a:rPr lang="en-US" altLang="zh-CN" dirty="0" err="1">
                <a:hlinkClick r:id="rId10" tooltip="NixOS on ARM/Libre Computer ROC-RK3399-PC"/>
              </a:rPr>
              <a:t>Libre</a:t>
            </a:r>
            <a:r>
              <a:rPr lang="en-US" altLang="zh-CN" dirty="0">
                <a:hlinkClick r:id="rId10" tooltip="NixOS on ARM/Libre Computer ROC-RK3399-PC"/>
              </a:rPr>
              <a:t> Computer ROC-RK3399-PC</a:t>
            </a:r>
            <a:endParaRPr lang="en-US" altLang="zh-CN" dirty="0"/>
          </a:p>
          <a:p>
            <a:r>
              <a:rPr lang="en-US" altLang="zh-CN" dirty="0">
                <a:hlinkClick r:id="rId11" tooltip="NixOS on ARM/NanoPC-T4"/>
              </a:rPr>
              <a:t>NanoPC-T4</a:t>
            </a:r>
            <a:endParaRPr lang="en-US" altLang="zh-CN" dirty="0"/>
          </a:p>
          <a:p>
            <a:r>
              <a:rPr lang="en-US" altLang="zh-CN" dirty="0">
                <a:hlinkClick r:id="rId12" tooltip="NixOS on ARM/Novena"/>
              </a:rPr>
              <a:t>Novena</a:t>
            </a:r>
            <a:endParaRPr lang="en-US" altLang="zh-CN" dirty="0"/>
          </a:p>
          <a:p>
            <a:r>
              <a:rPr lang="en-US" altLang="zh-CN" dirty="0">
                <a:hlinkClick r:id="rId13" tooltip="NixOS on ARM/ODROID-C2"/>
              </a:rPr>
              <a:t>ODROID-C2</a:t>
            </a:r>
            <a:endParaRPr lang="en-US" altLang="zh-CN" dirty="0"/>
          </a:p>
          <a:p>
            <a:r>
              <a:rPr lang="en-US" altLang="zh-CN" dirty="0">
                <a:hlinkClick r:id="rId14" tooltip="NixOS on ARM/ODROID-HC1"/>
              </a:rPr>
              <a:t>ODROID-HC1</a:t>
            </a:r>
            <a:endParaRPr lang="en-US" altLang="zh-CN" dirty="0"/>
          </a:p>
          <a:p>
            <a:r>
              <a:rPr lang="en-US" altLang="zh-CN" dirty="0" smtClean="0">
                <a:hlinkClick r:id="rId15" tooltip="NixOS on ARM/ODROID-HC4"/>
              </a:rPr>
              <a:t>ODROID-HC4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55F986D5-D7D9-6446-9526-9389CD9831D8}"/>
              </a:ext>
            </a:extLst>
          </p:cNvPr>
          <p:cNvSpPr txBox="1">
            <a:spLocks/>
          </p:cNvSpPr>
          <p:nvPr/>
        </p:nvSpPr>
        <p:spPr>
          <a:xfrm>
            <a:off x="735971" y="2027154"/>
            <a:ext cx="10729366" cy="4688628"/>
          </a:xfrm>
          <a:prstGeom prst="rect">
            <a:avLst/>
          </a:prstGeom>
        </p:spPr>
        <p:txBody>
          <a:bodyPr lIns="0" tIns="0" rIns="0" bIns="0"/>
          <a:lstStyle>
            <a:lvl1pPr marL="179388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>
                <a:tab pos="1208088" algn="ctr"/>
              </a:tabLst>
              <a:defRPr sz="18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29026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1208088" algn="ctr"/>
              </a:tabLst>
              <a:defRPr sz="16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098575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1208088" algn="ctr"/>
              </a:tabLst>
              <a:defRPr sz="1299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7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346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245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144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/>
          </a:p>
        </p:txBody>
      </p:sp>
      <p:sp>
        <p:nvSpPr>
          <p:cNvPr id="4" name="矩形 3"/>
          <p:cNvSpPr/>
          <p:nvPr/>
        </p:nvSpPr>
        <p:spPr>
          <a:xfrm>
            <a:off x="7043104" y="630730"/>
            <a:ext cx="6093620" cy="563011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zh-CN" sz="1799" dirty="0"/>
          </a:p>
          <a:p>
            <a:r>
              <a:rPr lang="en-US" altLang="zh-CN" sz="1799" dirty="0">
                <a:hlinkClick r:id="rId16" tooltip="NixOS on ARM/Orange Pi One"/>
              </a:rPr>
              <a:t>Orange Pi One</a:t>
            </a:r>
            <a:endParaRPr lang="en-US" altLang="zh-CN" sz="1799" dirty="0"/>
          </a:p>
          <a:p>
            <a:r>
              <a:rPr lang="en-US" altLang="zh-CN" sz="1799" dirty="0">
                <a:hlinkClick r:id="rId17" tooltip="NixOS on ARM/Orange Pi PC"/>
              </a:rPr>
              <a:t>Orange Pi PC</a:t>
            </a:r>
            <a:endParaRPr lang="en-US" altLang="zh-CN" sz="1799" dirty="0"/>
          </a:p>
          <a:p>
            <a:r>
              <a:rPr lang="en-US" altLang="zh-CN" sz="1799" dirty="0">
                <a:hlinkClick r:id="rId18" tooltip="NixOS on ARM/Orange Pi Zero Plus2 H5"/>
              </a:rPr>
              <a:t>Orange Pi Zero Plus2 H5</a:t>
            </a:r>
            <a:endParaRPr lang="en-US" altLang="zh-CN" sz="1799" dirty="0"/>
          </a:p>
          <a:p>
            <a:r>
              <a:rPr lang="en-US" altLang="zh-CN" sz="1799" dirty="0">
                <a:hlinkClick r:id="rId19" tooltip="NixOS on ARM/PINE64 Pinebook"/>
              </a:rPr>
              <a:t>PINE64 </a:t>
            </a:r>
            <a:r>
              <a:rPr lang="en-US" altLang="zh-CN" sz="1799" dirty="0" err="1">
                <a:hlinkClick r:id="rId19" tooltip="NixOS on ARM/PINE64 Pinebook"/>
              </a:rPr>
              <a:t>Pinebook</a:t>
            </a:r>
            <a:endParaRPr lang="en-US" altLang="zh-CN" sz="1799" dirty="0"/>
          </a:p>
          <a:p>
            <a:r>
              <a:rPr lang="en-US" altLang="zh-CN" sz="1799" dirty="0">
                <a:hlinkClick r:id="rId20" tooltip="NixOS on ARM/PINE64 Pinebook Pro"/>
              </a:rPr>
              <a:t>PINE64 </a:t>
            </a:r>
            <a:r>
              <a:rPr lang="en-US" altLang="zh-CN" sz="1799" dirty="0" err="1">
                <a:hlinkClick r:id="rId20" tooltip="NixOS on ARM/PINE64 Pinebook Pro"/>
              </a:rPr>
              <a:t>Pinebook</a:t>
            </a:r>
            <a:r>
              <a:rPr lang="en-US" altLang="zh-CN" sz="1799" dirty="0">
                <a:hlinkClick r:id="rId20" tooltip="NixOS on ARM/PINE64 Pinebook Pro"/>
              </a:rPr>
              <a:t> Pro</a:t>
            </a:r>
            <a:endParaRPr lang="en-US" altLang="zh-CN" sz="1799" dirty="0"/>
          </a:p>
          <a:p>
            <a:r>
              <a:rPr lang="en-US" altLang="zh-CN" sz="1799" dirty="0">
                <a:hlinkClick r:id="rId21" tooltip="NixOS on ARM/PINE64 ROCK64"/>
              </a:rPr>
              <a:t>PINE64 ROCK64</a:t>
            </a:r>
            <a:endParaRPr lang="en-US" altLang="zh-CN" sz="1799" dirty="0"/>
          </a:p>
          <a:p>
            <a:r>
              <a:rPr lang="en-US" altLang="zh-CN" sz="1799" dirty="0">
                <a:hlinkClick r:id="rId22" tooltip="NixOS on ARM/PINE64 ROCKPro64"/>
              </a:rPr>
              <a:t>PINE64 ROCKPro64</a:t>
            </a:r>
            <a:endParaRPr lang="en-US" altLang="zh-CN" sz="1799" dirty="0"/>
          </a:p>
          <a:p>
            <a:r>
              <a:rPr lang="en-US" altLang="zh-CN" sz="1799" dirty="0">
                <a:hlinkClick r:id="rId23" tooltip="NixOS on ARM/PINE A64-LTS"/>
              </a:rPr>
              <a:t>PINE A64-LTS</a:t>
            </a:r>
            <a:endParaRPr lang="en-US" altLang="zh-CN" sz="1799" dirty="0"/>
          </a:p>
          <a:p>
            <a:r>
              <a:rPr lang="en-US" altLang="zh-CN" sz="1799" dirty="0">
                <a:hlinkClick r:id="rId24" tooltip="NixOS on ARM/PcDuino3 Nano"/>
              </a:rPr>
              <a:t>PcDuino3 </a:t>
            </a:r>
            <a:r>
              <a:rPr lang="en-US" altLang="zh-CN" sz="1799" dirty="0" err="1">
                <a:hlinkClick r:id="rId24" tooltip="NixOS on ARM/PcDuino3 Nano"/>
              </a:rPr>
              <a:t>Nano</a:t>
            </a:r>
            <a:endParaRPr lang="en-US" altLang="zh-CN" sz="1799" dirty="0"/>
          </a:p>
          <a:p>
            <a:r>
              <a:rPr lang="en-US" altLang="zh-CN" sz="1799" dirty="0">
                <a:hlinkClick r:id="rId25" tooltip="NixOS on ARM/QEMU"/>
              </a:rPr>
              <a:t>QEMU</a:t>
            </a:r>
            <a:endParaRPr lang="en-US" altLang="zh-CN" sz="1799" dirty="0"/>
          </a:p>
          <a:p>
            <a:r>
              <a:rPr lang="en-US" altLang="zh-CN" sz="1799" dirty="0">
                <a:hlinkClick r:id="rId26" tooltip="NixOS on ARM/Raspberry Pi"/>
              </a:rPr>
              <a:t>Raspberry Pi</a:t>
            </a:r>
            <a:endParaRPr lang="en-US" altLang="zh-CN" sz="1799" dirty="0"/>
          </a:p>
          <a:p>
            <a:r>
              <a:rPr lang="en-US" altLang="zh-CN" sz="1799" dirty="0">
                <a:hlinkClick r:id="rId27" tooltip="NixOS on ARM/Raspberry Pi 3"/>
              </a:rPr>
              <a:t>Raspberry Pi 3</a:t>
            </a:r>
            <a:endParaRPr lang="en-US" altLang="zh-CN" sz="1799" dirty="0"/>
          </a:p>
          <a:p>
            <a:r>
              <a:rPr lang="en-US" altLang="zh-CN" sz="1799" dirty="0">
                <a:hlinkClick r:id="rId28" tooltip="NixOS on ARM/Raspberry Pi 4"/>
              </a:rPr>
              <a:t>Raspberry Pi 4</a:t>
            </a:r>
            <a:endParaRPr lang="en-US" altLang="zh-CN" sz="1799" dirty="0"/>
          </a:p>
          <a:p>
            <a:r>
              <a:rPr lang="en-US" altLang="zh-CN" sz="1799" dirty="0" err="1">
                <a:hlinkClick r:id="rId29" tooltip="NixOS on ARM/Scaleway C1"/>
              </a:rPr>
              <a:t>Scaleway</a:t>
            </a:r>
            <a:r>
              <a:rPr lang="en-US" altLang="zh-CN" sz="1799" dirty="0">
                <a:hlinkClick r:id="rId29" tooltip="NixOS on ARM/Scaleway C1"/>
              </a:rPr>
              <a:t> C1</a:t>
            </a:r>
            <a:endParaRPr lang="en-US" altLang="zh-CN" sz="1799" dirty="0"/>
          </a:p>
          <a:p>
            <a:r>
              <a:rPr lang="en-US" altLang="zh-CN" sz="1799" dirty="0" err="1">
                <a:hlinkClick r:id="rId30" tooltip="NixOS on ARM/Teres-I"/>
              </a:rPr>
              <a:t>Teres</a:t>
            </a:r>
            <a:r>
              <a:rPr lang="en-US" altLang="zh-CN" sz="1799" dirty="0">
                <a:hlinkClick r:id="rId30" tooltip="NixOS on ARM/Teres-I"/>
              </a:rPr>
              <a:t>-I</a:t>
            </a:r>
            <a:endParaRPr lang="en-US" altLang="zh-CN" sz="1799" dirty="0"/>
          </a:p>
          <a:p>
            <a:r>
              <a:rPr lang="en-US" altLang="zh-CN" sz="1799" dirty="0">
                <a:hlinkClick r:id="rId31" tooltip="NixOS on ARM/Tinker Board"/>
              </a:rPr>
              <a:t>Tinker Board</a:t>
            </a:r>
            <a:endParaRPr lang="en-US" altLang="zh-CN" sz="1799" dirty="0"/>
          </a:p>
          <a:p>
            <a:r>
              <a:rPr lang="en-US" altLang="zh-CN" sz="1799" dirty="0">
                <a:hlinkClick r:id="rId32" tooltip="NixOS on ARM/Toshiba AC100"/>
              </a:rPr>
              <a:t>Toshiba AC100</a:t>
            </a:r>
            <a:endParaRPr lang="en-US" altLang="zh-CN" sz="1799" dirty="0"/>
          </a:p>
          <a:p>
            <a:r>
              <a:rPr lang="en-US" altLang="zh-CN" sz="1799" dirty="0">
                <a:hlinkClick r:id="rId33" tooltip="NixOS on ARM/UEFI"/>
              </a:rPr>
              <a:t>UEFI</a:t>
            </a:r>
            <a:endParaRPr lang="en-US" altLang="zh-CN" sz="1799" dirty="0"/>
          </a:p>
          <a:p>
            <a:r>
              <a:rPr lang="en-US" altLang="zh-CN" sz="1799" dirty="0" err="1">
                <a:hlinkClick r:id="rId34" tooltip="NixOS on ARM/Wandboard"/>
              </a:rPr>
              <a:t>Wandboard</a:t>
            </a:r>
            <a:endParaRPr lang="en-US" altLang="zh-CN" sz="1799" dirty="0"/>
          </a:p>
        </p:txBody>
      </p:sp>
    </p:spTree>
    <p:extLst>
      <p:ext uri="{BB962C8B-B14F-4D97-AF65-F5344CB8AC3E}">
        <p14:creationId xmlns:p14="http://schemas.microsoft.com/office/powerpoint/2010/main" val="41296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b="1" dirty="0" smtClean="0"/>
              <a:t>定制方式</a:t>
            </a:r>
            <a:r>
              <a:rPr lang="en-US" altLang="zh-CN" b="1" dirty="0" smtClean="0"/>
              <a:t>1</a:t>
            </a:r>
            <a:r>
              <a:rPr lang="zh-CN" altLang="en-US" b="1" dirty="0" smtClean="0"/>
              <a:t>：</a:t>
            </a:r>
            <a:r>
              <a:rPr lang="en-US" altLang="zh-CN" b="1" dirty="0" smtClean="0"/>
              <a:t>option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F986D5-D7D9-6446-9526-9389CD9831D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55F986D5-D7D9-6446-9526-9389CD9831D8}"/>
              </a:ext>
            </a:extLst>
          </p:cNvPr>
          <p:cNvSpPr txBox="1">
            <a:spLocks/>
          </p:cNvSpPr>
          <p:nvPr/>
        </p:nvSpPr>
        <p:spPr>
          <a:xfrm>
            <a:off x="735971" y="2027154"/>
            <a:ext cx="10729366" cy="4688628"/>
          </a:xfrm>
          <a:prstGeom prst="rect">
            <a:avLst/>
          </a:prstGeom>
        </p:spPr>
        <p:txBody>
          <a:bodyPr lIns="0" tIns="0" rIns="0" bIns="0"/>
          <a:lstStyle>
            <a:lvl1pPr marL="179388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>
                <a:tab pos="1208088" algn="ctr"/>
              </a:tabLst>
              <a:defRPr sz="18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29026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1208088" algn="ctr"/>
              </a:tabLst>
              <a:defRPr sz="16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098575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1208088" algn="ctr"/>
              </a:tabLst>
              <a:defRPr sz="1299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7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346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245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144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75280" y="4006728"/>
            <a:ext cx="65" cy="324947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7591" numCol="1" anchor="ctr" anchorCtr="0" compatLnSpc="1">
            <a:prstTxWarp prst="textNoShape">
              <a:avLst/>
            </a:prstTxWarp>
            <a:spAutoFit/>
          </a:bodyPr>
          <a:lstStyle/>
          <a:p>
            <a:pPr defTabSz="914034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sz="1799" dirty="0">
              <a:latin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71" y="1513624"/>
            <a:ext cx="5893352" cy="4740403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764913" y="1512876"/>
            <a:ext cx="4695307" cy="1155538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759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034"/>
            <a:r>
              <a:rPr lang="zh-CN" altLang="zh-CN" sz="1799" dirty="0" smtClean="0">
                <a:solidFill>
                  <a:srgbClr val="000000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</a:rPr>
              <a:t>{</a:t>
            </a:r>
            <a:endParaRPr lang="en-US" altLang="zh-CN" sz="1799" dirty="0" smtClean="0">
              <a:solidFill>
                <a:srgbClr val="000000"/>
              </a:solidFill>
              <a:latin typeface="Courier New" panose="02070309020205020404" pitchFamily="49" charset="0"/>
              <a:ea typeface="Helvetica Neue"/>
              <a:cs typeface="Courier New" panose="02070309020205020404" pitchFamily="49" charset="0"/>
            </a:endParaRPr>
          </a:p>
          <a:p>
            <a:pPr defTabSz="914034"/>
            <a:r>
              <a:rPr lang="en-US" altLang="zh-CN" sz="1799" dirty="0">
                <a:solidFill>
                  <a:srgbClr val="000000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</a:rPr>
              <a:t> </a:t>
            </a:r>
            <a:r>
              <a:rPr lang="en-US" altLang="zh-CN" sz="1799" dirty="0" smtClean="0">
                <a:solidFill>
                  <a:srgbClr val="000000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</a:rPr>
              <a:t>  </a:t>
            </a:r>
            <a:r>
              <a:rPr lang="zh-CN" altLang="zh-CN" sz="1799" dirty="0" smtClean="0">
                <a:solidFill>
                  <a:srgbClr val="000000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</a:rPr>
              <a:t>boot</a:t>
            </a:r>
            <a:r>
              <a:rPr lang="zh-CN" altLang="zh-CN" sz="1799" dirty="0">
                <a:solidFill>
                  <a:srgbClr val="666666"/>
                </a:solidFill>
              </a:rPr>
              <a:t>.</a:t>
            </a:r>
            <a:r>
              <a:rPr lang="zh-CN" altLang="zh-CN" sz="1799" dirty="0">
                <a:solidFill>
                  <a:srgbClr val="19177C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</a:rPr>
              <a:t>kernelParams =</a:t>
            </a:r>
            <a:r>
              <a:rPr lang="zh-CN" altLang="zh-CN" sz="1799" dirty="0">
                <a:solidFill>
                  <a:srgbClr val="000000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</a:rPr>
              <a:t> </a:t>
            </a:r>
            <a:endParaRPr lang="en-US" altLang="zh-CN" sz="1799" dirty="0" smtClean="0">
              <a:solidFill>
                <a:srgbClr val="000000"/>
              </a:solidFill>
              <a:latin typeface="Courier New" panose="02070309020205020404" pitchFamily="49" charset="0"/>
              <a:ea typeface="Helvetica Neue"/>
              <a:cs typeface="Courier New" panose="02070309020205020404" pitchFamily="49" charset="0"/>
            </a:endParaRPr>
          </a:p>
          <a:p>
            <a:pPr defTabSz="914034"/>
            <a:r>
              <a:rPr lang="en-US" altLang="zh-CN" sz="1799" dirty="0">
                <a:solidFill>
                  <a:srgbClr val="000000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</a:rPr>
              <a:t> </a:t>
            </a:r>
            <a:r>
              <a:rPr lang="en-US" altLang="zh-CN" sz="1799" dirty="0" smtClean="0">
                <a:solidFill>
                  <a:srgbClr val="000000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</a:rPr>
              <a:t>    </a:t>
            </a:r>
            <a:r>
              <a:rPr lang="zh-CN" altLang="zh-CN" sz="1799" dirty="0" smtClean="0">
                <a:solidFill>
                  <a:srgbClr val="000000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</a:rPr>
              <a:t>[ </a:t>
            </a:r>
            <a:r>
              <a:rPr lang="zh-CN" altLang="zh-CN" sz="1799" dirty="0">
                <a:solidFill>
                  <a:srgbClr val="BA2121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</a:rPr>
              <a:t>"console=ttyS0,115200n8"</a:t>
            </a:r>
            <a:r>
              <a:rPr lang="zh-CN" altLang="zh-CN" sz="1799" dirty="0">
                <a:solidFill>
                  <a:srgbClr val="000000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</a:rPr>
              <a:t> ]</a:t>
            </a:r>
            <a:r>
              <a:rPr lang="zh-CN" altLang="zh-CN" sz="1799" dirty="0" smtClean="0">
                <a:solidFill>
                  <a:srgbClr val="000000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</a:rPr>
              <a:t>;</a:t>
            </a:r>
            <a:endParaRPr lang="en-US" altLang="zh-CN" sz="1799" dirty="0" smtClean="0">
              <a:solidFill>
                <a:srgbClr val="000000"/>
              </a:solidFill>
              <a:latin typeface="Courier New" panose="02070309020205020404" pitchFamily="49" charset="0"/>
              <a:ea typeface="Helvetica Neue"/>
              <a:cs typeface="Courier New" panose="02070309020205020404" pitchFamily="49" charset="0"/>
            </a:endParaRPr>
          </a:p>
          <a:p>
            <a:pPr defTabSz="914034"/>
            <a:r>
              <a:rPr lang="zh-CN" altLang="zh-CN" sz="1799" dirty="0" smtClean="0">
                <a:solidFill>
                  <a:srgbClr val="000000"/>
                </a:solidFill>
                <a:latin typeface="Courier New" panose="02070309020205020404" pitchFamily="49" charset="0"/>
                <a:ea typeface="Helvetica Neue"/>
                <a:cs typeface="Courier New" panose="02070309020205020404" pitchFamily="49" charset="0"/>
              </a:rPr>
              <a:t>} </a:t>
            </a:r>
            <a:endParaRPr lang="zh-CN" altLang="zh-CN" sz="1799" dirty="0"/>
          </a:p>
        </p:txBody>
      </p:sp>
    </p:spTree>
    <p:extLst>
      <p:ext uri="{BB962C8B-B14F-4D97-AF65-F5344CB8AC3E}">
        <p14:creationId xmlns:p14="http://schemas.microsoft.com/office/powerpoint/2010/main" val="206785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b="1" dirty="0" smtClean="0"/>
              <a:t>定制方式</a:t>
            </a:r>
            <a:r>
              <a:rPr lang="en-US" altLang="zh-CN" b="1" dirty="0" smtClean="0"/>
              <a:t>2</a:t>
            </a:r>
            <a:r>
              <a:rPr lang="zh-CN" altLang="en-US" b="1" dirty="0" smtClean="0"/>
              <a:t>：</a:t>
            </a:r>
            <a:r>
              <a:rPr lang="en-US" b="1" dirty="0" smtClean="0"/>
              <a:t>overlay</a:t>
            </a:r>
            <a:endParaRPr lang="en-US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32696" y="4743951"/>
            <a:ext cx="5714076" cy="217267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7591" numCol="1" anchor="ctr" anchorCtr="0" compatLnSpc="1">
            <a:prstTxWarp prst="textNoShape">
              <a:avLst/>
            </a:prstTxWarp>
            <a:spAutoFit/>
          </a:bodyPr>
          <a:lstStyle/>
          <a:p>
            <a:pPr defTabSz="91403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self: super: 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 </a:t>
            </a:r>
            <a:r>
              <a:rPr lang="zh-CN" altLang="zh-CN" sz="1100" dirty="0">
                <a:solidFill>
                  <a:srgbClr val="19177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 =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1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super</a:t>
            </a:r>
            <a:r>
              <a:rPr lang="zh-CN" altLang="zh-CN" sz="1100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zh-CN" altLang="zh-CN" sz="1100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  <a:r>
              <a:rPr lang="zh-CN" altLang="zh-CN" sz="11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override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 </a:t>
            </a:r>
            <a:r>
              <a:rPr lang="zh-CN" altLang="zh-CN" sz="1100" dirty="0">
                <a:solidFill>
                  <a:srgbClr val="19177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x11Support =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100" dirty="0">
                <a:solidFill>
                  <a:srgbClr val="88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false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}; }</a:t>
            </a:r>
            <a:r>
              <a:rPr lang="zh-CN" altLang="zh-CN" sz="1100" dirty="0"/>
              <a:t> </a:t>
            </a:r>
            <a:endParaRPr lang="zh-CN" altLang="zh-CN" sz="1100" dirty="0">
              <a:latin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2696" y="4444168"/>
            <a:ext cx="1185453" cy="276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编译选项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32697" y="5366504"/>
            <a:ext cx="6330259" cy="1063718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7591" numCol="1" anchor="ctr" anchorCtr="0" compatLnSpc="1">
            <a:prstTxWarp prst="textNoShape">
              <a:avLst/>
            </a:prstTxWarp>
            <a:spAutoFit/>
          </a:bodyPr>
          <a:lstStyle/>
          <a:p>
            <a:pPr defTabSz="91403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self: super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{ </a:t>
            </a:r>
            <a:r>
              <a:rPr lang="zh-CN" altLang="zh-CN" sz="1100" dirty="0">
                <a:solidFill>
                  <a:srgbClr val="19177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 =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1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super</a:t>
            </a:r>
            <a:r>
              <a:rPr lang="zh-CN" altLang="zh-CN" sz="1100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</a:t>
            </a:r>
            <a:r>
              <a:rPr lang="zh-CN" altLang="zh-CN" sz="1100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  <a:r>
              <a:rPr lang="zh-CN" altLang="zh-CN" sz="11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overrideAttrs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(old: </a:t>
            </a:r>
            <a:r>
              <a:rPr lang="zh-CN" altLang="zh-CN" sz="11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altLang="zh-CN" sz="11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91403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100" dirty="0">
                <a:solidFill>
                  <a:srgbClr val="19177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src =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super</a:t>
            </a:r>
            <a:r>
              <a:rPr lang="zh-CN" altLang="zh-CN" sz="1100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fetchFromGitHub </a:t>
            </a:r>
            <a:r>
              <a:rPr lang="zh-CN" altLang="zh-CN" sz="11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altLang="zh-CN" sz="11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91403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1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100" dirty="0">
                <a:solidFill>
                  <a:srgbClr val="19177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owner =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100" dirty="0">
                <a:solidFill>
                  <a:srgbClr val="BA212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"mtoyoda"</a:t>
            </a:r>
            <a:r>
              <a:rPr lang="zh-CN" altLang="zh-CN" sz="11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altLang="zh-CN" sz="11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91403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zh-CN" sz="11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1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100" dirty="0">
                <a:solidFill>
                  <a:srgbClr val="19177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repo =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100" dirty="0">
                <a:solidFill>
                  <a:srgbClr val="BA212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"sl"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endParaRPr lang="en-US" altLang="zh-CN" sz="11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91403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rgbClr val="19177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zh-CN" altLang="zh-CN" sz="1100" dirty="0">
                <a:solidFill>
                  <a:srgbClr val="19177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rev =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100" dirty="0">
                <a:solidFill>
                  <a:srgbClr val="BA212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"923e7d7ebc5c1f009755bdeb789ac25658ccce03"</a:t>
            </a:r>
            <a:r>
              <a:rPr lang="zh-CN" altLang="zh-CN" sz="11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altLang="zh-CN" sz="11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91403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100" dirty="0">
                <a:solidFill>
                  <a:srgbClr val="19177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sha256 =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100" dirty="0">
                <a:solidFill>
                  <a:srgbClr val="BA212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"173gxk0ymiw94glyjzjizp8bv8g72gwkjhacigd1an09jshdrjb4"</a:t>
            </a:r>
            <a:r>
              <a:rPr lang="zh-CN" altLang="zh-CN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}; }); }</a:t>
            </a:r>
            <a:r>
              <a:rPr lang="zh-CN" altLang="zh-CN" sz="1100" dirty="0"/>
              <a:t> </a:t>
            </a:r>
            <a:endParaRPr lang="zh-CN" altLang="zh-CN" sz="1100" dirty="0"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2696" y="5048293"/>
            <a:ext cx="1185453" cy="276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上游版本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32696" y="3946955"/>
            <a:ext cx="11221447" cy="324947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7591" numCol="1" anchor="ctr" anchorCtr="0" compatLnSpc="1">
            <a:prstTxWarp prst="textNoShape">
              <a:avLst/>
            </a:prstTxWarp>
            <a:spAutoFit/>
          </a:bodyPr>
          <a:lstStyle/>
          <a:p>
            <a:pPr defTabSz="91403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0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self: super: </a:t>
            </a:r>
            <a:r>
              <a:rPr lang="zh-CN" altLang="zh-CN" sz="1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 </a:t>
            </a:r>
            <a:r>
              <a:rPr lang="zh-CN" altLang="zh-CN" sz="1000" dirty="0">
                <a:solidFill>
                  <a:srgbClr val="19177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google-chrome =</a:t>
            </a:r>
            <a:r>
              <a:rPr lang="zh-CN" altLang="zh-CN" sz="1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0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super</a:t>
            </a:r>
            <a:r>
              <a:rPr lang="zh-CN" altLang="zh-CN" sz="1799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  <a:r>
              <a:rPr lang="zh-CN" altLang="zh-CN" sz="1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google-chrome</a:t>
            </a:r>
            <a:r>
              <a:rPr lang="zh-CN" altLang="zh-CN" sz="1799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  <a:r>
              <a:rPr lang="zh-CN" altLang="zh-CN" sz="10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override</a:t>
            </a:r>
            <a:r>
              <a:rPr lang="zh-CN" altLang="zh-CN" sz="1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 </a:t>
            </a:r>
            <a:r>
              <a:rPr lang="zh-CN" altLang="zh-CN" sz="1000" dirty="0">
                <a:solidFill>
                  <a:srgbClr val="19177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commandLineArgs =</a:t>
            </a:r>
            <a:r>
              <a:rPr lang="zh-CN" altLang="zh-CN" sz="1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zh-CN" sz="1000" dirty="0">
                <a:solidFill>
                  <a:srgbClr val="BA212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"--proxy-server='https=127.0.0.1:3128;http=127.0.0.1:3128'"</a:t>
            </a:r>
            <a:r>
              <a:rPr lang="zh-CN" altLang="zh-CN" sz="1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}; };</a:t>
            </a:r>
            <a:r>
              <a:rPr lang="zh-CN" altLang="zh-CN" sz="600" dirty="0"/>
              <a:t> </a:t>
            </a:r>
            <a:endParaRPr lang="zh-CN" altLang="zh-CN" sz="1799" dirty="0">
              <a:latin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2696" y="3627579"/>
            <a:ext cx="1185453" cy="276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缺省命令行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29" y="1379682"/>
            <a:ext cx="3928405" cy="1812639"/>
          </a:xfrm>
          <a:prstGeom prst="rect">
            <a:avLst/>
          </a:prstGeom>
        </p:spPr>
      </p:pic>
      <p:pic>
        <p:nvPicPr>
          <p:cNvPr id="12" name="Picture 2" descr="https://blog.layus.be/images/2020-06-12-nix-overlays/nixpkgs+f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55" y="5202"/>
            <a:ext cx="7184146" cy="389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3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b="1" dirty="0" smtClean="0"/>
              <a:t>定制方式</a:t>
            </a:r>
            <a:r>
              <a:rPr lang="en-US" altLang="zh-CN" b="1" dirty="0" smtClean="0"/>
              <a:t>3</a:t>
            </a:r>
            <a:r>
              <a:rPr lang="zh-CN" altLang="en-US" b="1" dirty="0" smtClean="0"/>
              <a:t>：</a:t>
            </a:r>
            <a:r>
              <a:rPr lang="en-US" altLang="zh-CN" b="1" dirty="0" smtClean="0"/>
              <a:t>Phases and Hooks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11109" indent="0">
              <a:buNone/>
            </a:pPr>
            <a:r>
              <a:rPr lang="en-US" altLang="zh-CN" sz="1200" b="1" dirty="0" err="1">
                <a:latin typeface="Consolas" panose="020B0609020204030204" pitchFamily="49" charset="0"/>
              </a:rPr>
              <a:t>preHook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 err="1">
                <a:latin typeface="Consolas" panose="020B0609020204030204" pitchFamily="49" charset="0"/>
              </a:rPr>
              <a:t>addInputsHook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 err="1">
                <a:latin typeface="Consolas" panose="020B0609020204030204" pitchFamily="49" charset="0"/>
              </a:rPr>
              <a:t>unpackPhase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>
                <a:latin typeface="Consolas" panose="020B0609020204030204" pitchFamily="49" charset="0"/>
              </a:rPr>
              <a:t>    </a:t>
            </a:r>
            <a:r>
              <a:rPr lang="en-US" altLang="zh-CN" sz="1200" b="1" dirty="0" err="1">
                <a:latin typeface="Consolas" panose="020B0609020204030204" pitchFamily="49" charset="0"/>
              </a:rPr>
              <a:t>preUnpack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>
                <a:latin typeface="Consolas" panose="020B0609020204030204" pitchFamily="49" charset="0"/>
              </a:rPr>
              <a:t>    </a:t>
            </a:r>
            <a:r>
              <a:rPr lang="en-US" altLang="zh-CN" sz="1200" b="1" dirty="0" err="1">
                <a:latin typeface="Consolas" panose="020B0609020204030204" pitchFamily="49" charset="0"/>
              </a:rPr>
              <a:t>postUnpack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 err="1">
                <a:latin typeface="Consolas" panose="020B0609020204030204" pitchFamily="49" charset="0"/>
              </a:rPr>
              <a:t>patchPhase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>
                <a:latin typeface="Consolas" panose="020B0609020204030204" pitchFamily="49" charset="0"/>
              </a:rPr>
              <a:t>    </a:t>
            </a:r>
            <a:r>
              <a:rPr lang="en-US" altLang="zh-CN" sz="1200" b="1" dirty="0" err="1">
                <a:latin typeface="Consolas" panose="020B0609020204030204" pitchFamily="49" charset="0"/>
              </a:rPr>
              <a:t>prePatch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>
                <a:latin typeface="Consolas" panose="020B0609020204030204" pitchFamily="49" charset="0"/>
              </a:rPr>
              <a:t>    </a:t>
            </a:r>
            <a:r>
              <a:rPr lang="en-US" altLang="zh-CN" sz="1200" b="1" dirty="0" err="1">
                <a:latin typeface="Consolas" panose="020B0609020204030204" pitchFamily="49" charset="0"/>
              </a:rPr>
              <a:t>postPatch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 err="1">
                <a:latin typeface="Consolas" panose="020B0609020204030204" pitchFamily="49" charset="0"/>
              </a:rPr>
              <a:t>configurePhase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>
                <a:latin typeface="Consolas" panose="020B0609020204030204" pitchFamily="49" charset="0"/>
              </a:rPr>
              <a:t>    </a:t>
            </a:r>
            <a:r>
              <a:rPr lang="en-US" altLang="zh-CN" sz="1200" b="1" dirty="0" err="1">
                <a:latin typeface="Consolas" panose="020B0609020204030204" pitchFamily="49" charset="0"/>
              </a:rPr>
              <a:t>preConfigure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>
                <a:latin typeface="Consolas" panose="020B0609020204030204" pitchFamily="49" charset="0"/>
              </a:rPr>
              <a:t>    </a:t>
            </a:r>
            <a:r>
              <a:rPr lang="en-US" altLang="zh-CN" sz="1200" b="1" dirty="0" err="1">
                <a:latin typeface="Consolas" panose="020B0609020204030204" pitchFamily="49" charset="0"/>
              </a:rPr>
              <a:t>postConfigure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 err="1">
                <a:latin typeface="Consolas" panose="020B0609020204030204" pitchFamily="49" charset="0"/>
              </a:rPr>
              <a:t>buildPhase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>
                <a:latin typeface="Consolas" panose="020B0609020204030204" pitchFamily="49" charset="0"/>
              </a:rPr>
              <a:t>    </a:t>
            </a:r>
            <a:r>
              <a:rPr lang="en-US" altLang="zh-CN" sz="1200" b="1" dirty="0" err="1">
                <a:latin typeface="Consolas" panose="020B0609020204030204" pitchFamily="49" charset="0"/>
              </a:rPr>
              <a:t>preBuild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>
                <a:latin typeface="Consolas" panose="020B0609020204030204" pitchFamily="49" charset="0"/>
              </a:rPr>
              <a:t>    </a:t>
            </a:r>
            <a:r>
              <a:rPr lang="en-US" altLang="zh-CN" sz="1200" b="1" dirty="0" err="1">
                <a:latin typeface="Consolas" panose="020B0609020204030204" pitchFamily="49" charset="0"/>
              </a:rPr>
              <a:t>postBuild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 err="1">
                <a:latin typeface="Consolas" panose="020B0609020204030204" pitchFamily="49" charset="0"/>
              </a:rPr>
              <a:t>checkPhase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>
                <a:latin typeface="Consolas" panose="020B0609020204030204" pitchFamily="49" charset="0"/>
              </a:rPr>
              <a:t>    </a:t>
            </a:r>
            <a:r>
              <a:rPr lang="en-US" altLang="zh-CN" sz="1200" b="1" dirty="0" err="1">
                <a:latin typeface="Consolas" panose="020B0609020204030204" pitchFamily="49" charset="0"/>
              </a:rPr>
              <a:t>preCheck</a:t>
            </a:r>
            <a:endParaRPr lang="en-US" altLang="zh-CN" sz="1200" b="1" dirty="0">
              <a:latin typeface="Consolas" panose="020B0609020204030204" pitchFamily="49" charset="0"/>
            </a:endParaRPr>
          </a:p>
          <a:p>
            <a:pPr marL="11109" indent="0">
              <a:buNone/>
            </a:pPr>
            <a:r>
              <a:rPr lang="en-US" altLang="zh-CN" sz="1200" b="1" dirty="0">
                <a:latin typeface="Consolas" panose="020B0609020204030204" pitchFamily="49" charset="0"/>
              </a:rPr>
              <a:t>    </a:t>
            </a:r>
            <a:r>
              <a:rPr lang="en-US" altLang="zh-CN" sz="1200" b="1" dirty="0" err="1">
                <a:latin typeface="Consolas" panose="020B0609020204030204" pitchFamily="49" charset="0"/>
              </a:rPr>
              <a:t>postCheck</a:t>
            </a:r>
            <a:endParaRPr lang="zh-CN" altLang="en-US" sz="1200" b="1" dirty="0">
              <a:latin typeface="Consolas" panose="020B0609020204030204" pitchFamily="49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77040" y="1450307"/>
            <a:ext cx="6093620" cy="46456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09"/>
            <a:r>
              <a:rPr lang="en-US" altLang="zh-CN" sz="1599" dirty="0" err="1">
                <a:latin typeface="Consolas" panose="020B0609020204030204" pitchFamily="49" charset="0"/>
              </a:rPr>
              <a:t>installPhase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>
                <a:latin typeface="Consolas" panose="020B0609020204030204" pitchFamily="49" charset="0"/>
              </a:rPr>
              <a:t>    </a:t>
            </a:r>
            <a:r>
              <a:rPr lang="en-US" altLang="zh-CN" sz="1599" dirty="0" err="1">
                <a:latin typeface="Consolas" panose="020B0609020204030204" pitchFamily="49" charset="0"/>
              </a:rPr>
              <a:t>preInstall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>
                <a:latin typeface="Consolas" panose="020B0609020204030204" pitchFamily="49" charset="0"/>
              </a:rPr>
              <a:t>    </a:t>
            </a:r>
            <a:r>
              <a:rPr lang="en-US" altLang="zh-CN" sz="1599" dirty="0" err="1">
                <a:latin typeface="Consolas" panose="020B0609020204030204" pitchFamily="49" charset="0"/>
              </a:rPr>
              <a:t>postInstall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 err="1">
                <a:latin typeface="Consolas" panose="020B0609020204030204" pitchFamily="49" charset="0"/>
              </a:rPr>
              <a:t>fixupPhase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>
                <a:latin typeface="Consolas" panose="020B0609020204030204" pitchFamily="49" charset="0"/>
              </a:rPr>
              <a:t>    </a:t>
            </a:r>
            <a:r>
              <a:rPr lang="en-US" altLang="zh-CN" sz="1599" dirty="0" err="1">
                <a:latin typeface="Consolas" panose="020B0609020204030204" pitchFamily="49" charset="0"/>
              </a:rPr>
              <a:t>preFixup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>
                <a:latin typeface="Consolas" panose="020B0609020204030204" pitchFamily="49" charset="0"/>
              </a:rPr>
              <a:t>        </a:t>
            </a:r>
            <a:r>
              <a:rPr lang="en-US" altLang="zh-CN" sz="1599" dirty="0" err="1">
                <a:latin typeface="Consolas" panose="020B0609020204030204" pitchFamily="49" charset="0"/>
              </a:rPr>
              <a:t>fixupOutput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>
                <a:latin typeface="Consolas" panose="020B0609020204030204" pitchFamily="49" charset="0"/>
              </a:rPr>
              <a:t>    </a:t>
            </a:r>
            <a:r>
              <a:rPr lang="en-US" altLang="zh-CN" sz="1599" dirty="0" err="1">
                <a:latin typeface="Consolas" panose="020B0609020204030204" pitchFamily="49" charset="0"/>
              </a:rPr>
              <a:t>postFixup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 err="1">
                <a:latin typeface="Consolas" panose="020B0609020204030204" pitchFamily="49" charset="0"/>
              </a:rPr>
              <a:t>installCheckPhase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>
                <a:latin typeface="Consolas" panose="020B0609020204030204" pitchFamily="49" charset="0"/>
              </a:rPr>
              <a:t>    </a:t>
            </a:r>
            <a:r>
              <a:rPr lang="en-US" altLang="zh-CN" sz="1599" dirty="0" err="1">
                <a:latin typeface="Consolas" panose="020B0609020204030204" pitchFamily="49" charset="0"/>
              </a:rPr>
              <a:t>preInstallCheck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>
                <a:latin typeface="Consolas" panose="020B0609020204030204" pitchFamily="49" charset="0"/>
              </a:rPr>
              <a:t>    </a:t>
            </a:r>
            <a:r>
              <a:rPr lang="en-US" altLang="zh-CN" sz="1599" dirty="0" err="1">
                <a:latin typeface="Consolas" panose="020B0609020204030204" pitchFamily="49" charset="0"/>
              </a:rPr>
              <a:t>postInstallCheck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 err="1">
                <a:latin typeface="Consolas" panose="020B0609020204030204" pitchFamily="49" charset="0"/>
              </a:rPr>
              <a:t>distPhase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>
                <a:latin typeface="Consolas" panose="020B0609020204030204" pitchFamily="49" charset="0"/>
              </a:rPr>
              <a:t>    </a:t>
            </a:r>
            <a:r>
              <a:rPr lang="en-US" altLang="zh-CN" sz="1599" dirty="0" err="1">
                <a:latin typeface="Consolas" panose="020B0609020204030204" pitchFamily="49" charset="0"/>
              </a:rPr>
              <a:t>preDist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>
                <a:latin typeface="Consolas" panose="020B0609020204030204" pitchFamily="49" charset="0"/>
              </a:rPr>
              <a:t>    </a:t>
            </a:r>
            <a:r>
              <a:rPr lang="en-US" altLang="zh-CN" sz="1599" dirty="0" err="1">
                <a:latin typeface="Consolas" panose="020B0609020204030204" pitchFamily="49" charset="0"/>
              </a:rPr>
              <a:t>postDist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 err="1">
                <a:latin typeface="Consolas" panose="020B0609020204030204" pitchFamily="49" charset="0"/>
              </a:rPr>
              <a:t>postHook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 err="1">
                <a:latin typeface="Consolas" panose="020B0609020204030204" pitchFamily="49" charset="0"/>
              </a:rPr>
              <a:t>userHook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>
                <a:latin typeface="Consolas" panose="020B0609020204030204" pitchFamily="49" charset="0"/>
              </a:rPr>
              <a:t>        </a:t>
            </a:r>
            <a:r>
              <a:rPr lang="en-US" altLang="zh-CN" sz="1599" dirty="0" err="1">
                <a:latin typeface="Consolas" panose="020B0609020204030204" pitchFamily="49" charset="0"/>
              </a:rPr>
              <a:t>failureHook</a:t>
            </a:r>
            <a:endParaRPr lang="en-US" altLang="zh-CN" sz="1599" dirty="0">
              <a:latin typeface="Consolas" panose="020B0609020204030204" pitchFamily="49" charset="0"/>
            </a:endParaRPr>
          </a:p>
          <a:p>
            <a:pPr marL="11109"/>
            <a:r>
              <a:rPr lang="en-US" altLang="zh-CN" sz="1599" dirty="0">
                <a:latin typeface="Consolas" panose="020B0609020204030204" pitchFamily="49" charset="0"/>
              </a:rPr>
              <a:t>        </a:t>
            </a:r>
            <a:r>
              <a:rPr lang="en-US" altLang="zh-CN" sz="1599" dirty="0" err="1">
                <a:latin typeface="Consolas" panose="020B0609020204030204" pitchFamily="49" charset="0"/>
              </a:rPr>
              <a:t>exitHook</a:t>
            </a:r>
            <a:endParaRPr lang="en-US" altLang="zh-CN" sz="1599" dirty="0">
              <a:latin typeface="Consolas" panose="020B0609020204030204" pitchFamily="49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05662" y="1437962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200" dirty="0"/>
              <a:t>mkDerivation {</a:t>
            </a:r>
          </a:p>
          <a:p>
            <a:r>
              <a:rPr lang="zh-CN" altLang="en-US" sz="1200" dirty="0"/>
              <a:t>  </a:t>
            </a:r>
            <a:r>
              <a:rPr lang="zh-CN" altLang="en-US" sz="1200" dirty="0">
                <a:solidFill>
                  <a:srgbClr val="0070C0"/>
                </a:solidFill>
              </a:rPr>
              <a:t>pname</a:t>
            </a:r>
            <a:r>
              <a:rPr lang="zh-CN" altLang="en-US" sz="1200" dirty="0"/>
              <a:t> = "hello";</a:t>
            </a:r>
          </a:p>
          <a:p>
            <a:r>
              <a:rPr lang="zh-CN" altLang="en-US" sz="1200" dirty="0"/>
              <a:t>  </a:t>
            </a:r>
            <a:r>
              <a:rPr lang="zh-CN" altLang="en-US" sz="1200" dirty="0">
                <a:solidFill>
                  <a:srgbClr val="0070C0"/>
                </a:solidFill>
              </a:rPr>
              <a:t>version</a:t>
            </a:r>
            <a:r>
              <a:rPr lang="zh-CN" altLang="en-US" sz="1200" dirty="0"/>
              <a:t> = "1.0";</a:t>
            </a:r>
          </a:p>
          <a:p>
            <a:endParaRPr lang="zh-CN" altLang="en-US" sz="1200" dirty="0"/>
          </a:p>
          <a:p>
            <a:r>
              <a:rPr lang="zh-CN" altLang="en-US" sz="1200" dirty="0"/>
              <a:t>  </a:t>
            </a:r>
            <a:r>
              <a:rPr lang="zh-CN" altLang="en-US" sz="1200" dirty="0">
                <a:solidFill>
                  <a:srgbClr val="0070C0"/>
                </a:solidFill>
              </a:rPr>
              <a:t>buildInputs</a:t>
            </a:r>
            <a:r>
              <a:rPr lang="zh-CN" altLang="en-US" sz="1200" dirty="0"/>
              <a:t> = [ gcc ];</a:t>
            </a:r>
          </a:p>
          <a:p>
            <a:endParaRPr lang="zh-CN" altLang="en-US" sz="1200" dirty="0"/>
          </a:p>
          <a:p>
            <a:r>
              <a:rPr lang="zh-CN" altLang="en-US" sz="1200" dirty="0"/>
              <a:t>  src = </a:t>
            </a:r>
            <a:r>
              <a:rPr lang="zh-CN" altLang="en-US" sz="1200" dirty="0">
                <a:solidFill>
                  <a:srgbClr val="0070C0"/>
                </a:solidFill>
              </a:rPr>
              <a:t>fetchurl</a:t>
            </a:r>
            <a:r>
              <a:rPr lang="zh-CN" altLang="en-US" sz="1200" dirty="0"/>
              <a:t> {</a:t>
            </a:r>
          </a:p>
          <a:p>
            <a:r>
              <a:rPr lang="zh-CN" altLang="en-US" sz="1200" dirty="0"/>
              <a:t>    </a:t>
            </a:r>
            <a:r>
              <a:rPr lang="zh-CN" altLang="en-US" sz="1200" dirty="0">
                <a:solidFill>
                  <a:srgbClr val="0070C0"/>
                </a:solidFill>
              </a:rPr>
              <a:t>url</a:t>
            </a:r>
            <a:r>
              <a:rPr lang="zh-CN" altLang="en-US" sz="1200" dirty="0"/>
              <a:t> = https://www.helloworld.org/data/helloworld.c;</a:t>
            </a:r>
          </a:p>
          <a:p>
            <a:r>
              <a:rPr lang="zh-CN" altLang="en-US" sz="1200" dirty="0"/>
              <a:t>    </a:t>
            </a:r>
            <a:r>
              <a:rPr lang="zh-CN" altLang="en-US" sz="1200" dirty="0">
                <a:solidFill>
                  <a:srgbClr val="0070C0"/>
                </a:solidFill>
              </a:rPr>
              <a:t>sha256 </a:t>
            </a:r>
            <a:r>
              <a:rPr lang="zh-CN" altLang="en-US" sz="1200" dirty="0"/>
              <a:t>= "1syr8snddx5v71arsvv205ka82qljhjg2424yylrp5rymr049w69";</a:t>
            </a:r>
          </a:p>
          <a:p>
            <a:r>
              <a:rPr lang="zh-CN" altLang="en-US" sz="1200" dirty="0"/>
              <a:t>  };</a:t>
            </a:r>
          </a:p>
          <a:p>
            <a:endParaRPr lang="zh-CN" altLang="en-US" sz="1200" dirty="0"/>
          </a:p>
          <a:p>
            <a:r>
              <a:rPr lang="zh-CN" altLang="en-US" sz="1200" dirty="0"/>
              <a:t>  </a:t>
            </a:r>
            <a:r>
              <a:rPr lang="zh-CN" altLang="en-US" sz="1200" dirty="0">
                <a:solidFill>
                  <a:srgbClr val="C00000"/>
                </a:solidFill>
              </a:rPr>
              <a:t>buildPhases</a:t>
            </a:r>
            <a:r>
              <a:rPr lang="zh-CN" altLang="en-US" sz="1200" dirty="0"/>
              <a:t> = ["unpackPhase" "buildPhase" "installPhase"];</a:t>
            </a:r>
          </a:p>
          <a:p>
            <a:endParaRPr lang="zh-CN" altLang="en-US" sz="1200" dirty="0"/>
          </a:p>
          <a:p>
            <a:r>
              <a:rPr lang="zh-CN" altLang="en-US" sz="1200" dirty="0"/>
              <a:t>  </a:t>
            </a:r>
            <a:r>
              <a:rPr lang="zh-CN" altLang="en-US" sz="1200" dirty="0">
                <a:solidFill>
                  <a:srgbClr val="C00000"/>
                </a:solidFill>
              </a:rPr>
              <a:t>unpackPhase</a:t>
            </a:r>
            <a:r>
              <a:rPr lang="zh-CN" altLang="en-US" sz="1200" dirty="0"/>
              <a:t> = ''</a:t>
            </a:r>
          </a:p>
          <a:p>
            <a:r>
              <a:rPr lang="zh-CN" altLang="en-US" sz="1200" dirty="0"/>
              <a:t>    cp $src ./hello.c</a:t>
            </a:r>
          </a:p>
          <a:p>
            <a:r>
              <a:rPr lang="zh-CN" altLang="en-US" sz="1200" dirty="0"/>
              <a:t>  '';</a:t>
            </a:r>
          </a:p>
          <a:p>
            <a:endParaRPr lang="zh-CN" altLang="en-US" sz="1200" dirty="0"/>
          </a:p>
          <a:p>
            <a:r>
              <a:rPr lang="zh-CN" altLang="en-US" sz="1200" dirty="0"/>
              <a:t>  </a:t>
            </a:r>
            <a:r>
              <a:rPr lang="zh-CN" altLang="en-US" sz="1200" dirty="0">
                <a:solidFill>
                  <a:srgbClr val="C00000"/>
                </a:solidFill>
              </a:rPr>
              <a:t>buildPhase</a:t>
            </a:r>
            <a:r>
              <a:rPr lang="zh-CN" altLang="en-US" sz="1200" dirty="0"/>
              <a:t> = ''</a:t>
            </a:r>
          </a:p>
          <a:p>
            <a:r>
              <a:rPr lang="zh-CN" altLang="en-US" sz="1200" dirty="0"/>
              <a:t>    gcc -o hello hello.c</a:t>
            </a:r>
          </a:p>
          <a:p>
            <a:r>
              <a:rPr lang="zh-CN" altLang="en-US" sz="1200" dirty="0"/>
              <a:t>  '';</a:t>
            </a:r>
          </a:p>
          <a:p>
            <a:endParaRPr lang="zh-CN" altLang="en-US" sz="1200" dirty="0"/>
          </a:p>
          <a:p>
            <a:r>
              <a:rPr lang="zh-CN" altLang="en-US" sz="1200" dirty="0"/>
              <a:t>  </a:t>
            </a:r>
            <a:r>
              <a:rPr lang="zh-CN" altLang="en-US" sz="1200" dirty="0">
                <a:solidFill>
                  <a:srgbClr val="C00000"/>
                </a:solidFill>
              </a:rPr>
              <a:t>installPhase</a:t>
            </a:r>
            <a:r>
              <a:rPr lang="zh-CN" altLang="en-US" sz="1200" dirty="0"/>
              <a:t> = ''</a:t>
            </a:r>
          </a:p>
          <a:p>
            <a:r>
              <a:rPr lang="zh-CN" altLang="en-US" sz="1200" dirty="0"/>
              <a:t>    mkdir -p $out/bin</a:t>
            </a:r>
          </a:p>
          <a:p>
            <a:r>
              <a:rPr lang="zh-CN" altLang="en-US" sz="1200" dirty="0"/>
              <a:t>    cp hello $out/bin/</a:t>
            </a:r>
          </a:p>
          <a:p>
            <a:r>
              <a:rPr lang="zh-CN" altLang="en-US" sz="1200" dirty="0"/>
              <a:t>  '';</a:t>
            </a:r>
          </a:p>
          <a:p>
            <a:r>
              <a:rPr lang="zh-CN" altLang="en-US" sz="12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68638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b="1" dirty="0" smtClean="0"/>
              <a:t>服务器：</a:t>
            </a:r>
            <a:r>
              <a:rPr lang="en-US" altLang="zh-CN" b="1" dirty="0" smtClean="0"/>
              <a:t>openEuler + </a:t>
            </a:r>
            <a:r>
              <a:rPr lang="en-US" altLang="zh-CN" b="1" dirty="0" err="1" smtClean="0"/>
              <a:t>Nixpkgs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2"/>
          </p:nvPr>
        </p:nvSpPr>
        <p:spPr/>
        <p:txBody>
          <a:bodyPr>
            <a:normAutofit lnSpcReduction="10000"/>
          </a:bodyPr>
          <a:lstStyle/>
          <a:p>
            <a:pPr marL="354008" indent="-342900">
              <a:buFont typeface="+mj-ea"/>
              <a:buAutoNum type="circleNumDbPlain"/>
            </a:pPr>
            <a:r>
              <a:rPr lang="en-US" altLang="zh-CN" b="1" dirty="0" err="1" smtClean="0"/>
              <a:t>nixpkgs</a:t>
            </a:r>
            <a:r>
              <a:rPr lang="zh-CN" altLang="en-US" b="1" dirty="0" smtClean="0"/>
              <a:t>与</a:t>
            </a:r>
            <a:r>
              <a:rPr lang="en-US" altLang="zh-CN" b="1" dirty="0" smtClean="0"/>
              <a:t>openEuler</a:t>
            </a:r>
            <a:r>
              <a:rPr lang="zh-CN" altLang="en-US" b="1" dirty="0" smtClean="0"/>
              <a:t>并排安装</a:t>
            </a:r>
            <a:endParaRPr lang="en-US" altLang="zh-CN" b="1" dirty="0" smtClean="0"/>
          </a:p>
          <a:p>
            <a:r>
              <a:rPr lang="zh-CN" altLang="en-US" dirty="0"/>
              <a:t>作为</a:t>
            </a:r>
            <a:r>
              <a:rPr lang="zh-CN" altLang="en-US" dirty="0" smtClean="0"/>
              <a:t>大型</a:t>
            </a:r>
            <a:r>
              <a:rPr lang="en-US" altLang="zh-CN" dirty="0" smtClean="0"/>
              <a:t>App store</a:t>
            </a:r>
            <a:r>
              <a:rPr lang="zh-CN" altLang="en-US" dirty="0" smtClean="0"/>
              <a:t>，给</a:t>
            </a:r>
            <a:r>
              <a:rPr lang="en-US" altLang="zh-CN" dirty="0" smtClean="0"/>
              <a:t>openEuler</a:t>
            </a:r>
            <a:r>
              <a:rPr lang="zh-CN" altLang="en-US" dirty="0" smtClean="0"/>
              <a:t>带来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海量软件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任意软件多版本支持</a:t>
            </a:r>
            <a:endParaRPr lang="en-US" altLang="zh-CN" dirty="0" smtClean="0"/>
          </a:p>
          <a:p>
            <a:r>
              <a:rPr lang="zh-CN" altLang="en-US" dirty="0" smtClean="0"/>
              <a:t>使用方式类似 </a:t>
            </a:r>
            <a:r>
              <a:rPr lang="en-US" altLang="zh-CN" dirty="0" smtClean="0"/>
              <a:t>python </a:t>
            </a:r>
            <a:r>
              <a:rPr lang="en-US" altLang="zh-CN" dirty="0" err="1" smtClean="0">
                <a:latin typeface="Consolas" panose="020B0609020204030204" pitchFamily="49" charset="0"/>
              </a:rPr>
              <a:t>virtualenv</a:t>
            </a:r>
            <a:endParaRPr lang="en-US" altLang="zh-CN" dirty="0" smtClean="0">
              <a:latin typeface="Consolas" panose="020B0609020204030204" pitchFamily="49" charset="0"/>
            </a:endParaRPr>
          </a:p>
          <a:p>
            <a:pPr marL="11108" indent="0">
              <a:buNone/>
            </a:pPr>
            <a:endParaRPr lang="en-US" altLang="zh-CN" dirty="0" smtClean="0">
              <a:latin typeface="Consolas" panose="020B0609020204030204" pitchFamily="49" charset="0"/>
            </a:endParaRPr>
          </a:p>
          <a:p>
            <a:pPr marL="354008" indent="-342900">
              <a:buFont typeface="+mj-ea"/>
              <a:buAutoNum type="circleNumDbPlain" startAt="2"/>
            </a:pPr>
            <a:r>
              <a:rPr lang="zh-CN" altLang="en-US" b="1" dirty="0" smtClean="0">
                <a:latin typeface="Consolas" panose="020B0609020204030204" pitchFamily="49" charset="0"/>
              </a:rPr>
              <a:t>创建</a:t>
            </a:r>
            <a:r>
              <a:rPr lang="en-US" altLang="zh-CN" b="1" dirty="0" err="1">
                <a:latin typeface="Consolas" panose="020B0609020204030204" pitchFamily="49" charset="0"/>
              </a:rPr>
              <a:t>openeuler-overlay.git</a:t>
            </a:r>
            <a:endParaRPr lang="en-US" altLang="zh-CN" b="1" dirty="0">
              <a:latin typeface="Consolas" panose="020B0609020204030204" pitchFamily="49" charset="0"/>
            </a:endParaRPr>
          </a:p>
          <a:p>
            <a:r>
              <a:rPr lang="en-US" altLang="zh-CN" dirty="0" err="1" smtClean="0">
                <a:latin typeface="Consolas" panose="020B0609020204030204" pitchFamily="49" charset="0"/>
              </a:rPr>
              <a:t>nixpkgs</a:t>
            </a:r>
            <a:r>
              <a:rPr lang="en-US" altLang="zh-CN" dirty="0" err="1">
                <a:latin typeface="Consolas" panose="020B0609020204030204" pitchFamily="49" charset="0"/>
              </a:rPr>
              <a:t>.</a:t>
            </a:r>
            <a:r>
              <a:rPr lang="en-US" altLang="zh-CN" dirty="0" err="1" smtClean="0">
                <a:latin typeface="Consolas" panose="020B0609020204030204" pitchFamily="49" charset="0"/>
              </a:rPr>
              <a:t>git</a:t>
            </a:r>
            <a:r>
              <a:rPr lang="zh-CN" altLang="en-US" dirty="0" smtClean="0">
                <a:latin typeface="Consolas" panose="020B0609020204030204" pitchFamily="49" charset="0"/>
              </a:rPr>
              <a:t>面向</a:t>
            </a:r>
            <a:r>
              <a:rPr lang="zh-CN" altLang="en-US" b="1" dirty="0" smtClean="0">
                <a:latin typeface="Consolas" panose="020B0609020204030204" pitchFamily="49" charset="0"/>
              </a:rPr>
              <a:t>开发者桌面</a:t>
            </a:r>
            <a:r>
              <a:rPr lang="zh-CN" altLang="en-US" dirty="0" smtClean="0">
                <a:latin typeface="Consolas" panose="020B0609020204030204" pitchFamily="49" charset="0"/>
              </a:rPr>
              <a:t>，软件版本紧跟上游，不适合服务器用户</a:t>
            </a:r>
            <a:endParaRPr lang="en-US" altLang="zh-CN" dirty="0" smtClean="0">
              <a:latin typeface="Consolas" panose="020B0609020204030204" pitchFamily="49" charset="0"/>
            </a:endParaRPr>
          </a:p>
          <a:p>
            <a:r>
              <a:rPr lang="zh-CN" altLang="en-US" dirty="0" smtClean="0">
                <a:latin typeface="Consolas" panose="020B0609020204030204" pitchFamily="49" charset="0"/>
              </a:rPr>
              <a:t>面向</a:t>
            </a:r>
            <a:r>
              <a:rPr lang="zh-CN" altLang="en-US" b="1" dirty="0" smtClean="0">
                <a:latin typeface="Consolas" panose="020B0609020204030204" pitchFamily="49" charset="0"/>
              </a:rPr>
              <a:t>服务器</a:t>
            </a:r>
            <a:r>
              <a:rPr lang="zh-CN" altLang="en-US" dirty="0" smtClean="0">
                <a:latin typeface="Consolas" panose="020B0609020204030204" pitchFamily="49" charset="0"/>
              </a:rPr>
              <a:t>的选包策略，提供稳定版本</a:t>
            </a:r>
            <a:r>
              <a:rPr lang="en-US" altLang="zh-CN" dirty="0" smtClean="0">
                <a:latin typeface="Consolas" panose="020B0609020204030204" pitchFamily="49" charset="0"/>
              </a:rPr>
              <a:t> + patches</a:t>
            </a:r>
          </a:p>
          <a:p>
            <a:endParaRPr lang="en-US" altLang="zh-CN" dirty="0" smtClean="0">
              <a:latin typeface="Consolas" panose="020B0609020204030204" pitchFamily="49" charset="0"/>
            </a:endParaRPr>
          </a:p>
          <a:p>
            <a:pPr marL="354008" indent="-342900">
              <a:buFont typeface="+mj-ea"/>
              <a:buAutoNum type="circleNumDbPlain" startAt="3"/>
            </a:pPr>
            <a:r>
              <a:rPr lang="en-US" altLang="zh-CN" b="1" dirty="0" smtClean="0">
                <a:latin typeface="Consolas" panose="020B0609020204030204" pitchFamily="49" charset="0"/>
              </a:rPr>
              <a:t>Nix </a:t>
            </a:r>
            <a:r>
              <a:rPr lang="zh-CN" altLang="en-US" b="1" dirty="0" smtClean="0">
                <a:latin typeface="Consolas" panose="020B0609020204030204" pitchFamily="49" charset="0"/>
              </a:rPr>
              <a:t>打包 </a:t>
            </a:r>
            <a:r>
              <a:rPr lang="en-US" altLang="zh-CN" b="1" dirty="0" smtClean="0">
                <a:latin typeface="Consolas" panose="020B0609020204030204" pitchFamily="49" charset="0"/>
              </a:rPr>
              <a:t>mini </a:t>
            </a:r>
            <a:r>
              <a:rPr lang="en-US" altLang="zh-CN" b="1" dirty="0" err="1" smtClean="0">
                <a:latin typeface="Consolas" panose="020B0609020204030204" pitchFamily="49" charset="0"/>
              </a:rPr>
              <a:t>docker</a:t>
            </a:r>
            <a:r>
              <a:rPr lang="en-US" altLang="zh-CN" b="1" dirty="0" smtClean="0">
                <a:latin typeface="Consolas" panose="020B0609020204030204" pitchFamily="49" charset="0"/>
              </a:rPr>
              <a:t> image</a:t>
            </a:r>
          </a:p>
          <a:p>
            <a:r>
              <a:rPr lang="en-US" altLang="zh-CN" dirty="0" err="1" smtClean="0">
                <a:latin typeface="Consolas" panose="020B0609020204030204" pitchFamily="49" charset="0"/>
              </a:rPr>
              <a:t>Redis</a:t>
            </a:r>
            <a:r>
              <a:rPr lang="zh-CN" altLang="en-US" dirty="0" smtClean="0">
                <a:latin typeface="Consolas" panose="020B0609020204030204" pitchFamily="49" charset="0"/>
              </a:rPr>
              <a:t>可精简到</a:t>
            </a:r>
            <a:r>
              <a:rPr lang="en-US" altLang="zh-CN" dirty="0" smtClean="0">
                <a:latin typeface="Consolas" panose="020B0609020204030204" pitchFamily="49" charset="0"/>
              </a:rPr>
              <a:t>1.2MB, </a:t>
            </a:r>
            <a:r>
              <a:rPr lang="zh-CN" altLang="en-US" dirty="0">
                <a:latin typeface="Consolas" panose="020B0609020204030204" pitchFamily="49" charset="0"/>
              </a:rPr>
              <a:t>对比</a:t>
            </a:r>
            <a:r>
              <a:rPr lang="en-US" altLang="zh-CN" dirty="0" smtClean="0">
                <a:latin typeface="Consolas" panose="020B0609020204030204" pitchFamily="49" charset="0"/>
              </a:rPr>
              <a:t>: alpine 15MB, </a:t>
            </a:r>
            <a:r>
              <a:rPr lang="en-US" altLang="zh-CN" dirty="0" err="1" smtClean="0">
                <a:latin typeface="Consolas" panose="020B0609020204030204" pitchFamily="49" charset="0"/>
              </a:rPr>
              <a:t>debian</a:t>
            </a:r>
            <a:r>
              <a:rPr lang="en-US" altLang="zh-CN" dirty="0" smtClean="0">
                <a:latin typeface="Consolas" panose="020B0609020204030204" pitchFamily="49" charset="0"/>
              </a:rPr>
              <a:t> 177MB</a:t>
            </a:r>
          </a:p>
          <a:p>
            <a:endParaRPr lang="en-US" altLang="zh-CN" dirty="0">
              <a:latin typeface="Consolas" panose="020B0609020204030204" pitchFamily="49" charset="0"/>
            </a:endParaRPr>
          </a:p>
          <a:p>
            <a:pPr marL="354008" indent="-342900">
              <a:buFont typeface="+mj-ea"/>
              <a:buAutoNum type="circleNumDbPlain" startAt="4"/>
            </a:pPr>
            <a:r>
              <a:rPr lang="en-US" altLang="zh-CN" b="1" dirty="0" smtClean="0">
                <a:latin typeface="Consolas" panose="020B0609020204030204" pitchFamily="49" charset="0"/>
              </a:rPr>
              <a:t>CI: </a:t>
            </a:r>
            <a:r>
              <a:rPr lang="en-US" altLang="zh-CN" b="1" dirty="0" err="1" smtClean="0">
                <a:latin typeface="Consolas" panose="020B0609020204030204" pitchFamily="49" charset="0"/>
              </a:rPr>
              <a:t>nixpkgs</a:t>
            </a:r>
            <a:r>
              <a:rPr lang="en-US" altLang="zh-CN" b="1" dirty="0" smtClean="0">
                <a:latin typeface="Consolas" panose="020B0609020204030204" pitchFamily="49" charset="0"/>
              </a:rPr>
              <a:t> @ openEuler x </a:t>
            </a:r>
            <a:r>
              <a:rPr lang="zh-CN" altLang="en-US" b="1" dirty="0" smtClean="0">
                <a:latin typeface="Consolas" panose="020B0609020204030204" pitchFamily="49" charset="0"/>
              </a:rPr>
              <a:t>多样性算力</a:t>
            </a:r>
            <a:endParaRPr lang="zh-CN" altLang="en-US" b="1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b="1" dirty="0" smtClean="0"/>
              <a:t>嵌入式</a:t>
            </a:r>
            <a:r>
              <a:rPr lang="zh-CN" altLang="en-US" b="1" dirty="0"/>
              <a:t>：</a:t>
            </a:r>
            <a:r>
              <a:rPr lang="en-US" altLang="zh-CN" b="1" dirty="0" smtClean="0"/>
              <a:t>Nix vs </a:t>
            </a:r>
            <a:r>
              <a:rPr lang="en-US" altLang="zh-CN" b="1" dirty="0" err="1" smtClean="0"/>
              <a:t>Yocto</a:t>
            </a:r>
            <a:endParaRPr lang="zh-CN" altLang="en-US" b="1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1433171637"/>
              </p:ext>
            </p:extLst>
          </p:nvPr>
        </p:nvGraphicFramePr>
        <p:xfrm>
          <a:off x="728890" y="3067073"/>
          <a:ext cx="9450954" cy="3235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27129"/>
                <a:gridCol w="2744993"/>
                <a:gridCol w="2216093"/>
                <a:gridCol w="2362739"/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openEuler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20.03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Nix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Yocto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包格式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rpm:</a:t>
                      </a:r>
                      <a:r>
                        <a:rPr lang="en-US" altLang="zh-CN" baseline="0" dirty="0" smtClean="0"/>
                        <a:t> m</a:t>
                      </a:r>
                      <a:r>
                        <a:rPr lang="en-US" altLang="zh-CN" dirty="0" smtClean="0"/>
                        <a:t>4 + shell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nix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+ shell</a:t>
                      </a:r>
                      <a:r>
                        <a:rPr lang="zh-CN" altLang="en-US" baseline="0" dirty="0" smtClean="0"/>
                        <a:t>字符串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bb: python</a:t>
                      </a:r>
                      <a:r>
                        <a:rPr lang="en-US" altLang="zh-CN" baseline="0" dirty="0" smtClean="0"/>
                        <a:t> + </a:t>
                      </a:r>
                      <a:r>
                        <a:rPr lang="en-US" altLang="zh-CN" dirty="0" smtClean="0"/>
                        <a:t>shell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定制能力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option,</a:t>
                      </a:r>
                      <a:r>
                        <a:rPr lang="en-US" altLang="zh-CN" baseline="0" dirty="0" smtClean="0"/>
                        <a:t> overlay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variable,</a:t>
                      </a:r>
                      <a:r>
                        <a:rPr lang="en-US" altLang="zh-CN" baseline="0" dirty="0" smtClean="0"/>
                        <a:t> overlay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/>
                        <a:t>重编方式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修改</a:t>
                      </a:r>
                      <a:r>
                        <a:rPr lang="en-US" altLang="zh-CN" dirty="0" smtClean="0"/>
                        <a:t>spec</a:t>
                      </a:r>
                    </a:p>
                    <a:p>
                      <a:r>
                        <a:rPr lang="en-US" altLang="zh-CN" dirty="0" err="1" smtClean="0"/>
                        <a:t>rpmbuild</a:t>
                      </a:r>
                      <a:r>
                        <a:rPr lang="en-US" altLang="zh-CN" dirty="0" smtClean="0"/>
                        <a:t>;</a:t>
                      </a:r>
                      <a:r>
                        <a:rPr lang="en-US" altLang="zh-CN" baseline="0" dirty="0" smtClean="0"/>
                        <a:t> OBS rebuild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/>
                        <a:t>修改配置</a:t>
                      </a:r>
                      <a:endParaRPr lang="en-US" altLang="zh-CN" dirty="0" smtClean="0"/>
                    </a:p>
                    <a:p>
                      <a:r>
                        <a:rPr lang="en-US" altLang="zh-CN" dirty="0" smtClean="0"/>
                        <a:t>rebuild + cache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修改配置</a:t>
                      </a:r>
                      <a:endParaRPr lang="en-US" altLang="zh-CN" dirty="0" smtClean="0"/>
                    </a:p>
                    <a:p>
                      <a:r>
                        <a:rPr lang="en-US" altLang="zh-CN" dirty="0" smtClean="0"/>
                        <a:t>rebuild + cache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cross compile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-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完备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完备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北向软件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10000+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20000+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1000+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南向场景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服务器、</a:t>
                      </a:r>
                      <a:r>
                        <a:rPr lang="en-US" altLang="zh-CN" dirty="0" smtClean="0"/>
                        <a:t>PC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PC</a:t>
                      </a:r>
                      <a:r>
                        <a:rPr lang="zh-CN" altLang="en-US" dirty="0" smtClean="0"/>
                        <a:t>、嵌入式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嵌入式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升级方式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就地升级；系统重装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就地原子升级回退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双分区升级回退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777834" y="1288473"/>
            <a:ext cx="86853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 smtClean="0"/>
              <a:t>Yocto</a:t>
            </a:r>
            <a:r>
              <a:rPr lang="zh-CN" altLang="en-US" dirty="0" smtClean="0"/>
              <a:t>优势：成熟生态</a:t>
            </a:r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Nix</a:t>
            </a:r>
            <a:r>
              <a:rPr lang="zh-CN" altLang="en-US" dirty="0" smtClean="0"/>
              <a:t>优势：包数量、升级方式、可复现性</a:t>
            </a:r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Nix</a:t>
            </a:r>
            <a:r>
              <a:rPr lang="zh-CN" altLang="en-US" dirty="0" smtClean="0"/>
              <a:t>劣势：爬坡期，技术</a:t>
            </a:r>
            <a:r>
              <a:rPr lang="en-US" altLang="zh-CN" dirty="0" smtClean="0"/>
              <a:t>/</a:t>
            </a:r>
            <a:r>
              <a:rPr lang="zh-CN" altLang="en-US" dirty="0" smtClean="0"/>
              <a:t>习惯</a:t>
            </a:r>
            <a:r>
              <a:rPr lang="en-US" altLang="zh-CN" dirty="0" smtClean="0"/>
              <a:t>/</a:t>
            </a:r>
            <a:r>
              <a:rPr lang="zh-CN" altLang="en-US" dirty="0" smtClean="0"/>
              <a:t>易用性多重阻力</a:t>
            </a:r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Nix</a:t>
            </a:r>
            <a:r>
              <a:rPr lang="zh-CN" altLang="en-US" dirty="0" smtClean="0"/>
              <a:t>长期：底子好，技术基础</a:t>
            </a:r>
            <a:r>
              <a:rPr lang="zh-CN" altLang="en-US" dirty="0"/>
              <a:t>扎实</a:t>
            </a:r>
            <a:r>
              <a:rPr lang="zh-CN" altLang="en-US" dirty="0" smtClean="0"/>
              <a:t>完备，包多，可向上扩展到</a:t>
            </a:r>
            <a:r>
              <a:rPr lang="en-US" altLang="zh-CN" dirty="0" smtClean="0"/>
              <a:t>PC</a:t>
            </a:r>
            <a:r>
              <a:rPr lang="zh-CN" altLang="en-US" dirty="0" smtClean="0"/>
              <a:t>、服务器、云计算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952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b="1" dirty="0" smtClean="0"/>
              <a:t>云原生：</a:t>
            </a:r>
            <a:r>
              <a:rPr lang="en-US" altLang="zh-CN" b="1" dirty="0" err="1" smtClean="0"/>
              <a:t>NixOps</a:t>
            </a:r>
            <a:r>
              <a:rPr lang="zh-CN" altLang="en-US" b="1" dirty="0" smtClean="0"/>
              <a:t>部署方式</a:t>
            </a:r>
            <a:endParaRPr lang="zh-CN" altLang="en-US" b="1" dirty="0"/>
          </a:p>
        </p:txBody>
      </p:sp>
      <p:graphicFrame>
        <p:nvGraphicFramePr>
          <p:cNvPr id="8" name="内容占位符 7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3273403301"/>
              </p:ext>
            </p:extLst>
          </p:nvPr>
        </p:nvGraphicFramePr>
        <p:xfrm>
          <a:off x="6280352" y="3382864"/>
          <a:ext cx="5139092" cy="300635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284773"/>
                <a:gridCol w="1284773"/>
                <a:gridCol w="1284773"/>
                <a:gridCol w="1284773"/>
              </a:tblGrid>
              <a:tr h="342394"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effectLst/>
                        </a:rPr>
                        <a:t> 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effectLst/>
                        </a:rPr>
                        <a:t>CCMS</a:t>
                      </a:r>
                      <a:r>
                        <a:rPr lang="zh-CN" altLang="en-US" sz="1000" dirty="0" smtClean="0">
                          <a:effectLst/>
                        </a:rPr>
                        <a:t>（</a:t>
                      </a:r>
                      <a:r>
                        <a:rPr lang="en-US" altLang="zh-CN" sz="1000" dirty="0" err="1" smtClean="0">
                          <a:effectLst/>
                        </a:rPr>
                        <a:t>ansible</a:t>
                      </a:r>
                      <a:r>
                        <a:rPr lang="zh-CN" altLang="en-US" sz="1000" dirty="0" smtClean="0">
                          <a:effectLst/>
                        </a:rPr>
                        <a:t>）</a:t>
                      </a:r>
                      <a:endParaRPr lang="en-US" sz="1000" dirty="0">
                        <a:effectLst/>
                      </a:endParaRP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 dirty="0" err="1">
                          <a:effectLst/>
                        </a:rPr>
                        <a:t>Docker</a:t>
                      </a:r>
                      <a:endParaRPr lang="en-US" sz="1000" dirty="0">
                        <a:effectLst/>
                      </a:endParaRP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Nix</a:t>
                      </a:r>
                    </a:p>
                  </a:txBody>
                  <a:tcPr marL="91218" marR="91218" marT="91218" marB="91218" anchor="ctr"/>
                </a:tc>
              </a:tr>
              <a:tr h="502352"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No divergence between machines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With effort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Safe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Safe</a:t>
                      </a:r>
                    </a:p>
                  </a:txBody>
                  <a:tcPr marL="91218" marR="91218" marT="91218" marB="91218" anchor="ctr"/>
                </a:tc>
              </a:tr>
              <a:tr h="342394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Repreducable builds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With effort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With effort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Yes</a:t>
                      </a:r>
                    </a:p>
                  </a:txBody>
                  <a:tcPr marL="91218" marR="91218" marT="91218" marB="91218" anchor="ctr"/>
                </a:tc>
              </a:tr>
              <a:tr h="342394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Rollback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With effort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Yes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Yes</a:t>
                      </a:r>
                    </a:p>
                  </a:txBody>
                  <a:tcPr marL="91218" marR="91218" marT="91218" marB="91218" anchor="ctr"/>
                </a:tc>
              </a:tr>
              <a:tr h="502352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Components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OS + CCMS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OS + Docker + Container Manager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Nix</a:t>
                      </a:r>
                    </a:p>
                  </a:txBody>
                  <a:tcPr marL="91218" marR="91218" marT="91218" marB="91218" anchor="ctr"/>
                </a:tc>
              </a:tr>
              <a:tr h="342394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Incremental builds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“Golden image”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Linear history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Dependency graph</a:t>
                      </a:r>
                    </a:p>
                  </a:txBody>
                  <a:tcPr marL="91218" marR="91218" marT="91218" marB="91218" anchor="ctr"/>
                </a:tc>
              </a:tr>
              <a:tr h="342394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Difficulty in usage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Harder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Easy</a:t>
                      </a:r>
                    </a:p>
                  </a:txBody>
                  <a:tcPr marL="91218" marR="91218" marT="91218" marB="91218"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</a:rPr>
                        <a:t>Harder</a:t>
                      </a:r>
                    </a:p>
                  </a:txBody>
                  <a:tcPr marL="91218" marR="91218" marT="91218" marB="91218" anchor="ctr"/>
                </a:tc>
              </a:tr>
            </a:tbl>
          </a:graphicData>
        </a:graphic>
      </p:graphicFrame>
      <p:pic>
        <p:nvPicPr>
          <p:cNvPr id="10243" name="Picture 3" descr="Nix Build Model - A step towards the future of configuration and infrastructure management with N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77" y="2249289"/>
            <a:ext cx="4275053" cy="213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Nix Deployment Model - A step towards the future of configuration and infrastructure management with Ni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77" y="4461400"/>
            <a:ext cx="4275053" cy="213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CMS Deployment Model - A step towards the future of configuration and infrastructure management with Ni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87" y="658308"/>
            <a:ext cx="5484255" cy="27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728891" y="1285163"/>
            <a:ext cx="3201421" cy="5537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kumimoji="1" lang="en-US" altLang="zh-CN" sz="1799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NixOps</a:t>
            </a:r>
            <a:r>
              <a:rPr kumimoji="1" lang="zh-CN" altLang="en-US" sz="1799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比</a:t>
            </a:r>
            <a:r>
              <a:rPr kumimoji="1" lang="en-US" altLang="zh-CN" sz="1799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Docker</a:t>
            </a:r>
            <a:r>
              <a:rPr kumimoji="1" lang="zh-CN" altLang="en-US" sz="1799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更具</a:t>
            </a:r>
            <a:r>
              <a:rPr kumimoji="1" lang="zh-CN" altLang="en-US" sz="1799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空间效率</a:t>
            </a:r>
            <a:endParaRPr kumimoji="1" lang="en-US" altLang="zh-CN" sz="1799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kumimoji="1" lang="zh-CN" altLang="en-US" sz="1799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但与</a:t>
            </a:r>
            <a:r>
              <a:rPr kumimoji="1" lang="en-US" altLang="zh-CN" sz="1799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OS</a:t>
            </a:r>
            <a:r>
              <a:rPr kumimoji="1" lang="zh-CN" altLang="en-US" sz="1799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绑定，</a:t>
            </a:r>
            <a:r>
              <a:rPr kumimoji="1" lang="zh-CN" altLang="en-US" sz="1799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门槛高</a:t>
            </a:r>
          </a:p>
        </p:txBody>
      </p:sp>
    </p:spTree>
    <p:extLst>
      <p:ext uri="{BB962C8B-B14F-4D97-AF65-F5344CB8AC3E}">
        <p14:creationId xmlns:p14="http://schemas.microsoft.com/office/powerpoint/2010/main" val="351890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b="1" dirty="0" smtClean="0"/>
              <a:t>Nix</a:t>
            </a:r>
            <a:r>
              <a:rPr lang="zh-CN" altLang="en-US" b="1" dirty="0" smtClean="0"/>
              <a:t>与</a:t>
            </a:r>
            <a:r>
              <a:rPr lang="en-US" altLang="zh-CN" b="1" dirty="0" smtClean="0"/>
              <a:t>ISV</a:t>
            </a:r>
            <a:endParaRPr lang="zh-CN" altLang="en-US" b="1" dirty="0"/>
          </a:p>
        </p:txBody>
      </p:sp>
      <p:sp>
        <p:nvSpPr>
          <p:cNvPr id="4" name="内容占位符 3"/>
          <p:cNvSpPr>
            <a:spLocks noGrp="1"/>
          </p:cNvSpPr>
          <p:nvPr>
            <p:ph idx="12"/>
          </p:nvPr>
        </p:nvSpPr>
        <p:spPr>
          <a:xfrm>
            <a:off x="7426575" y="1504371"/>
            <a:ext cx="3367631" cy="338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08" indent="0" algn="ctr">
              <a:buNone/>
            </a:pPr>
            <a:r>
              <a:rPr lang="zh-CN" altLang="en-US" b="1" dirty="0" smtClean="0">
                <a:solidFill>
                  <a:srgbClr val="0070C0"/>
                </a:solidFill>
              </a:rPr>
              <a:t>平行世界</a:t>
            </a:r>
            <a:endParaRPr lang="en-US" altLang="zh-CN" b="1" dirty="0" smtClean="0">
              <a:solidFill>
                <a:srgbClr val="0070C0"/>
              </a:solidFill>
            </a:endParaRPr>
          </a:p>
          <a:p>
            <a:pPr marL="11108" indent="0" algn="ctr">
              <a:buNone/>
            </a:pPr>
            <a:endParaRPr lang="en-US" altLang="zh-CN" dirty="0"/>
          </a:p>
          <a:p>
            <a:pPr marL="11108" indent="0" algn="ctr">
              <a:buNone/>
            </a:pPr>
            <a:r>
              <a:rPr lang="en-US" altLang="zh-CN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ISV</a:t>
            </a:r>
            <a:r>
              <a:rPr lang="zh-CN" alt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维护一个</a:t>
            </a:r>
            <a:r>
              <a:rPr lang="en-US" altLang="zh-CN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.nix</a:t>
            </a:r>
            <a:r>
              <a:rPr lang="zh-CN" alt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包</a:t>
            </a:r>
            <a:endParaRPr lang="en-US" altLang="zh-CN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11108" indent="0" algn="ctr">
              <a:buNone/>
            </a:pPr>
            <a:endParaRPr lang="en-US" altLang="zh-CN" dirty="0"/>
          </a:p>
          <a:p>
            <a:pPr marL="11108" indent="0" algn="ctr">
              <a:buNone/>
            </a:pPr>
            <a:r>
              <a:rPr lang="zh-CN" altLang="en-US" sz="3600" b="1" dirty="0" smtClean="0"/>
              <a:t>＋</a:t>
            </a:r>
            <a:endParaRPr lang="en-US" altLang="zh-CN" sz="3600" b="1" dirty="0" smtClean="0"/>
          </a:p>
          <a:p>
            <a:pPr marL="11108" indent="0" algn="ctr">
              <a:buNone/>
            </a:pPr>
            <a:endParaRPr lang="en-US" altLang="zh-CN" dirty="0"/>
          </a:p>
          <a:p>
            <a:pPr marL="11108" indent="0" algn="ctr">
              <a:buNone/>
            </a:pPr>
            <a:r>
              <a:rPr lang="en-US" altLang="zh-CN" dirty="0" err="1" smtClean="0"/>
              <a:t>Nixpkgs</a:t>
            </a:r>
            <a:r>
              <a:rPr lang="en-US" altLang="zh-CN" dirty="0"/>
              <a:t> </a:t>
            </a:r>
            <a:endParaRPr lang="en-US" altLang="zh-CN" dirty="0" smtClean="0"/>
          </a:p>
          <a:p>
            <a:pPr marL="11108" indent="0" algn="ctr">
              <a:buNone/>
            </a:pPr>
            <a:r>
              <a:rPr lang="zh-CN" altLang="en-US" dirty="0" smtClean="0"/>
              <a:t>作为</a:t>
            </a:r>
            <a:r>
              <a:rPr lang="en-US" altLang="zh-CN" dirty="0" smtClean="0"/>
              <a:t>App store</a:t>
            </a:r>
          </a:p>
          <a:p>
            <a:pPr marL="11108" indent="0" algn="ctr">
              <a:buNone/>
            </a:pPr>
            <a:r>
              <a:rPr lang="zh-CN" altLang="en-US" dirty="0"/>
              <a:t>与其他</a:t>
            </a:r>
            <a:r>
              <a:rPr lang="en-US" altLang="zh-CN" dirty="0"/>
              <a:t>OS</a:t>
            </a:r>
            <a:r>
              <a:rPr lang="zh-CN" altLang="en-US" dirty="0"/>
              <a:t>并排</a:t>
            </a:r>
            <a:r>
              <a:rPr lang="zh-CN" altLang="en-US" dirty="0" smtClean="0"/>
              <a:t>安装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80003" y="2112951"/>
            <a:ext cx="4565175" cy="4500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1706331" y="1443582"/>
            <a:ext cx="2513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108" indent="0">
              <a:buNone/>
            </a:pPr>
            <a:r>
              <a:rPr lang="en-US" altLang="zh-CN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ISV</a:t>
            </a:r>
            <a:r>
              <a:rPr lang="zh-CN" altLang="en-US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痛点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OS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支持矩阵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45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概念</a:t>
            </a:r>
            <a:endParaRPr lang="en-US" altLang="zh-CN" dirty="0" smtClean="0"/>
          </a:p>
          <a:p>
            <a:r>
              <a:rPr lang="zh-CN" altLang="en-US" dirty="0" smtClean="0"/>
              <a:t>功能</a:t>
            </a:r>
            <a:endParaRPr lang="en-US" altLang="zh-CN" dirty="0" smtClean="0"/>
          </a:p>
          <a:p>
            <a:r>
              <a:rPr lang="zh-CN" altLang="en-US" dirty="0" smtClean="0"/>
              <a:t>场景、可能性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6067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b="1" dirty="0" smtClean="0"/>
              <a:t>Nix </a:t>
            </a:r>
            <a:r>
              <a:rPr lang="zh-CN" altLang="en-US" b="1" dirty="0" smtClean="0"/>
              <a:t>挑战与前景</a:t>
            </a:r>
            <a:endParaRPr lang="zh-CN" altLang="en-US" b="1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2037985776"/>
              </p:ext>
            </p:extLst>
          </p:nvPr>
        </p:nvGraphicFramePr>
        <p:xfrm>
          <a:off x="725488" y="1512888"/>
          <a:ext cx="10729912" cy="469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4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7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b="1" dirty="0"/>
              <a:t>《Introducing Linux </a:t>
            </a:r>
            <a:r>
              <a:rPr lang="en-US" altLang="zh-CN" b="1" dirty="0" err="1" smtClean="0"/>
              <a:t>Distros》book</a:t>
            </a:r>
            <a:endParaRPr lang="en-US" altLang="zh-CN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55F986D5-D7D9-6446-9526-9389CD9831D8}"/>
              </a:ext>
            </a:extLst>
          </p:cNvPr>
          <p:cNvSpPr txBox="1">
            <a:spLocks/>
          </p:cNvSpPr>
          <p:nvPr/>
        </p:nvSpPr>
        <p:spPr>
          <a:xfrm>
            <a:off x="735971" y="2027154"/>
            <a:ext cx="10729366" cy="4688628"/>
          </a:xfrm>
          <a:prstGeom prst="rect">
            <a:avLst/>
          </a:prstGeom>
        </p:spPr>
        <p:txBody>
          <a:bodyPr lIns="0" tIns="0" rIns="0" bIns="0"/>
          <a:lstStyle>
            <a:lvl1pPr marL="179388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>
                <a:tab pos="1208088" algn="ctr"/>
              </a:tabLst>
              <a:defRPr sz="18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29026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1208088" algn="ctr"/>
              </a:tabLst>
              <a:defRPr sz="16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098575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1208088" algn="ctr"/>
              </a:tabLst>
              <a:defRPr sz="1299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7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346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245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144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/>
          </a:p>
        </p:txBody>
      </p:sp>
      <p:grpSp>
        <p:nvGrpSpPr>
          <p:cNvPr id="14" name="组合 13"/>
          <p:cNvGrpSpPr/>
          <p:nvPr/>
        </p:nvGrpSpPr>
        <p:grpSpPr>
          <a:xfrm>
            <a:off x="963407" y="2889544"/>
            <a:ext cx="10267414" cy="1936853"/>
            <a:chOff x="54187" y="2788764"/>
            <a:chExt cx="12196763" cy="230080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87" y="2788764"/>
              <a:ext cx="12196763" cy="2300726"/>
            </a:xfrm>
            <a:prstGeom prst="rect">
              <a:avLst/>
            </a:prstGeom>
          </p:spPr>
        </p:pic>
        <p:cxnSp>
          <p:nvCxnSpPr>
            <p:cNvPr id="6" name="直接连接符 5"/>
            <p:cNvCxnSpPr/>
            <p:nvPr/>
          </p:nvCxnSpPr>
          <p:spPr>
            <a:xfrm>
              <a:off x="113957" y="4137835"/>
              <a:ext cx="1754293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466757" y="4110743"/>
              <a:ext cx="6326293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00411" y="5089571"/>
              <a:ext cx="217424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9481478" y="4798238"/>
              <a:ext cx="251290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44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overlays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F986D5-D7D9-6446-9526-9389CD9831D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55F986D5-D7D9-6446-9526-9389CD9831D8}"/>
              </a:ext>
            </a:extLst>
          </p:cNvPr>
          <p:cNvSpPr txBox="1">
            <a:spLocks/>
          </p:cNvSpPr>
          <p:nvPr/>
        </p:nvSpPr>
        <p:spPr>
          <a:xfrm>
            <a:off x="735971" y="2027154"/>
            <a:ext cx="10729366" cy="4688628"/>
          </a:xfrm>
          <a:prstGeom prst="rect">
            <a:avLst/>
          </a:prstGeom>
        </p:spPr>
        <p:txBody>
          <a:bodyPr lIns="0" tIns="0" rIns="0" bIns="0"/>
          <a:lstStyle>
            <a:lvl1pPr marL="179388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>
                <a:tab pos="1208088" algn="ctr"/>
              </a:tabLst>
              <a:defRPr sz="18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29026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1208088" algn="ctr"/>
              </a:tabLst>
              <a:defRPr sz="16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098575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1208088" algn="ctr"/>
              </a:tabLst>
              <a:defRPr sz="1299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7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346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245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144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/>
          </a:p>
        </p:txBody>
      </p:sp>
      <p:pic>
        <p:nvPicPr>
          <p:cNvPr id="7172" name="Picture 4" descr="https://blog.layus.be/images/2020-06-12-nix-overlays/nixpk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71" y="1513622"/>
            <a:ext cx="8056893" cy="46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8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F986D5-D7D9-6446-9526-9389CD9831D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55F986D5-D7D9-6446-9526-9389CD9831D8}"/>
              </a:ext>
            </a:extLst>
          </p:cNvPr>
          <p:cNvSpPr txBox="1">
            <a:spLocks/>
          </p:cNvSpPr>
          <p:nvPr/>
        </p:nvSpPr>
        <p:spPr>
          <a:xfrm>
            <a:off x="735971" y="2027154"/>
            <a:ext cx="10729366" cy="4688628"/>
          </a:xfrm>
          <a:prstGeom prst="rect">
            <a:avLst/>
          </a:prstGeom>
        </p:spPr>
        <p:txBody>
          <a:bodyPr lIns="0" tIns="0" rIns="0" bIns="0"/>
          <a:lstStyle>
            <a:lvl1pPr marL="179388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>
                <a:tab pos="1208088" algn="ctr"/>
              </a:tabLst>
              <a:defRPr sz="18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29026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1208088" algn="ctr"/>
              </a:tabLst>
              <a:defRPr sz="16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098575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1208088" algn="ctr"/>
              </a:tabLst>
              <a:defRPr sz="1299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7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346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245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144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/>
          </a:p>
        </p:txBody>
      </p:sp>
      <p:pic>
        <p:nvPicPr>
          <p:cNvPr id="8194" name="Picture 2" descr="https://blog.layus.be/images/2020-06-12-nix-overlays/nixpkgs+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60" y="706205"/>
            <a:ext cx="10126108" cy="549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91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F986D5-D7D9-6446-9526-9389CD9831D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55F986D5-D7D9-6446-9526-9389CD9831D8}"/>
              </a:ext>
            </a:extLst>
          </p:cNvPr>
          <p:cNvSpPr txBox="1">
            <a:spLocks/>
          </p:cNvSpPr>
          <p:nvPr/>
        </p:nvSpPr>
        <p:spPr>
          <a:xfrm>
            <a:off x="735971" y="2027154"/>
            <a:ext cx="10729366" cy="4688628"/>
          </a:xfrm>
          <a:prstGeom prst="rect">
            <a:avLst/>
          </a:prstGeom>
        </p:spPr>
        <p:txBody>
          <a:bodyPr lIns="0" tIns="0" rIns="0" bIns="0"/>
          <a:lstStyle>
            <a:lvl1pPr marL="179388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>
                <a:tab pos="1208088" algn="ctr"/>
              </a:tabLst>
              <a:defRPr sz="18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29026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1208088" algn="ctr"/>
              </a:tabLst>
              <a:defRPr sz="16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098575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1208088" algn="ctr"/>
              </a:tabLst>
              <a:defRPr sz="1299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7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346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245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144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/>
          </a:p>
        </p:txBody>
      </p:sp>
      <p:pic>
        <p:nvPicPr>
          <p:cNvPr id="5127" name="Picture 7" descr="https://blog.layus.be/images/2020-06-12-nix-overlays/nixpkgs_layers_pl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259" y="1339"/>
            <a:ext cx="6687361" cy="685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7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b="1" dirty="0" smtClean="0">
                <a:latin typeface="Georgia" panose="02040502050405020303" pitchFamily="18" charset="0"/>
              </a:rPr>
              <a:t>ROADMAP</a:t>
            </a:r>
            <a:endParaRPr lang="zh-CN" altLang="en-US" b="1" dirty="0">
              <a:latin typeface="Georgia" panose="02040502050405020303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6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76" y="1339"/>
            <a:ext cx="11704649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7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1" y="1339"/>
            <a:ext cx="12017318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6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1339"/>
            <a:ext cx="12187239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7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大众</a:t>
            </a:r>
            <a:r>
              <a:rPr lang="zh-CN" altLang="en-US" b="1" dirty="0" smtClean="0"/>
              <a:t>评价：前途光明，道阻且长</a:t>
            </a:r>
            <a:endParaRPr lang="zh-CN" altLang="en-US" b="1" dirty="0"/>
          </a:p>
        </p:txBody>
      </p:sp>
      <p:sp>
        <p:nvSpPr>
          <p:cNvPr id="2" name="文本占位符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57044" indent="-342763">
              <a:buFont typeface="Arial" panose="020B0604020202020204" pitchFamily="34" charset="0"/>
              <a:buChar char="•"/>
            </a:pP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Nix is </a:t>
            </a:r>
            <a:r>
              <a:rPr lang="en-US" altLang="zh-CN" sz="1799" b="1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package management </a:t>
            </a: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from the future.</a:t>
            </a:r>
          </a:p>
          <a:p>
            <a:pPr marL="357044" indent="-342763">
              <a:buFont typeface="Arial" panose="020B0604020202020204" pitchFamily="34" charset="0"/>
              <a:buChar char="•"/>
            </a:pP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Nix is the ultimate </a:t>
            </a:r>
            <a:r>
              <a:rPr lang="en-US" altLang="zh-CN" sz="1799" b="1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DevOps</a:t>
            </a: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toolkit</a:t>
            </a:r>
          </a:p>
          <a:p>
            <a:pPr marL="357044" indent="-342763">
              <a:buFont typeface="Arial" panose="020B0604020202020204" pitchFamily="34" charset="0"/>
              <a:buChar char="•"/>
            </a:pPr>
            <a:r>
              <a:rPr lang="en-US" altLang="zh-CN" sz="1799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NixOS</a:t>
            </a: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is the perfect OS for </a:t>
            </a:r>
            <a:r>
              <a:rPr lang="en-US" altLang="zh-CN" sz="1799" b="1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embedded</a:t>
            </a: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Linux use</a:t>
            </a:r>
          </a:p>
          <a:p>
            <a:pPr marL="357044" indent="-342763">
              <a:buFont typeface="Arial" panose="020B0604020202020204" pitchFamily="34" charset="0"/>
              <a:buChar char="•"/>
            </a:pPr>
            <a:r>
              <a:rPr lang="en-US" altLang="zh-CN" sz="1799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NixOS</a:t>
            </a: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is a joy to use –– once you get it working. </a:t>
            </a:r>
            <a:r>
              <a:rPr lang="zh-CN" altLang="en-US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（一劳永逸）</a:t>
            </a:r>
            <a:endParaRPr lang="en-US" altLang="zh-CN" sz="1799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357044" indent="-342763">
              <a:buFont typeface="Arial" panose="020B0604020202020204" pitchFamily="34" charset="0"/>
              <a:buChar char="•"/>
            </a:pPr>
            <a:r>
              <a:rPr lang="en-US" altLang="zh-CN" sz="1799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NixOS</a:t>
            </a: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-style </a:t>
            </a:r>
            <a:r>
              <a:rPr lang="en-US" altLang="zh-CN" sz="1799" b="1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package management </a:t>
            </a: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and </a:t>
            </a:r>
            <a:r>
              <a:rPr lang="en-US" altLang="zh-CN" sz="1799" b="1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system configuration </a:t>
            </a: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is the future.</a:t>
            </a:r>
          </a:p>
          <a:p>
            <a:pPr marL="357044" indent="-342763">
              <a:buFont typeface="Arial" panose="020B0604020202020204" pitchFamily="34" charset="0"/>
              <a:buChar char="•"/>
            </a:pPr>
            <a:endParaRPr lang="en-US" altLang="zh-CN" sz="1799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357044" indent="-342763">
              <a:buFont typeface="Arial" panose="020B0604020202020204" pitchFamily="34" charset="0"/>
              <a:buChar char="•"/>
            </a:pP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I think Nix and </a:t>
            </a:r>
            <a:r>
              <a:rPr lang="en-US" altLang="zh-CN" sz="1799" dirty="0" err="1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NixOS</a:t>
            </a: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is the best thing that happened to the Linux ecosystem in the last ten years.</a:t>
            </a:r>
          </a:p>
          <a:p>
            <a:pPr marL="357044" indent="-342763">
              <a:buFont typeface="Arial" panose="020B0604020202020204" pitchFamily="34" charset="0"/>
              <a:buChar char="•"/>
            </a:pP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I really enjoy using Nix and I think it as a bright future as a </a:t>
            </a:r>
            <a:r>
              <a:rPr lang="en-US" altLang="zh-CN" sz="1799" b="1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package manage</a:t>
            </a: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, an OS and (hopefully) as a replacement/augmentation for </a:t>
            </a:r>
            <a:r>
              <a:rPr lang="en-US" altLang="zh-CN" sz="1799" b="1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container</a:t>
            </a:r>
            <a:r>
              <a:rPr lang="en-US" altLang="zh-CN" sz="179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build systems.</a:t>
            </a:r>
          </a:p>
          <a:p>
            <a:pPr marL="357044" indent="-342763">
              <a:buFont typeface="Arial" panose="020B0604020202020204" pitchFamily="34" charset="0"/>
              <a:buChar char="•"/>
            </a:pPr>
            <a:endParaRPr lang="en-US" altLang="zh-CN" sz="1799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357044" indent="-342763">
              <a:buFont typeface="Arial" panose="020B0604020202020204" pitchFamily="34" charset="0"/>
              <a:buChar char="•"/>
            </a:pPr>
            <a:r>
              <a:rPr lang="en-US" altLang="zh-CN" sz="1799" dirty="0">
                <a:solidFill>
                  <a:srgbClr val="C00000"/>
                </a:solidFill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Alas, </a:t>
            </a:r>
            <a:r>
              <a:rPr lang="en-US" altLang="zh-CN" sz="1799" dirty="0" err="1">
                <a:solidFill>
                  <a:srgbClr val="C00000"/>
                </a:solidFill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NixOS</a:t>
            </a:r>
            <a:r>
              <a:rPr lang="en-US" altLang="zh-CN" sz="1799" dirty="0">
                <a:solidFill>
                  <a:srgbClr val="C00000"/>
                </a:solidFill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has a </a:t>
            </a:r>
            <a:r>
              <a:rPr lang="en-US" altLang="zh-CN" sz="1799" b="1" dirty="0">
                <a:solidFill>
                  <a:srgbClr val="C00000"/>
                </a:solidFill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steep learning curve </a:t>
            </a:r>
            <a:r>
              <a:rPr lang="en-US" altLang="zh-CN" sz="1799" dirty="0">
                <a:solidFill>
                  <a:srgbClr val="C00000"/>
                </a:solidFill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and is </a:t>
            </a:r>
            <a:r>
              <a:rPr lang="en-US" altLang="zh-CN" sz="1799" b="1" dirty="0">
                <a:solidFill>
                  <a:srgbClr val="C00000"/>
                </a:solidFill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hard</a:t>
            </a:r>
            <a:r>
              <a:rPr lang="en-US" altLang="zh-CN" sz="1799" dirty="0">
                <a:solidFill>
                  <a:srgbClr val="C00000"/>
                </a:solidFill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to get comfortable with.</a:t>
            </a:r>
            <a:endParaRPr lang="zh-CN" altLang="en-US" sz="1799" dirty="0">
              <a:solidFill>
                <a:srgbClr val="C00000"/>
              </a:solidFill>
              <a:latin typeface="DejaVu Sans Mono" panose="020B0609030804020204" pitchFamily="49" charset="0"/>
              <a:cs typeface="DejaVu Sans Mon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1339"/>
            <a:ext cx="12187239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6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440" y="2678"/>
            <a:ext cx="9819560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1339"/>
            <a:ext cx="12187239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1339"/>
            <a:ext cx="12187239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1339"/>
            <a:ext cx="12187239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ix(O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20" y="2635710"/>
            <a:ext cx="7055269" cy="407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b="1" dirty="0" smtClean="0"/>
              <a:t>Nix </a:t>
            </a:r>
            <a:r>
              <a:rPr lang="zh-CN" altLang="en-US" b="1" dirty="0" smtClean="0"/>
              <a:t>软件安装布局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2"/>
          </p:nvPr>
        </p:nvSpPr>
        <p:spPr>
          <a:xfrm>
            <a:off x="725738" y="3248096"/>
            <a:ext cx="10729366" cy="2954155"/>
          </a:xfrm>
        </p:spPr>
        <p:txBody>
          <a:bodyPr/>
          <a:lstStyle/>
          <a:p>
            <a:r>
              <a:rPr lang="zh-CN" altLang="en-US" dirty="0" smtClean="0"/>
              <a:t>缺点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完全</a:t>
            </a:r>
            <a:r>
              <a:rPr lang="zh-CN" altLang="en-US" dirty="0"/>
              <a:t>不遵守 </a:t>
            </a:r>
            <a:r>
              <a:rPr lang="en-US" altLang="zh-CN" b="1" dirty="0" smtClean="0"/>
              <a:t>FHS</a:t>
            </a:r>
            <a:r>
              <a:rPr lang="zh-CN" altLang="en-US" dirty="0" smtClean="0"/>
              <a:t>，部分三方软件适配需</a:t>
            </a:r>
            <a:r>
              <a:rPr lang="en-US" altLang="zh-CN" dirty="0" err="1" smtClean="0"/>
              <a:t>fixup</a:t>
            </a:r>
            <a:endParaRPr lang="en-US" altLang="zh-CN" dirty="0"/>
          </a:p>
          <a:p>
            <a:r>
              <a:rPr lang="zh-CN" altLang="en-US" dirty="0" smtClean="0"/>
              <a:t>优点</a:t>
            </a:r>
            <a:endParaRPr lang="en-US" altLang="zh-CN" dirty="0" smtClean="0"/>
          </a:p>
          <a:p>
            <a:pPr lvl="1"/>
            <a:r>
              <a:rPr lang="zh-CN" altLang="en-US" dirty="0"/>
              <a:t>可与其它</a:t>
            </a:r>
            <a:r>
              <a:rPr lang="en-US" altLang="zh-CN" dirty="0"/>
              <a:t>OS</a:t>
            </a:r>
            <a:r>
              <a:rPr lang="zh-CN" altLang="en-US" b="1" dirty="0"/>
              <a:t>并排</a:t>
            </a:r>
            <a:r>
              <a:rPr lang="zh-CN" altLang="en-US" b="1" dirty="0" smtClean="0"/>
              <a:t>安装</a:t>
            </a:r>
            <a:endParaRPr lang="en-US" altLang="zh-CN" b="1" dirty="0" smtClean="0"/>
          </a:p>
          <a:p>
            <a:pPr lvl="1"/>
            <a:r>
              <a:rPr lang="zh-CN" altLang="en-US" dirty="0"/>
              <a:t>系统级 </a:t>
            </a:r>
            <a:r>
              <a:rPr lang="en-US" altLang="zh-CN" b="1" dirty="0" err="1" smtClean="0">
                <a:latin typeface="Consolas" panose="020B0609020204030204" pitchFamily="49" charset="0"/>
              </a:rPr>
              <a:t>virtualenv</a:t>
            </a:r>
            <a:endParaRPr lang="en-US" altLang="zh-CN" b="1" dirty="0"/>
          </a:p>
          <a:p>
            <a:pPr lvl="1"/>
            <a:r>
              <a:rPr lang="zh-CN" altLang="en-US" b="1" dirty="0" smtClean="0"/>
              <a:t>可复现，不</a:t>
            </a:r>
            <a:r>
              <a:rPr lang="zh-CN" altLang="en-US" b="1" dirty="0"/>
              <a:t>可变</a:t>
            </a:r>
            <a:r>
              <a:rPr lang="zh-CN" altLang="en-US" dirty="0"/>
              <a:t>：可</a:t>
            </a:r>
            <a:r>
              <a:rPr lang="en-US" altLang="zh-CN" dirty="0"/>
              <a:t>cache</a:t>
            </a:r>
            <a:r>
              <a:rPr lang="zh-CN" altLang="en-US" dirty="0"/>
              <a:t>，</a:t>
            </a:r>
            <a:r>
              <a:rPr lang="zh-CN" altLang="en-US" dirty="0" smtClean="0"/>
              <a:t>可</a:t>
            </a:r>
            <a:r>
              <a:rPr lang="zh-CN" altLang="en-US" dirty="0"/>
              <a:t>全球</a:t>
            </a:r>
            <a:r>
              <a:rPr lang="zh-CN" altLang="en-US" dirty="0" smtClean="0"/>
              <a:t>共享</a:t>
            </a:r>
            <a:r>
              <a:rPr lang="zh-CN" altLang="en-US" dirty="0"/>
              <a:t>协作</a:t>
            </a:r>
            <a:endParaRPr lang="en-US" altLang="zh-CN" dirty="0"/>
          </a:p>
          <a:p>
            <a:pPr lvl="1"/>
            <a:r>
              <a:rPr lang="zh-CN" altLang="en-US" b="1" dirty="0" smtClean="0"/>
              <a:t>一</a:t>
            </a:r>
            <a:r>
              <a:rPr lang="zh-CN" altLang="en-US" b="1" dirty="0"/>
              <a:t>处运行，处处</a:t>
            </a:r>
            <a:r>
              <a:rPr lang="zh-CN" altLang="en-US" b="1" dirty="0" smtClean="0"/>
              <a:t>运行</a:t>
            </a:r>
            <a:endParaRPr lang="en-US" altLang="zh-CN" b="1" dirty="0" smtClean="0"/>
          </a:p>
          <a:p>
            <a:pPr lvl="1"/>
            <a:r>
              <a:rPr lang="zh-CN" altLang="en-US" b="1" dirty="0" smtClean="0"/>
              <a:t>一旦可用，永远可用</a:t>
            </a:r>
            <a:endParaRPr lang="en-US" altLang="zh-CN" b="1" dirty="0" smtClean="0"/>
          </a:p>
          <a:p>
            <a:pPr marL="11109" indent="0">
              <a:buNone/>
            </a:pP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25738" y="1440130"/>
            <a:ext cx="6093620" cy="14767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799" dirty="0">
                <a:solidFill>
                  <a:srgbClr val="364EAF"/>
                </a:solidFill>
                <a:latin typeface="Courier New" panose="02070309020205020404" pitchFamily="49" charset="0"/>
              </a:rPr>
              <a:t>每个普通用户 可自行安装软件</a:t>
            </a:r>
            <a:endParaRPr lang="en-US" altLang="zh-CN" sz="1799" dirty="0">
              <a:solidFill>
                <a:srgbClr val="364EAF"/>
              </a:solidFill>
              <a:latin typeface="Courier New" panose="02070309020205020404" pitchFamily="49" charset="0"/>
            </a:endParaRPr>
          </a:p>
          <a:p>
            <a:r>
              <a:rPr lang="en-US" altLang="zh-CN" sz="1799" dirty="0">
                <a:solidFill>
                  <a:srgbClr val="364EAF"/>
                </a:solidFill>
                <a:latin typeface="Courier New" panose="02070309020205020404" pitchFamily="49" charset="0"/>
              </a:rPr>
              <a:t>nix profile install </a:t>
            </a:r>
            <a:r>
              <a:rPr lang="en-US" altLang="zh-CN" sz="1799" dirty="0" err="1">
                <a:solidFill>
                  <a:srgbClr val="364EAF"/>
                </a:solidFill>
                <a:latin typeface="Courier New" panose="02070309020205020404" pitchFamily="49" charset="0"/>
              </a:rPr>
              <a:t>nixpkgs</a:t>
            </a:r>
            <a:r>
              <a:rPr lang="en-US" altLang="zh-CN" sz="1799" dirty="0" err="1">
                <a:solidFill>
                  <a:srgbClr val="3E58C1"/>
                </a:solidFill>
                <a:latin typeface="Courier New" panose="02070309020205020404" pitchFamily="49" charset="0"/>
              </a:rPr>
              <a:t>#hello</a:t>
            </a:r>
            <a:r>
              <a:rPr lang="en-US" altLang="zh-CN" sz="1799" dirty="0">
                <a:solidFill>
                  <a:srgbClr val="364EA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altLang="zh-CN" sz="1799" dirty="0">
                <a:solidFill>
                  <a:srgbClr val="364EAF"/>
                </a:solidFill>
                <a:latin typeface="Courier New" panose="02070309020205020404" pitchFamily="49" charset="0"/>
              </a:rPr>
              <a:t>nix profile list </a:t>
            </a:r>
          </a:p>
          <a:p>
            <a:r>
              <a:rPr lang="en-US" altLang="zh-CN" sz="1799" dirty="0">
                <a:solidFill>
                  <a:srgbClr val="364EAF"/>
                </a:solidFill>
                <a:latin typeface="Courier New" panose="02070309020205020404" pitchFamily="49" charset="0"/>
              </a:rPr>
              <a:t>nix profile update hello</a:t>
            </a:r>
          </a:p>
          <a:p>
            <a:r>
              <a:rPr lang="en-US" altLang="zh-CN" sz="1799" dirty="0">
                <a:solidFill>
                  <a:srgbClr val="364EAF"/>
                </a:solidFill>
                <a:latin typeface="Courier New" panose="02070309020205020404" pitchFamily="49" charset="0"/>
              </a:rPr>
              <a:t>nix profile remove hello</a:t>
            </a:r>
            <a:endParaRPr lang="zh-CN" altLang="en-US" sz="1799" dirty="0"/>
          </a:p>
        </p:txBody>
      </p:sp>
      <p:sp>
        <p:nvSpPr>
          <p:cNvPr id="6" name="矩形 5"/>
          <p:cNvSpPr/>
          <p:nvPr/>
        </p:nvSpPr>
        <p:spPr>
          <a:xfrm>
            <a:off x="4877858" y="254519"/>
            <a:ext cx="4534628" cy="338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99" dirty="0">
                <a:solidFill>
                  <a:srgbClr val="BD4147"/>
                </a:solidFill>
                <a:latin typeface="Courier New" panose="02070309020205020404" pitchFamily="49" charset="0"/>
              </a:rPr>
              <a:t>/nix/store/&lt;hash&gt;-&lt;name&gt;-&lt;version&gt;</a:t>
            </a:r>
            <a:endParaRPr lang="zh-CN" altLang="en-US" sz="1599" dirty="0"/>
          </a:p>
        </p:txBody>
      </p:sp>
      <p:sp>
        <p:nvSpPr>
          <p:cNvPr id="7" name="矩形 6"/>
          <p:cNvSpPr/>
          <p:nvPr/>
        </p:nvSpPr>
        <p:spPr>
          <a:xfrm>
            <a:off x="4877858" y="663408"/>
            <a:ext cx="7573018" cy="338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99" dirty="0">
                <a:solidFill>
                  <a:srgbClr val="D4B011"/>
                </a:solidFill>
                <a:latin typeface="Courier New" panose="02070309020205020404" pitchFamily="49" charset="0"/>
              </a:rPr>
              <a:t>/nix/store/kgp3vq8l9yb8mzghbw83kyr3f26yqvsz-bash-4.4-p23/</a:t>
            </a:r>
            <a:endParaRPr lang="zh-CN" altLang="en-US" sz="1599" dirty="0"/>
          </a:p>
        </p:txBody>
      </p:sp>
      <p:sp>
        <p:nvSpPr>
          <p:cNvPr id="8" name="矩形 7"/>
          <p:cNvSpPr/>
          <p:nvPr/>
        </p:nvSpPr>
        <p:spPr>
          <a:xfrm>
            <a:off x="4901523" y="1053523"/>
            <a:ext cx="2631424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99" dirty="0">
                <a:latin typeface="仿宋" panose="02010609060101010101" pitchFamily="49" charset="-122"/>
                <a:ea typeface="仿宋" panose="02010609060101010101" pitchFamily="49" charset="-122"/>
                <a:cs typeface="DejaVu Sans Mono" panose="020B0609030804020204" pitchFamily="49" charset="0"/>
              </a:rPr>
              <a:t>一个软件版本 一个目录</a:t>
            </a:r>
            <a:endParaRPr lang="en-US" altLang="zh-CN" sz="1799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497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iro.medium.com/max/1050/1*lmkHnH2ZUgJu3fc7S2oif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6" y="264761"/>
            <a:ext cx="7528159" cy="643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66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b="1" dirty="0" smtClean="0"/>
              <a:t>Nix </a:t>
            </a:r>
            <a:r>
              <a:rPr lang="zh-CN" altLang="en-US" b="1" dirty="0" smtClean="0"/>
              <a:t>语言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纯函数式语言</a:t>
            </a:r>
            <a:endParaRPr lang="en-US" altLang="zh-CN" dirty="0"/>
          </a:p>
          <a:p>
            <a:r>
              <a:rPr lang="zh-CN" altLang="en-US" dirty="0" smtClean="0">
                <a:hlinkClick r:id="rId3" tooltip="惰性求值"/>
              </a:rPr>
              <a:t>惰性</a:t>
            </a:r>
            <a:r>
              <a:rPr lang="zh-CN" altLang="en-US" dirty="0">
                <a:hlinkClick r:id="rId3" tooltip="惰性求值"/>
              </a:rPr>
              <a:t>求</a:t>
            </a:r>
            <a:r>
              <a:rPr lang="zh-CN" altLang="en-US" dirty="0" smtClean="0">
                <a:hlinkClick r:id="rId3" tooltip="惰性求值"/>
              </a:rPr>
              <a:t>值</a:t>
            </a:r>
            <a:endParaRPr lang="en-US" altLang="zh-CN" dirty="0" smtClean="0"/>
          </a:p>
          <a:p>
            <a:r>
              <a:rPr lang="zh-CN" altLang="en-US" dirty="0" smtClean="0"/>
              <a:t>图灵完备</a:t>
            </a:r>
            <a:endParaRPr lang="en-US" altLang="zh-CN" dirty="0" smtClean="0"/>
          </a:p>
          <a:p>
            <a:r>
              <a:rPr lang="zh-CN" altLang="en-US" dirty="0" smtClean="0"/>
              <a:t>非常迷你</a:t>
            </a:r>
            <a:endParaRPr lang="en-US" altLang="zh-CN" dirty="0" smtClean="0"/>
          </a:p>
          <a:p>
            <a:r>
              <a:rPr lang="zh-CN" altLang="en-US" dirty="0" smtClean="0"/>
              <a:t>打包</a:t>
            </a:r>
            <a:r>
              <a:rPr lang="zh-CN" altLang="en-US" dirty="0"/>
              <a:t>、</a:t>
            </a:r>
            <a:r>
              <a:rPr lang="zh-CN" altLang="en-US" dirty="0" smtClean="0"/>
              <a:t>配置专用</a:t>
            </a:r>
            <a:r>
              <a:rPr lang="en-US" altLang="zh-CN" dirty="0" smtClean="0"/>
              <a:t>DSL</a:t>
            </a:r>
          </a:p>
          <a:p>
            <a:endParaRPr lang="en-US" altLang="zh-CN" dirty="0"/>
          </a:p>
          <a:p>
            <a:r>
              <a:rPr lang="zh-CN" altLang="en-US" dirty="0" smtClean="0"/>
              <a:t>缺点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一般人</a:t>
            </a:r>
            <a:r>
              <a:rPr lang="zh-CN" altLang="en-US" b="1" dirty="0" smtClean="0"/>
              <a:t>不适应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>(</a:t>
            </a:r>
            <a:r>
              <a:rPr lang="zh-CN" altLang="en-US" dirty="0" smtClean="0"/>
              <a:t>新语言，新范式，</a:t>
            </a:r>
            <a:r>
              <a:rPr lang="zh-CN" altLang="en-US" dirty="0"/>
              <a:t>庞杂</a:t>
            </a:r>
            <a:r>
              <a:rPr lang="zh-CN" altLang="en-US" dirty="0" smtClean="0"/>
              <a:t>体系）</a:t>
            </a:r>
            <a:endParaRPr lang="en-US" altLang="zh-CN" dirty="0" smtClean="0"/>
          </a:p>
          <a:p>
            <a:pPr lvl="1"/>
            <a:endParaRPr lang="en-US" altLang="zh-CN" dirty="0"/>
          </a:p>
          <a:p>
            <a:r>
              <a:rPr lang="zh-CN" altLang="en-US" dirty="0" smtClean="0"/>
              <a:t>优点</a:t>
            </a:r>
            <a:endParaRPr lang="en-US" altLang="zh-CN" dirty="0" smtClean="0"/>
          </a:p>
          <a:p>
            <a:pPr lvl="1"/>
            <a:r>
              <a:rPr lang="zh-CN" altLang="en-US" dirty="0"/>
              <a:t>全</a:t>
            </a:r>
            <a:r>
              <a:rPr lang="zh-CN" altLang="en-US" dirty="0" smtClean="0"/>
              <a:t>系统</a:t>
            </a:r>
            <a:r>
              <a:rPr lang="zh-CN" altLang="en-US" b="1" dirty="0" smtClean="0"/>
              <a:t>可编程</a:t>
            </a:r>
            <a:r>
              <a:rPr lang="zh-CN" altLang="en-US" dirty="0" smtClean="0"/>
              <a:t>，定制能力强</a:t>
            </a:r>
            <a:endParaRPr lang="en-US" altLang="zh-CN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836" y="953802"/>
            <a:ext cx="7627610" cy="477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b="1" dirty="0" smtClean="0"/>
              <a:t>Nix </a:t>
            </a:r>
            <a:r>
              <a:rPr lang="zh-CN" altLang="en-US" b="1" dirty="0" smtClean="0"/>
              <a:t>包格式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zh-CN" altLang="en-US" dirty="0"/>
              <a:t>一</a:t>
            </a:r>
            <a:r>
              <a:rPr lang="zh-CN" altLang="en-US" dirty="0" smtClean="0"/>
              <a:t>个源包 </a:t>
            </a:r>
            <a:r>
              <a:rPr lang="en-US" altLang="zh-CN" dirty="0" smtClean="0"/>
              <a:t>= </a:t>
            </a:r>
            <a:r>
              <a:rPr lang="zh-CN" altLang="en-US" b="1" dirty="0" smtClean="0"/>
              <a:t>函数</a:t>
            </a:r>
            <a:r>
              <a:rPr lang="en-US" altLang="zh-CN" b="1" dirty="0" smtClean="0"/>
              <a:t>(</a:t>
            </a:r>
            <a:r>
              <a:rPr lang="zh-CN" altLang="en-US" b="1" dirty="0" smtClean="0"/>
              <a:t>属性集</a:t>
            </a:r>
            <a:r>
              <a:rPr lang="en-US" altLang="zh-CN" b="1" dirty="0" smtClean="0"/>
              <a:t>)</a:t>
            </a:r>
          </a:p>
          <a:p>
            <a:r>
              <a:rPr lang="zh-CN" altLang="en-US" dirty="0" smtClean="0"/>
              <a:t>属性值： </a:t>
            </a:r>
            <a:r>
              <a:rPr lang="en-US" altLang="zh-CN" dirty="0" smtClean="0"/>
              <a:t>string</a:t>
            </a:r>
            <a:r>
              <a:rPr lang="zh-CN" altLang="en-US" dirty="0" smtClean="0"/>
              <a:t>（</a:t>
            </a:r>
            <a:r>
              <a:rPr lang="en-US" altLang="zh-CN" dirty="0" smtClean="0"/>
              <a:t>shell</a:t>
            </a:r>
            <a:r>
              <a:rPr lang="zh-CN" altLang="en-US" dirty="0" smtClean="0"/>
              <a:t>命令）、</a:t>
            </a:r>
            <a:r>
              <a:rPr lang="en-US" altLang="zh-CN" dirty="0" smtClean="0"/>
              <a:t>list</a:t>
            </a:r>
            <a:r>
              <a:rPr lang="zh-CN" altLang="en-US" dirty="0" smtClean="0"/>
              <a:t>、</a:t>
            </a:r>
            <a:r>
              <a:rPr lang="en-US" altLang="zh-CN" dirty="0" smtClean="0"/>
              <a:t>set</a:t>
            </a:r>
            <a:r>
              <a:rPr lang="zh-CN" altLang="en-US" dirty="0" smtClean="0"/>
              <a:t>、</a:t>
            </a:r>
            <a:r>
              <a:rPr lang="en-US" altLang="zh-CN" dirty="0" smtClean="0"/>
              <a:t>function </a:t>
            </a:r>
            <a:r>
              <a:rPr lang="zh-CN" altLang="en-US" dirty="0" smtClean="0"/>
              <a:t>等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38" y="2501659"/>
            <a:ext cx="4419997" cy="36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7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b="1" dirty="0" err="1" smtClean="0"/>
              <a:t>NixOS</a:t>
            </a:r>
            <a:r>
              <a:rPr lang="en-US" altLang="zh-CN" b="1" dirty="0" smtClean="0"/>
              <a:t> </a:t>
            </a:r>
            <a:r>
              <a:rPr lang="zh-CN" altLang="en-US" b="1" dirty="0" smtClean="0"/>
              <a:t>配置安装方式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2"/>
          </p:nvPr>
        </p:nvSpPr>
        <p:spPr>
          <a:xfrm>
            <a:off x="6714090" y="457295"/>
            <a:ext cx="5640557" cy="4688628"/>
          </a:xfrm>
        </p:spPr>
        <p:txBody>
          <a:bodyPr/>
          <a:lstStyle/>
          <a:p>
            <a:pPr marL="11109" indent="0">
              <a:spcAft>
                <a:spcPts val="0"/>
              </a:spcAft>
              <a:buNone/>
            </a:pPr>
            <a:r>
              <a:rPr lang="en-US" altLang="zh-CN" b="1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</a:t>
            </a:r>
            <a:r>
              <a:rPr lang="en-US" altLang="zh-CN" b="1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etc</a:t>
            </a:r>
            <a:r>
              <a:rPr lang="en-US" altLang="zh-CN" b="1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</a:t>
            </a:r>
            <a:r>
              <a:rPr lang="en-US" altLang="zh-CN" b="1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nixos</a:t>
            </a:r>
            <a:r>
              <a:rPr lang="en-US" altLang="zh-CN" b="1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/</a:t>
            </a:r>
            <a:r>
              <a:rPr lang="en-US" altLang="zh-CN" b="1" dirty="0" err="1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configuration.nix</a:t>
            </a:r>
            <a:endParaRPr lang="en-US" altLang="zh-CN" b="1" dirty="0" smtClean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  <a:p>
            <a:pPr marL="11109" indent="0">
              <a:spcAft>
                <a:spcPts val="0"/>
              </a:spcAft>
              <a:buNone/>
            </a:pPr>
            <a:endParaRPr lang="en-US" altLang="zh-CN" dirty="0" smtClean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20471" y="1513624"/>
            <a:ext cx="6093620" cy="4522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799" dirty="0"/>
              <a:t>声明式 全局配置文件 </a:t>
            </a:r>
          </a:p>
          <a:p>
            <a:r>
              <a:rPr lang="zh-CN" altLang="en-US" sz="1799" dirty="0"/>
              <a:t>1500+ modules</a:t>
            </a:r>
            <a:endParaRPr lang="en-US" altLang="zh-CN" sz="1799" dirty="0"/>
          </a:p>
          <a:p>
            <a:r>
              <a:rPr lang="zh-CN" altLang="en-US" sz="1799" dirty="0"/>
              <a:t>10000+ options （庞大的配置文件生成库）</a:t>
            </a:r>
          </a:p>
          <a:p>
            <a:endParaRPr lang="en-US" altLang="zh-CN" sz="1799" dirty="0"/>
          </a:p>
          <a:p>
            <a:r>
              <a:rPr lang="zh-CN" altLang="en-US" sz="1799" dirty="0"/>
              <a:t>日常用法</a:t>
            </a:r>
          </a:p>
          <a:p>
            <a:r>
              <a:rPr lang="zh-CN" altLang="en-US" sz="1799" dirty="0">
                <a:latin typeface="DejaVu Sans Mono" panose="020B0609030804020204" pitchFamily="49" charset="0"/>
                <a:cs typeface="DejaVu Sans Mono" panose="020B0609030804020204" pitchFamily="49" charset="0"/>
              </a:rPr>
              <a:t># vi configuration.nix</a:t>
            </a:r>
          </a:p>
          <a:p>
            <a:r>
              <a:rPr lang="zh-CN" altLang="en-US" sz="1799" dirty="0">
                <a:latin typeface="DejaVu Sans Mono" panose="020B0609030804020204" pitchFamily="49" charset="0"/>
                <a:cs typeface="DejaVu Sans Mono" panose="020B0609030804020204" pitchFamily="49" charset="0"/>
              </a:rPr>
              <a:t># nixos-rebuild switch</a:t>
            </a:r>
          </a:p>
          <a:p>
            <a:endParaRPr lang="en-US" altLang="zh-CN" sz="1799" b="1" dirty="0"/>
          </a:p>
          <a:p>
            <a:r>
              <a:rPr lang="zh-CN" altLang="en-US" sz="1799" dirty="0"/>
              <a:t>缺文档</a:t>
            </a:r>
            <a:endParaRPr lang="en-US" altLang="zh-CN" sz="1799" dirty="0"/>
          </a:p>
          <a:p>
            <a:r>
              <a:rPr lang="zh-CN" altLang="en-US" sz="1799" b="1" dirty="0"/>
              <a:t>配置方法</a:t>
            </a:r>
            <a:r>
              <a:rPr lang="zh-CN" altLang="en-US" sz="1799" dirty="0"/>
              <a:t>不同于网上其他</a:t>
            </a:r>
            <a:r>
              <a:rPr lang="en-US" altLang="zh-CN" sz="1799" dirty="0" err="1"/>
              <a:t>linux</a:t>
            </a:r>
            <a:r>
              <a:rPr lang="zh-CN" altLang="en-US" sz="1799" dirty="0"/>
              <a:t>资料，造成用户困扰</a:t>
            </a:r>
            <a:endParaRPr lang="en-US" altLang="zh-CN" sz="1799" dirty="0"/>
          </a:p>
          <a:p>
            <a:endParaRPr lang="en-US" altLang="zh-CN" sz="1799" dirty="0"/>
          </a:p>
          <a:p>
            <a:r>
              <a:rPr lang="zh-CN" altLang="en-US" sz="1799" dirty="0"/>
              <a:t>优点</a:t>
            </a:r>
          </a:p>
          <a:p>
            <a:r>
              <a:rPr lang="zh-CN" altLang="en-US" sz="1799" b="1" dirty="0"/>
              <a:t>可复现</a:t>
            </a:r>
            <a:r>
              <a:rPr lang="zh-CN" altLang="en-US" sz="1799" dirty="0"/>
              <a:t>：一个配置文件</a:t>
            </a:r>
            <a:r>
              <a:rPr lang="zh-CN" altLang="en-US" sz="1799" dirty="0">
                <a:sym typeface="Wingdings" panose="05000000000000000000" pitchFamily="2" charset="2"/>
              </a:rPr>
              <a:t>决定</a:t>
            </a:r>
            <a:r>
              <a:rPr lang="zh-CN" altLang="en-US" sz="1799" dirty="0"/>
              <a:t>整个</a:t>
            </a:r>
            <a:r>
              <a:rPr lang="en-US" altLang="zh-CN" sz="1799" dirty="0"/>
              <a:t>OS</a:t>
            </a:r>
            <a:r>
              <a:rPr lang="zh-CN" altLang="en-US" sz="1799" dirty="0"/>
              <a:t>状态</a:t>
            </a:r>
            <a:endParaRPr lang="en-US" altLang="zh-CN" sz="1799" dirty="0"/>
          </a:p>
          <a:p>
            <a:r>
              <a:rPr lang="en-US" altLang="zh-CN" sz="1799" b="1" dirty="0" err="1"/>
              <a:t>devops</a:t>
            </a:r>
            <a:r>
              <a:rPr lang="zh-CN" altLang="en-US" sz="1799" dirty="0"/>
              <a:t>：多个电脑、服务器集群、大量嵌入式设备</a:t>
            </a:r>
            <a:endParaRPr lang="en-US" altLang="zh-CN" sz="1799" dirty="0"/>
          </a:p>
          <a:p>
            <a:r>
              <a:rPr lang="zh-CN" altLang="en-US" sz="1799" b="1" dirty="0"/>
              <a:t>易升级</a:t>
            </a:r>
            <a:r>
              <a:rPr lang="zh-CN" altLang="en-US" sz="1799" dirty="0"/>
              <a:t>：</a:t>
            </a:r>
            <a:r>
              <a:rPr lang="en-US" altLang="zh-CN" sz="1799" dirty="0"/>
              <a:t>key/value</a:t>
            </a:r>
            <a:r>
              <a:rPr lang="zh-CN" altLang="en-US" sz="1799" dirty="0"/>
              <a:t>配置项从原始配置文件抽象隔离</a:t>
            </a:r>
            <a:endParaRPr lang="en-US" altLang="zh-CN" sz="1799" dirty="0"/>
          </a:p>
          <a:p>
            <a:r>
              <a:rPr lang="zh-CN" altLang="en-US" sz="1799" dirty="0"/>
              <a:t>可对标：云计算“</a:t>
            </a:r>
            <a:r>
              <a:rPr lang="zh-CN" altLang="en-US" sz="1799" b="1" dirty="0"/>
              <a:t>不可变基础设施</a:t>
            </a:r>
            <a:r>
              <a:rPr lang="zh-CN" altLang="en-US" sz="1799" dirty="0"/>
              <a:t>” </a:t>
            </a:r>
            <a:r>
              <a:rPr lang="en-US" altLang="zh-CN" sz="1799" dirty="0"/>
              <a:t>(</a:t>
            </a:r>
            <a:r>
              <a:rPr lang="en-US" altLang="zh-CN" sz="1799" dirty="0" err="1"/>
              <a:t>nixops</a:t>
            </a:r>
            <a:r>
              <a:rPr lang="en-US" altLang="zh-CN" sz="1799" dirty="0"/>
              <a:t>)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353" y="1210014"/>
            <a:ext cx="4676377" cy="27446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253" y="5475276"/>
            <a:ext cx="6310748" cy="13813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351" y="880659"/>
            <a:ext cx="4676378" cy="4450102"/>
          </a:xfrm>
          <a:prstGeom prst="rect">
            <a:avLst/>
          </a:prstGeom>
        </p:spPr>
      </p:pic>
      <p:cxnSp>
        <p:nvCxnSpPr>
          <p:cNvPr id="23" name="直接箭头连接符 22"/>
          <p:cNvCxnSpPr/>
          <p:nvPr/>
        </p:nvCxnSpPr>
        <p:spPr>
          <a:xfrm flipV="1">
            <a:off x="3857061" y="2592802"/>
            <a:ext cx="2561329" cy="482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3766662" y="3356178"/>
            <a:ext cx="3334750" cy="2779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9974117" y="2060447"/>
            <a:ext cx="1153711" cy="2768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kumimoji="1" lang="zh-CN" altLang="en-US" sz="1799" b="1" dirty="0">
                <a:ln/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网络防火墙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9974117" y="3095667"/>
            <a:ext cx="1153711" cy="2768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kumimoji="1" lang="zh-CN" altLang="en-US" sz="1799" b="1" dirty="0">
                <a:ln/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预装软件包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9975084" y="4266252"/>
            <a:ext cx="922969" cy="2768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kumimoji="1" lang="zh-CN" altLang="en-US" sz="1799" b="1" dirty="0">
                <a:ln/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服务配置</a:t>
            </a:r>
          </a:p>
        </p:txBody>
      </p:sp>
    </p:spTree>
    <p:extLst>
      <p:ext uri="{BB962C8B-B14F-4D97-AF65-F5344CB8AC3E}">
        <p14:creationId xmlns:p14="http://schemas.microsoft.com/office/powerpoint/2010/main" val="283039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b="1" dirty="0" smtClean="0"/>
              <a:t>来龙去脉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F986D5-D7D9-6446-9526-9389CD9831D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35971" y="1345252"/>
            <a:ext cx="3082294" cy="4688628"/>
          </a:xfrm>
        </p:spPr>
        <p:txBody>
          <a:bodyPr/>
          <a:lstStyle/>
          <a:p>
            <a:r>
              <a:rPr lang="en-US" altLang="zh-CN" dirty="0" err="1" smtClean="0"/>
              <a:t>NixOS</a:t>
            </a:r>
            <a:r>
              <a:rPr lang="zh-CN" altLang="en-US" dirty="0" smtClean="0"/>
              <a:t>基金会</a:t>
            </a:r>
            <a:r>
              <a:rPr lang="en-US" altLang="zh-CN" dirty="0" smtClean="0"/>
              <a:t> @</a:t>
            </a:r>
            <a:r>
              <a:rPr lang="zh-CN" altLang="en-US" dirty="0" smtClean="0"/>
              <a:t>荷兰</a:t>
            </a:r>
            <a:endParaRPr lang="en-US" altLang="zh-CN" dirty="0" smtClean="0"/>
          </a:p>
          <a:p>
            <a:r>
              <a:rPr lang="en-US" dirty="0" err="1" smtClean="0"/>
              <a:t>nixpkgs</a:t>
            </a:r>
            <a:r>
              <a:rPr lang="en-US" dirty="0" smtClean="0"/>
              <a:t>: MIT license</a:t>
            </a:r>
            <a:endParaRPr lang="en-US" dirty="0"/>
          </a:p>
          <a:p>
            <a:r>
              <a:rPr lang="en-US" dirty="0" err="1" smtClean="0"/>
              <a:t>distrowatch</a:t>
            </a:r>
            <a:r>
              <a:rPr lang="zh-CN" altLang="en-US" dirty="0"/>
              <a:t>排名</a:t>
            </a:r>
            <a:r>
              <a:rPr lang="en-US" dirty="0" smtClean="0"/>
              <a:t>:</a:t>
            </a:r>
            <a:r>
              <a:rPr lang="en-US" altLang="zh-CN" dirty="0" smtClean="0"/>
              <a:t>  54</a:t>
            </a:r>
          </a:p>
          <a:p>
            <a:r>
              <a:rPr lang="en-US" altLang="zh-CN" dirty="0" err="1" smtClean="0"/>
              <a:t>github</a:t>
            </a:r>
            <a:r>
              <a:rPr lang="en-US" altLang="zh-CN" dirty="0" smtClean="0"/>
              <a:t> </a:t>
            </a:r>
            <a:r>
              <a:rPr lang="en-US" altLang="zh-CN" dirty="0"/>
              <a:t>top 4</a:t>
            </a:r>
          </a:p>
          <a:p>
            <a:r>
              <a:rPr lang="en-US" altLang="zh-CN" dirty="0"/>
              <a:t>5k </a:t>
            </a:r>
            <a:r>
              <a:rPr lang="zh-CN" altLang="en-US" dirty="0"/>
              <a:t>贡献者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55F986D5-D7D9-6446-9526-9389CD9831D8}"/>
              </a:ext>
            </a:extLst>
          </p:cNvPr>
          <p:cNvSpPr txBox="1">
            <a:spLocks/>
          </p:cNvSpPr>
          <p:nvPr/>
        </p:nvSpPr>
        <p:spPr>
          <a:xfrm>
            <a:off x="735971" y="2027154"/>
            <a:ext cx="10729366" cy="4688628"/>
          </a:xfrm>
          <a:prstGeom prst="rect">
            <a:avLst/>
          </a:prstGeom>
        </p:spPr>
        <p:txBody>
          <a:bodyPr lIns="0" tIns="0" rIns="0" bIns="0"/>
          <a:lstStyle>
            <a:lvl1pPr marL="179388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>
                <a:tab pos="1208088" algn="ctr"/>
              </a:tabLst>
              <a:defRPr sz="18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29026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1208088" algn="ctr"/>
              </a:tabLst>
              <a:defRPr sz="1600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098575" marR="0" indent="-168275" algn="l" defTabSz="11877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1208088" algn="ctr"/>
              </a:tabLst>
              <a:defRPr sz="1299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5850" indent="-171159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1208420" algn="ctr"/>
              </a:tabLst>
              <a:defRPr sz="12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7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346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245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144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" y="3753024"/>
            <a:ext cx="5519956" cy="31049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30265" y="3506808"/>
            <a:ext cx="373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3333B3"/>
                </a:solidFill>
                <a:latin typeface="Consolas" panose="020B0609020204030204" pitchFamily="49" charset="0"/>
              </a:rPr>
              <a:t>Nixpkgs</a:t>
            </a:r>
            <a:r>
              <a:rPr lang="en-US" altLang="zh-CN" dirty="0">
                <a:solidFill>
                  <a:srgbClr val="3333B3"/>
                </a:solidFill>
                <a:latin typeface="Consolas" panose="020B0609020204030204" pitchFamily="49" charset="0"/>
              </a:rPr>
              <a:t> committers per month</a:t>
            </a:r>
            <a:endParaRPr lang="zh-CN" altLang="en-US" dirty="0">
              <a:latin typeface="Consolas" panose="020B0609020204030204" pitchFamily="49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368" y="3239753"/>
            <a:ext cx="6527632" cy="36029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529" y="12543"/>
            <a:ext cx="8305662" cy="2752088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4348994" y="1915448"/>
            <a:ext cx="3696349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48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585</TotalTime>
  <Words>1464</Words>
  <Application>Microsoft Office PowerPoint</Application>
  <PresentationFormat>宽屏</PresentationFormat>
  <Paragraphs>374</Paragraphs>
  <Slides>34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3" baseType="lpstr">
      <vt:lpstr>.AppleSystemUIFont</vt:lpstr>
      <vt:lpstr>Helvetica Neue</vt:lpstr>
      <vt:lpstr>方正兰亭粗黑简体</vt:lpstr>
      <vt:lpstr>方正姚体</vt:lpstr>
      <vt:lpstr>仿宋</vt:lpstr>
      <vt:lpstr>华文新魏</vt:lpstr>
      <vt:lpstr>宋体</vt:lpstr>
      <vt:lpstr>微软雅黑</vt:lpstr>
      <vt:lpstr>微软雅黑</vt:lpstr>
      <vt:lpstr>Arial</vt:lpstr>
      <vt:lpstr>Calibri</vt:lpstr>
      <vt:lpstr>Consolas</vt:lpstr>
      <vt:lpstr>Courier New</vt:lpstr>
      <vt:lpstr>DejaVu Sans Mono</vt:lpstr>
      <vt:lpstr>Georgia</vt:lpstr>
      <vt:lpstr>Trebuchet MS</vt:lpstr>
      <vt:lpstr>Wingdings</vt:lpstr>
      <vt:lpstr>Wingdings 3</vt:lpstr>
      <vt:lpstr>平面</vt:lpstr>
      <vt:lpstr>Nix包管理器</vt:lpstr>
      <vt:lpstr>PowerPoint 演示文稿</vt:lpstr>
      <vt:lpstr>大众评价：前途光明，道阻且长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Huawei Technologies Co.,Ltd.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Nix包管理器</dc:title>
  <dc:creator>wufengguang</dc:creator>
  <cp:lastModifiedBy>wufengguang</cp:lastModifiedBy>
  <cp:revision>127</cp:revision>
  <dcterms:created xsi:type="dcterms:W3CDTF">2021-09-21T03:35:27Z</dcterms:created>
  <dcterms:modified xsi:type="dcterms:W3CDTF">2021-09-22T03:41:53Z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(2)n50Wtcyaby3c1n5La1+pqkr8/4+QyWra2zROt2UeP/DBiX2VTd8yDUgGx8MzGRUtHW4ocRgp
6QQwVKuczSjP5v+LJwUTQzg+lynfUuR7swI6/liUIfK2G8KBWtS/BYTZYacoyOYWeu2DlLKn
5BQimrBgksGOoTX02LP0jo7YWmOVghk7WIwp2/Cp632X/Vd4v6asV0YvSdLJkxir61VMAYk6
CwPH+m7Fm6WntCI3SJ</vt:lpwstr>
  </property>
  <property fmtid="{D5CDD505-2E9C-101B-9397-08002B2CF9AE}" pid="3" name="_2015_ms_pID_7253431">
    <vt:lpwstr>y5rMckDKik+XEJ3KqwEMtKO4IGolsGnt+7GF3k98Nqz3Fg/PPaGjlX
KqPytjy5f/kKzUQD5ZNRdpGxmqlcAKNtNRwFe5osAYgUIkv7/QRI6Yq2NMlO7iMuNvNuEByv
u495tM5F0mJXYk6UfOWADMb2vNchYUj3FDTFWmzje3dtycl3J5htfNJv9iKJkCi2uy5yEhWf
P/XCIEzRaaAZRDyn</vt:lpwstr>
  </property>
  <property fmtid="{D5CDD505-2E9C-101B-9397-08002B2CF9AE}" pid="4" name="_readonly">
    <vt:lpwstr/>
  </property>
  <property fmtid="{D5CDD505-2E9C-101B-9397-08002B2CF9AE}" pid="5" name="_change">
    <vt:lpwstr/>
  </property>
  <property fmtid="{D5CDD505-2E9C-101B-9397-08002B2CF9AE}" pid="6" name="_full-control">
    <vt:lpwstr/>
  </property>
  <property fmtid="{D5CDD505-2E9C-101B-9397-08002B2CF9AE}" pid="7" name="sflag">
    <vt:lpwstr>1630284997</vt:lpwstr>
  </property>
</Properties>
</file>