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0" r:id="rId5"/>
    <p:sldId id="261" r:id="rId6"/>
    <p:sldId id="269" r:id="rId7"/>
    <p:sldId id="270" r:id="rId8"/>
    <p:sldId id="271" r:id="rId9"/>
    <p:sldId id="264" r:id="rId10"/>
    <p:sldId id="273" r:id="rId11"/>
    <p:sldId id="265" r:id="rId12"/>
    <p:sldId id="272" r:id="rId13"/>
    <p:sldId id="263" r:id="rId14"/>
    <p:sldId id="268" r:id="rId15"/>
    <p:sldId id="259"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A7"/>
    <a:srgbClr val="C71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94" autoAdjust="0"/>
  </p:normalViewPr>
  <p:slideViewPr>
    <p:cSldViewPr snapToGrid="0" showGuides="1">
      <p:cViewPr varScale="1">
        <p:scale>
          <a:sx n="110" d="100"/>
          <a:sy n="110" d="100"/>
        </p:scale>
        <p:origin x="6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2E8A4-BA48-4870-A64B-10E9C87313C9}" type="datetimeFigureOut">
              <a:rPr lang="zh-CN" altLang="en-US" smtClean="0"/>
              <a:t>2023/4/26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F9628-9930-48BF-A049-3F9C69A08D05}" type="slidenum">
              <a:rPr lang="zh-CN" altLang="en-US" smtClean="0"/>
              <a:t>‹#›</a:t>
            </a:fld>
            <a:endParaRPr lang="zh-CN" altLang="en-US"/>
          </a:p>
        </p:txBody>
      </p:sp>
    </p:spTree>
    <p:extLst>
      <p:ext uri="{BB962C8B-B14F-4D97-AF65-F5344CB8AC3E}">
        <p14:creationId xmlns:p14="http://schemas.microsoft.com/office/powerpoint/2010/main" val="3723429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1F9628-9930-48BF-A049-3F9C69A08D05}" type="slidenum">
              <a:rPr lang="zh-CN" altLang="en-US" smtClean="0"/>
              <a:t>3</a:t>
            </a:fld>
            <a:endParaRPr lang="zh-CN" altLang="en-US"/>
          </a:p>
        </p:txBody>
      </p:sp>
    </p:spTree>
    <p:extLst>
      <p:ext uri="{BB962C8B-B14F-4D97-AF65-F5344CB8AC3E}">
        <p14:creationId xmlns:p14="http://schemas.microsoft.com/office/powerpoint/2010/main" val="178803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1F9628-9930-48BF-A049-3F9C69A08D05}" type="slidenum">
              <a:rPr lang="zh-CN" altLang="en-US" smtClean="0"/>
              <a:t>12</a:t>
            </a:fld>
            <a:endParaRPr lang="zh-CN" altLang="en-US"/>
          </a:p>
        </p:txBody>
      </p:sp>
    </p:spTree>
    <p:extLst>
      <p:ext uri="{BB962C8B-B14F-4D97-AF65-F5344CB8AC3E}">
        <p14:creationId xmlns:p14="http://schemas.microsoft.com/office/powerpoint/2010/main" val="232439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1F9628-9930-48BF-A049-3F9C69A08D05}" type="slidenum">
              <a:rPr lang="zh-CN" altLang="en-US" smtClean="0"/>
              <a:t>13</a:t>
            </a:fld>
            <a:endParaRPr lang="zh-CN" altLang="en-US"/>
          </a:p>
        </p:txBody>
      </p:sp>
    </p:spTree>
    <p:extLst>
      <p:ext uri="{BB962C8B-B14F-4D97-AF65-F5344CB8AC3E}">
        <p14:creationId xmlns:p14="http://schemas.microsoft.com/office/powerpoint/2010/main" val="1888802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1F9628-9930-48BF-A049-3F9C69A08D05}" type="slidenum">
              <a:rPr lang="zh-CN" altLang="en-US" smtClean="0"/>
              <a:t>14</a:t>
            </a:fld>
            <a:endParaRPr lang="zh-CN" altLang="en-US"/>
          </a:p>
        </p:txBody>
      </p:sp>
    </p:spTree>
    <p:extLst>
      <p:ext uri="{BB962C8B-B14F-4D97-AF65-F5344CB8AC3E}">
        <p14:creationId xmlns:p14="http://schemas.microsoft.com/office/powerpoint/2010/main" val="214430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1F9628-9930-48BF-A049-3F9C69A08D05}" type="slidenum">
              <a:rPr lang="zh-CN" altLang="en-US" smtClean="0"/>
              <a:t>4</a:t>
            </a:fld>
            <a:endParaRPr lang="zh-CN" altLang="en-US"/>
          </a:p>
        </p:txBody>
      </p:sp>
    </p:spTree>
    <p:extLst>
      <p:ext uri="{BB962C8B-B14F-4D97-AF65-F5344CB8AC3E}">
        <p14:creationId xmlns:p14="http://schemas.microsoft.com/office/powerpoint/2010/main" val="385037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1F9628-9930-48BF-A049-3F9C69A08D05}" type="slidenum">
              <a:rPr lang="zh-CN" altLang="en-US" smtClean="0"/>
              <a:t>5</a:t>
            </a:fld>
            <a:endParaRPr lang="zh-CN" altLang="en-US"/>
          </a:p>
        </p:txBody>
      </p:sp>
    </p:spTree>
    <p:extLst>
      <p:ext uri="{BB962C8B-B14F-4D97-AF65-F5344CB8AC3E}">
        <p14:creationId xmlns:p14="http://schemas.microsoft.com/office/powerpoint/2010/main" val="204236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1F9628-9930-48BF-A049-3F9C69A08D05}" type="slidenum">
              <a:rPr lang="zh-CN" altLang="en-US" smtClean="0"/>
              <a:t>6</a:t>
            </a:fld>
            <a:endParaRPr lang="zh-CN" altLang="en-US"/>
          </a:p>
        </p:txBody>
      </p:sp>
    </p:spTree>
    <p:extLst>
      <p:ext uri="{BB962C8B-B14F-4D97-AF65-F5344CB8AC3E}">
        <p14:creationId xmlns:p14="http://schemas.microsoft.com/office/powerpoint/2010/main" val="197324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1F9628-9930-48BF-A049-3F9C69A08D05}" type="slidenum">
              <a:rPr lang="zh-CN" altLang="en-US" smtClean="0"/>
              <a:t>7</a:t>
            </a:fld>
            <a:endParaRPr lang="zh-CN" altLang="en-US"/>
          </a:p>
        </p:txBody>
      </p:sp>
    </p:spTree>
    <p:extLst>
      <p:ext uri="{BB962C8B-B14F-4D97-AF65-F5344CB8AC3E}">
        <p14:creationId xmlns:p14="http://schemas.microsoft.com/office/powerpoint/2010/main" val="4004412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1F9628-9930-48BF-A049-3F9C69A08D05}" type="slidenum">
              <a:rPr lang="zh-CN" altLang="en-US" smtClean="0"/>
              <a:t>8</a:t>
            </a:fld>
            <a:endParaRPr lang="zh-CN" altLang="en-US"/>
          </a:p>
        </p:txBody>
      </p:sp>
    </p:spTree>
    <p:extLst>
      <p:ext uri="{BB962C8B-B14F-4D97-AF65-F5344CB8AC3E}">
        <p14:creationId xmlns:p14="http://schemas.microsoft.com/office/powerpoint/2010/main" val="357802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1F9628-9930-48BF-A049-3F9C69A08D05}" type="slidenum">
              <a:rPr lang="zh-CN" altLang="en-US" smtClean="0"/>
              <a:t>9</a:t>
            </a:fld>
            <a:endParaRPr lang="zh-CN" altLang="en-US"/>
          </a:p>
        </p:txBody>
      </p:sp>
    </p:spTree>
    <p:extLst>
      <p:ext uri="{BB962C8B-B14F-4D97-AF65-F5344CB8AC3E}">
        <p14:creationId xmlns:p14="http://schemas.microsoft.com/office/powerpoint/2010/main" val="980784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1F9628-9930-48BF-A049-3F9C69A08D05}" type="slidenum">
              <a:rPr lang="zh-CN" altLang="en-US" smtClean="0"/>
              <a:t>10</a:t>
            </a:fld>
            <a:endParaRPr lang="zh-CN" altLang="en-US"/>
          </a:p>
        </p:txBody>
      </p:sp>
    </p:spTree>
    <p:extLst>
      <p:ext uri="{BB962C8B-B14F-4D97-AF65-F5344CB8AC3E}">
        <p14:creationId xmlns:p14="http://schemas.microsoft.com/office/powerpoint/2010/main" val="1023122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1F9628-9930-48BF-A049-3F9C69A08D05}" type="slidenum">
              <a:rPr lang="zh-CN" altLang="en-US" smtClean="0"/>
              <a:t>11</a:t>
            </a:fld>
            <a:endParaRPr lang="zh-CN" altLang="en-US"/>
          </a:p>
        </p:txBody>
      </p:sp>
    </p:spTree>
    <p:extLst>
      <p:ext uri="{BB962C8B-B14F-4D97-AF65-F5344CB8AC3E}">
        <p14:creationId xmlns:p14="http://schemas.microsoft.com/office/powerpoint/2010/main" val="1541540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浅色）">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71053465-9117-4257-8AD2-2FFDD332D03D}"/>
              </a:ext>
            </a:extLst>
          </p:cNvPr>
          <p:cNvPicPr>
            <a:picLocks noChangeAspect="1"/>
          </p:cNvPicPr>
          <p:nvPr userDrawn="1"/>
        </p:nvPicPr>
        <p:blipFill>
          <a:blip r:embed="rId2"/>
          <a:stretch>
            <a:fillRect/>
          </a:stretch>
        </p:blipFill>
        <p:spPr>
          <a:xfrm>
            <a:off x="623321" y="3130104"/>
            <a:ext cx="2225816" cy="561467"/>
          </a:xfrm>
          <a:prstGeom prst="rect">
            <a:avLst/>
          </a:prstGeom>
        </p:spPr>
      </p:pic>
      <p:sp>
        <p:nvSpPr>
          <p:cNvPr id="10" name="标题 3">
            <a:extLst>
              <a:ext uri="{FF2B5EF4-FFF2-40B4-BE49-F238E27FC236}">
                <a16:creationId xmlns="" xmlns:a16="http://schemas.microsoft.com/office/drawing/2014/main" id="{10C61FE6-A433-47CF-AF72-79BB076C9F24}"/>
              </a:ext>
            </a:extLst>
          </p:cNvPr>
          <p:cNvSpPr>
            <a:spLocks noGrp="1"/>
          </p:cNvSpPr>
          <p:nvPr>
            <p:ph type="title" hasCustomPrompt="1"/>
          </p:nvPr>
        </p:nvSpPr>
        <p:spPr>
          <a:xfrm>
            <a:off x="623321" y="4037199"/>
            <a:ext cx="8928000" cy="720000"/>
          </a:xfrm>
          <a:prstGeom prst="rect">
            <a:avLst/>
          </a:prstGeom>
        </p:spPr>
        <p:txBody>
          <a:bodyPr/>
          <a:lstStyle/>
          <a:p>
            <a:r>
              <a:rPr kumimoji="1" lang="zh-CN" altLang="en-US" sz="4200" dirty="0">
                <a:latin typeface="Microsoft YaHei" panose="020B0503020204020204" pitchFamily="34" charset="-122"/>
                <a:ea typeface="Microsoft YaHei" panose="020B0503020204020204" pitchFamily="34" charset="-122"/>
              </a:rPr>
              <a:t>主标题内容文字区域</a:t>
            </a:r>
          </a:p>
        </p:txBody>
      </p:sp>
      <p:sp>
        <p:nvSpPr>
          <p:cNvPr id="12" name="文本占位符 19">
            <a:extLst>
              <a:ext uri="{FF2B5EF4-FFF2-40B4-BE49-F238E27FC236}">
                <a16:creationId xmlns="" xmlns:a16="http://schemas.microsoft.com/office/drawing/2014/main" id="{57343190-8AFD-4C4F-83E7-C7B97C170CF6}"/>
              </a:ext>
            </a:extLst>
          </p:cNvPr>
          <p:cNvSpPr>
            <a:spLocks noGrp="1"/>
          </p:cNvSpPr>
          <p:nvPr>
            <p:ph type="body" sz="quarter" idx="14" hasCustomPrompt="1"/>
          </p:nvPr>
        </p:nvSpPr>
        <p:spPr>
          <a:xfrm>
            <a:off x="623321" y="4914899"/>
            <a:ext cx="3600000" cy="324000"/>
          </a:xfrm>
          <a:prstGeom prst="rect">
            <a:avLst/>
          </a:prstGeom>
        </p:spPr>
        <p:txBody>
          <a:bodyPr>
            <a:normAutofit/>
          </a:bodyPr>
          <a:lstStyle>
            <a:lvl1pPr marL="0" indent="0">
              <a:buNone/>
              <a:defRPr sz="1500"/>
            </a:lvl1pPr>
          </a:lstStyle>
          <a:p>
            <a:pPr lvl="0"/>
            <a:r>
              <a:rPr lang="zh-CN" altLang="en-US" dirty="0"/>
              <a:t>部门：</a:t>
            </a:r>
            <a:endParaRPr lang="en-US" altLang="zh-CN" dirty="0"/>
          </a:p>
        </p:txBody>
      </p:sp>
      <p:sp>
        <p:nvSpPr>
          <p:cNvPr id="13" name="文本占位符 21">
            <a:extLst>
              <a:ext uri="{FF2B5EF4-FFF2-40B4-BE49-F238E27FC236}">
                <a16:creationId xmlns="" xmlns:a16="http://schemas.microsoft.com/office/drawing/2014/main" id="{9DDB8AC1-AF80-49B8-9ED4-8C3F93C3BB03}"/>
              </a:ext>
            </a:extLst>
          </p:cNvPr>
          <p:cNvSpPr>
            <a:spLocks noGrp="1"/>
          </p:cNvSpPr>
          <p:nvPr>
            <p:ph type="body" sz="quarter" idx="15" hasCustomPrompt="1"/>
          </p:nvPr>
        </p:nvSpPr>
        <p:spPr>
          <a:xfrm>
            <a:off x="623321" y="5286375"/>
            <a:ext cx="3600000" cy="276225"/>
          </a:xfrm>
          <a:prstGeom prst="rect">
            <a:avLst/>
          </a:prstGeom>
        </p:spPr>
        <p:txBody>
          <a:bodyPr>
            <a:noAutofit/>
          </a:bodyPr>
          <a:lstStyle>
            <a:lvl1pPr marL="0" indent="0">
              <a:buNone/>
              <a:defRPr sz="1500"/>
            </a:lvl1pPr>
          </a:lstStyle>
          <a:p>
            <a:pPr lvl="0"/>
            <a:r>
              <a:rPr lang="zh-CN" altLang="en-US" dirty="0"/>
              <a:t>汇报人：</a:t>
            </a:r>
          </a:p>
        </p:txBody>
      </p:sp>
    </p:spTree>
    <p:extLst>
      <p:ext uri="{BB962C8B-B14F-4D97-AF65-F5344CB8AC3E}">
        <p14:creationId xmlns:p14="http://schemas.microsoft.com/office/powerpoint/2010/main" val="230606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浅色）">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7DEEC4-DD0A-4F38-B832-93B4EC389A1A}"/>
              </a:ext>
            </a:extLst>
          </p:cNvPr>
          <p:cNvSpPr>
            <a:spLocks noGrp="1"/>
          </p:cNvSpPr>
          <p:nvPr>
            <p:ph type="title" hasCustomPrompt="1"/>
          </p:nvPr>
        </p:nvSpPr>
        <p:spPr/>
        <p:txBody>
          <a:bodyPr>
            <a:normAutofit/>
          </a:bodyPr>
          <a:lstStyle>
            <a:lvl1pPr>
              <a:defRPr sz="4200"/>
            </a:lvl1pPr>
          </a:lstStyle>
          <a:p>
            <a:r>
              <a:rPr lang="zh-CN" altLang="en-US" dirty="0"/>
              <a:t>目录</a:t>
            </a:r>
          </a:p>
        </p:txBody>
      </p:sp>
      <p:sp>
        <p:nvSpPr>
          <p:cNvPr id="8" name="文本占位符 7">
            <a:extLst>
              <a:ext uri="{FF2B5EF4-FFF2-40B4-BE49-F238E27FC236}">
                <a16:creationId xmlns="" xmlns:a16="http://schemas.microsoft.com/office/drawing/2014/main" id="{25653C86-4825-47F9-A882-A52F95348CA2}"/>
              </a:ext>
            </a:extLst>
          </p:cNvPr>
          <p:cNvSpPr>
            <a:spLocks noGrp="1"/>
          </p:cNvSpPr>
          <p:nvPr>
            <p:ph type="body" sz="quarter" idx="13" hasCustomPrompt="1"/>
          </p:nvPr>
        </p:nvSpPr>
        <p:spPr>
          <a:xfrm>
            <a:off x="838200" y="1829586"/>
            <a:ext cx="10515600" cy="4359458"/>
          </a:xfrm>
        </p:spPr>
        <p:txBody>
          <a:bodyPr>
            <a:normAutofit/>
          </a:bodyPr>
          <a:lstStyle>
            <a:lvl1pPr marL="457200" indent="-457200">
              <a:buAutoNum type="arabicPeriod"/>
              <a:defRPr sz="2200"/>
            </a:lvl1pPr>
          </a:lstStyle>
          <a:p>
            <a:pPr lvl="0"/>
            <a:r>
              <a:rPr lang="zh-CN" altLang="en-US" dirty="0"/>
              <a:t>单击此处添加文本</a:t>
            </a:r>
            <a:endParaRPr lang="en-US" altLang="zh-CN" dirty="0"/>
          </a:p>
          <a:p>
            <a:pPr lvl="0"/>
            <a:r>
              <a:rPr lang="zh-CN" altLang="en-US" dirty="0"/>
              <a:t>单击此处添加文本</a:t>
            </a:r>
            <a:endParaRPr lang="en-US" altLang="zh-CN" dirty="0"/>
          </a:p>
          <a:p>
            <a:pPr lvl="0"/>
            <a:r>
              <a:rPr lang="zh-CN" altLang="en-US" dirty="0"/>
              <a:t>单击此处添加文本</a:t>
            </a:r>
            <a:endParaRPr lang="en-US" altLang="zh-CN" dirty="0"/>
          </a:p>
          <a:p>
            <a:pPr lvl="0"/>
            <a:r>
              <a:rPr lang="zh-CN" altLang="en-US" dirty="0"/>
              <a:t>单击此处添加文本</a:t>
            </a:r>
          </a:p>
        </p:txBody>
      </p:sp>
    </p:spTree>
    <p:extLst>
      <p:ext uri="{BB962C8B-B14F-4D97-AF65-F5344CB8AC3E}">
        <p14:creationId xmlns:p14="http://schemas.microsoft.com/office/powerpoint/2010/main" val="3452350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浅色）">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F5E0804-E2AC-4BF9-A812-73919677A6A7}"/>
              </a:ext>
            </a:extLst>
          </p:cNvPr>
          <p:cNvSpPr>
            <a:spLocks noGrp="1"/>
          </p:cNvSpPr>
          <p:nvPr>
            <p:ph type="title" hasCustomPrompt="1"/>
          </p:nvPr>
        </p:nvSpPr>
        <p:spPr>
          <a:xfrm>
            <a:off x="732325" y="294104"/>
            <a:ext cx="8883624" cy="507831"/>
          </a:xfrm>
        </p:spPr>
        <p:txBody>
          <a:bodyPr wrap="square" lIns="102240" tIns="45720" rIns="91440" bIns="45720" anchor="ctr">
            <a:spAutoFit/>
          </a:bodyPr>
          <a:lstStyle>
            <a:lvl1pPr>
              <a:defRPr sz="3000"/>
            </a:lvl1pPr>
          </a:lstStyle>
          <a:p>
            <a:r>
              <a:rPr lang="zh-CN" altLang="en-US" dirty="0"/>
              <a:t>标题文字区域</a:t>
            </a:r>
          </a:p>
        </p:txBody>
      </p:sp>
      <p:sp>
        <p:nvSpPr>
          <p:cNvPr id="3" name="内容占位符 2">
            <a:extLst>
              <a:ext uri="{FF2B5EF4-FFF2-40B4-BE49-F238E27FC236}">
                <a16:creationId xmlns="" xmlns:a16="http://schemas.microsoft.com/office/drawing/2014/main" id="{6C1F7FAC-5F4F-4CBC-A696-623C238418DD}"/>
              </a:ext>
            </a:extLst>
          </p:cNvPr>
          <p:cNvSpPr>
            <a:spLocks noGrp="1"/>
          </p:cNvSpPr>
          <p:nvPr>
            <p:ph sz="half" idx="1" hasCustomPrompt="1"/>
          </p:nvPr>
        </p:nvSpPr>
        <p:spPr>
          <a:xfrm>
            <a:off x="732324" y="1234081"/>
            <a:ext cx="10841541" cy="4351338"/>
          </a:xfrm>
        </p:spPr>
        <p:txBody>
          <a:bodyPr>
            <a:normAutofit/>
          </a:bodyPr>
          <a:lstStyle>
            <a:lvl1pPr marL="0" indent="0">
              <a:buNone/>
              <a:defRPr sz="2000"/>
            </a:lvl1pPr>
          </a:lstStyle>
          <a:p>
            <a:pPr lvl="0"/>
            <a:r>
              <a:rPr lang="zh-CN" altLang="en-US" dirty="0"/>
              <a:t>此处为文字区域</a:t>
            </a:r>
          </a:p>
        </p:txBody>
      </p:sp>
      <p:pic>
        <p:nvPicPr>
          <p:cNvPr id="9" name="图片 8">
            <a:extLst>
              <a:ext uri="{FF2B5EF4-FFF2-40B4-BE49-F238E27FC236}">
                <a16:creationId xmlns="" xmlns:a16="http://schemas.microsoft.com/office/drawing/2014/main" id="{8043B1ED-4BB0-44CB-9B55-826ABBC2E616}"/>
              </a:ext>
            </a:extLst>
          </p:cNvPr>
          <p:cNvPicPr>
            <a:picLocks noChangeAspect="1"/>
          </p:cNvPicPr>
          <p:nvPr userDrawn="1"/>
        </p:nvPicPr>
        <p:blipFill>
          <a:blip r:embed="rId2"/>
          <a:stretch>
            <a:fillRect/>
          </a:stretch>
        </p:blipFill>
        <p:spPr>
          <a:xfrm>
            <a:off x="9851002" y="294104"/>
            <a:ext cx="1722863" cy="434596"/>
          </a:xfrm>
          <a:prstGeom prst="rect">
            <a:avLst/>
          </a:prstGeom>
        </p:spPr>
      </p:pic>
    </p:spTree>
    <p:extLst>
      <p:ext uri="{BB962C8B-B14F-4D97-AF65-F5344CB8AC3E}">
        <p14:creationId xmlns:p14="http://schemas.microsoft.com/office/powerpoint/2010/main" val="332681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封底（浅色）">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EF59B993-F106-4F07-A6F3-826D143BE0B3}"/>
              </a:ext>
            </a:extLst>
          </p:cNvPr>
          <p:cNvPicPr>
            <a:picLocks noChangeAspect="1"/>
          </p:cNvPicPr>
          <p:nvPr userDrawn="1"/>
        </p:nvPicPr>
        <p:blipFill>
          <a:blip r:embed="rId2"/>
          <a:stretch>
            <a:fillRect/>
          </a:stretch>
        </p:blipFill>
        <p:spPr>
          <a:xfrm>
            <a:off x="4373136" y="2994404"/>
            <a:ext cx="3445727" cy="869192"/>
          </a:xfrm>
          <a:prstGeom prst="rect">
            <a:avLst/>
          </a:prstGeom>
        </p:spPr>
      </p:pic>
    </p:spTree>
    <p:extLst>
      <p:ext uri="{BB962C8B-B14F-4D97-AF65-F5344CB8AC3E}">
        <p14:creationId xmlns:p14="http://schemas.microsoft.com/office/powerpoint/2010/main" val="247697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封面（深色）">
    <p:bg>
      <p:bgPr>
        <a:solidFill>
          <a:srgbClr val="002FA7"/>
        </a:solidFill>
        <a:effectLst/>
      </p:bgPr>
    </p:bg>
    <p:spTree>
      <p:nvGrpSpPr>
        <p:cNvPr id="1" name=""/>
        <p:cNvGrpSpPr/>
        <p:nvPr/>
      </p:nvGrpSpPr>
      <p:grpSpPr>
        <a:xfrm>
          <a:off x="0" y="0"/>
          <a:ext cx="0" cy="0"/>
          <a:chOff x="0" y="0"/>
          <a:chExt cx="0" cy="0"/>
        </a:xfrm>
      </p:grpSpPr>
      <p:sp>
        <p:nvSpPr>
          <p:cNvPr id="6" name="标题 3">
            <a:extLst>
              <a:ext uri="{FF2B5EF4-FFF2-40B4-BE49-F238E27FC236}">
                <a16:creationId xmlns="" xmlns:a16="http://schemas.microsoft.com/office/drawing/2014/main" id="{655C14FA-7F30-4A34-BCB1-18C724C47DC6}"/>
              </a:ext>
            </a:extLst>
          </p:cNvPr>
          <p:cNvSpPr>
            <a:spLocks noGrp="1"/>
          </p:cNvSpPr>
          <p:nvPr>
            <p:ph type="title" hasCustomPrompt="1"/>
          </p:nvPr>
        </p:nvSpPr>
        <p:spPr>
          <a:xfrm>
            <a:off x="623321" y="4037199"/>
            <a:ext cx="8928000" cy="720000"/>
          </a:xfrm>
          <a:prstGeom prst="rect">
            <a:avLst/>
          </a:prstGeom>
        </p:spPr>
        <p:txBody>
          <a:bodyPr/>
          <a:lstStyle>
            <a:lvl1pPr>
              <a:defRPr>
                <a:solidFill>
                  <a:schemeClr val="bg1"/>
                </a:solidFill>
              </a:defRPr>
            </a:lvl1pPr>
          </a:lstStyle>
          <a:p>
            <a:r>
              <a:rPr kumimoji="1" lang="zh-CN" altLang="en-US" sz="4200" dirty="0">
                <a:latin typeface="Microsoft YaHei" panose="020B0503020204020204" pitchFamily="34" charset="-122"/>
                <a:ea typeface="Microsoft YaHei" panose="020B0503020204020204" pitchFamily="34" charset="-122"/>
              </a:rPr>
              <a:t>主标题内容文字区域</a:t>
            </a:r>
          </a:p>
        </p:txBody>
      </p:sp>
      <p:sp>
        <p:nvSpPr>
          <p:cNvPr id="8" name="文本占位符 19">
            <a:extLst>
              <a:ext uri="{FF2B5EF4-FFF2-40B4-BE49-F238E27FC236}">
                <a16:creationId xmlns="" xmlns:a16="http://schemas.microsoft.com/office/drawing/2014/main" id="{414871D7-7325-47C2-BD44-9094EDBD3DB4}"/>
              </a:ext>
            </a:extLst>
          </p:cNvPr>
          <p:cNvSpPr>
            <a:spLocks noGrp="1"/>
          </p:cNvSpPr>
          <p:nvPr>
            <p:ph type="body" sz="quarter" idx="14" hasCustomPrompt="1"/>
          </p:nvPr>
        </p:nvSpPr>
        <p:spPr>
          <a:xfrm>
            <a:off x="623321" y="4914899"/>
            <a:ext cx="3600000" cy="324000"/>
          </a:xfrm>
          <a:prstGeom prst="rect">
            <a:avLst/>
          </a:prstGeom>
        </p:spPr>
        <p:txBody>
          <a:bodyPr>
            <a:normAutofit/>
          </a:bodyPr>
          <a:lstStyle>
            <a:lvl1pPr marL="0" indent="0">
              <a:buNone/>
              <a:defRPr sz="1500">
                <a:solidFill>
                  <a:schemeClr val="bg1"/>
                </a:solidFill>
              </a:defRPr>
            </a:lvl1pPr>
          </a:lstStyle>
          <a:p>
            <a:pPr lvl="0"/>
            <a:r>
              <a:rPr lang="zh-CN" altLang="en-US" dirty="0"/>
              <a:t>部门：</a:t>
            </a:r>
            <a:endParaRPr lang="en-US" altLang="zh-CN" dirty="0"/>
          </a:p>
        </p:txBody>
      </p:sp>
      <p:sp>
        <p:nvSpPr>
          <p:cNvPr id="9" name="文本占位符 21">
            <a:extLst>
              <a:ext uri="{FF2B5EF4-FFF2-40B4-BE49-F238E27FC236}">
                <a16:creationId xmlns="" xmlns:a16="http://schemas.microsoft.com/office/drawing/2014/main" id="{FA5AB2A6-FC0D-4F5B-8BA4-FCA69EA1EBAD}"/>
              </a:ext>
            </a:extLst>
          </p:cNvPr>
          <p:cNvSpPr>
            <a:spLocks noGrp="1"/>
          </p:cNvSpPr>
          <p:nvPr>
            <p:ph type="body" sz="quarter" idx="15" hasCustomPrompt="1"/>
          </p:nvPr>
        </p:nvSpPr>
        <p:spPr>
          <a:xfrm>
            <a:off x="623321" y="5286375"/>
            <a:ext cx="3600000" cy="276225"/>
          </a:xfrm>
          <a:prstGeom prst="rect">
            <a:avLst/>
          </a:prstGeom>
        </p:spPr>
        <p:txBody>
          <a:bodyPr>
            <a:noAutofit/>
          </a:bodyPr>
          <a:lstStyle>
            <a:lvl1pPr marL="0" indent="0">
              <a:buNone/>
              <a:defRPr sz="1500">
                <a:solidFill>
                  <a:schemeClr val="bg1"/>
                </a:solidFill>
              </a:defRPr>
            </a:lvl1pPr>
          </a:lstStyle>
          <a:p>
            <a:pPr lvl="0"/>
            <a:r>
              <a:rPr lang="zh-CN" altLang="en-US" dirty="0"/>
              <a:t>汇报人：</a:t>
            </a:r>
          </a:p>
        </p:txBody>
      </p:sp>
      <p:pic>
        <p:nvPicPr>
          <p:cNvPr id="10" name="图片 9">
            <a:extLst>
              <a:ext uri="{FF2B5EF4-FFF2-40B4-BE49-F238E27FC236}">
                <a16:creationId xmlns="" xmlns:a16="http://schemas.microsoft.com/office/drawing/2014/main" id="{31977D34-8406-4800-BC80-C1EFC4CD5910}"/>
              </a:ext>
            </a:extLst>
          </p:cNvPr>
          <p:cNvPicPr>
            <a:picLocks noChangeAspect="1"/>
          </p:cNvPicPr>
          <p:nvPr userDrawn="1"/>
        </p:nvPicPr>
        <p:blipFill>
          <a:blip r:embed="rId2"/>
          <a:stretch>
            <a:fillRect/>
          </a:stretch>
        </p:blipFill>
        <p:spPr>
          <a:xfrm>
            <a:off x="623321" y="3124835"/>
            <a:ext cx="2225816" cy="564291"/>
          </a:xfrm>
          <a:prstGeom prst="rect">
            <a:avLst/>
          </a:prstGeom>
        </p:spPr>
      </p:pic>
    </p:spTree>
    <p:extLst>
      <p:ext uri="{BB962C8B-B14F-4D97-AF65-F5344CB8AC3E}">
        <p14:creationId xmlns:p14="http://schemas.microsoft.com/office/powerpoint/2010/main" val="98525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目录（深色）">
    <p:bg>
      <p:bgPr>
        <a:solidFill>
          <a:srgbClr val="002FA7"/>
        </a:solidFill>
        <a:effectLst/>
      </p:bgPr>
    </p:bg>
    <p:spTree>
      <p:nvGrpSpPr>
        <p:cNvPr id="1" name=""/>
        <p:cNvGrpSpPr/>
        <p:nvPr/>
      </p:nvGrpSpPr>
      <p:grpSpPr>
        <a:xfrm>
          <a:off x="0" y="0"/>
          <a:ext cx="0" cy="0"/>
          <a:chOff x="0" y="0"/>
          <a:chExt cx="0" cy="0"/>
        </a:xfrm>
      </p:grpSpPr>
      <p:sp>
        <p:nvSpPr>
          <p:cNvPr id="6" name="标题 1">
            <a:extLst>
              <a:ext uri="{FF2B5EF4-FFF2-40B4-BE49-F238E27FC236}">
                <a16:creationId xmlns="" xmlns:a16="http://schemas.microsoft.com/office/drawing/2014/main" id="{1DCFA2F6-72E5-45BB-BC68-31B972203223}"/>
              </a:ext>
            </a:extLst>
          </p:cNvPr>
          <p:cNvSpPr>
            <a:spLocks noGrp="1"/>
          </p:cNvSpPr>
          <p:nvPr>
            <p:ph type="title" hasCustomPrompt="1"/>
          </p:nvPr>
        </p:nvSpPr>
        <p:spPr>
          <a:xfrm>
            <a:off x="838200" y="365125"/>
            <a:ext cx="10515600" cy="1325563"/>
          </a:xfrm>
        </p:spPr>
        <p:txBody>
          <a:bodyPr>
            <a:normAutofit/>
          </a:bodyPr>
          <a:lstStyle>
            <a:lvl1pPr>
              <a:defRPr sz="4200">
                <a:solidFill>
                  <a:schemeClr val="bg1"/>
                </a:solidFill>
              </a:defRPr>
            </a:lvl1pPr>
          </a:lstStyle>
          <a:p>
            <a:r>
              <a:rPr lang="zh-CN" altLang="en-US" dirty="0"/>
              <a:t>目录</a:t>
            </a:r>
          </a:p>
        </p:txBody>
      </p:sp>
      <p:sp>
        <p:nvSpPr>
          <p:cNvPr id="7" name="文本占位符 7">
            <a:extLst>
              <a:ext uri="{FF2B5EF4-FFF2-40B4-BE49-F238E27FC236}">
                <a16:creationId xmlns="" xmlns:a16="http://schemas.microsoft.com/office/drawing/2014/main" id="{C4FC8692-2760-41A0-84D4-4F181BEC5F2A}"/>
              </a:ext>
            </a:extLst>
          </p:cNvPr>
          <p:cNvSpPr>
            <a:spLocks noGrp="1"/>
          </p:cNvSpPr>
          <p:nvPr>
            <p:ph type="body" sz="quarter" idx="13" hasCustomPrompt="1"/>
          </p:nvPr>
        </p:nvSpPr>
        <p:spPr>
          <a:xfrm>
            <a:off x="838200" y="1829586"/>
            <a:ext cx="10515600" cy="4359458"/>
          </a:xfrm>
        </p:spPr>
        <p:txBody>
          <a:bodyPr>
            <a:normAutofit/>
          </a:bodyPr>
          <a:lstStyle>
            <a:lvl1pPr marL="457200" indent="-457200">
              <a:buAutoNum type="arabicPeriod"/>
              <a:defRPr sz="2200">
                <a:solidFill>
                  <a:schemeClr val="bg1"/>
                </a:solidFill>
              </a:defRPr>
            </a:lvl1pPr>
          </a:lstStyle>
          <a:p>
            <a:pPr lvl="0"/>
            <a:r>
              <a:rPr lang="zh-CN" altLang="en-US" dirty="0"/>
              <a:t>单击此处添加文本</a:t>
            </a:r>
            <a:endParaRPr lang="en-US" altLang="zh-CN" dirty="0"/>
          </a:p>
          <a:p>
            <a:pPr lvl="0"/>
            <a:r>
              <a:rPr lang="zh-CN" altLang="en-US" dirty="0"/>
              <a:t>单击此处添加文本</a:t>
            </a:r>
            <a:endParaRPr lang="en-US" altLang="zh-CN" dirty="0"/>
          </a:p>
          <a:p>
            <a:pPr lvl="0"/>
            <a:r>
              <a:rPr lang="zh-CN" altLang="en-US" dirty="0"/>
              <a:t>单击此处添加文本</a:t>
            </a:r>
            <a:endParaRPr lang="en-US" altLang="zh-CN" dirty="0"/>
          </a:p>
          <a:p>
            <a:pPr lvl="0"/>
            <a:r>
              <a:rPr lang="zh-CN" altLang="en-US" dirty="0"/>
              <a:t>单击此处添加文本</a:t>
            </a:r>
          </a:p>
        </p:txBody>
      </p:sp>
    </p:spTree>
    <p:extLst>
      <p:ext uri="{BB962C8B-B14F-4D97-AF65-F5344CB8AC3E}">
        <p14:creationId xmlns:p14="http://schemas.microsoft.com/office/powerpoint/2010/main" val="268445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深色）">
    <p:bg>
      <p:bgPr>
        <a:solidFill>
          <a:srgbClr val="002FA7"/>
        </a:solidFill>
        <a:effectLst/>
      </p:bgPr>
    </p:bg>
    <p:spTree>
      <p:nvGrpSpPr>
        <p:cNvPr id="1" name=""/>
        <p:cNvGrpSpPr/>
        <p:nvPr/>
      </p:nvGrpSpPr>
      <p:grpSpPr>
        <a:xfrm>
          <a:off x="0" y="0"/>
          <a:ext cx="0" cy="0"/>
          <a:chOff x="0" y="0"/>
          <a:chExt cx="0" cy="0"/>
        </a:xfrm>
      </p:grpSpPr>
      <p:sp>
        <p:nvSpPr>
          <p:cNvPr id="6" name="标题 1">
            <a:extLst>
              <a:ext uri="{FF2B5EF4-FFF2-40B4-BE49-F238E27FC236}">
                <a16:creationId xmlns="" xmlns:a16="http://schemas.microsoft.com/office/drawing/2014/main" id="{8465FD43-4242-4D3B-B311-1AD06A7D0B06}"/>
              </a:ext>
            </a:extLst>
          </p:cNvPr>
          <p:cNvSpPr>
            <a:spLocks noGrp="1"/>
          </p:cNvSpPr>
          <p:nvPr>
            <p:ph type="title" hasCustomPrompt="1"/>
          </p:nvPr>
        </p:nvSpPr>
        <p:spPr>
          <a:xfrm>
            <a:off x="732325" y="294104"/>
            <a:ext cx="8883624" cy="507831"/>
          </a:xfrm>
        </p:spPr>
        <p:txBody>
          <a:bodyPr wrap="square" lIns="102240" tIns="45720" rIns="91440" bIns="45720" anchor="ctr">
            <a:spAutoFit/>
          </a:bodyPr>
          <a:lstStyle>
            <a:lvl1pPr>
              <a:defRPr sz="3000">
                <a:solidFill>
                  <a:schemeClr val="bg1"/>
                </a:solidFill>
              </a:defRPr>
            </a:lvl1pPr>
          </a:lstStyle>
          <a:p>
            <a:r>
              <a:rPr lang="zh-CN" altLang="en-US" dirty="0"/>
              <a:t>标题文字区域</a:t>
            </a:r>
          </a:p>
        </p:txBody>
      </p:sp>
      <p:sp>
        <p:nvSpPr>
          <p:cNvPr id="7" name="内容占位符 2">
            <a:extLst>
              <a:ext uri="{FF2B5EF4-FFF2-40B4-BE49-F238E27FC236}">
                <a16:creationId xmlns="" xmlns:a16="http://schemas.microsoft.com/office/drawing/2014/main" id="{8D13E019-B3A3-4C30-B503-A4265A752232}"/>
              </a:ext>
            </a:extLst>
          </p:cNvPr>
          <p:cNvSpPr>
            <a:spLocks noGrp="1"/>
          </p:cNvSpPr>
          <p:nvPr>
            <p:ph sz="half" idx="1" hasCustomPrompt="1"/>
          </p:nvPr>
        </p:nvSpPr>
        <p:spPr>
          <a:xfrm>
            <a:off x="732324" y="1234081"/>
            <a:ext cx="10841541" cy="4351338"/>
          </a:xfrm>
        </p:spPr>
        <p:txBody>
          <a:bodyPr>
            <a:normAutofit/>
          </a:bodyPr>
          <a:lstStyle>
            <a:lvl1pPr marL="0" indent="0">
              <a:buNone/>
              <a:defRPr sz="2000">
                <a:solidFill>
                  <a:schemeClr val="bg1"/>
                </a:solidFill>
              </a:defRPr>
            </a:lvl1pPr>
          </a:lstStyle>
          <a:p>
            <a:pPr lvl="0"/>
            <a:r>
              <a:rPr lang="zh-CN" altLang="en-US" dirty="0"/>
              <a:t>此处为文字区域</a:t>
            </a:r>
          </a:p>
        </p:txBody>
      </p:sp>
      <p:pic>
        <p:nvPicPr>
          <p:cNvPr id="8" name="图片 7">
            <a:extLst>
              <a:ext uri="{FF2B5EF4-FFF2-40B4-BE49-F238E27FC236}">
                <a16:creationId xmlns="" xmlns:a16="http://schemas.microsoft.com/office/drawing/2014/main" id="{13990FA0-7984-45AE-83B4-2E23BB43B9B3}"/>
              </a:ext>
            </a:extLst>
          </p:cNvPr>
          <p:cNvPicPr>
            <a:picLocks noChangeAspect="1"/>
          </p:cNvPicPr>
          <p:nvPr userDrawn="1"/>
        </p:nvPicPr>
        <p:blipFill>
          <a:blip r:embed="rId2"/>
          <a:stretch>
            <a:fillRect/>
          </a:stretch>
        </p:blipFill>
        <p:spPr>
          <a:xfrm>
            <a:off x="9851002" y="291918"/>
            <a:ext cx="1722863" cy="436782"/>
          </a:xfrm>
          <a:prstGeom prst="rect">
            <a:avLst/>
          </a:prstGeom>
        </p:spPr>
      </p:pic>
    </p:spTree>
    <p:extLst>
      <p:ext uri="{BB962C8B-B14F-4D97-AF65-F5344CB8AC3E}">
        <p14:creationId xmlns:p14="http://schemas.microsoft.com/office/powerpoint/2010/main" val="248443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封底（深色）">
    <p:bg>
      <p:bgPr>
        <a:solidFill>
          <a:srgbClr val="002FA7"/>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B43648BF-BC2A-4FE8-A218-0353C27C954E}"/>
              </a:ext>
            </a:extLst>
          </p:cNvPr>
          <p:cNvPicPr>
            <a:picLocks noChangeAspect="1"/>
          </p:cNvPicPr>
          <p:nvPr userDrawn="1"/>
        </p:nvPicPr>
        <p:blipFill>
          <a:blip r:embed="rId2"/>
          <a:stretch>
            <a:fillRect/>
          </a:stretch>
        </p:blipFill>
        <p:spPr>
          <a:xfrm>
            <a:off x="4373135" y="2992218"/>
            <a:ext cx="3445727" cy="873564"/>
          </a:xfrm>
          <a:prstGeom prst="rect">
            <a:avLst/>
          </a:prstGeom>
        </p:spPr>
      </p:pic>
    </p:spTree>
    <p:extLst>
      <p:ext uri="{BB962C8B-B14F-4D97-AF65-F5344CB8AC3E}">
        <p14:creationId xmlns:p14="http://schemas.microsoft.com/office/powerpoint/2010/main" val="93047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8D7A293A-8E37-4208-B4FA-3A2BB9E93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92D096C7-D3A4-4E38-A510-F976B1FD1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EF2395D8-B110-436A-A4B8-B2F8D1E2C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微软雅黑" panose="020B0503020204020204" pitchFamily="34" charset="-122"/>
                <a:ea typeface="微软雅黑" panose="020B0503020204020204" pitchFamily="34" charset="-122"/>
              </a:defRPr>
            </a:lvl1pPr>
          </a:lstStyle>
          <a:p>
            <a:fld id="{50E300F0-0892-48D2-9223-FBD060D137BF}" type="datetimeFigureOut">
              <a:rPr lang="zh-CN" altLang="en-US" smtClean="0"/>
              <a:pPr/>
              <a:t>2023/4/26</a:t>
            </a:fld>
            <a:endParaRPr lang="zh-CN" altLang="en-US"/>
          </a:p>
        </p:txBody>
      </p:sp>
      <p:sp>
        <p:nvSpPr>
          <p:cNvPr id="5" name="页脚占位符 4">
            <a:extLst>
              <a:ext uri="{FF2B5EF4-FFF2-40B4-BE49-F238E27FC236}">
                <a16:creationId xmlns="" xmlns:a16="http://schemas.microsoft.com/office/drawing/2014/main" id="{FEEC51CC-7CD8-4524-928A-B91086A1A2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a:extLst>
              <a:ext uri="{FF2B5EF4-FFF2-40B4-BE49-F238E27FC236}">
                <a16:creationId xmlns="" xmlns:a16="http://schemas.microsoft.com/office/drawing/2014/main" id="{99FEE23E-BF8D-49FD-A13E-22628F41C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微软雅黑" panose="020B0503020204020204" pitchFamily="34" charset="-122"/>
                <a:ea typeface="微软雅黑" panose="020B0503020204020204" pitchFamily="34" charset="-122"/>
              </a:defRPr>
            </a:lvl1pPr>
          </a:lstStyle>
          <a:p>
            <a:fld id="{EDBE4B31-86BE-4417-B8C4-D96246BE2F1C}" type="slidenum">
              <a:rPr lang="zh-CN" altLang="en-US" smtClean="0"/>
              <a:pPr/>
              <a:t>‹#›</a:t>
            </a:fld>
            <a:endParaRPr lang="zh-CN" altLang="en-US"/>
          </a:p>
        </p:txBody>
      </p:sp>
    </p:spTree>
    <p:extLst>
      <p:ext uri="{BB962C8B-B14F-4D97-AF65-F5344CB8AC3E}">
        <p14:creationId xmlns:p14="http://schemas.microsoft.com/office/powerpoint/2010/main" val="417397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adiatest.openeuler.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E29095C-E3BB-48D4-9B2E-14606C4B4F3B}"/>
              </a:ext>
            </a:extLst>
          </p:cNvPr>
          <p:cNvSpPr>
            <a:spLocks noGrp="1"/>
          </p:cNvSpPr>
          <p:nvPr>
            <p:ph type="title"/>
          </p:nvPr>
        </p:nvSpPr>
        <p:spPr/>
        <p:txBody>
          <a:bodyPr/>
          <a:lstStyle/>
          <a:p>
            <a:r>
              <a:rPr lang="en-US" altLang="zh-CN" dirty="0" smtClean="0"/>
              <a:t>EulerTest</a:t>
            </a:r>
            <a:r>
              <a:rPr lang="zh-CN" altLang="en-US" dirty="0"/>
              <a:t> </a:t>
            </a:r>
            <a:r>
              <a:rPr lang="zh-CN" altLang="en-US" dirty="0" smtClean="0"/>
              <a:t>测试平台</a:t>
            </a:r>
            <a:endParaRPr lang="zh-CN" altLang="en-US" dirty="0"/>
          </a:p>
        </p:txBody>
      </p:sp>
      <p:sp>
        <p:nvSpPr>
          <p:cNvPr id="3" name="文本占位符 2">
            <a:extLst>
              <a:ext uri="{FF2B5EF4-FFF2-40B4-BE49-F238E27FC236}">
                <a16:creationId xmlns="" xmlns:a16="http://schemas.microsoft.com/office/drawing/2014/main" id="{C4BBB4E3-73A9-40B0-912F-7C8F66D36661}"/>
              </a:ext>
            </a:extLst>
          </p:cNvPr>
          <p:cNvSpPr>
            <a:spLocks noGrp="1"/>
          </p:cNvSpPr>
          <p:nvPr>
            <p:ph type="body" sz="quarter" idx="14"/>
          </p:nvPr>
        </p:nvSpPr>
        <p:spPr/>
        <p:txBody>
          <a:bodyPr/>
          <a:lstStyle/>
          <a:p>
            <a:r>
              <a:rPr lang="en-US" altLang="zh-CN" dirty="0"/>
              <a:t>s</a:t>
            </a:r>
            <a:r>
              <a:rPr lang="en-US" altLang="zh-CN" dirty="0" smtClean="0"/>
              <a:t>ig-QA</a:t>
            </a:r>
            <a:endParaRPr lang="zh-CN" altLang="en-US" dirty="0"/>
          </a:p>
        </p:txBody>
      </p:sp>
      <p:sp>
        <p:nvSpPr>
          <p:cNvPr id="4" name="文本占位符 3">
            <a:extLst>
              <a:ext uri="{FF2B5EF4-FFF2-40B4-BE49-F238E27FC236}">
                <a16:creationId xmlns="" xmlns:a16="http://schemas.microsoft.com/office/drawing/2014/main" id="{5739C0AC-F640-489C-ACA0-9C4BD62261C5}"/>
              </a:ext>
            </a:extLst>
          </p:cNvPr>
          <p:cNvSpPr>
            <a:spLocks noGrp="1"/>
          </p:cNvSpPr>
          <p:nvPr>
            <p:ph type="body" sz="quarter" idx="15"/>
          </p:nvPr>
        </p:nvSpPr>
        <p:spPr/>
        <p:txBody>
          <a:bodyPr/>
          <a:lstStyle/>
          <a:p>
            <a:r>
              <a:rPr lang="en-US" altLang="zh-CN" dirty="0" smtClean="0"/>
              <a:t>Ethan-Zhang </a:t>
            </a:r>
            <a:r>
              <a:rPr lang="zh-CN" altLang="en-US" dirty="0" smtClean="0"/>
              <a:t>张以正</a:t>
            </a:r>
            <a:endParaRPr lang="zh-CN" altLang="en-US" dirty="0"/>
          </a:p>
        </p:txBody>
      </p:sp>
    </p:spTree>
    <p:extLst>
      <p:ext uri="{BB962C8B-B14F-4D97-AF65-F5344CB8AC3E}">
        <p14:creationId xmlns:p14="http://schemas.microsoft.com/office/powerpoint/2010/main" val="163233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p:txBody>
          <a:bodyPr/>
          <a:lstStyle/>
          <a:p>
            <a:r>
              <a:rPr lang="zh-CN" altLang="en-US" dirty="0" smtClean="0"/>
              <a:t>资源池与接入方式</a:t>
            </a:r>
            <a:endParaRPr lang="zh-CN" altLang="en-US" dirty="0"/>
          </a:p>
        </p:txBody>
      </p:sp>
      <p:sp>
        <p:nvSpPr>
          <p:cNvPr id="3" name="内容占位符 2">
            <a:extLst>
              <a:ext uri="{FF2B5EF4-FFF2-40B4-BE49-F238E27FC236}">
                <a16:creationId xmlns="" xmlns:a16="http://schemas.microsoft.com/office/drawing/2014/main" id="{721D9353-DA86-481D-A15F-E6FE508292E7}"/>
              </a:ext>
            </a:extLst>
          </p:cNvPr>
          <p:cNvSpPr>
            <a:spLocks noGrp="1"/>
          </p:cNvSpPr>
          <p:nvPr>
            <p:ph sz="half" idx="1"/>
          </p:nvPr>
        </p:nvSpPr>
        <p:spPr>
          <a:xfrm>
            <a:off x="732325" y="1251498"/>
            <a:ext cx="10841541" cy="5401850"/>
          </a:xfrm>
        </p:spPr>
        <p:txBody>
          <a:bodyPr>
            <a:normAutofit/>
          </a:bodyPr>
          <a:lstStyle/>
          <a:p>
            <a:r>
              <a:rPr lang="en-US" altLang="zh-CN" b="1" dirty="0" smtClean="0"/>
              <a:t>EulerTest</a:t>
            </a:r>
            <a:r>
              <a:rPr lang="zh-CN" altLang="en-US" dirty="0" smtClean="0"/>
              <a:t>资源池可以纳管静态物理机资源以及动态虚拟机资源（承载于已纳管的宿主机用途机器），支持对机器资源的上下电控制</a:t>
            </a:r>
            <a:r>
              <a:rPr lang="en-US" altLang="zh-CN" dirty="0" smtClean="0"/>
              <a:t>/</a:t>
            </a:r>
            <a:r>
              <a:rPr lang="zh-CN" altLang="en-US" dirty="0" smtClean="0"/>
              <a:t>系统重装</a:t>
            </a:r>
            <a:r>
              <a:rPr lang="en-US" altLang="zh-CN" dirty="0" smtClean="0"/>
              <a:t>/</a:t>
            </a:r>
            <a:r>
              <a:rPr lang="zh-CN" altLang="en-US" dirty="0" smtClean="0"/>
              <a:t>配置变更，提供</a:t>
            </a:r>
            <a:r>
              <a:rPr lang="en-US" altLang="zh-CN" dirty="0" smtClean="0"/>
              <a:t>web</a:t>
            </a:r>
            <a:r>
              <a:rPr lang="zh-CN" altLang="en-US" dirty="0" smtClean="0"/>
              <a:t>控制台等功能。</a:t>
            </a:r>
            <a:endParaRPr lang="zh-CN" altLang="en-US" dirty="0"/>
          </a:p>
        </p:txBody>
      </p:sp>
      <p:pic>
        <p:nvPicPr>
          <p:cNvPr id="12" name="图片 11"/>
          <p:cNvPicPr>
            <a:picLocks noChangeAspect="1"/>
          </p:cNvPicPr>
          <p:nvPr/>
        </p:nvPicPr>
        <p:blipFill>
          <a:blip r:embed="rId3"/>
          <a:stretch>
            <a:fillRect/>
          </a:stretch>
        </p:blipFill>
        <p:spPr>
          <a:xfrm>
            <a:off x="1465095" y="2066670"/>
            <a:ext cx="9375999" cy="4586678"/>
          </a:xfrm>
          <a:prstGeom prst="rect">
            <a:avLst/>
          </a:prstGeom>
        </p:spPr>
      </p:pic>
    </p:spTree>
    <p:extLst>
      <p:ext uri="{BB962C8B-B14F-4D97-AF65-F5344CB8AC3E}">
        <p14:creationId xmlns:p14="http://schemas.microsoft.com/office/powerpoint/2010/main" val="2333903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p:txBody>
          <a:bodyPr/>
          <a:lstStyle/>
          <a:p>
            <a:r>
              <a:rPr lang="zh-CN" altLang="en-US" dirty="0" smtClean="0"/>
              <a:t>测试执行</a:t>
            </a:r>
            <a:endParaRPr lang="zh-CN" altLang="en-US" dirty="0"/>
          </a:p>
        </p:txBody>
      </p:sp>
      <p:sp>
        <p:nvSpPr>
          <p:cNvPr id="3" name="内容占位符 2">
            <a:extLst>
              <a:ext uri="{FF2B5EF4-FFF2-40B4-BE49-F238E27FC236}">
                <a16:creationId xmlns="" xmlns:a16="http://schemas.microsoft.com/office/drawing/2014/main" id="{721D9353-DA86-481D-A15F-E6FE508292E7}"/>
              </a:ext>
            </a:extLst>
          </p:cNvPr>
          <p:cNvSpPr>
            <a:spLocks noGrp="1"/>
          </p:cNvSpPr>
          <p:nvPr>
            <p:ph sz="half" idx="1"/>
          </p:nvPr>
        </p:nvSpPr>
        <p:spPr>
          <a:xfrm>
            <a:off x="732325" y="1251498"/>
            <a:ext cx="10841541" cy="5401850"/>
          </a:xfrm>
        </p:spPr>
        <p:txBody>
          <a:bodyPr>
            <a:normAutofit/>
          </a:bodyPr>
          <a:lstStyle/>
          <a:p>
            <a:r>
              <a:rPr lang="en-US" altLang="zh-CN" b="1" dirty="0" smtClean="0"/>
              <a:t>EulerTest</a:t>
            </a:r>
            <a:r>
              <a:rPr lang="zh-CN" altLang="en-US" dirty="0" smtClean="0"/>
              <a:t>可以编排自动化测试</a:t>
            </a:r>
            <a:r>
              <a:rPr lang="en-US" altLang="zh-CN" dirty="0" smtClean="0"/>
              <a:t>job</a:t>
            </a:r>
            <a:r>
              <a:rPr lang="zh-CN" altLang="en-US" dirty="0" smtClean="0"/>
              <a:t>，区分调度测试服务执行测试，最后归并结果</a:t>
            </a:r>
            <a:endParaRPr lang="en-US" altLang="zh-CN" dirty="0" smtClean="0"/>
          </a:p>
          <a:p>
            <a:r>
              <a:rPr lang="en-US" altLang="zh-CN" sz="1200" dirty="0" smtClean="0"/>
              <a:t>				                   —— </a:t>
            </a:r>
            <a:r>
              <a:rPr lang="zh-CN" altLang="en-US" sz="1200" dirty="0" smtClean="0"/>
              <a:t>对于大部分命令行测试套件</a:t>
            </a:r>
            <a:r>
              <a:rPr lang="en-US" altLang="zh-CN" sz="1200" dirty="0" smtClean="0"/>
              <a:t>/</a:t>
            </a:r>
            <a:r>
              <a:rPr lang="zh-CN" altLang="en-US" sz="1200" dirty="0" smtClean="0"/>
              <a:t>用例，</a:t>
            </a:r>
            <a:r>
              <a:rPr lang="en-US" altLang="zh-CN" sz="1200" dirty="0" smtClean="0"/>
              <a:t>EulerTest</a:t>
            </a:r>
            <a:r>
              <a:rPr lang="zh-CN" altLang="en-US" sz="1200" dirty="0" smtClean="0"/>
              <a:t>调用</a:t>
            </a:r>
            <a:r>
              <a:rPr lang="en-US" altLang="zh-CN" sz="1200" dirty="0" smtClean="0"/>
              <a:t>Compass-CI</a:t>
            </a:r>
            <a:r>
              <a:rPr lang="zh-CN" altLang="en-US" sz="1200" dirty="0" smtClean="0"/>
              <a:t>的</a:t>
            </a:r>
            <a:r>
              <a:rPr lang="en-US" altLang="zh-CN" sz="1200" dirty="0" smtClean="0"/>
              <a:t>submit api</a:t>
            </a:r>
            <a:r>
              <a:rPr lang="zh-CN" altLang="en-US" sz="1200" dirty="0" smtClean="0"/>
              <a:t>提交</a:t>
            </a:r>
            <a:r>
              <a:rPr lang="en-US" altLang="zh-CN" sz="1200" dirty="0" smtClean="0"/>
              <a:t>job</a:t>
            </a:r>
          </a:p>
          <a:p>
            <a:r>
              <a:rPr lang="en-US" altLang="zh-CN" b="1" dirty="0" smtClean="0"/>
              <a:t>EulerTest</a:t>
            </a:r>
            <a:r>
              <a:rPr lang="zh-CN" altLang="en-US" dirty="0" smtClean="0"/>
              <a:t>具备手工测试</a:t>
            </a:r>
            <a:r>
              <a:rPr lang="en-US" altLang="zh-CN" dirty="0" smtClean="0"/>
              <a:t>IT</a:t>
            </a:r>
            <a:r>
              <a:rPr lang="zh-CN" altLang="en-US" dirty="0" smtClean="0"/>
              <a:t>化的能力，可以记录每一个手工用例执行的过程与结果，使能历史手工测试可追溯，质量可信</a:t>
            </a:r>
            <a:endParaRPr lang="zh-CN" altLang="en-US"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777" y="3544389"/>
            <a:ext cx="6388410" cy="3108959"/>
          </a:xfrm>
          <a:prstGeom prst="rect">
            <a:avLst/>
          </a:prstGeom>
        </p:spPr>
      </p:pic>
      <p:pic>
        <p:nvPicPr>
          <p:cNvPr id="6" name="图片 5"/>
          <p:cNvPicPr>
            <a:picLocks noChangeAspect="1"/>
          </p:cNvPicPr>
          <p:nvPr/>
        </p:nvPicPr>
        <p:blipFill>
          <a:blip r:embed="rId4"/>
          <a:stretch>
            <a:fillRect/>
          </a:stretch>
        </p:blipFill>
        <p:spPr>
          <a:xfrm>
            <a:off x="732325" y="2706350"/>
            <a:ext cx="5999401" cy="2916593"/>
          </a:xfrm>
          <a:prstGeom prst="rect">
            <a:avLst/>
          </a:prstGeom>
        </p:spPr>
      </p:pic>
      <p:sp>
        <p:nvSpPr>
          <p:cNvPr id="7" name="文本框 6"/>
          <p:cNvSpPr txBox="1"/>
          <p:nvPr/>
        </p:nvSpPr>
        <p:spPr>
          <a:xfrm>
            <a:off x="661853" y="5622943"/>
            <a:ext cx="1367682" cy="307777"/>
          </a:xfrm>
          <a:prstGeom prst="rect">
            <a:avLst/>
          </a:prstGeom>
          <a:noFill/>
        </p:spPr>
        <p:txBody>
          <a:bodyPr wrap="none" rtlCol="0">
            <a:spAutoFit/>
          </a:bodyPr>
          <a:lstStyle/>
          <a:p>
            <a:r>
              <a:rPr lang="zh-CN" altLang="en-US" sz="1400" b="1" dirty="0" smtClean="0"/>
              <a:t>自动化</a:t>
            </a:r>
            <a:r>
              <a:rPr lang="en-US" altLang="zh-CN" sz="1400" b="1" dirty="0" smtClean="0"/>
              <a:t>Job</a:t>
            </a:r>
            <a:r>
              <a:rPr lang="zh-CN" altLang="en-US" sz="1400" b="1" dirty="0" smtClean="0"/>
              <a:t>日志</a:t>
            </a:r>
            <a:endParaRPr lang="zh-CN" altLang="en-US" sz="1400" b="1" dirty="0"/>
          </a:p>
        </p:txBody>
      </p:sp>
      <p:sp>
        <p:nvSpPr>
          <p:cNvPr id="8" name="文本框 7"/>
          <p:cNvSpPr txBox="1"/>
          <p:nvPr/>
        </p:nvSpPr>
        <p:spPr>
          <a:xfrm>
            <a:off x="10026648" y="3236612"/>
            <a:ext cx="1547218" cy="307777"/>
          </a:xfrm>
          <a:prstGeom prst="rect">
            <a:avLst/>
          </a:prstGeom>
          <a:noFill/>
        </p:spPr>
        <p:txBody>
          <a:bodyPr wrap="none" rtlCol="0">
            <a:spAutoFit/>
          </a:bodyPr>
          <a:lstStyle/>
          <a:p>
            <a:r>
              <a:rPr lang="zh-CN" altLang="en-US" sz="1400" b="1" dirty="0" smtClean="0"/>
              <a:t>手工</a:t>
            </a:r>
            <a:r>
              <a:rPr lang="en-US" altLang="zh-CN" sz="1400" b="1" dirty="0" smtClean="0"/>
              <a:t>Job</a:t>
            </a:r>
            <a:r>
              <a:rPr lang="zh-CN" altLang="en-US" sz="1400" b="1" dirty="0" smtClean="0"/>
              <a:t>步骤记录</a:t>
            </a:r>
            <a:endParaRPr lang="zh-CN" altLang="en-US" sz="1400" b="1" dirty="0"/>
          </a:p>
        </p:txBody>
      </p:sp>
    </p:spTree>
    <p:extLst>
      <p:ext uri="{BB962C8B-B14F-4D97-AF65-F5344CB8AC3E}">
        <p14:creationId xmlns:p14="http://schemas.microsoft.com/office/powerpoint/2010/main" val="2976201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p:txBody>
          <a:bodyPr/>
          <a:lstStyle/>
          <a:p>
            <a:r>
              <a:rPr lang="zh-CN" altLang="en-US" dirty="0" smtClean="0"/>
              <a:t>版本管理与质量看板</a:t>
            </a:r>
            <a:endParaRPr lang="zh-CN" altLang="en-US" dirty="0"/>
          </a:p>
        </p:txBody>
      </p:sp>
      <p:sp>
        <p:nvSpPr>
          <p:cNvPr id="3" name="内容占位符 2">
            <a:extLst>
              <a:ext uri="{FF2B5EF4-FFF2-40B4-BE49-F238E27FC236}">
                <a16:creationId xmlns="" xmlns:a16="http://schemas.microsoft.com/office/drawing/2014/main" id="{721D9353-DA86-481D-A15F-E6FE508292E7}"/>
              </a:ext>
            </a:extLst>
          </p:cNvPr>
          <p:cNvSpPr>
            <a:spLocks noGrp="1"/>
          </p:cNvSpPr>
          <p:nvPr>
            <p:ph sz="half" idx="1"/>
          </p:nvPr>
        </p:nvSpPr>
        <p:spPr>
          <a:xfrm>
            <a:off x="732325" y="1251498"/>
            <a:ext cx="10841541" cy="5401850"/>
          </a:xfrm>
        </p:spPr>
        <p:txBody>
          <a:bodyPr>
            <a:normAutofit/>
          </a:bodyPr>
          <a:lstStyle/>
          <a:p>
            <a:r>
              <a:rPr lang="en-US" altLang="zh-CN" b="1" dirty="0" smtClean="0"/>
              <a:t>EulerTest</a:t>
            </a:r>
            <a:r>
              <a:rPr lang="zh-CN" altLang="en-US" dirty="0" smtClean="0"/>
              <a:t>可以注册组织</a:t>
            </a:r>
            <a:r>
              <a:rPr lang="en-US" altLang="zh-CN" dirty="0" smtClean="0"/>
              <a:t>/</a:t>
            </a:r>
            <a:r>
              <a:rPr lang="zh-CN" altLang="en-US" dirty="0" smtClean="0"/>
              <a:t>团队的</a:t>
            </a:r>
            <a:r>
              <a:rPr lang="en-US" altLang="zh-CN" dirty="0" smtClean="0"/>
              <a:t>OS</a:t>
            </a:r>
            <a:r>
              <a:rPr lang="zh-CN" altLang="en-US" dirty="0" smtClean="0"/>
              <a:t>产品版本、里程碑、以及镜像信息，为平台其他页面提供数据基础，如机器资源安装</a:t>
            </a:r>
            <a:r>
              <a:rPr lang="en-US" altLang="zh-CN" dirty="0" smtClean="0"/>
              <a:t>OS</a:t>
            </a:r>
            <a:r>
              <a:rPr lang="zh-CN" altLang="en-US" dirty="0" smtClean="0"/>
              <a:t>所需的镜像数据。</a:t>
            </a:r>
            <a:endParaRPr lang="en-US" altLang="zh-CN" dirty="0" smtClean="0"/>
          </a:p>
          <a:p>
            <a:r>
              <a:rPr lang="zh-CN" altLang="en-US" dirty="0" smtClean="0"/>
              <a:t>对于设置为强管理的产品版本，平台可通过版本质量看板展示其发布前各阶段的质量状态，包括问题单解决率、软件范围变化、</a:t>
            </a:r>
            <a:r>
              <a:rPr lang="en-US" altLang="zh-CN" dirty="0" smtClean="0"/>
              <a:t>AT</a:t>
            </a:r>
            <a:r>
              <a:rPr lang="zh-CN" altLang="en-US" dirty="0" smtClean="0"/>
              <a:t>结果等。</a:t>
            </a:r>
            <a:endParaRPr lang="zh-CN" altLang="en-US" dirty="0"/>
          </a:p>
        </p:txBody>
      </p:sp>
      <p:pic>
        <p:nvPicPr>
          <p:cNvPr id="5" name="图片 4"/>
          <p:cNvPicPr>
            <a:picLocks noChangeAspect="1"/>
          </p:cNvPicPr>
          <p:nvPr/>
        </p:nvPicPr>
        <p:blipFill>
          <a:blip r:embed="rId3"/>
          <a:stretch>
            <a:fillRect/>
          </a:stretch>
        </p:blipFill>
        <p:spPr>
          <a:xfrm>
            <a:off x="5434148" y="3714983"/>
            <a:ext cx="6069875" cy="2938364"/>
          </a:xfrm>
          <a:prstGeom prst="rect">
            <a:avLst/>
          </a:prstGeom>
        </p:spPr>
      </p:pic>
      <p:pic>
        <p:nvPicPr>
          <p:cNvPr id="4" name="图片 3"/>
          <p:cNvPicPr>
            <a:picLocks noChangeAspect="1"/>
          </p:cNvPicPr>
          <p:nvPr/>
        </p:nvPicPr>
        <p:blipFill>
          <a:blip r:embed="rId4"/>
          <a:stretch>
            <a:fillRect/>
          </a:stretch>
        </p:blipFill>
        <p:spPr>
          <a:xfrm>
            <a:off x="732325" y="2769974"/>
            <a:ext cx="5668475" cy="2748077"/>
          </a:xfrm>
          <a:prstGeom prst="rect">
            <a:avLst/>
          </a:prstGeom>
        </p:spPr>
      </p:pic>
      <p:sp>
        <p:nvSpPr>
          <p:cNvPr id="6" name="文本框 5"/>
          <p:cNvSpPr txBox="1"/>
          <p:nvPr/>
        </p:nvSpPr>
        <p:spPr>
          <a:xfrm>
            <a:off x="732325" y="5518051"/>
            <a:ext cx="1261884" cy="307777"/>
          </a:xfrm>
          <a:prstGeom prst="rect">
            <a:avLst/>
          </a:prstGeom>
          <a:noFill/>
        </p:spPr>
        <p:txBody>
          <a:bodyPr wrap="none" rtlCol="0">
            <a:spAutoFit/>
          </a:bodyPr>
          <a:lstStyle/>
          <a:p>
            <a:r>
              <a:rPr lang="zh-CN" altLang="en-US" sz="1400" b="1" dirty="0" smtClean="0"/>
              <a:t>版本质量看板</a:t>
            </a:r>
            <a:endParaRPr lang="zh-CN" altLang="en-US" sz="1400" b="1" dirty="0"/>
          </a:p>
        </p:txBody>
      </p:sp>
      <p:sp>
        <p:nvSpPr>
          <p:cNvPr id="7" name="文本框 6"/>
          <p:cNvSpPr txBox="1"/>
          <p:nvPr/>
        </p:nvSpPr>
        <p:spPr>
          <a:xfrm>
            <a:off x="10242139" y="3407205"/>
            <a:ext cx="1261884" cy="307777"/>
          </a:xfrm>
          <a:prstGeom prst="rect">
            <a:avLst/>
          </a:prstGeom>
          <a:noFill/>
        </p:spPr>
        <p:txBody>
          <a:bodyPr wrap="none" rtlCol="0">
            <a:spAutoFit/>
          </a:bodyPr>
          <a:lstStyle/>
          <a:p>
            <a:r>
              <a:rPr lang="zh-CN" altLang="en-US" sz="1400" b="1" dirty="0" smtClean="0"/>
              <a:t>镜像信息承载</a:t>
            </a:r>
            <a:endParaRPr lang="zh-CN" altLang="en-US" sz="1400" b="1" dirty="0"/>
          </a:p>
        </p:txBody>
      </p:sp>
    </p:spTree>
    <p:extLst>
      <p:ext uri="{BB962C8B-B14F-4D97-AF65-F5344CB8AC3E}">
        <p14:creationId xmlns:p14="http://schemas.microsoft.com/office/powerpoint/2010/main" val="923584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p:txBody>
          <a:bodyPr/>
          <a:lstStyle/>
          <a:p>
            <a:r>
              <a:rPr lang="zh-CN" altLang="en-US" dirty="0" smtClean="0"/>
              <a:t>版本测试活动承载</a:t>
            </a:r>
            <a:endParaRPr lang="zh-CN" altLang="en-US" dirty="0"/>
          </a:p>
        </p:txBody>
      </p:sp>
      <p:sp>
        <p:nvSpPr>
          <p:cNvPr id="3" name="内容占位符 2">
            <a:extLst>
              <a:ext uri="{FF2B5EF4-FFF2-40B4-BE49-F238E27FC236}">
                <a16:creationId xmlns="" xmlns:a16="http://schemas.microsoft.com/office/drawing/2014/main" id="{721D9353-DA86-481D-A15F-E6FE508292E7}"/>
              </a:ext>
            </a:extLst>
          </p:cNvPr>
          <p:cNvSpPr>
            <a:spLocks noGrp="1"/>
          </p:cNvSpPr>
          <p:nvPr>
            <p:ph sz="half" idx="1"/>
          </p:nvPr>
        </p:nvSpPr>
        <p:spPr>
          <a:xfrm>
            <a:off x="732326" y="1251498"/>
            <a:ext cx="10789114" cy="1213028"/>
          </a:xfrm>
        </p:spPr>
        <p:txBody>
          <a:bodyPr>
            <a:normAutofit/>
          </a:bodyPr>
          <a:lstStyle/>
          <a:p>
            <a:r>
              <a:rPr lang="en-US" altLang="zh-CN" dirty="0" smtClean="0"/>
              <a:t>openEuler</a:t>
            </a:r>
            <a:r>
              <a:rPr lang="zh-CN" altLang="en-US" dirty="0" smtClean="0"/>
              <a:t>维护版本测试</a:t>
            </a:r>
            <a:endParaRPr lang="en-US" altLang="zh-CN" dirty="0" smtClean="0"/>
          </a:p>
          <a:p>
            <a:endParaRPr lang="en-US" altLang="zh-CN" dirty="0" smtClean="0"/>
          </a:p>
          <a:p>
            <a:endParaRPr lang="en-US" altLang="zh-CN" dirty="0"/>
          </a:p>
          <a:p>
            <a:endParaRPr lang="en-US" altLang="zh-CN" dirty="0"/>
          </a:p>
        </p:txBody>
      </p:sp>
      <p:sp>
        <p:nvSpPr>
          <p:cNvPr id="5" name="矩形 4"/>
          <p:cNvSpPr/>
          <p:nvPr/>
        </p:nvSpPr>
        <p:spPr>
          <a:xfrm>
            <a:off x="244644" y="1898469"/>
            <a:ext cx="11625139" cy="4528455"/>
          </a:xfrm>
          <a:prstGeom prst="rect">
            <a:avLst/>
          </a:prstGeom>
          <a:noFill/>
          <a:ln>
            <a:solidFill>
              <a:srgbClr val="002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4644" y="1898469"/>
            <a:ext cx="11625139" cy="1132114"/>
          </a:xfrm>
          <a:prstGeom prst="rect">
            <a:avLst/>
          </a:prstGeom>
          <a:noFill/>
          <a:ln>
            <a:solidFill>
              <a:srgbClr val="002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44643" y="3030583"/>
            <a:ext cx="11625140" cy="1132114"/>
          </a:xfrm>
          <a:prstGeom prst="rect">
            <a:avLst/>
          </a:prstGeom>
          <a:noFill/>
          <a:ln>
            <a:solidFill>
              <a:srgbClr val="002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44643" y="4162697"/>
            <a:ext cx="11625140" cy="1132114"/>
          </a:xfrm>
          <a:prstGeom prst="rect">
            <a:avLst/>
          </a:prstGeom>
          <a:noFill/>
          <a:ln>
            <a:solidFill>
              <a:srgbClr val="002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4643" y="1898470"/>
            <a:ext cx="408500" cy="1132114"/>
          </a:xfrm>
          <a:prstGeom prst="rect">
            <a:avLst/>
          </a:prstGeom>
          <a:solidFill>
            <a:srgbClr val="002F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244643" y="3030583"/>
            <a:ext cx="408500" cy="1132114"/>
          </a:xfrm>
          <a:prstGeom prst="rect">
            <a:avLst/>
          </a:prstGeom>
          <a:solidFill>
            <a:srgbClr val="002F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44643" y="4162697"/>
            <a:ext cx="408500" cy="1132114"/>
          </a:xfrm>
          <a:prstGeom prst="rect">
            <a:avLst/>
          </a:prstGeom>
          <a:solidFill>
            <a:srgbClr val="002F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44642" y="5294810"/>
            <a:ext cx="408500" cy="1132114"/>
          </a:xfrm>
          <a:prstGeom prst="rect">
            <a:avLst/>
          </a:prstGeom>
          <a:solidFill>
            <a:srgbClr val="002F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44642" y="1951465"/>
            <a:ext cx="400110" cy="1201781"/>
          </a:xfrm>
          <a:prstGeom prst="rect">
            <a:avLst/>
          </a:prstGeom>
          <a:noFill/>
        </p:spPr>
        <p:txBody>
          <a:bodyPr vert="eaVert" wrap="square" rtlCol="0">
            <a:spAutoFit/>
          </a:bodyPr>
          <a:lstStyle/>
          <a:p>
            <a:r>
              <a:rPr lang="en-US" altLang="zh-CN" sz="1400" dirty="0" smtClean="0">
                <a:solidFill>
                  <a:schemeClr val="bg1"/>
                </a:solidFill>
              </a:rPr>
              <a:t>Release</a:t>
            </a:r>
            <a:r>
              <a:rPr lang="zh-CN" altLang="en-US" sz="1400" dirty="0" smtClean="0">
                <a:solidFill>
                  <a:schemeClr val="bg1"/>
                </a:solidFill>
              </a:rPr>
              <a:t>工程</a:t>
            </a:r>
            <a:endParaRPr lang="en-US" altLang="zh-CN" sz="1400" dirty="0" smtClean="0">
              <a:solidFill>
                <a:schemeClr val="bg1"/>
              </a:solidFill>
            </a:endParaRPr>
          </a:p>
        </p:txBody>
      </p:sp>
      <p:sp>
        <p:nvSpPr>
          <p:cNvPr id="14" name="文本框 13"/>
          <p:cNvSpPr txBox="1"/>
          <p:nvPr/>
        </p:nvSpPr>
        <p:spPr>
          <a:xfrm>
            <a:off x="253034" y="3234905"/>
            <a:ext cx="400110" cy="1201781"/>
          </a:xfrm>
          <a:prstGeom prst="rect">
            <a:avLst/>
          </a:prstGeom>
          <a:noFill/>
        </p:spPr>
        <p:txBody>
          <a:bodyPr vert="eaVert" wrap="square" rtlCol="0">
            <a:spAutoFit/>
          </a:bodyPr>
          <a:lstStyle/>
          <a:p>
            <a:r>
              <a:rPr lang="en-US" altLang="zh-CN" sz="1400" dirty="0" smtClean="0">
                <a:solidFill>
                  <a:schemeClr val="bg1"/>
                </a:solidFill>
              </a:rPr>
              <a:t>EulerTest</a:t>
            </a:r>
          </a:p>
        </p:txBody>
      </p:sp>
      <p:sp>
        <p:nvSpPr>
          <p:cNvPr id="15" name="文本框 14"/>
          <p:cNvSpPr txBox="1"/>
          <p:nvPr/>
        </p:nvSpPr>
        <p:spPr>
          <a:xfrm>
            <a:off x="253032" y="4244356"/>
            <a:ext cx="400110" cy="1201781"/>
          </a:xfrm>
          <a:prstGeom prst="rect">
            <a:avLst/>
          </a:prstGeom>
          <a:noFill/>
        </p:spPr>
        <p:txBody>
          <a:bodyPr vert="eaVert" wrap="square" rtlCol="0">
            <a:spAutoFit/>
          </a:bodyPr>
          <a:lstStyle/>
          <a:p>
            <a:r>
              <a:rPr lang="en-US" altLang="zh-CN" sz="1400" dirty="0" smtClean="0">
                <a:solidFill>
                  <a:schemeClr val="bg1"/>
                </a:solidFill>
              </a:rPr>
              <a:t>Compass-CI</a:t>
            </a:r>
          </a:p>
        </p:txBody>
      </p:sp>
      <p:sp>
        <p:nvSpPr>
          <p:cNvPr id="16" name="文本框 15"/>
          <p:cNvSpPr txBox="1"/>
          <p:nvPr/>
        </p:nvSpPr>
        <p:spPr>
          <a:xfrm>
            <a:off x="244641" y="5405875"/>
            <a:ext cx="400110" cy="1201781"/>
          </a:xfrm>
          <a:prstGeom prst="rect">
            <a:avLst/>
          </a:prstGeom>
          <a:noFill/>
        </p:spPr>
        <p:txBody>
          <a:bodyPr vert="eaVert" wrap="square" rtlCol="0">
            <a:spAutoFit/>
          </a:bodyPr>
          <a:lstStyle/>
          <a:p>
            <a:r>
              <a:rPr lang="en-US" altLang="zh-CN" sz="1400" dirty="0" smtClean="0">
                <a:solidFill>
                  <a:schemeClr val="bg1"/>
                </a:solidFill>
              </a:rPr>
              <a:t>EulerMaker</a:t>
            </a:r>
          </a:p>
        </p:txBody>
      </p:sp>
      <p:sp>
        <p:nvSpPr>
          <p:cNvPr id="19" name="文本框 18"/>
          <p:cNvSpPr txBox="1"/>
          <p:nvPr/>
        </p:nvSpPr>
        <p:spPr>
          <a:xfrm>
            <a:off x="880802" y="5734148"/>
            <a:ext cx="697627" cy="246221"/>
          </a:xfrm>
          <a:prstGeom prst="rect">
            <a:avLst/>
          </a:prstGeom>
          <a:noFill/>
        </p:spPr>
        <p:txBody>
          <a:bodyPr wrap="none" rtlCol="0">
            <a:spAutoFit/>
          </a:bodyPr>
          <a:lstStyle/>
          <a:p>
            <a:r>
              <a:rPr lang="zh-CN" altLang="en-US" sz="1000" dirty="0" smtClean="0"/>
              <a:t>每日构建</a:t>
            </a:r>
            <a:endParaRPr lang="zh-CN" altLang="en-US" sz="1000" dirty="0"/>
          </a:p>
        </p:txBody>
      </p:sp>
      <p:sp>
        <p:nvSpPr>
          <p:cNvPr id="21" name="文本框 20"/>
          <p:cNvSpPr txBox="1"/>
          <p:nvPr/>
        </p:nvSpPr>
        <p:spPr>
          <a:xfrm>
            <a:off x="1816579" y="3467046"/>
            <a:ext cx="877163" cy="253916"/>
          </a:xfrm>
          <a:prstGeom prst="rect">
            <a:avLst/>
          </a:prstGeom>
          <a:noFill/>
        </p:spPr>
        <p:txBody>
          <a:bodyPr wrap="none" rtlCol="0">
            <a:spAutoFit/>
          </a:bodyPr>
          <a:lstStyle/>
          <a:p>
            <a:r>
              <a:rPr lang="en-US" altLang="zh-CN" sz="1000" dirty="0" smtClean="0"/>
              <a:t>AT</a:t>
            </a:r>
            <a:r>
              <a:rPr lang="zh-CN" altLang="en-US" sz="1000" dirty="0" smtClean="0"/>
              <a:t>测试编排</a:t>
            </a:r>
            <a:endParaRPr lang="zh-CN" altLang="en-US" sz="1000" dirty="0"/>
          </a:p>
        </p:txBody>
      </p:sp>
      <p:sp>
        <p:nvSpPr>
          <p:cNvPr id="22" name="圆角矩形 21"/>
          <p:cNvSpPr/>
          <p:nvPr/>
        </p:nvSpPr>
        <p:spPr>
          <a:xfrm>
            <a:off x="1645016" y="4546111"/>
            <a:ext cx="1132113"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852780" y="4594573"/>
            <a:ext cx="877163" cy="246221"/>
          </a:xfrm>
          <a:prstGeom prst="rect">
            <a:avLst/>
          </a:prstGeom>
          <a:noFill/>
        </p:spPr>
        <p:txBody>
          <a:bodyPr wrap="square" rtlCol="0">
            <a:spAutoFit/>
          </a:bodyPr>
          <a:lstStyle/>
          <a:p>
            <a:r>
              <a:rPr lang="zh-CN" altLang="en-US" sz="1000" dirty="0"/>
              <a:t>测试</a:t>
            </a:r>
            <a:r>
              <a:rPr lang="zh-CN" altLang="en-US" sz="1000" dirty="0" smtClean="0"/>
              <a:t>执行</a:t>
            </a:r>
            <a:endParaRPr lang="zh-CN" altLang="en-US" sz="1000" dirty="0"/>
          </a:p>
        </p:txBody>
      </p:sp>
      <p:cxnSp>
        <p:nvCxnSpPr>
          <p:cNvPr id="25" name="肘形连接符 24"/>
          <p:cNvCxnSpPr>
            <a:stCxn id="37" idx="0"/>
            <a:endCxn id="39" idx="1"/>
          </p:cNvCxnSpPr>
          <p:nvPr/>
        </p:nvCxnSpPr>
        <p:spPr>
          <a:xfrm rot="5400000" flipH="1" flipV="1">
            <a:off x="386214" y="4433822"/>
            <a:ext cx="2102203" cy="41540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1975942" y="3770383"/>
            <a:ext cx="0" cy="784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2415564" y="3761485"/>
            <a:ext cx="0" cy="784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3339395" y="3470060"/>
            <a:ext cx="877163" cy="253916"/>
          </a:xfrm>
          <a:prstGeom prst="rect">
            <a:avLst/>
          </a:prstGeom>
          <a:noFill/>
        </p:spPr>
        <p:txBody>
          <a:bodyPr wrap="none" rtlCol="0">
            <a:spAutoFit/>
          </a:bodyPr>
          <a:lstStyle/>
          <a:p>
            <a:r>
              <a:rPr lang="en-US" altLang="zh-CN" sz="1000" dirty="0" smtClean="0"/>
              <a:t>AT</a:t>
            </a:r>
            <a:r>
              <a:rPr lang="zh-CN" altLang="en-US" sz="1000" dirty="0" smtClean="0"/>
              <a:t>结果汇总</a:t>
            </a:r>
            <a:endParaRPr lang="zh-CN" altLang="en-US" sz="1000" dirty="0"/>
          </a:p>
        </p:txBody>
      </p:sp>
      <p:cxnSp>
        <p:nvCxnSpPr>
          <p:cNvPr id="33" name="直接箭头连接符 32"/>
          <p:cNvCxnSpPr/>
          <p:nvPr/>
        </p:nvCxnSpPr>
        <p:spPr>
          <a:xfrm flipV="1">
            <a:off x="2785520" y="3590420"/>
            <a:ext cx="418010" cy="5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27315" y="2295641"/>
            <a:ext cx="815017" cy="3377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886009" y="2345827"/>
            <a:ext cx="697627" cy="246221"/>
          </a:xfrm>
          <a:prstGeom prst="rect">
            <a:avLst/>
          </a:prstGeom>
          <a:noFill/>
        </p:spPr>
        <p:txBody>
          <a:bodyPr wrap="none" rtlCol="0">
            <a:spAutoFit/>
          </a:bodyPr>
          <a:lstStyle/>
          <a:p>
            <a:r>
              <a:rPr lang="zh-CN" altLang="en-US" sz="1000" dirty="0" smtClean="0"/>
              <a:t>版本转测</a:t>
            </a:r>
            <a:endParaRPr lang="zh-CN" altLang="en-US" sz="1000" dirty="0"/>
          </a:p>
        </p:txBody>
      </p:sp>
      <p:sp>
        <p:nvSpPr>
          <p:cNvPr id="37" name="圆角矩形 36"/>
          <p:cNvSpPr/>
          <p:nvPr/>
        </p:nvSpPr>
        <p:spPr>
          <a:xfrm>
            <a:off x="822106" y="5692623"/>
            <a:ext cx="815017" cy="3377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1645016" y="3419355"/>
            <a:ext cx="1132113"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a:off x="3211921" y="3422754"/>
            <a:ext cx="1132113"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733403" y="3233635"/>
            <a:ext cx="1213794" cy="246221"/>
          </a:xfrm>
          <a:prstGeom prst="rect">
            <a:avLst/>
          </a:prstGeom>
          <a:noFill/>
        </p:spPr>
        <p:txBody>
          <a:bodyPr wrap="none" rtlCol="0">
            <a:spAutoFit/>
          </a:bodyPr>
          <a:lstStyle/>
          <a:p>
            <a:r>
              <a:rPr lang="en-US" altLang="zh-CN" sz="1000" dirty="0" smtClean="0"/>
              <a:t>update</a:t>
            </a:r>
            <a:r>
              <a:rPr lang="zh-CN" altLang="en-US" sz="1000" dirty="0" smtClean="0"/>
              <a:t>里程碑</a:t>
            </a:r>
            <a:r>
              <a:rPr lang="zh-CN" altLang="en-US" sz="1000" dirty="0"/>
              <a:t>生成</a:t>
            </a:r>
          </a:p>
        </p:txBody>
      </p:sp>
      <p:sp>
        <p:nvSpPr>
          <p:cNvPr id="48" name="圆角矩形 47"/>
          <p:cNvSpPr/>
          <p:nvPr/>
        </p:nvSpPr>
        <p:spPr>
          <a:xfrm>
            <a:off x="4778826" y="3168068"/>
            <a:ext cx="1132113"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6131796" y="3227473"/>
            <a:ext cx="1356462" cy="246221"/>
          </a:xfrm>
          <a:prstGeom prst="rect">
            <a:avLst/>
          </a:prstGeom>
          <a:noFill/>
        </p:spPr>
        <p:txBody>
          <a:bodyPr wrap="none" rtlCol="0">
            <a:spAutoFit/>
          </a:bodyPr>
          <a:lstStyle/>
          <a:p>
            <a:r>
              <a:rPr lang="en-US" altLang="zh-CN" sz="1000" dirty="0" smtClean="0"/>
              <a:t>update</a:t>
            </a:r>
            <a:r>
              <a:rPr lang="zh-CN" altLang="en-US" sz="1000" dirty="0" smtClean="0"/>
              <a:t>版本基线生成</a:t>
            </a:r>
            <a:endParaRPr lang="zh-CN" altLang="en-US" sz="1000" dirty="0"/>
          </a:p>
        </p:txBody>
      </p:sp>
      <p:sp>
        <p:nvSpPr>
          <p:cNvPr id="50" name="圆角矩形 49"/>
          <p:cNvSpPr/>
          <p:nvPr/>
        </p:nvSpPr>
        <p:spPr>
          <a:xfrm>
            <a:off x="6163857" y="3170017"/>
            <a:ext cx="1292341"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0" name="直接箭头连接符 59"/>
          <p:cNvCxnSpPr>
            <a:stCxn id="48" idx="3"/>
            <a:endCxn id="50" idx="1"/>
          </p:cNvCxnSpPr>
          <p:nvPr/>
        </p:nvCxnSpPr>
        <p:spPr>
          <a:xfrm>
            <a:off x="5910939" y="3339133"/>
            <a:ext cx="252918" cy="19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6332192" y="3701627"/>
            <a:ext cx="954107" cy="246221"/>
          </a:xfrm>
          <a:prstGeom prst="rect">
            <a:avLst/>
          </a:prstGeom>
          <a:noFill/>
        </p:spPr>
        <p:txBody>
          <a:bodyPr wrap="none" rtlCol="0">
            <a:spAutoFit/>
          </a:bodyPr>
          <a:lstStyle/>
          <a:p>
            <a:r>
              <a:rPr lang="zh-CN" altLang="en-US" sz="1000" dirty="0" smtClean="0"/>
              <a:t>版本测试任务</a:t>
            </a:r>
            <a:endParaRPr lang="zh-CN" altLang="en-US" sz="1000" dirty="0"/>
          </a:p>
        </p:txBody>
      </p:sp>
      <p:sp>
        <p:nvSpPr>
          <p:cNvPr id="63" name="圆角矩形 62"/>
          <p:cNvSpPr/>
          <p:nvPr/>
        </p:nvSpPr>
        <p:spPr>
          <a:xfrm>
            <a:off x="6163075" y="3650146"/>
            <a:ext cx="1292341"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7715535" y="3707638"/>
            <a:ext cx="1082348" cy="246221"/>
          </a:xfrm>
          <a:prstGeom prst="rect">
            <a:avLst/>
          </a:prstGeom>
          <a:noFill/>
        </p:spPr>
        <p:txBody>
          <a:bodyPr wrap="none" rtlCol="0">
            <a:spAutoFit/>
          </a:bodyPr>
          <a:lstStyle/>
          <a:p>
            <a:r>
              <a:rPr lang="zh-CN" altLang="en-US" sz="1000" dirty="0" smtClean="0"/>
              <a:t>自动化测试编排</a:t>
            </a:r>
            <a:endParaRPr lang="zh-CN" altLang="en-US" sz="1000" dirty="0"/>
          </a:p>
        </p:txBody>
      </p:sp>
      <p:sp>
        <p:nvSpPr>
          <p:cNvPr id="65" name="圆角矩形 64"/>
          <p:cNvSpPr/>
          <p:nvPr/>
        </p:nvSpPr>
        <p:spPr>
          <a:xfrm>
            <a:off x="7621607" y="3649503"/>
            <a:ext cx="1292341"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9248674" y="3697965"/>
            <a:ext cx="954107" cy="246221"/>
          </a:xfrm>
          <a:prstGeom prst="rect">
            <a:avLst/>
          </a:prstGeom>
          <a:noFill/>
        </p:spPr>
        <p:txBody>
          <a:bodyPr wrap="none" rtlCol="0">
            <a:spAutoFit/>
          </a:bodyPr>
          <a:lstStyle/>
          <a:p>
            <a:r>
              <a:rPr lang="zh-CN" altLang="en-US" sz="1000" dirty="0" smtClean="0"/>
              <a:t>测试结果汇总</a:t>
            </a:r>
            <a:endParaRPr lang="zh-CN" altLang="en-US" sz="1000" dirty="0"/>
          </a:p>
        </p:txBody>
      </p:sp>
      <p:sp>
        <p:nvSpPr>
          <p:cNvPr id="67" name="圆角矩形 66"/>
          <p:cNvSpPr/>
          <p:nvPr/>
        </p:nvSpPr>
        <p:spPr>
          <a:xfrm>
            <a:off x="9080139" y="3649503"/>
            <a:ext cx="1292341"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a:off x="7690652" y="4553991"/>
            <a:ext cx="1132113"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7920720" y="4601944"/>
            <a:ext cx="877163" cy="246221"/>
          </a:xfrm>
          <a:prstGeom prst="rect">
            <a:avLst/>
          </a:prstGeom>
          <a:noFill/>
        </p:spPr>
        <p:txBody>
          <a:bodyPr wrap="square" rtlCol="0">
            <a:spAutoFit/>
          </a:bodyPr>
          <a:lstStyle/>
          <a:p>
            <a:r>
              <a:rPr lang="zh-CN" altLang="en-US" sz="1000" dirty="0" smtClean="0"/>
              <a:t>测试执行</a:t>
            </a:r>
            <a:endParaRPr lang="zh-CN" altLang="en-US" sz="1000" dirty="0"/>
          </a:p>
        </p:txBody>
      </p:sp>
      <p:cxnSp>
        <p:nvCxnSpPr>
          <p:cNvPr id="75" name="直接箭头连接符 74"/>
          <p:cNvCxnSpPr/>
          <p:nvPr/>
        </p:nvCxnSpPr>
        <p:spPr>
          <a:xfrm>
            <a:off x="8041462" y="4000531"/>
            <a:ext cx="0" cy="553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flipV="1">
            <a:off x="8481084" y="3991633"/>
            <a:ext cx="0" cy="562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63" idx="3"/>
            <a:endCxn id="65" idx="1"/>
          </p:cNvCxnSpPr>
          <p:nvPr/>
        </p:nvCxnSpPr>
        <p:spPr>
          <a:xfrm flipV="1">
            <a:off x="7455416" y="3820568"/>
            <a:ext cx="166191" cy="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文本框 86"/>
          <p:cNvSpPr txBox="1"/>
          <p:nvPr/>
        </p:nvSpPr>
        <p:spPr>
          <a:xfrm>
            <a:off x="10504250" y="3227750"/>
            <a:ext cx="1210588" cy="246221"/>
          </a:xfrm>
          <a:prstGeom prst="rect">
            <a:avLst/>
          </a:prstGeom>
          <a:noFill/>
        </p:spPr>
        <p:txBody>
          <a:bodyPr wrap="none" rtlCol="0">
            <a:spAutoFit/>
          </a:bodyPr>
          <a:lstStyle/>
          <a:p>
            <a:r>
              <a:rPr lang="zh-CN" altLang="en-US" sz="1000" dirty="0" smtClean="0"/>
              <a:t>版本测试报告生成</a:t>
            </a:r>
            <a:endParaRPr lang="zh-CN" altLang="en-US" sz="1000" dirty="0"/>
          </a:p>
        </p:txBody>
      </p:sp>
      <p:sp>
        <p:nvSpPr>
          <p:cNvPr id="88" name="圆角矩形 87"/>
          <p:cNvSpPr/>
          <p:nvPr/>
        </p:nvSpPr>
        <p:spPr>
          <a:xfrm>
            <a:off x="10463374" y="3170258"/>
            <a:ext cx="1292341"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箭头连接符 89"/>
          <p:cNvCxnSpPr>
            <a:stCxn id="65" idx="3"/>
            <a:endCxn id="67" idx="1"/>
          </p:cNvCxnSpPr>
          <p:nvPr/>
        </p:nvCxnSpPr>
        <p:spPr>
          <a:xfrm>
            <a:off x="8913948" y="3820568"/>
            <a:ext cx="16619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圆角矩形 90"/>
          <p:cNvSpPr/>
          <p:nvPr/>
        </p:nvSpPr>
        <p:spPr>
          <a:xfrm>
            <a:off x="10698288" y="2293631"/>
            <a:ext cx="815017" cy="3377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文本框 91"/>
          <p:cNvSpPr txBox="1"/>
          <p:nvPr/>
        </p:nvSpPr>
        <p:spPr>
          <a:xfrm>
            <a:off x="10756982" y="2350687"/>
            <a:ext cx="697627" cy="246221"/>
          </a:xfrm>
          <a:prstGeom prst="rect">
            <a:avLst/>
          </a:prstGeom>
          <a:noFill/>
        </p:spPr>
        <p:txBody>
          <a:bodyPr wrap="none" rtlCol="0">
            <a:spAutoFit/>
          </a:bodyPr>
          <a:lstStyle/>
          <a:p>
            <a:r>
              <a:rPr lang="zh-CN" altLang="en-US" sz="1000" dirty="0" smtClean="0"/>
              <a:t>版本发布</a:t>
            </a:r>
            <a:endParaRPr lang="zh-CN" altLang="en-US" sz="1000" dirty="0"/>
          </a:p>
        </p:txBody>
      </p:sp>
      <p:sp>
        <p:nvSpPr>
          <p:cNvPr id="93" name="菱形 92"/>
          <p:cNvSpPr/>
          <p:nvPr/>
        </p:nvSpPr>
        <p:spPr>
          <a:xfrm>
            <a:off x="9268527" y="3168068"/>
            <a:ext cx="914400" cy="349165"/>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p:cNvSpPr txBox="1"/>
          <p:nvPr/>
        </p:nvSpPr>
        <p:spPr>
          <a:xfrm>
            <a:off x="9312793" y="3216022"/>
            <a:ext cx="825867" cy="246221"/>
          </a:xfrm>
          <a:prstGeom prst="rect">
            <a:avLst/>
          </a:prstGeom>
          <a:noFill/>
        </p:spPr>
        <p:txBody>
          <a:bodyPr wrap="none" rtlCol="0">
            <a:spAutoFit/>
          </a:bodyPr>
          <a:lstStyle/>
          <a:p>
            <a:r>
              <a:rPr lang="zh-CN" altLang="en-US" sz="1000" dirty="0" smtClean="0"/>
              <a:t>问题均闭环</a:t>
            </a:r>
            <a:endParaRPr lang="zh-CN" altLang="en-US" sz="1000" dirty="0"/>
          </a:p>
        </p:txBody>
      </p:sp>
      <p:cxnSp>
        <p:nvCxnSpPr>
          <p:cNvPr id="98" name="直接箭头连接符 97"/>
          <p:cNvCxnSpPr>
            <a:stCxn id="67" idx="0"/>
            <a:endCxn id="93" idx="2"/>
          </p:cNvCxnSpPr>
          <p:nvPr/>
        </p:nvCxnSpPr>
        <p:spPr>
          <a:xfrm flipH="1" flipV="1">
            <a:off x="9725727" y="3517233"/>
            <a:ext cx="583" cy="1322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stCxn id="93" idx="3"/>
            <a:endCxn id="88" idx="1"/>
          </p:cNvCxnSpPr>
          <p:nvPr/>
        </p:nvCxnSpPr>
        <p:spPr>
          <a:xfrm flipV="1">
            <a:off x="10182927" y="3341323"/>
            <a:ext cx="280447" cy="13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a:stCxn id="88" idx="0"/>
            <a:endCxn id="91" idx="2"/>
          </p:cNvCxnSpPr>
          <p:nvPr/>
        </p:nvCxnSpPr>
        <p:spPr>
          <a:xfrm flipH="1" flipV="1">
            <a:off x="11105797" y="2631402"/>
            <a:ext cx="3748" cy="5388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矩形 102"/>
          <p:cNvSpPr/>
          <p:nvPr/>
        </p:nvSpPr>
        <p:spPr>
          <a:xfrm>
            <a:off x="6049789" y="3073893"/>
            <a:ext cx="1524357" cy="105322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6552873" y="3976064"/>
            <a:ext cx="565949" cy="184666"/>
          </a:xfrm>
          <a:prstGeom prst="rect">
            <a:avLst/>
          </a:prstGeom>
          <a:noFill/>
        </p:spPr>
        <p:txBody>
          <a:bodyPr wrap="square" rtlCol="0">
            <a:spAutoFit/>
          </a:bodyPr>
          <a:lstStyle/>
          <a:p>
            <a:r>
              <a:rPr lang="zh-CN" altLang="en-US" sz="600" dirty="0" smtClean="0">
                <a:solidFill>
                  <a:srgbClr val="FF0000"/>
                </a:solidFill>
              </a:rPr>
              <a:t>应用基线</a:t>
            </a:r>
            <a:endParaRPr lang="zh-CN" altLang="en-US" sz="600" dirty="0">
              <a:solidFill>
                <a:srgbClr val="FF0000"/>
              </a:solidFill>
            </a:endParaRPr>
          </a:p>
        </p:txBody>
      </p:sp>
      <p:sp>
        <p:nvSpPr>
          <p:cNvPr id="107" name="矩形 106"/>
          <p:cNvSpPr/>
          <p:nvPr/>
        </p:nvSpPr>
        <p:spPr>
          <a:xfrm>
            <a:off x="746447" y="3181026"/>
            <a:ext cx="3770648" cy="302165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文本框 107"/>
          <p:cNvSpPr txBox="1"/>
          <p:nvPr/>
        </p:nvSpPr>
        <p:spPr>
          <a:xfrm>
            <a:off x="2374978" y="6030394"/>
            <a:ext cx="565949" cy="184666"/>
          </a:xfrm>
          <a:prstGeom prst="rect">
            <a:avLst/>
          </a:prstGeom>
          <a:noFill/>
        </p:spPr>
        <p:txBody>
          <a:bodyPr wrap="square" rtlCol="0">
            <a:spAutoFit/>
          </a:bodyPr>
          <a:lstStyle/>
          <a:p>
            <a:r>
              <a:rPr lang="en-US" altLang="zh-CN" sz="600" dirty="0" smtClean="0">
                <a:solidFill>
                  <a:srgbClr val="FF0000"/>
                </a:solidFill>
              </a:rPr>
              <a:t>Daily Loop</a:t>
            </a:r>
            <a:endParaRPr lang="zh-CN" altLang="en-US" sz="600" dirty="0">
              <a:solidFill>
                <a:srgbClr val="FF0000"/>
              </a:solidFill>
            </a:endParaRPr>
          </a:p>
        </p:txBody>
      </p:sp>
      <p:sp>
        <p:nvSpPr>
          <p:cNvPr id="109" name="菱形 108"/>
          <p:cNvSpPr/>
          <p:nvPr/>
        </p:nvSpPr>
        <p:spPr>
          <a:xfrm>
            <a:off x="3320776" y="2234222"/>
            <a:ext cx="914400" cy="460953"/>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a:off x="3483664" y="2341415"/>
            <a:ext cx="588623" cy="246221"/>
          </a:xfrm>
          <a:prstGeom prst="rect">
            <a:avLst/>
          </a:prstGeom>
          <a:noFill/>
        </p:spPr>
        <p:txBody>
          <a:bodyPr wrap="none" rtlCol="0">
            <a:spAutoFit/>
          </a:bodyPr>
          <a:lstStyle/>
          <a:p>
            <a:r>
              <a:rPr lang="en-US" altLang="zh-CN" sz="1000" dirty="0" smtClean="0"/>
              <a:t>AT</a:t>
            </a:r>
            <a:r>
              <a:rPr lang="zh-CN" altLang="en-US" sz="1000" dirty="0" smtClean="0"/>
              <a:t>通过</a:t>
            </a:r>
            <a:endParaRPr lang="zh-CN" altLang="en-US" sz="1000" dirty="0"/>
          </a:p>
        </p:txBody>
      </p:sp>
      <p:sp>
        <p:nvSpPr>
          <p:cNvPr id="111" name="文本框 110"/>
          <p:cNvSpPr txBox="1"/>
          <p:nvPr/>
        </p:nvSpPr>
        <p:spPr>
          <a:xfrm>
            <a:off x="4950381" y="2341415"/>
            <a:ext cx="825867" cy="246221"/>
          </a:xfrm>
          <a:prstGeom prst="rect">
            <a:avLst/>
          </a:prstGeom>
          <a:noFill/>
        </p:spPr>
        <p:txBody>
          <a:bodyPr wrap="none" rtlCol="0">
            <a:spAutoFit/>
          </a:bodyPr>
          <a:lstStyle/>
          <a:p>
            <a:r>
              <a:rPr lang="en-US" altLang="zh-CN" sz="1000" dirty="0"/>
              <a:t>r</a:t>
            </a:r>
            <a:r>
              <a:rPr lang="en-US" altLang="zh-CN" sz="1000" dirty="0" smtClean="0"/>
              <a:t>epo</a:t>
            </a:r>
            <a:r>
              <a:rPr lang="zh-CN" altLang="en-US" sz="1000" dirty="0" smtClean="0"/>
              <a:t>源固定</a:t>
            </a:r>
            <a:endParaRPr lang="zh-CN" altLang="en-US" sz="1000" dirty="0"/>
          </a:p>
        </p:txBody>
      </p:sp>
      <p:sp>
        <p:nvSpPr>
          <p:cNvPr id="112" name="圆角矩形 111"/>
          <p:cNvSpPr/>
          <p:nvPr/>
        </p:nvSpPr>
        <p:spPr>
          <a:xfrm>
            <a:off x="4778826" y="2293461"/>
            <a:ext cx="1132113"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4" name="直接箭头连接符 113"/>
          <p:cNvCxnSpPr>
            <a:endCxn id="109" idx="1"/>
          </p:cNvCxnSpPr>
          <p:nvPr/>
        </p:nvCxnSpPr>
        <p:spPr>
          <a:xfrm>
            <a:off x="1645016" y="2464526"/>
            <a:ext cx="1675760" cy="1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stCxn id="46" idx="0"/>
            <a:endCxn id="109" idx="2"/>
          </p:cNvCxnSpPr>
          <p:nvPr/>
        </p:nvCxnSpPr>
        <p:spPr>
          <a:xfrm flipH="1" flipV="1">
            <a:off x="3777976" y="2695175"/>
            <a:ext cx="2" cy="7275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接箭头连接符 117"/>
          <p:cNvCxnSpPr>
            <a:stCxn id="109" idx="3"/>
            <a:endCxn id="112" idx="1"/>
          </p:cNvCxnSpPr>
          <p:nvPr/>
        </p:nvCxnSpPr>
        <p:spPr>
          <a:xfrm flipV="1">
            <a:off x="4235176" y="2464526"/>
            <a:ext cx="543650" cy="1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接箭头连接符 119"/>
          <p:cNvCxnSpPr>
            <a:stCxn id="112" idx="2"/>
            <a:endCxn id="48" idx="0"/>
          </p:cNvCxnSpPr>
          <p:nvPr/>
        </p:nvCxnSpPr>
        <p:spPr>
          <a:xfrm>
            <a:off x="5344883" y="2635591"/>
            <a:ext cx="0" cy="5324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251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p:txBody>
          <a:bodyPr/>
          <a:lstStyle/>
          <a:p>
            <a:r>
              <a:rPr lang="zh-CN" altLang="en-US" dirty="0" smtClean="0"/>
              <a:t>版本测试活动承载</a:t>
            </a:r>
            <a:endParaRPr lang="zh-CN" altLang="en-US" dirty="0"/>
          </a:p>
        </p:txBody>
      </p:sp>
      <p:sp>
        <p:nvSpPr>
          <p:cNvPr id="3" name="内容占位符 2">
            <a:extLst>
              <a:ext uri="{FF2B5EF4-FFF2-40B4-BE49-F238E27FC236}">
                <a16:creationId xmlns="" xmlns:a16="http://schemas.microsoft.com/office/drawing/2014/main" id="{721D9353-DA86-481D-A15F-E6FE508292E7}"/>
              </a:ext>
            </a:extLst>
          </p:cNvPr>
          <p:cNvSpPr>
            <a:spLocks noGrp="1"/>
          </p:cNvSpPr>
          <p:nvPr>
            <p:ph sz="half" idx="1"/>
          </p:nvPr>
        </p:nvSpPr>
        <p:spPr>
          <a:xfrm>
            <a:off x="732326" y="1251498"/>
            <a:ext cx="10789114" cy="1213028"/>
          </a:xfrm>
        </p:spPr>
        <p:txBody>
          <a:bodyPr>
            <a:normAutofit/>
          </a:bodyPr>
          <a:lstStyle/>
          <a:p>
            <a:r>
              <a:rPr lang="en-US" altLang="zh-CN" dirty="0" smtClean="0"/>
              <a:t>openEuler</a:t>
            </a:r>
            <a:r>
              <a:rPr lang="zh-CN" altLang="en-US" dirty="0" smtClean="0"/>
              <a:t>发布版本测试</a:t>
            </a:r>
            <a:endParaRPr lang="en-US" altLang="zh-CN" dirty="0" smtClean="0"/>
          </a:p>
          <a:p>
            <a:endParaRPr lang="en-US" altLang="zh-CN" dirty="0" smtClean="0"/>
          </a:p>
          <a:p>
            <a:endParaRPr lang="en-US" altLang="zh-CN" dirty="0"/>
          </a:p>
          <a:p>
            <a:endParaRPr lang="en-US" altLang="zh-CN" dirty="0"/>
          </a:p>
        </p:txBody>
      </p:sp>
      <p:sp>
        <p:nvSpPr>
          <p:cNvPr id="5" name="矩形 4"/>
          <p:cNvSpPr/>
          <p:nvPr/>
        </p:nvSpPr>
        <p:spPr>
          <a:xfrm>
            <a:off x="244644" y="1898469"/>
            <a:ext cx="11625139" cy="4528455"/>
          </a:xfrm>
          <a:prstGeom prst="rect">
            <a:avLst/>
          </a:prstGeom>
          <a:noFill/>
          <a:ln>
            <a:solidFill>
              <a:srgbClr val="002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4644" y="1898469"/>
            <a:ext cx="11625139" cy="1132114"/>
          </a:xfrm>
          <a:prstGeom prst="rect">
            <a:avLst/>
          </a:prstGeom>
          <a:noFill/>
          <a:ln>
            <a:solidFill>
              <a:srgbClr val="002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44643" y="3030583"/>
            <a:ext cx="11625140" cy="1132114"/>
          </a:xfrm>
          <a:prstGeom prst="rect">
            <a:avLst/>
          </a:prstGeom>
          <a:noFill/>
          <a:ln>
            <a:solidFill>
              <a:srgbClr val="002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44643" y="4162697"/>
            <a:ext cx="11625140" cy="1132114"/>
          </a:xfrm>
          <a:prstGeom prst="rect">
            <a:avLst/>
          </a:prstGeom>
          <a:noFill/>
          <a:ln>
            <a:solidFill>
              <a:srgbClr val="002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4643" y="1898470"/>
            <a:ext cx="408500" cy="1132114"/>
          </a:xfrm>
          <a:prstGeom prst="rect">
            <a:avLst/>
          </a:prstGeom>
          <a:solidFill>
            <a:srgbClr val="002F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244643" y="3030583"/>
            <a:ext cx="408500" cy="1132114"/>
          </a:xfrm>
          <a:prstGeom prst="rect">
            <a:avLst/>
          </a:prstGeom>
          <a:solidFill>
            <a:srgbClr val="002F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44643" y="4162697"/>
            <a:ext cx="408500" cy="1132114"/>
          </a:xfrm>
          <a:prstGeom prst="rect">
            <a:avLst/>
          </a:prstGeom>
          <a:solidFill>
            <a:srgbClr val="002F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44642" y="5294810"/>
            <a:ext cx="408500" cy="1132114"/>
          </a:xfrm>
          <a:prstGeom prst="rect">
            <a:avLst/>
          </a:prstGeom>
          <a:solidFill>
            <a:srgbClr val="002F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44642" y="1951465"/>
            <a:ext cx="400110" cy="1201781"/>
          </a:xfrm>
          <a:prstGeom prst="rect">
            <a:avLst/>
          </a:prstGeom>
          <a:noFill/>
        </p:spPr>
        <p:txBody>
          <a:bodyPr vert="eaVert" wrap="square" rtlCol="0">
            <a:spAutoFit/>
          </a:bodyPr>
          <a:lstStyle/>
          <a:p>
            <a:r>
              <a:rPr lang="en-US" altLang="zh-CN" sz="1400" dirty="0" smtClean="0">
                <a:solidFill>
                  <a:schemeClr val="bg1"/>
                </a:solidFill>
              </a:rPr>
              <a:t>Release</a:t>
            </a:r>
            <a:r>
              <a:rPr lang="zh-CN" altLang="en-US" sz="1400" dirty="0" smtClean="0">
                <a:solidFill>
                  <a:schemeClr val="bg1"/>
                </a:solidFill>
              </a:rPr>
              <a:t>工程</a:t>
            </a:r>
            <a:endParaRPr lang="en-US" altLang="zh-CN" sz="1400" dirty="0" smtClean="0">
              <a:solidFill>
                <a:schemeClr val="bg1"/>
              </a:solidFill>
            </a:endParaRPr>
          </a:p>
        </p:txBody>
      </p:sp>
      <p:sp>
        <p:nvSpPr>
          <p:cNvPr id="14" name="文本框 13"/>
          <p:cNvSpPr txBox="1"/>
          <p:nvPr/>
        </p:nvSpPr>
        <p:spPr>
          <a:xfrm>
            <a:off x="253034" y="3234905"/>
            <a:ext cx="400110" cy="1201781"/>
          </a:xfrm>
          <a:prstGeom prst="rect">
            <a:avLst/>
          </a:prstGeom>
          <a:noFill/>
        </p:spPr>
        <p:txBody>
          <a:bodyPr vert="eaVert" wrap="square" rtlCol="0">
            <a:spAutoFit/>
          </a:bodyPr>
          <a:lstStyle/>
          <a:p>
            <a:r>
              <a:rPr lang="en-US" altLang="zh-CN" sz="1400" dirty="0" smtClean="0">
                <a:solidFill>
                  <a:schemeClr val="bg1"/>
                </a:solidFill>
              </a:rPr>
              <a:t>EulerTest</a:t>
            </a:r>
          </a:p>
        </p:txBody>
      </p:sp>
      <p:sp>
        <p:nvSpPr>
          <p:cNvPr id="15" name="文本框 14"/>
          <p:cNvSpPr txBox="1"/>
          <p:nvPr/>
        </p:nvSpPr>
        <p:spPr>
          <a:xfrm>
            <a:off x="253032" y="4244356"/>
            <a:ext cx="400110" cy="1201781"/>
          </a:xfrm>
          <a:prstGeom prst="rect">
            <a:avLst/>
          </a:prstGeom>
          <a:noFill/>
        </p:spPr>
        <p:txBody>
          <a:bodyPr vert="eaVert" wrap="square" rtlCol="0">
            <a:spAutoFit/>
          </a:bodyPr>
          <a:lstStyle/>
          <a:p>
            <a:r>
              <a:rPr lang="en-US" altLang="zh-CN" sz="1400" dirty="0" smtClean="0">
                <a:solidFill>
                  <a:schemeClr val="bg1"/>
                </a:solidFill>
              </a:rPr>
              <a:t>Compass-CI</a:t>
            </a:r>
          </a:p>
        </p:txBody>
      </p:sp>
      <p:sp>
        <p:nvSpPr>
          <p:cNvPr id="16" name="文本框 15"/>
          <p:cNvSpPr txBox="1"/>
          <p:nvPr/>
        </p:nvSpPr>
        <p:spPr>
          <a:xfrm>
            <a:off x="244641" y="5405875"/>
            <a:ext cx="400110" cy="1201781"/>
          </a:xfrm>
          <a:prstGeom prst="rect">
            <a:avLst/>
          </a:prstGeom>
          <a:noFill/>
        </p:spPr>
        <p:txBody>
          <a:bodyPr vert="eaVert" wrap="square" rtlCol="0">
            <a:spAutoFit/>
          </a:bodyPr>
          <a:lstStyle/>
          <a:p>
            <a:r>
              <a:rPr lang="en-US" altLang="zh-CN" sz="1400" dirty="0" smtClean="0">
                <a:solidFill>
                  <a:schemeClr val="bg1"/>
                </a:solidFill>
              </a:rPr>
              <a:t>EulerMaker</a:t>
            </a:r>
          </a:p>
        </p:txBody>
      </p:sp>
      <p:sp>
        <p:nvSpPr>
          <p:cNvPr id="19" name="文本框 18"/>
          <p:cNvSpPr txBox="1"/>
          <p:nvPr/>
        </p:nvSpPr>
        <p:spPr>
          <a:xfrm>
            <a:off x="880802" y="5734148"/>
            <a:ext cx="697627" cy="246221"/>
          </a:xfrm>
          <a:prstGeom prst="rect">
            <a:avLst/>
          </a:prstGeom>
          <a:noFill/>
        </p:spPr>
        <p:txBody>
          <a:bodyPr wrap="none" rtlCol="0">
            <a:spAutoFit/>
          </a:bodyPr>
          <a:lstStyle/>
          <a:p>
            <a:r>
              <a:rPr lang="zh-CN" altLang="en-US" sz="1000" dirty="0" smtClean="0"/>
              <a:t>每日构建</a:t>
            </a:r>
            <a:endParaRPr lang="zh-CN" altLang="en-US" sz="1000" dirty="0"/>
          </a:p>
        </p:txBody>
      </p:sp>
      <p:sp>
        <p:nvSpPr>
          <p:cNvPr id="21" name="文本框 20"/>
          <p:cNvSpPr txBox="1"/>
          <p:nvPr/>
        </p:nvSpPr>
        <p:spPr>
          <a:xfrm>
            <a:off x="1816579" y="3467046"/>
            <a:ext cx="877163" cy="253916"/>
          </a:xfrm>
          <a:prstGeom prst="rect">
            <a:avLst/>
          </a:prstGeom>
          <a:noFill/>
        </p:spPr>
        <p:txBody>
          <a:bodyPr wrap="none" rtlCol="0">
            <a:spAutoFit/>
          </a:bodyPr>
          <a:lstStyle/>
          <a:p>
            <a:r>
              <a:rPr lang="en-US" altLang="zh-CN" sz="1000" dirty="0" smtClean="0"/>
              <a:t>AT</a:t>
            </a:r>
            <a:r>
              <a:rPr lang="zh-CN" altLang="en-US" sz="1000" dirty="0" smtClean="0"/>
              <a:t>测试编排</a:t>
            </a:r>
            <a:endParaRPr lang="zh-CN" altLang="en-US" sz="1000" dirty="0"/>
          </a:p>
        </p:txBody>
      </p:sp>
      <p:sp>
        <p:nvSpPr>
          <p:cNvPr id="22" name="圆角矩形 21"/>
          <p:cNvSpPr/>
          <p:nvPr/>
        </p:nvSpPr>
        <p:spPr>
          <a:xfrm>
            <a:off x="1645016" y="4546111"/>
            <a:ext cx="1132113"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肘形连接符 24"/>
          <p:cNvCxnSpPr>
            <a:stCxn id="37" idx="0"/>
            <a:endCxn id="39" idx="1"/>
          </p:cNvCxnSpPr>
          <p:nvPr/>
        </p:nvCxnSpPr>
        <p:spPr>
          <a:xfrm rot="5400000" flipH="1" flipV="1">
            <a:off x="386214" y="4433822"/>
            <a:ext cx="2102203" cy="41540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1975942" y="3770383"/>
            <a:ext cx="0" cy="784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2415564" y="3761485"/>
            <a:ext cx="0" cy="784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3339395" y="3470060"/>
            <a:ext cx="877163" cy="253916"/>
          </a:xfrm>
          <a:prstGeom prst="rect">
            <a:avLst/>
          </a:prstGeom>
          <a:noFill/>
        </p:spPr>
        <p:txBody>
          <a:bodyPr wrap="none" rtlCol="0">
            <a:spAutoFit/>
          </a:bodyPr>
          <a:lstStyle/>
          <a:p>
            <a:r>
              <a:rPr lang="en-US" altLang="zh-CN" sz="1000" dirty="0" smtClean="0"/>
              <a:t>AT</a:t>
            </a:r>
            <a:r>
              <a:rPr lang="zh-CN" altLang="en-US" sz="1000" dirty="0" smtClean="0"/>
              <a:t>结果汇总</a:t>
            </a:r>
            <a:endParaRPr lang="zh-CN" altLang="en-US" sz="1000" dirty="0"/>
          </a:p>
        </p:txBody>
      </p:sp>
      <p:cxnSp>
        <p:nvCxnSpPr>
          <p:cNvPr id="33" name="直接箭头连接符 32"/>
          <p:cNvCxnSpPr/>
          <p:nvPr/>
        </p:nvCxnSpPr>
        <p:spPr>
          <a:xfrm flipV="1">
            <a:off x="2785520" y="3590420"/>
            <a:ext cx="418010" cy="5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27315" y="2295641"/>
            <a:ext cx="815017" cy="3377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888284" y="2351453"/>
            <a:ext cx="697627" cy="246221"/>
          </a:xfrm>
          <a:prstGeom prst="rect">
            <a:avLst/>
          </a:prstGeom>
          <a:noFill/>
        </p:spPr>
        <p:txBody>
          <a:bodyPr wrap="none" rtlCol="0">
            <a:spAutoFit/>
          </a:bodyPr>
          <a:lstStyle/>
          <a:p>
            <a:r>
              <a:rPr lang="zh-CN" altLang="en-US" sz="1000" dirty="0" smtClean="0"/>
              <a:t>本轮迭代</a:t>
            </a:r>
            <a:endParaRPr lang="zh-CN" altLang="en-US" sz="1000" dirty="0"/>
          </a:p>
        </p:txBody>
      </p:sp>
      <p:sp>
        <p:nvSpPr>
          <p:cNvPr id="37" name="圆角矩形 36"/>
          <p:cNvSpPr/>
          <p:nvPr/>
        </p:nvSpPr>
        <p:spPr>
          <a:xfrm>
            <a:off x="822106" y="5692623"/>
            <a:ext cx="815017" cy="3377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1645016" y="3419355"/>
            <a:ext cx="1132113"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a:off x="3211921" y="3422754"/>
            <a:ext cx="1132113"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5014500" y="3480013"/>
            <a:ext cx="697627" cy="246221"/>
          </a:xfrm>
          <a:prstGeom prst="rect">
            <a:avLst/>
          </a:prstGeom>
          <a:noFill/>
        </p:spPr>
        <p:txBody>
          <a:bodyPr wrap="none" rtlCol="0">
            <a:spAutoFit/>
          </a:bodyPr>
          <a:lstStyle/>
          <a:p>
            <a:r>
              <a:rPr lang="zh-CN" altLang="en-US" sz="1000" dirty="0" smtClean="0"/>
              <a:t>版本转测</a:t>
            </a:r>
            <a:endParaRPr lang="zh-CN" altLang="en-US" sz="1000" dirty="0"/>
          </a:p>
        </p:txBody>
      </p:sp>
      <p:sp>
        <p:nvSpPr>
          <p:cNvPr id="48" name="圆角矩形 47"/>
          <p:cNvSpPr/>
          <p:nvPr/>
        </p:nvSpPr>
        <p:spPr>
          <a:xfrm>
            <a:off x="4778826" y="3426508"/>
            <a:ext cx="1132113"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菱形 50"/>
          <p:cNvSpPr/>
          <p:nvPr/>
        </p:nvSpPr>
        <p:spPr>
          <a:xfrm>
            <a:off x="3320776" y="2234222"/>
            <a:ext cx="914400" cy="460953"/>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3483664" y="2341415"/>
            <a:ext cx="588623" cy="246221"/>
          </a:xfrm>
          <a:prstGeom prst="rect">
            <a:avLst/>
          </a:prstGeom>
          <a:noFill/>
        </p:spPr>
        <p:txBody>
          <a:bodyPr wrap="none" rtlCol="0">
            <a:spAutoFit/>
          </a:bodyPr>
          <a:lstStyle/>
          <a:p>
            <a:r>
              <a:rPr lang="en-US" altLang="zh-CN" sz="1000" dirty="0" smtClean="0"/>
              <a:t>AT</a:t>
            </a:r>
            <a:r>
              <a:rPr lang="zh-CN" altLang="en-US" sz="1000" dirty="0" smtClean="0"/>
              <a:t>通过</a:t>
            </a:r>
            <a:endParaRPr lang="zh-CN" altLang="en-US" sz="1000" dirty="0"/>
          </a:p>
        </p:txBody>
      </p:sp>
      <p:sp>
        <p:nvSpPr>
          <p:cNvPr id="63" name="圆角矩形 62"/>
          <p:cNvSpPr/>
          <p:nvPr/>
        </p:nvSpPr>
        <p:spPr>
          <a:xfrm>
            <a:off x="6173336" y="3427151"/>
            <a:ext cx="1292341"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7725796" y="3484643"/>
            <a:ext cx="1082348" cy="246221"/>
          </a:xfrm>
          <a:prstGeom prst="rect">
            <a:avLst/>
          </a:prstGeom>
          <a:noFill/>
        </p:spPr>
        <p:txBody>
          <a:bodyPr wrap="none" rtlCol="0">
            <a:spAutoFit/>
          </a:bodyPr>
          <a:lstStyle/>
          <a:p>
            <a:r>
              <a:rPr lang="zh-CN" altLang="en-US" sz="1000" dirty="0" smtClean="0"/>
              <a:t>自动化测试编排</a:t>
            </a:r>
            <a:endParaRPr lang="zh-CN" altLang="en-US" sz="1000" dirty="0"/>
          </a:p>
        </p:txBody>
      </p:sp>
      <p:sp>
        <p:nvSpPr>
          <p:cNvPr id="65" name="圆角矩形 64"/>
          <p:cNvSpPr/>
          <p:nvPr/>
        </p:nvSpPr>
        <p:spPr>
          <a:xfrm>
            <a:off x="7631868" y="3426508"/>
            <a:ext cx="1292341"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9258935" y="3474970"/>
            <a:ext cx="954107" cy="246221"/>
          </a:xfrm>
          <a:prstGeom prst="rect">
            <a:avLst/>
          </a:prstGeom>
          <a:noFill/>
        </p:spPr>
        <p:txBody>
          <a:bodyPr wrap="none" rtlCol="0">
            <a:spAutoFit/>
          </a:bodyPr>
          <a:lstStyle/>
          <a:p>
            <a:r>
              <a:rPr lang="zh-CN" altLang="en-US" sz="1000" dirty="0" smtClean="0"/>
              <a:t>测试结果汇总</a:t>
            </a:r>
            <a:endParaRPr lang="zh-CN" altLang="en-US" sz="1000" dirty="0"/>
          </a:p>
        </p:txBody>
      </p:sp>
      <p:sp>
        <p:nvSpPr>
          <p:cNvPr id="67" name="圆角矩形 66"/>
          <p:cNvSpPr/>
          <p:nvPr/>
        </p:nvSpPr>
        <p:spPr>
          <a:xfrm>
            <a:off x="9090400" y="3426508"/>
            <a:ext cx="1292341"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a:off x="7723494" y="4553264"/>
            <a:ext cx="1132113"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5" name="直接箭头连接符 74"/>
          <p:cNvCxnSpPr/>
          <p:nvPr/>
        </p:nvCxnSpPr>
        <p:spPr>
          <a:xfrm>
            <a:off x="8552002" y="3770384"/>
            <a:ext cx="0" cy="784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flipV="1">
            <a:off x="8039124" y="3761486"/>
            <a:ext cx="0" cy="764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stCxn id="65" idx="3"/>
            <a:endCxn id="67" idx="1"/>
          </p:cNvCxnSpPr>
          <p:nvPr/>
        </p:nvCxnSpPr>
        <p:spPr>
          <a:xfrm>
            <a:off x="8924209" y="3597573"/>
            <a:ext cx="16619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63" idx="3"/>
            <a:endCxn id="65" idx="1"/>
          </p:cNvCxnSpPr>
          <p:nvPr/>
        </p:nvCxnSpPr>
        <p:spPr>
          <a:xfrm flipV="1">
            <a:off x="7465677" y="3597573"/>
            <a:ext cx="166191" cy="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6222485" y="3484643"/>
            <a:ext cx="1210588" cy="246221"/>
          </a:xfrm>
          <a:prstGeom prst="rect">
            <a:avLst/>
          </a:prstGeom>
          <a:noFill/>
        </p:spPr>
        <p:txBody>
          <a:bodyPr wrap="none" rtlCol="0">
            <a:spAutoFit/>
          </a:bodyPr>
          <a:lstStyle/>
          <a:p>
            <a:r>
              <a:rPr lang="zh-CN" altLang="en-US" sz="1000" dirty="0" smtClean="0"/>
              <a:t>迭代测试任务分配</a:t>
            </a:r>
            <a:endParaRPr lang="zh-CN" altLang="en-US" sz="1000" dirty="0"/>
          </a:p>
        </p:txBody>
      </p:sp>
      <p:sp>
        <p:nvSpPr>
          <p:cNvPr id="73" name="菱形 72"/>
          <p:cNvSpPr/>
          <p:nvPr/>
        </p:nvSpPr>
        <p:spPr>
          <a:xfrm>
            <a:off x="10546619" y="3372282"/>
            <a:ext cx="914400" cy="460953"/>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10563002" y="3474741"/>
            <a:ext cx="904415" cy="246221"/>
          </a:xfrm>
          <a:prstGeom prst="rect">
            <a:avLst/>
          </a:prstGeom>
          <a:noFill/>
        </p:spPr>
        <p:txBody>
          <a:bodyPr wrap="none" rtlCol="0">
            <a:spAutoFit/>
          </a:bodyPr>
          <a:lstStyle/>
          <a:p>
            <a:r>
              <a:rPr lang="zh-CN" altLang="en-US" sz="1000" dirty="0" smtClean="0"/>
              <a:t>满足</a:t>
            </a:r>
            <a:r>
              <a:rPr lang="en-US" altLang="zh-CN" sz="1000" dirty="0" smtClean="0"/>
              <a:t>checklist</a:t>
            </a:r>
            <a:endParaRPr lang="zh-CN" altLang="en-US" sz="1000" dirty="0"/>
          </a:p>
        </p:txBody>
      </p:sp>
      <p:sp>
        <p:nvSpPr>
          <p:cNvPr id="78" name="矩形 77"/>
          <p:cNvSpPr/>
          <p:nvPr/>
        </p:nvSpPr>
        <p:spPr>
          <a:xfrm>
            <a:off x="746447" y="3181026"/>
            <a:ext cx="3770648" cy="302165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a:off x="2374978" y="6030394"/>
            <a:ext cx="565949" cy="184666"/>
          </a:xfrm>
          <a:prstGeom prst="rect">
            <a:avLst/>
          </a:prstGeom>
          <a:noFill/>
        </p:spPr>
        <p:txBody>
          <a:bodyPr wrap="square" rtlCol="0">
            <a:spAutoFit/>
          </a:bodyPr>
          <a:lstStyle/>
          <a:p>
            <a:r>
              <a:rPr lang="en-US" altLang="zh-CN" sz="600" dirty="0" smtClean="0">
                <a:solidFill>
                  <a:srgbClr val="FF0000"/>
                </a:solidFill>
              </a:rPr>
              <a:t>Daily Loop</a:t>
            </a:r>
            <a:endParaRPr lang="zh-CN" altLang="en-US" sz="600" dirty="0">
              <a:solidFill>
                <a:srgbClr val="FF0000"/>
              </a:solidFill>
            </a:endParaRPr>
          </a:p>
        </p:txBody>
      </p:sp>
      <p:sp>
        <p:nvSpPr>
          <p:cNvPr id="80" name="圆角矩形 79"/>
          <p:cNvSpPr/>
          <p:nvPr/>
        </p:nvSpPr>
        <p:spPr>
          <a:xfrm>
            <a:off x="10304522" y="2313431"/>
            <a:ext cx="1398593" cy="3377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10374479" y="2351453"/>
            <a:ext cx="1258678" cy="246221"/>
          </a:xfrm>
          <a:prstGeom prst="rect">
            <a:avLst/>
          </a:prstGeom>
          <a:noFill/>
        </p:spPr>
        <p:txBody>
          <a:bodyPr wrap="none" rtlCol="0">
            <a:spAutoFit/>
          </a:bodyPr>
          <a:lstStyle/>
          <a:p>
            <a:r>
              <a:rPr lang="zh-CN" altLang="en-US" sz="1000" dirty="0" smtClean="0"/>
              <a:t>下轮迭代</a:t>
            </a:r>
            <a:r>
              <a:rPr lang="en-US" altLang="zh-CN" sz="1000" dirty="0" smtClean="0"/>
              <a:t>/</a:t>
            </a:r>
            <a:r>
              <a:rPr lang="zh-CN" altLang="en-US" sz="1000" dirty="0" smtClean="0"/>
              <a:t>版本发布</a:t>
            </a:r>
            <a:endParaRPr lang="zh-CN" altLang="en-US" sz="1000" dirty="0"/>
          </a:p>
        </p:txBody>
      </p:sp>
      <p:sp>
        <p:nvSpPr>
          <p:cNvPr id="82" name="文本框 81"/>
          <p:cNvSpPr txBox="1"/>
          <p:nvPr/>
        </p:nvSpPr>
        <p:spPr>
          <a:xfrm>
            <a:off x="4950381" y="2341415"/>
            <a:ext cx="825867" cy="246221"/>
          </a:xfrm>
          <a:prstGeom prst="rect">
            <a:avLst/>
          </a:prstGeom>
          <a:noFill/>
        </p:spPr>
        <p:txBody>
          <a:bodyPr wrap="none" rtlCol="0">
            <a:spAutoFit/>
          </a:bodyPr>
          <a:lstStyle/>
          <a:p>
            <a:r>
              <a:rPr lang="en-US" altLang="zh-CN" sz="1000" dirty="0"/>
              <a:t>r</a:t>
            </a:r>
            <a:r>
              <a:rPr lang="en-US" altLang="zh-CN" sz="1000" dirty="0" smtClean="0"/>
              <a:t>epo</a:t>
            </a:r>
            <a:r>
              <a:rPr lang="zh-CN" altLang="en-US" sz="1000" dirty="0" smtClean="0"/>
              <a:t>源固定</a:t>
            </a:r>
            <a:endParaRPr lang="zh-CN" altLang="en-US" sz="1000" dirty="0"/>
          </a:p>
        </p:txBody>
      </p:sp>
      <p:sp>
        <p:nvSpPr>
          <p:cNvPr id="83" name="圆角矩形 82"/>
          <p:cNvSpPr/>
          <p:nvPr/>
        </p:nvSpPr>
        <p:spPr>
          <a:xfrm>
            <a:off x="4778826" y="2293461"/>
            <a:ext cx="1132113" cy="342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箭头连接符 37"/>
          <p:cNvCxnSpPr>
            <a:stCxn id="35" idx="3"/>
            <a:endCxn id="51" idx="1"/>
          </p:cNvCxnSpPr>
          <p:nvPr/>
        </p:nvCxnSpPr>
        <p:spPr>
          <a:xfrm>
            <a:off x="1642332" y="2464527"/>
            <a:ext cx="1678444" cy="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endCxn id="83" idx="1"/>
          </p:cNvCxnSpPr>
          <p:nvPr/>
        </p:nvCxnSpPr>
        <p:spPr>
          <a:xfrm>
            <a:off x="4243842" y="2458307"/>
            <a:ext cx="534984" cy="6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83" idx="2"/>
            <a:endCxn id="48" idx="0"/>
          </p:cNvCxnSpPr>
          <p:nvPr/>
        </p:nvCxnSpPr>
        <p:spPr>
          <a:xfrm>
            <a:off x="5344883" y="2635591"/>
            <a:ext cx="0" cy="7909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46" idx="0"/>
            <a:endCxn id="51" idx="2"/>
          </p:cNvCxnSpPr>
          <p:nvPr/>
        </p:nvCxnSpPr>
        <p:spPr>
          <a:xfrm flipH="1" flipV="1">
            <a:off x="3777976" y="2695175"/>
            <a:ext cx="2" cy="7275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67" idx="3"/>
            <a:endCxn id="77" idx="1"/>
          </p:cNvCxnSpPr>
          <p:nvPr/>
        </p:nvCxnSpPr>
        <p:spPr>
          <a:xfrm>
            <a:off x="10382741" y="3597573"/>
            <a:ext cx="180261" cy="2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73" idx="0"/>
            <a:endCxn id="80" idx="2"/>
          </p:cNvCxnSpPr>
          <p:nvPr/>
        </p:nvCxnSpPr>
        <p:spPr>
          <a:xfrm flipV="1">
            <a:off x="11003819" y="2651202"/>
            <a:ext cx="0" cy="721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6049789" y="3073893"/>
            <a:ext cx="1524357" cy="105322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p:cNvSpPr txBox="1"/>
          <p:nvPr/>
        </p:nvSpPr>
        <p:spPr>
          <a:xfrm>
            <a:off x="6123995" y="3959300"/>
            <a:ext cx="1407567" cy="184666"/>
          </a:xfrm>
          <a:prstGeom prst="rect">
            <a:avLst/>
          </a:prstGeom>
          <a:noFill/>
        </p:spPr>
        <p:txBody>
          <a:bodyPr wrap="square" rtlCol="0">
            <a:spAutoFit/>
          </a:bodyPr>
          <a:lstStyle/>
          <a:p>
            <a:r>
              <a:rPr lang="zh-CN" altLang="en-US" sz="600" dirty="0" smtClean="0">
                <a:solidFill>
                  <a:srgbClr val="FF0000"/>
                </a:solidFill>
              </a:rPr>
              <a:t>里程碑、基线、版本任务均提前创建</a:t>
            </a:r>
            <a:endParaRPr lang="zh-CN" altLang="en-US" sz="600" dirty="0">
              <a:solidFill>
                <a:srgbClr val="FF0000"/>
              </a:solidFill>
            </a:endParaRPr>
          </a:p>
        </p:txBody>
      </p:sp>
      <p:sp>
        <p:nvSpPr>
          <p:cNvPr id="62" name="文本框 61"/>
          <p:cNvSpPr txBox="1"/>
          <p:nvPr/>
        </p:nvSpPr>
        <p:spPr>
          <a:xfrm>
            <a:off x="1852780" y="4594573"/>
            <a:ext cx="877163" cy="246221"/>
          </a:xfrm>
          <a:prstGeom prst="rect">
            <a:avLst/>
          </a:prstGeom>
          <a:noFill/>
        </p:spPr>
        <p:txBody>
          <a:bodyPr wrap="square" rtlCol="0">
            <a:spAutoFit/>
          </a:bodyPr>
          <a:lstStyle/>
          <a:p>
            <a:r>
              <a:rPr lang="zh-CN" altLang="en-US" sz="1000" dirty="0"/>
              <a:t>测试</a:t>
            </a:r>
            <a:r>
              <a:rPr lang="zh-CN" altLang="en-US" sz="1000" dirty="0" smtClean="0"/>
              <a:t>执行</a:t>
            </a:r>
            <a:endParaRPr lang="zh-CN" altLang="en-US" sz="1000" dirty="0"/>
          </a:p>
        </p:txBody>
      </p:sp>
      <p:sp>
        <p:nvSpPr>
          <p:cNvPr id="68" name="文本框 67"/>
          <p:cNvSpPr txBox="1"/>
          <p:nvPr/>
        </p:nvSpPr>
        <p:spPr>
          <a:xfrm>
            <a:off x="7920720" y="4601944"/>
            <a:ext cx="877163" cy="246221"/>
          </a:xfrm>
          <a:prstGeom prst="rect">
            <a:avLst/>
          </a:prstGeom>
          <a:noFill/>
        </p:spPr>
        <p:txBody>
          <a:bodyPr wrap="square" rtlCol="0">
            <a:spAutoFit/>
          </a:bodyPr>
          <a:lstStyle/>
          <a:p>
            <a:r>
              <a:rPr lang="zh-CN" altLang="en-US" sz="1000" dirty="0" smtClean="0"/>
              <a:t>测试执行</a:t>
            </a:r>
            <a:endParaRPr lang="zh-CN" altLang="en-US" sz="1000" dirty="0"/>
          </a:p>
        </p:txBody>
      </p:sp>
    </p:spTree>
    <p:extLst>
      <p:ext uri="{BB962C8B-B14F-4D97-AF65-F5344CB8AC3E}">
        <p14:creationId xmlns:p14="http://schemas.microsoft.com/office/powerpoint/2010/main" val="1827435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574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71683AA-CDD5-4AE5-B90D-7DF8466C94EB}"/>
              </a:ext>
            </a:extLst>
          </p:cNvPr>
          <p:cNvSpPr>
            <a:spLocks noGrp="1"/>
          </p:cNvSpPr>
          <p:nvPr>
            <p:ph type="title"/>
          </p:nvPr>
        </p:nvSpPr>
        <p:spPr/>
        <p:txBody>
          <a:bodyPr/>
          <a:lstStyle/>
          <a:p>
            <a:r>
              <a:rPr lang="zh-CN" altLang="en-US" dirty="0" smtClean="0"/>
              <a:t>目录</a:t>
            </a:r>
            <a:endParaRPr lang="zh-CN" altLang="en-US" dirty="0"/>
          </a:p>
        </p:txBody>
      </p:sp>
      <p:sp>
        <p:nvSpPr>
          <p:cNvPr id="3" name="文本占位符 2">
            <a:extLst>
              <a:ext uri="{FF2B5EF4-FFF2-40B4-BE49-F238E27FC236}">
                <a16:creationId xmlns="" xmlns:a16="http://schemas.microsoft.com/office/drawing/2014/main" id="{12980B48-F0CD-4D1A-AD1A-1524F397F6BA}"/>
              </a:ext>
            </a:extLst>
          </p:cNvPr>
          <p:cNvSpPr>
            <a:spLocks noGrp="1"/>
          </p:cNvSpPr>
          <p:nvPr>
            <p:ph type="body" sz="quarter" idx="13"/>
          </p:nvPr>
        </p:nvSpPr>
        <p:spPr/>
        <p:txBody>
          <a:bodyPr>
            <a:normAutofit/>
          </a:bodyPr>
          <a:lstStyle/>
          <a:p>
            <a:r>
              <a:rPr lang="en-US" altLang="zh-CN" dirty="0" smtClean="0"/>
              <a:t>EulerTest</a:t>
            </a:r>
            <a:r>
              <a:rPr lang="zh-CN" altLang="en-US" dirty="0" smtClean="0"/>
              <a:t>是什么？</a:t>
            </a:r>
            <a:endParaRPr lang="en-US" altLang="zh-CN" dirty="0" smtClean="0"/>
          </a:p>
          <a:p>
            <a:r>
              <a:rPr lang="zh-CN" altLang="en-US" dirty="0" smtClean="0"/>
              <a:t>用户组与工作空间</a:t>
            </a:r>
            <a:endParaRPr lang="en-US" altLang="zh-CN" dirty="0" smtClean="0"/>
          </a:p>
          <a:p>
            <a:r>
              <a:rPr lang="zh-CN" altLang="en-US" dirty="0" smtClean="0"/>
              <a:t>权限系统</a:t>
            </a:r>
            <a:endParaRPr lang="en-US" altLang="zh-CN" dirty="0" smtClean="0"/>
          </a:p>
          <a:p>
            <a:r>
              <a:rPr lang="zh-CN" altLang="en-US" dirty="0" smtClean="0"/>
              <a:t>文本用例与版本基线</a:t>
            </a:r>
            <a:endParaRPr lang="en-US" altLang="zh-CN" dirty="0" smtClean="0"/>
          </a:p>
          <a:p>
            <a:r>
              <a:rPr lang="zh-CN" altLang="en-US" dirty="0" smtClean="0"/>
              <a:t>任务管理</a:t>
            </a:r>
            <a:endParaRPr lang="en-US" altLang="zh-CN" dirty="0" smtClean="0"/>
          </a:p>
          <a:p>
            <a:r>
              <a:rPr lang="zh-CN" altLang="en-US" dirty="0" smtClean="0"/>
              <a:t>测试策略设计</a:t>
            </a:r>
            <a:endParaRPr lang="en-US" altLang="zh-CN" dirty="0" smtClean="0"/>
          </a:p>
          <a:p>
            <a:r>
              <a:rPr lang="zh-CN" altLang="en-US" dirty="0" smtClean="0"/>
              <a:t>资源池与接入方法</a:t>
            </a:r>
            <a:endParaRPr lang="en-US" altLang="zh-CN" dirty="0" smtClean="0"/>
          </a:p>
          <a:p>
            <a:r>
              <a:rPr lang="zh-CN" altLang="en-US" dirty="0" smtClean="0"/>
              <a:t>测试执行</a:t>
            </a:r>
            <a:endParaRPr lang="en-US" altLang="zh-CN" dirty="0" smtClean="0"/>
          </a:p>
          <a:p>
            <a:r>
              <a:rPr lang="zh-CN" altLang="en-US" dirty="0" smtClean="0"/>
              <a:t>版本管理与质量看板</a:t>
            </a:r>
            <a:endParaRPr lang="en-US" altLang="zh-CN" dirty="0" smtClean="0"/>
          </a:p>
          <a:p>
            <a:r>
              <a:rPr lang="zh-CN" altLang="en-US" dirty="0"/>
              <a:t>版本测试活动</a:t>
            </a:r>
            <a:r>
              <a:rPr lang="zh-CN" altLang="en-US" dirty="0" smtClean="0"/>
              <a:t>承载</a:t>
            </a:r>
            <a:endParaRPr lang="en-US" altLang="zh-CN" dirty="0"/>
          </a:p>
        </p:txBody>
      </p:sp>
      <p:cxnSp>
        <p:nvCxnSpPr>
          <p:cNvPr id="5" name="直接连接符 4"/>
          <p:cNvCxnSpPr/>
          <p:nvPr/>
        </p:nvCxnSpPr>
        <p:spPr>
          <a:xfrm>
            <a:off x="975360" y="1419497"/>
            <a:ext cx="1036320" cy="0"/>
          </a:xfrm>
          <a:prstGeom prst="line">
            <a:avLst/>
          </a:prstGeom>
          <a:ln w="57150">
            <a:solidFill>
              <a:srgbClr val="002F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45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p:txBody>
          <a:bodyPr/>
          <a:lstStyle/>
          <a:p>
            <a:r>
              <a:rPr lang="en-US" altLang="zh-CN" dirty="0" smtClean="0"/>
              <a:t>EulerTest</a:t>
            </a:r>
            <a:r>
              <a:rPr lang="zh-CN" altLang="en-US" dirty="0" smtClean="0"/>
              <a:t>是什么？</a:t>
            </a:r>
            <a:endParaRPr lang="zh-CN" altLang="en-US" dirty="0"/>
          </a:p>
        </p:txBody>
      </p:sp>
      <p:sp>
        <p:nvSpPr>
          <p:cNvPr id="3" name="内容占位符 2">
            <a:extLst>
              <a:ext uri="{FF2B5EF4-FFF2-40B4-BE49-F238E27FC236}">
                <a16:creationId xmlns="" xmlns:a16="http://schemas.microsoft.com/office/drawing/2014/main" id="{721D9353-DA86-481D-A15F-E6FE508292E7}"/>
              </a:ext>
            </a:extLst>
          </p:cNvPr>
          <p:cNvSpPr>
            <a:spLocks noGrp="1"/>
          </p:cNvSpPr>
          <p:nvPr>
            <p:ph sz="half" idx="1"/>
          </p:nvPr>
        </p:nvSpPr>
        <p:spPr>
          <a:xfrm>
            <a:off x="732325" y="1251498"/>
            <a:ext cx="10841541" cy="5401850"/>
          </a:xfrm>
        </p:spPr>
        <p:txBody>
          <a:bodyPr>
            <a:normAutofit lnSpcReduction="10000"/>
          </a:bodyPr>
          <a:lstStyle/>
          <a:p>
            <a:r>
              <a:rPr lang="en-US" altLang="zh-CN" b="1" dirty="0" smtClean="0"/>
              <a:t>EulerTest</a:t>
            </a:r>
            <a:r>
              <a:rPr lang="zh-CN" altLang="en-US" dirty="0" smtClean="0"/>
              <a:t>（原名</a:t>
            </a:r>
            <a:r>
              <a:rPr lang="en-US" altLang="zh-CN" dirty="0" smtClean="0"/>
              <a:t>radiaTest</a:t>
            </a:r>
            <a:r>
              <a:rPr lang="zh-CN" altLang="en-US" dirty="0" smtClean="0"/>
              <a:t>），是孵化于</a:t>
            </a:r>
            <a:r>
              <a:rPr lang="en-US" altLang="zh-CN" dirty="0" smtClean="0"/>
              <a:t>openEuler</a:t>
            </a:r>
            <a:r>
              <a:rPr lang="zh-CN" altLang="en-US" dirty="0" smtClean="0"/>
              <a:t>社区的一个版本级测试管理平台项目，</a:t>
            </a:r>
            <a:endParaRPr lang="en-US" altLang="zh-CN" dirty="0" smtClean="0"/>
          </a:p>
          <a:p>
            <a:r>
              <a:rPr lang="zh-CN" altLang="en-US" dirty="0" smtClean="0"/>
              <a:t>已上线官方公共服务站点 </a:t>
            </a:r>
            <a:r>
              <a:rPr lang="en-US" altLang="zh-CN" dirty="0" smtClean="0">
                <a:hlinkClick r:id="rId3"/>
              </a:rPr>
              <a:t>https://radiatest.openeuler.org</a:t>
            </a:r>
            <a:endParaRPr lang="en-US" altLang="zh-CN" dirty="0" smtClean="0"/>
          </a:p>
          <a:p>
            <a:endParaRPr lang="en-US" altLang="zh-CN" dirty="0" smtClean="0"/>
          </a:p>
          <a:p>
            <a:r>
              <a:rPr lang="zh-CN" altLang="en-US" dirty="0" smtClean="0"/>
              <a:t>该平台可通过</a:t>
            </a:r>
            <a:r>
              <a:rPr lang="en-US" altLang="zh-CN" dirty="0" smtClean="0"/>
              <a:t>openEuler</a:t>
            </a:r>
            <a:r>
              <a:rPr lang="zh-CN" altLang="en-US" dirty="0" smtClean="0"/>
              <a:t>社区鉴权登录，具备以下能力</a:t>
            </a:r>
            <a:endParaRPr lang="en-US" altLang="zh-CN" dirty="0" smtClean="0"/>
          </a:p>
          <a:p>
            <a:pPr marL="342900" indent="-342900">
              <a:buFontTx/>
              <a:buChar char="-"/>
            </a:pPr>
            <a:r>
              <a:rPr lang="zh-CN" altLang="en-US" dirty="0" smtClean="0"/>
              <a:t>用户与用户组管理</a:t>
            </a:r>
            <a:endParaRPr lang="en-US" altLang="zh-CN" dirty="0" smtClean="0"/>
          </a:p>
          <a:p>
            <a:pPr marL="342900" indent="-342900">
              <a:buFontTx/>
              <a:buChar char="-"/>
            </a:pPr>
            <a:r>
              <a:rPr lang="zh-CN" altLang="en-US" dirty="0" smtClean="0"/>
              <a:t>权限管理</a:t>
            </a:r>
            <a:endParaRPr lang="en-US" altLang="zh-CN" dirty="0" smtClean="0"/>
          </a:p>
          <a:p>
            <a:pPr marL="342900" indent="-342900">
              <a:buFontTx/>
              <a:buChar char="-"/>
            </a:pPr>
            <a:r>
              <a:rPr lang="zh-CN" altLang="en-US" dirty="0" smtClean="0"/>
              <a:t>机器与资源管理</a:t>
            </a:r>
            <a:endParaRPr lang="en-US" altLang="zh-CN" dirty="0" smtClean="0"/>
          </a:p>
          <a:p>
            <a:pPr marL="342900" indent="-342900">
              <a:buFontTx/>
              <a:buChar char="-"/>
            </a:pPr>
            <a:r>
              <a:rPr lang="zh-CN" altLang="en-US" dirty="0" smtClean="0"/>
              <a:t>用例与基线管理</a:t>
            </a:r>
            <a:endParaRPr lang="en-US" altLang="zh-CN" dirty="0" smtClean="0"/>
          </a:p>
          <a:p>
            <a:pPr marL="342900" indent="-342900">
              <a:buFontTx/>
              <a:buChar char="-"/>
            </a:pPr>
            <a:r>
              <a:rPr lang="zh-CN" altLang="en-US" dirty="0" smtClean="0"/>
              <a:t>测试执行</a:t>
            </a:r>
            <a:endParaRPr lang="en-US" altLang="zh-CN" dirty="0" smtClean="0"/>
          </a:p>
          <a:p>
            <a:pPr marL="342900" indent="-342900">
              <a:buFontTx/>
              <a:buChar char="-"/>
            </a:pPr>
            <a:r>
              <a:rPr lang="zh-CN" altLang="en-US" dirty="0" smtClean="0"/>
              <a:t>测试策略设计</a:t>
            </a:r>
            <a:endParaRPr lang="en-US" altLang="zh-CN" dirty="0"/>
          </a:p>
          <a:p>
            <a:pPr marL="342900" indent="-342900">
              <a:buFontTx/>
              <a:buChar char="-"/>
            </a:pPr>
            <a:r>
              <a:rPr lang="zh-CN" altLang="en-US" dirty="0" smtClean="0"/>
              <a:t>版本与里程碑管理</a:t>
            </a:r>
            <a:endParaRPr lang="en-US" altLang="zh-CN" dirty="0" smtClean="0"/>
          </a:p>
          <a:p>
            <a:pPr marL="342900" indent="-342900">
              <a:buFontTx/>
              <a:buChar char="-"/>
            </a:pPr>
            <a:r>
              <a:rPr lang="zh-CN" altLang="en-US" dirty="0" smtClean="0"/>
              <a:t>任务管理</a:t>
            </a:r>
            <a:endParaRPr lang="en-US" altLang="zh-CN" dirty="0" smtClean="0"/>
          </a:p>
          <a:p>
            <a:pPr marL="342900" indent="-342900">
              <a:buFontTx/>
              <a:buChar char="-"/>
            </a:pPr>
            <a:r>
              <a:rPr lang="zh-CN" altLang="en-US" dirty="0" smtClean="0"/>
              <a:t>测试报告生成</a:t>
            </a:r>
            <a:endParaRPr lang="en-US" altLang="zh-CN" dirty="0" smtClean="0"/>
          </a:p>
          <a:p>
            <a:pPr marL="342900" indent="-342900">
              <a:buFontTx/>
              <a:buChar char="-"/>
            </a:pPr>
            <a:r>
              <a:rPr lang="zh-CN" altLang="en-US" dirty="0" smtClean="0"/>
              <a:t>消息通知</a:t>
            </a:r>
            <a:endParaRPr lang="en-US" altLang="zh-CN" dirty="0" smtClean="0"/>
          </a:p>
          <a:p>
            <a:pPr marL="342900" indent="-342900">
              <a:buFontTx/>
              <a:buChar char="-"/>
            </a:pPr>
            <a:endParaRPr lang="en-US" altLang="zh-CN" dirty="0" smtClean="0"/>
          </a:p>
          <a:p>
            <a:pPr marL="342900" indent="-342900">
              <a:buFontTx/>
              <a:buChar char="-"/>
            </a:pPr>
            <a:endParaRPr lang="zh-CN" altLang="en-US" dirty="0"/>
          </a:p>
        </p:txBody>
      </p:sp>
      <p:sp>
        <p:nvSpPr>
          <p:cNvPr id="4" name="椭圆 3"/>
          <p:cNvSpPr/>
          <p:nvPr/>
        </p:nvSpPr>
        <p:spPr>
          <a:xfrm>
            <a:off x="8491030" y="4525646"/>
            <a:ext cx="2007326" cy="512643"/>
          </a:xfrm>
          <a:prstGeom prst="ellipse">
            <a:avLst/>
          </a:prstGeom>
          <a:solidFill>
            <a:srgbClr val="002F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EulerTest</a:t>
            </a:r>
            <a:endParaRPr lang="zh-CN" altLang="en-US" dirty="0"/>
          </a:p>
        </p:txBody>
      </p:sp>
      <p:sp>
        <p:nvSpPr>
          <p:cNvPr id="5" name="椭圆 4"/>
          <p:cNvSpPr/>
          <p:nvPr/>
        </p:nvSpPr>
        <p:spPr>
          <a:xfrm>
            <a:off x="8491031" y="3357051"/>
            <a:ext cx="2007325" cy="512643"/>
          </a:xfrm>
          <a:prstGeom prst="ellipse">
            <a:avLst/>
          </a:prstGeom>
          <a:solidFill>
            <a:srgbClr val="C71D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Gitee</a:t>
            </a:r>
            <a:endParaRPr lang="zh-CN" altLang="en-US" dirty="0"/>
          </a:p>
        </p:txBody>
      </p:sp>
      <p:sp>
        <p:nvSpPr>
          <p:cNvPr id="6" name="椭圆 5"/>
          <p:cNvSpPr/>
          <p:nvPr/>
        </p:nvSpPr>
        <p:spPr>
          <a:xfrm>
            <a:off x="8491031" y="5694241"/>
            <a:ext cx="2007325" cy="512643"/>
          </a:xfrm>
          <a:prstGeom prst="ellipse">
            <a:avLst/>
          </a:prstGeom>
          <a:solidFill>
            <a:srgbClr val="002F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Compass-CI</a:t>
            </a:r>
            <a:endParaRPr lang="zh-CN" altLang="en-US" dirty="0"/>
          </a:p>
        </p:txBody>
      </p:sp>
      <p:cxnSp>
        <p:nvCxnSpPr>
          <p:cNvPr id="9" name="直接箭头连接符 8"/>
          <p:cNvCxnSpPr>
            <a:stCxn id="4" idx="0"/>
            <a:endCxn id="5" idx="4"/>
          </p:cNvCxnSpPr>
          <p:nvPr/>
        </p:nvCxnSpPr>
        <p:spPr>
          <a:xfrm flipV="1">
            <a:off x="9494693" y="3869694"/>
            <a:ext cx="1" cy="655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6" idx="0"/>
          </p:cNvCxnSpPr>
          <p:nvPr/>
        </p:nvCxnSpPr>
        <p:spPr>
          <a:xfrm flipH="1" flipV="1">
            <a:off x="9494693" y="5038289"/>
            <a:ext cx="1" cy="655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9494693" y="4013004"/>
            <a:ext cx="1107996" cy="369332"/>
          </a:xfrm>
          <a:prstGeom prst="rect">
            <a:avLst/>
          </a:prstGeom>
          <a:noFill/>
        </p:spPr>
        <p:txBody>
          <a:bodyPr wrap="none" rtlCol="0">
            <a:spAutoFit/>
          </a:bodyPr>
          <a:lstStyle/>
          <a:p>
            <a:r>
              <a:rPr lang="zh-CN" altLang="en-US" dirty="0" smtClean="0"/>
              <a:t>数据同步</a:t>
            </a:r>
            <a:endParaRPr lang="zh-CN" altLang="en-US" dirty="0"/>
          </a:p>
        </p:txBody>
      </p:sp>
      <p:sp>
        <p:nvSpPr>
          <p:cNvPr id="13" name="文本框 12"/>
          <p:cNvSpPr txBox="1"/>
          <p:nvPr/>
        </p:nvSpPr>
        <p:spPr>
          <a:xfrm>
            <a:off x="9494693" y="5194569"/>
            <a:ext cx="1107996" cy="369332"/>
          </a:xfrm>
          <a:prstGeom prst="rect">
            <a:avLst/>
          </a:prstGeom>
          <a:noFill/>
        </p:spPr>
        <p:txBody>
          <a:bodyPr wrap="none" rtlCol="0">
            <a:spAutoFit/>
          </a:bodyPr>
          <a:lstStyle/>
          <a:p>
            <a:r>
              <a:rPr lang="zh-CN" altLang="en-US" dirty="0" smtClean="0"/>
              <a:t>测试能力</a:t>
            </a:r>
            <a:endParaRPr lang="zh-CN" altLang="en-US" dirty="0"/>
          </a:p>
        </p:txBody>
      </p:sp>
      <p:sp>
        <p:nvSpPr>
          <p:cNvPr id="21" name="椭圆 20"/>
          <p:cNvSpPr/>
          <p:nvPr/>
        </p:nvSpPr>
        <p:spPr>
          <a:xfrm>
            <a:off x="5375709" y="4521671"/>
            <a:ext cx="2007326" cy="512643"/>
          </a:xfrm>
          <a:prstGeom prst="ellipse">
            <a:avLst/>
          </a:prstGeom>
          <a:solidFill>
            <a:srgbClr val="002F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EulerMaker</a:t>
            </a:r>
            <a:endParaRPr lang="zh-CN" altLang="en-US" dirty="0"/>
          </a:p>
        </p:txBody>
      </p:sp>
      <p:cxnSp>
        <p:nvCxnSpPr>
          <p:cNvPr id="23" name="直接箭头连接符 22"/>
          <p:cNvCxnSpPr>
            <a:endCxn id="4" idx="2"/>
          </p:cNvCxnSpPr>
          <p:nvPr/>
        </p:nvCxnSpPr>
        <p:spPr>
          <a:xfrm>
            <a:off x="7383035" y="4777992"/>
            <a:ext cx="1107995" cy="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383034" y="4382336"/>
            <a:ext cx="1107996" cy="369332"/>
          </a:xfrm>
          <a:prstGeom prst="rect">
            <a:avLst/>
          </a:prstGeom>
          <a:noFill/>
        </p:spPr>
        <p:txBody>
          <a:bodyPr wrap="none" rtlCol="0">
            <a:spAutoFit/>
          </a:bodyPr>
          <a:lstStyle/>
          <a:p>
            <a:r>
              <a:rPr lang="zh-CN" altLang="en-US" dirty="0" smtClean="0"/>
              <a:t>构建制品</a:t>
            </a:r>
            <a:endParaRPr lang="zh-CN" altLang="en-US" dirty="0"/>
          </a:p>
        </p:txBody>
      </p:sp>
    </p:spTree>
    <p:extLst>
      <p:ext uri="{BB962C8B-B14F-4D97-AF65-F5344CB8AC3E}">
        <p14:creationId xmlns:p14="http://schemas.microsoft.com/office/powerpoint/2010/main" val="4139507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p:txBody>
          <a:bodyPr/>
          <a:lstStyle/>
          <a:p>
            <a:r>
              <a:rPr lang="zh-CN" altLang="en-US" dirty="0" smtClean="0"/>
              <a:t>用户组与工作空间</a:t>
            </a:r>
            <a:endParaRPr lang="zh-CN" altLang="en-US" dirty="0"/>
          </a:p>
        </p:txBody>
      </p:sp>
      <p:sp>
        <p:nvSpPr>
          <p:cNvPr id="3" name="内容占位符 2">
            <a:extLst>
              <a:ext uri="{FF2B5EF4-FFF2-40B4-BE49-F238E27FC236}">
                <a16:creationId xmlns="" xmlns:a16="http://schemas.microsoft.com/office/drawing/2014/main" id="{721D9353-DA86-481D-A15F-E6FE508292E7}"/>
              </a:ext>
            </a:extLst>
          </p:cNvPr>
          <p:cNvSpPr>
            <a:spLocks noGrp="1"/>
          </p:cNvSpPr>
          <p:nvPr>
            <p:ph sz="half" idx="1"/>
          </p:nvPr>
        </p:nvSpPr>
        <p:spPr>
          <a:xfrm>
            <a:off x="546640" y="1251497"/>
            <a:ext cx="10841541" cy="5401850"/>
          </a:xfrm>
        </p:spPr>
        <p:txBody>
          <a:bodyPr>
            <a:normAutofit/>
          </a:bodyPr>
          <a:lstStyle/>
          <a:p>
            <a:r>
              <a:rPr lang="en-US" altLang="zh-CN" b="1" dirty="0" smtClean="0"/>
              <a:t>EulerTest</a:t>
            </a:r>
            <a:r>
              <a:rPr lang="zh-CN" altLang="en-US" dirty="0" smtClean="0"/>
              <a:t>的用户组分为组织和团队两种，不同的组织可以注册不同的登录选项</a:t>
            </a:r>
            <a:endParaRPr lang="en-US" altLang="zh-CN" dirty="0" smtClean="0"/>
          </a:p>
          <a:p>
            <a:r>
              <a:rPr lang="zh-CN" altLang="en-US" sz="1400" dirty="0" smtClean="0"/>
              <a:t>                                                               </a:t>
            </a:r>
            <a:r>
              <a:rPr lang="en-US" altLang="zh-CN" sz="1400" dirty="0" smtClean="0"/>
              <a:t>—— </a:t>
            </a:r>
            <a:r>
              <a:rPr lang="zh-CN" altLang="en-US" sz="1400" dirty="0" smtClean="0"/>
              <a:t>如</a:t>
            </a:r>
            <a:r>
              <a:rPr lang="en-US" altLang="zh-CN" sz="1400" dirty="0" smtClean="0"/>
              <a:t>openEuler</a:t>
            </a:r>
            <a:r>
              <a:rPr lang="zh-CN" altLang="en-US" sz="1400" dirty="0" smtClean="0"/>
              <a:t>组织基于</a:t>
            </a:r>
            <a:r>
              <a:rPr lang="en-US" altLang="zh-CN" sz="1400" dirty="0" smtClean="0"/>
              <a:t>openEuler</a:t>
            </a:r>
            <a:r>
              <a:rPr lang="zh-CN" altLang="en-US" sz="1400" dirty="0" smtClean="0"/>
              <a:t>社区鉴权服务鉴别身份，且需求登录用户已签署</a:t>
            </a:r>
            <a:r>
              <a:rPr lang="en-US" altLang="zh-CN" sz="1400" dirty="0" smtClean="0"/>
              <a:t>CLA</a:t>
            </a:r>
          </a:p>
          <a:p>
            <a:r>
              <a:rPr lang="zh-CN" altLang="en-US" dirty="0" smtClean="0"/>
              <a:t>团队为组织下的子用户组，本质类似于一个个独立的工作空间，同空间内共享内部资源</a:t>
            </a:r>
            <a:endParaRPr lang="en-US" altLang="zh-CN" dirty="0" smtClean="0"/>
          </a:p>
          <a:p>
            <a:r>
              <a:rPr lang="en-US" altLang="zh-CN" sz="1400" dirty="0" smtClean="0"/>
              <a:t>				        —— EulerTest</a:t>
            </a:r>
            <a:r>
              <a:rPr lang="zh-CN" altLang="en-US" sz="1400" dirty="0" smtClean="0"/>
              <a:t>具备三种工作空间默认工作空间、版本工作空间、团队工作空间</a:t>
            </a:r>
            <a:endParaRPr lang="en-US" altLang="zh-CN" sz="1400" dirty="0" smtClean="0"/>
          </a:p>
          <a:p>
            <a:endParaRPr lang="zh-CN" altLang="en-US" dirty="0"/>
          </a:p>
        </p:txBody>
      </p:sp>
      <p:pic>
        <p:nvPicPr>
          <p:cNvPr id="7" name="图片 6"/>
          <p:cNvPicPr>
            <a:picLocks noChangeAspect="1"/>
          </p:cNvPicPr>
          <p:nvPr/>
        </p:nvPicPr>
        <p:blipFill>
          <a:blip r:embed="rId3"/>
          <a:stretch>
            <a:fillRect/>
          </a:stretch>
        </p:blipFill>
        <p:spPr>
          <a:xfrm>
            <a:off x="546640" y="2725782"/>
            <a:ext cx="8062066" cy="3927565"/>
          </a:xfrm>
          <a:prstGeom prst="rect">
            <a:avLst/>
          </a:prstGeom>
        </p:spPr>
      </p:pic>
      <p:sp>
        <p:nvSpPr>
          <p:cNvPr id="8" name="文本框 7"/>
          <p:cNvSpPr txBox="1"/>
          <p:nvPr/>
        </p:nvSpPr>
        <p:spPr>
          <a:xfrm>
            <a:off x="8794391" y="3781623"/>
            <a:ext cx="3371436" cy="1815882"/>
          </a:xfrm>
          <a:prstGeom prst="rect">
            <a:avLst/>
          </a:prstGeom>
          <a:noFill/>
        </p:spPr>
        <p:txBody>
          <a:bodyPr wrap="none" rtlCol="0">
            <a:spAutoFit/>
          </a:bodyPr>
          <a:lstStyle/>
          <a:p>
            <a:r>
              <a:rPr lang="zh-CN" altLang="en-US" sz="1400" b="1" dirty="0" smtClean="0"/>
              <a:t>默认</a:t>
            </a:r>
            <a:r>
              <a:rPr lang="en-US" altLang="zh-CN" sz="1400" b="1" dirty="0" smtClean="0"/>
              <a:t>workspace</a:t>
            </a:r>
            <a:r>
              <a:rPr lang="zh-CN" altLang="en-US" sz="1400" dirty="0" smtClean="0"/>
              <a:t>：</a:t>
            </a:r>
            <a:endParaRPr lang="en-US" altLang="zh-CN" sz="1400" dirty="0" smtClean="0"/>
          </a:p>
          <a:p>
            <a:r>
              <a:rPr lang="zh-CN" altLang="en-US" sz="1400" dirty="0" smtClean="0"/>
              <a:t>所见即可得（个人</a:t>
            </a:r>
            <a:r>
              <a:rPr lang="en-US" altLang="zh-CN" sz="1400" dirty="0" smtClean="0"/>
              <a:t>/</a:t>
            </a:r>
            <a:r>
              <a:rPr lang="zh-CN" altLang="en-US" sz="1400" dirty="0" smtClean="0"/>
              <a:t>所属团队</a:t>
            </a:r>
            <a:r>
              <a:rPr lang="en-US" altLang="zh-CN" sz="1400" dirty="0" smtClean="0"/>
              <a:t>/</a:t>
            </a:r>
            <a:r>
              <a:rPr lang="zh-CN" altLang="en-US" sz="1400" dirty="0" smtClean="0"/>
              <a:t>当前组织）</a:t>
            </a:r>
            <a:endParaRPr lang="en-US" altLang="zh-CN" sz="1400" dirty="0" smtClean="0"/>
          </a:p>
          <a:p>
            <a:endParaRPr lang="en-US" altLang="zh-CN" sz="1400" dirty="0"/>
          </a:p>
          <a:p>
            <a:r>
              <a:rPr lang="zh-CN" altLang="en-US" sz="1400" b="1" dirty="0" smtClean="0"/>
              <a:t>版本</a:t>
            </a:r>
            <a:r>
              <a:rPr lang="en-US" altLang="zh-CN" sz="1400" b="1" dirty="0" smtClean="0"/>
              <a:t>workspace</a:t>
            </a:r>
            <a:r>
              <a:rPr lang="zh-CN" altLang="en-US" sz="1400" dirty="0" smtClean="0"/>
              <a:t>：</a:t>
            </a:r>
            <a:endParaRPr lang="en-US" altLang="zh-CN" sz="1400" dirty="0" smtClean="0"/>
          </a:p>
          <a:p>
            <a:r>
              <a:rPr lang="zh-CN" altLang="en-US" sz="1400" dirty="0" smtClean="0"/>
              <a:t>着重于当前发布测试版本的实时阶段</a:t>
            </a:r>
            <a:endParaRPr lang="en-US" altLang="zh-CN" sz="1400" dirty="0" smtClean="0"/>
          </a:p>
          <a:p>
            <a:endParaRPr lang="en-US" altLang="zh-CN" sz="1400" dirty="0"/>
          </a:p>
          <a:p>
            <a:r>
              <a:rPr lang="zh-CN" altLang="en-US" sz="1400" b="1" dirty="0" smtClean="0"/>
              <a:t>团队</a:t>
            </a:r>
            <a:r>
              <a:rPr lang="en-US" altLang="zh-CN" sz="1400" b="1" dirty="0" smtClean="0"/>
              <a:t>workspace</a:t>
            </a:r>
            <a:r>
              <a:rPr lang="zh-CN" altLang="en-US" sz="1400" dirty="0" smtClean="0"/>
              <a:t>：</a:t>
            </a:r>
            <a:endParaRPr lang="en-US" altLang="zh-CN" sz="1400" dirty="0" smtClean="0"/>
          </a:p>
          <a:p>
            <a:r>
              <a:rPr lang="zh-CN" altLang="en-US" sz="1400" dirty="0" smtClean="0"/>
              <a:t>仅限于归属当前团队的数据</a:t>
            </a:r>
            <a:endParaRPr lang="zh-CN" altLang="en-US" sz="1400" dirty="0"/>
          </a:p>
        </p:txBody>
      </p:sp>
    </p:spTree>
    <p:extLst>
      <p:ext uri="{BB962C8B-B14F-4D97-AF65-F5344CB8AC3E}">
        <p14:creationId xmlns:p14="http://schemas.microsoft.com/office/powerpoint/2010/main" val="298617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p:txBody>
          <a:bodyPr/>
          <a:lstStyle/>
          <a:p>
            <a:r>
              <a:rPr lang="zh-CN" altLang="en-US" dirty="0" smtClean="0"/>
              <a:t>权限系统</a:t>
            </a:r>
            <a:endParaRPr lang="zh-CN" altLang="en-US" dirty="0"/>
          </a:p>
        </p:txBody>
      </p:sp>
      <p:sp>
        <p:nvSpPr>
          <p:cNvPr id="3" name="内容占位符 2">
            <a:extLst>
              <a:ext uri="{FF2B5EF4-FFF2-40B4-BE49-F238E27FC236}">
                <a16:creationId xmlns="" xmlns:a16="http://schemas.microsoft.com/office/drawing/2014/main" id="{721D9353-DA86-481D-A15F-E6FE508292E7}"/>
              </a:ext>
            </a:extLst>
          </p:cNvPr>
          <p:cNvSpPr>
            <a:spLocks noGrp="1"/>
          </p:cNvSpPr>
          <p:nvPr>
            <p:ph sz="half" idx="1"/>
          </p:nvPr>
        </p:nvSpPr>
        <p:spPr>
          <a:xfrm>
            <a:off x="732325" y="1251498"/>
            <a:ext cx="10841541" cy="5401850"/>
          </a:xfrm>
        </p:spPr>
        <p:txBody>
          <a:bodyPr>
            <a:normAutofit/>
          </a:bodyPr>
          <a:lstStyle/>
          <a:p>
            <a:r>
              <a:rPr lang="en-US" altLang="zh-CN" b="1" dirty="0" smtClean="0"/>
              <a:t>EulerTest</a:t>
            </a:r>
            <a:r>
              <a:rPr lang="zh-CN" altLang="en-US" dirty="0" smtClean="0"/>
              <a:t>的权限系统基于</a:t>
            </a:r>
            <a:r>
              <a:rPr lang="en-US" altLang="zh-CN" dirty="0" smtClean="0"/>
              <a:t>casbin</a:t>
            </a:r>
            <a:r>
              <a:rPr lang="zh-CN" altLang="en-US" dirty="0" smtClean="0"/>
              <a:t>框架的</a:t>
            </a:r>
            <a:r>
              <a:rPr lang="en-US" altLang="zh-CN" dirty="0" smtClean="0"/>
              <a:t>RBAC</a:t>
            </a:r>
            <a:r>
              <a:rPr lang="zh-CN" altLang="en-US" dirty="0"/>
              <a:t>体系</a:t>
            </a:r>
            <a:r>
              <a:rPr lang="zh-CN" altLang="en-US" dirty="0" smtClean="0"/>
              <a:t>，本质为</a:t>
            </a:r>
            <a:r>
              <a:rPr lang="zh-CN" altLang="en-US" dirty="0" smtClean="0">
                <a:solidFill>
                  <a:srgbClr val="002FA7"/>
                </a:solidFill>
              </a:rPr>
              <a:t>基于用户</a:t>
            </a:r>
            <a:r>
              <a:rPr lang="en-US" altLang="zh-CN" dirty="0" smtClean="0">
                <a:solidFill>
                  <a:srgbClr val="002FA7"/>
                </a:solidFill>
              </a:rPr>
              <a:t>-</a:t>
            </a:r>
            <a:r>
              <a:rPr lang="zh-CN" altLang="en-US" dirty="0" smtClean="0">
                <a:solidFill>
                  <a:srgbClr val="002FA7"/>
                </a:solidFill>
              </a:rPr>
              <a:t>角色</a:t>
            </a:r>
            <a:r>
              <a:rPr lang="en-US" altLang="zh-CN" dirty="0" smtClean="0">
                <a:solidFill>
                  <a:srgbClr val="002FA7"/>
                </a:solidFill>
              </a:rPr>
              <a:t>-</a:t>
            </a:r>
            <a:r>
              <a:rPr lang="zh-CN" altLang="en-US" dirty="0" smtClean="0">
                <a:solidFill>
                  <a:srgbClr val="002FA7"/>
                </a:solidFill>
              </a:rPr>
              <a:t>规则关联的接口访问控制</a:t>
            </a:r>
            <a:endParaRPr lang="en-US" altLang="zh-CN" dirty="0" smtClean="0">
              <a:solidFill>
                <a:srgbClr val="002FA7"/>
              </a:solidFill>
            </a:endParaRPr>
          </a:p>
          <a:p>
            <a:r>
              <a:rPr lang="zh-CN" altLang="en-US" dirty="0"/>
              <a:t>访问</a:t>
            </a:r>
            <a:r>
              <a:rPr lang="zh-CN" altLang="en-US" dirty="0" smtClean="0"/>
              <a:t>规则有三种生成方式：</a:t>
            </a:r>
            <a:endParaRPr lang="en-US" altLang="zh-CN" dirty="0" smtClean="0"/>
          </a:p>
          <a:p>
            <a:pPr marL="342900" indent="-342900">
              <a:buFontTx/>
              <a:buChar char="-"/>
            </a:pPr>
            <a:r>
              <a:rPr lang="zh-CN" altLang="en-US" dirty="0" smtClean="0"/>
              <a:t>配置文件定义的默认访问规则（服务启动之初创建的规则）</a:t>
            </a:r>
            <a:endParaRPr lang="en-US" altLang="zh-CN" dirty="0" smtClean="0"/>
          </a:p>
          <a:p>
            <a:pPr marL="342900" indent="-342900">
              <a:buFontTx/>
              <a:buChar char="-"/>
            </a:pPr>
            <a:r>
              <a:rPr lang="zh-CN" altLang="en-US" dirty="0" smtClean="0"/>
              <a:t>配置文件定义的动态访问规则（注册</a:t>
            </a:r>
            <a:r>
              <a:rPr lang="en-US" altLang="zh-CN" dirty="0" smtClean="0"/>
              <a:t>/</a:t>
            </a:r>
            <a:r>
              <a:rPr lang="zh-CN" altLang="en-US" dirty="0" smtClean="0"/>
              <a:t>创建的新数据相关的动态规则）</a:t>
            </a:r>
            <a:endParaRPr lang="en-US" altLang="zh-CN" dirty="0" smtClean="0"/>
          </a:p>
          <a:p>
            <a:pPr marL="342900" indent="-342900">
              <a:buFontTx/>
              <a:buChar char="-"/>
            </a:pPr>
            <a:r>
              <a:rPr lang="zh-CN" altLang="en-US" dirty="0" smtClean="0"/>
              <a:t>平台管理员</a:t>
            </a:r>
            <a:r>
              <a:rPr lang="en-US" altLang="zh-CN" dirty="0" smtClean="0"/>
              <a:t>/</a:t>
            </a:r>
            <a:r>
              <a:rPr lang="zh-CN" altLang="en-US" dirty="0" smtClean="0"/>
              <a:t>组织管理员</a:t>
            </a:r>
            <a:r>
              <a:rPr lang="en-US" altLang="zh-CN" dirty="0" smtClean="0"/>
              <a:t>/</a:t>
            </a:r>
            <a:r>
              <a:rPr lang="zh-CN" altLang="en-US" dirty="0" smtClean="0"/>
              <a:t>团队管理员定义的局部访问规则</a:t>
            </a:r>
            <a:endParaRPr lang="zh-CN" altLang="en-US" dirty="0"/>
          </a:p>
        </p:txBody>
      </p:sp>
      <p:pic>
        <p:nvPicPr>
          <p:cNvPr id="4" name="图片 3"/>
          <p:cNvPicPr>
            <a:picLocks noChangeAspect="1"/>
          </p:cNvPicPr>
          <p:nvPr/>
        </p:nvPicPr>
        <p:blipFill>
          <a:blip r:embed="rId3"/>
          <a:stretch>
            <a:fillRect/>
          </a:stretch>
        </p:blipFill>
        <p:spPr>
          <a:xfrm>
            <a:off x="671365" y="4623662"/>
            <a:ext cx="552450" cy="695325"/>
          </a:xfrm>
          <a:prstGeom prst="rect">
            <a:avLst/>
          </a:prstGeom>
        </p:spPr>
      </p:pic>
      <p:sp>
        <p:nvSpPr>
          <p:cNvPr id="5" name="圆角矩形 4"/>
          <p:cNvSpPr/>
          <p:nvPr/>
        </p:nvSpPr>
        <p:spPr>
          <a:xfrm>
            <a:off x="2481943" y="4697978"/>
            <a:ext cx="1402080" cy="546691"/>
          </a:xfrm>
          <a:prstGeom prst="roundRect">
            <a:avLst/>
          </a:prstGeom>
          <a:solidFill>
            <a:srgbClr val="002F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Api</a:t>
            </a:r>
            <a:endParaRPr lang="zh-CN" altLang="en-US" dirty="0"/>
          </a:p>
        </p:txBody>
      </p:sp>
      <p:sp>
        <p:nvSpPr>
          <p:cNvPr id="6" name="圆角矩形 5"/>
          <p:cNvSpPr/>
          <p:nvPr/>
        </p:nvSpPr>
        <p:spPr>
          <a:xfrm>
            <a:off x="4242564" y="5812218"/>
            <a:ext cx="1741225" cy="546690"/>
          </a:xfrm>
          <a:prstGeom prst="roundRect">
            <a:avLst/>
          </a:prstGeom>
          <a:solidFill>
            <a:srgbClr val="002F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权限匹配模型（配置</a:t>
            </a:r>
            <a:r>
              <a:rPr lang="zh-CN" altLang="en-US" dirty="0"/>
              <a:t>文件</a:t>
            </a:r>
            <a:r>
              <a:rPr lang="zh-CN" altLang="en-US" dirty="0" smtClean="0"/>
              <a:t>）</a:t>
            </a:r>
            <a:endParaRPr lang="zh-CN" altLang="en-US" dirty="0"/>
          </a:p>
        </p:txBody>
      </p:sp>
      <p:sp>
        <p:nvSpPr>
          <p:cNvPr id="8" name="菱形 7"/>
          <p:cNvSpPr/>
          <p:nvPr/>
        </p:nvSpPr>
        <p:spPr>
          <a:xfrm>
            <a:off x="6092135" y="4606050"/>
            <a:ext cx="3152503" cy="730545"/>
          </a:xfrm>
          <a:prstGeom prst="diamond">
            <a:avLst/>
          </a:prstGeom>
          <a:solidFill>
            <a:srgbClr val="002F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角色</a:t>
            </a:r>
            <a:r>
              <a:rPr lang="en-US" altLang="zh-CN" dirty="0"/>
              <a:t>+</a:t>
            </a:r>
            <a:r>
              <a:rPr lang="zh-CN" altLang="en-US" dirty="0" smtClean="0"/>
              <a:t>规则</a:t>
            </a:r>
            <a:endParaRPr lang="en-US" altLang="zh-CN" dirty="0" smtClean="0"/>
          </a:p>
          <a:p>
            <a:pPr algn="ctr"/>
            <a:r>
              <a:rPr lang="zh-CN" altLang="en-US" dirty="0" smtClean="0"/>
              <a:t>满足匹配模型</a:t>
            </a:r>
            <a:endParaRPr lang="zh-CN" altLang="en-US" dirty="0"/>
          </a:p>
        </p:txBody>
      </p:sp>
      <p:cxnSp>
        <p:nvCxnSpPr>
          <p:cNvPr id="10" name="直接箭头连接符 9"/>
          <p:cNvCxnSpPr>
            <a:stCxn id="4" idx="3"/>
            <a:endCxn id="5" idx="1"/>
          </p:cNvCxnSpPr>
          <p:nvPr/>
        </p:nvCxnSpPr>
        <p:spPr>
          <a:xfrm flipV="1">
            <a:off x="1223815" y="4971324"/>
            <a:ext cx="125812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223815" y="4623662"/>
            <a:ext cx="1234633" cy="369332"/>
          </a:xfrm>
          <a:prstGeom prst="rect">
            <a:avLst/>
          </a:prstGeom>
          <a:noFill/>
        </p:spPr>
        <p:txBody>
          <a:bodyPr wrap="none" rtlCol="0">
            <a:spAutoFit/>
          </a:bodyPr>
          <a:lstStyle/>
          <a:p>
            <a:r>
              <a:rPr lang="en-US" altLang="zh-CN" dirty="0" smtClean="0"/>
              <a:t>CRUD</a:t>
            </a:r>
            <a:r>
              <a:rPr lang="zh-CN" altLang="en-US" dirty="0"/>
              <a:t>请求</a:t>
            </a:r>
          </a:p>
        </p:txBody>
      </p:sp>
      <p:cxnSp>
        <p:nvCxnSpPr>
          <p:cNvPr id="13" name="直接箭头连接符 12"/>
          <p:cNvCxnSpPr>
            <a:endCxn id="8" idx="1"/>
          </p:cNvCxnSpPr>
          <p:nvPr/>
        </p:nvCxnSpPr>
        <p:spPr>
          <a:xfrm>
            <a:off x="3894221" y="4971322"/>
            <a:ext cx="219791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6" idx="0"/>
          </p:cNvCxnSpPr>
          <p:nvPr/>
        </p:nvCxnSpPr>
        <p:spPr>
          <a:xfrm flipH="1" flipV="1">
            <a:off x="5113176" y="4971322"/>
            <a:ext cx="1" cy="840896"/>
          </a:xfrm>
          <a:prstGeom prst="line">
            <a:avLst/>
          </a:prstGeom>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6967346" y="5812218"/>
            <a:ext cx="1402080" cy="546691"/>
          </a:xfrm>
          <a:prstGeom prst="roundRect">
            <a:avLst/>
          </a:prstGeom>
          <a:solidFill>
            <a:srgbClr val="C71D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拒绝访问</a:t>
            </a:r>
            <a:endParaRPr lang="zh-CN" altLang="en-US" dirty="0"/>
          </a:p>
        </p:txBody>
      </p:sp>
      <p:sp>
        <p:nvSpPr>
          <p:cNvPr id="18" name="圆角矩形 17"/>
          <p:cNvSpPr/>
          <p:nvPr/>
        </p:nvSpPr>
        <p:spPr>
          <a:xfrm>
            <a:off x="10110825" y="4697978"/>
            <a:ext cx="1402080" cy="54669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Api</a:t>
            </a:r>
          </a:p>
          <a:p>
            <a:pPr algn="ctr"/>
            <a:r>
              <a:rPr lang="zh-CN" altLang="en-US" dirty="0" smtClean="0"/>
              <a:t>业务逻辑</a:t>
            </a:r>
            <a:endParaRPr lang="zh-CN" altLang="en-US" dirty="0"/>
          </a:p>
        </p:txBody>
      </p:sp>
      <p:cxnSp>
        <p:nvCxnSpPr>
          <p:cNvPr id="20" name="直接箭头连接符 19"/>
          <p:cNvCxnSpPr>
            <a:stCxn id="8" idx="2"/>
            <a:endCxn id="17" idx="0"/>
          </p:cNvCxnSpPr>
          <p:nvPr/>
        </p:nvCxnSpPr>
        <p:spPr>
          <a:xfrm flipH="1">
            <a:off x="7668386" y="5336595"/>
            <a:ext cx="1" cy="475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8" idx="3"/>
            <a:endCxn id="18" idx="1"/>
          </p:cNvCxnSpPr>
          <p:nvPr/>
        </p:nvCxnSpPr>
        <p:spPr>
          <a:xfrm>
            <a:off x="9244638" y="4971323"/>
            <a:ext cx="86618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9149141" y="4623662"/>
            <a:ext cx="311304" cy="369332"/>
          </a:xfrm>
          <a:prstGeom prst="rect">
            <a:avLst/>
          </a:prstGeom>
          <a:noFill/>
        </p:spPr>
        <p:txBody>
          <a:bodyPr wrap="none" rtlCol="0">
            <a:spAutoFit/>
          </a:bodyPr>
          <a:lstStyle/>
          <a:p>
            <a:r>
              <a:rPr lang="en-US" altLang="zh-CN" dirty="0" smtClean="0"/>
              <a:t>Y</a:t>
            </a:r>
            <a:endParaRPr lang="zh-CN" altLang="en-US" dirty="0"/>
          </a:p>
        </p:txBody>
      </p:sp>
    </p:spTree>
    <p:extLst>
      <p:ext uri="{BB962C8B-B14F-4D97-AF65-F5344CB8AC3E}">
        <p14:creationId xmlns:p14="http://schemas.microsoft.com/office/powerpoint/2010/main" val="3200014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p:txBody>
          <a:bodyPr/>
          <a:lstStyle/>
          <a:p>
            <a:r>
              <a:rPr lang="zh-CN" altLang="en-US" dirty="0" smtClean="0"/>
              <a:t>文本用例与版本基线</a:t>
            </a:r>
            <a:endParaRPr lang="zh-CN" altLang="en-US" dirty="0"/>
          </a:p>
        </p:txBody>
      </p:sp>
      <p:sp>
        <p:nvSpPr>
          <p:cNvPr id="3" name="内容占位符 2">
            <a:extLst>
              <a:ext uri="{FF2B5EF4-FFF2-40B4-BE49-F238E27FC236}">
                <a16:creationId xmlns="" xmlns:a16="http://schemas.microsoft.com/office/drawing/2014/main" id="{721D9353-DA86-481D-A15F-E6FE508292E7}"/>
              </a:ext>
            </a:extLst>
          </p:cNvPr>
          <p:cNvSpPr>
            <a:spLocks noGrp="1"/>
          </p:cNvSpPr>
          <p:nvPr>
            <p:ph sz="half" idx="1"/>
          </p:nvPr>
        </p:nvSpPr>
        <p:spPr>
          <a:xfrm>
            <a:off x="732325" y="1251498"/>
            <a:ext cx="10841541" cy="5401850"/>
          </a:xfrm>
        </p:spPr>
        <p:txBody>
          <a:bodyPr>
            <a:normAutofit/>
          </a:bodyPr>
          <a:lstStyle/>
          <a:p>
            <a:r>
              <a:rPr lang="en-US" altLang="zh-CN" b="1" dirty="0" smtClean="0"/>
              <a:t>EulerTest</a:t>
            </a:r>
            <a:r>
              <a:rPr lang="zh-CN" altLang="en-US" dirty="0" smtClean="0"/>
              <a:t>支持新建</a:t>
            </a:r>
            <a:r>
              <a:rPr lang="en-US" altLang="zh-CN" dirty="0" smtClean="0"/>
              <a:t>/</a:t>
            </a:r>
            <a:r>
              <a:rPr lang="zh-CN" altLang="en-US" dirty="0" smtClean="0"/>
              <a:t>上传文本测试用例，基于组织</a:t>
            </a:r>
            <a:r>
              <a:rPr lang="en-US" altLang="zh-CN" dirty="0" smtClean="0"/>
              <a:t>/</a:t>
            </a:r>
            <a:r>
              <a:rPr lang="zh-CN" altLang="en-US" dirty="0" smtClean="0"/>
              <a:t>团队具备的用例集可以创建组织</a:t>
            </a:r>
            <a:r>
              <a:rPr lang="en-US" altLang="zh-CN" dirty="0" smtClean="0"/>
              <a:t>/</a:t>
            </a:r>
            <a:r>
              <a:rPr lang="zh-CN" altLang="en-US" dirty="0" smtClean="0"/>
              <a:t>团队的版本基线（版本结构化用例范围）</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11" y="2901079"/>
            <a:ext cx="6719888" cy="3375697"/>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1265" y="2834804"/>
            <a:ext cx="2866946" cy="3249205"/>
          </a:xfrm>
          <a:prstGeom prst="rect">
            <a:avLst/>
          </a:prstGeom>
        </p:spPr>
      </p:pic>
      <p:sp>
        <p:nvSpPr>
          <p:cNvPr id="6" name="文本框 5"/>
          <p:cNvSpPr txBox="1"/>
          <p:nvPr/>
        </p:nvSpPr>
        <p:spPr>
          <a:xfrm>
            <a:off x="3214652" y="2108242"/>
            <a:ext cx="1967205" cy="276999"/>
          </a:xfrm>
          <a:prstGeom prst="rect">
            <a:avLst/>
          </a:prstGeom>
          <a:noFill/>
        </p:spPr>
        <p:txBody>
          <a:bodyPr wrap="none" rtlCol="0">
            <a:spAutoFit/>
          </a:bodyPr>
          <a:lstStyle/>
          <a:p>
            <a:r>
              <a:rPr lang="en-US" altLang="zh-CN" sz="1200" b="1" dirty="0" smtClean="0"/>
              <a:t>openEuler</a:t>
            </a:r>
            <a:r>
              <a:rPr lang="zh-CN" altLang="en-US" sz="1200" b="1" dirty="0" smtClean="0"/>
              <a:t>社区文本用例集</a:t>
            </a:r>
            <a:endParaRPr lang="zh-CN" altLang="en-US" sz="1200" b="1" dirty="0"/>
          </a:p>
        </p:txBody>
      </p:sp>
      <p:sp>
        <p:nvSpPr>
          <p:cNvPr id="7" name="文本框 6"/>
          <p:cNvSpPr txBox="1"/>
          <p:nvPr/>
        </p:nvSpPr>
        <p:spPr>
          <a:xfrm>
            <a:off x="8473443" y="2108242"/>
            <a:ext cx="2922595" cy="276999"/>
          </a:xfrm>
          <a:prstGeom prst="rect">
            <a:avLst/>
          </a:prstGeom>
          <a:noFill/>
        </p:spPr>
        <p:txBody>
          <a:bodyPr wrap="none" rtlCol="0">
            <a:spAutoFit/>
          </a:bodyPr>
          <a:lstStyle/>
          <a:p>
            <a:r>
              <a:rPr lang="en-US" altLang="zh-CN" sz="1200" b="1" dirty="0" smtClean="0"/>
              <a:t>openEuler-22.03-LTS-SP1</a:t>
            </a:r>
            <a:r>
              <a:rPr lang="zh-CN" altLang="en-US" sz="1200" b="1" dirty="0" smtClean="0"/>
              <a:t>版本用例基线</a:t>
            </a:r>
            <a:endParaRPr lang="zh-CN" altLang="en-US" sz="1200" b="1" dirty="0"/>
          </a:p>
        </p:txBody>
      </p:sp>
      <p:cxnSp>
        <p:nvCxnSpPr>
          <p:cNvPr id="9" name="直接箭头连接符 8"/>
          <p:cNvCxnSpPr>
            <a:stCxn id="7" idx="1"/>
            <a:endCxn id="6" idx="3"/>
          </p:cNvCxnSpPr>
          <p:nvPr/>
        </p:nvCxnSpPr>
        <p:spPr>
          <a:xfrm flipH="1">
            <a:off x="5181857" y="2246742"/>
            <a:ext cx="32915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607077" y="2246741"/>
            <a:ext cx="441146" cy="246221"/>
          </a:xfrm>
          <a:prstGeom prst="rect">
            <a:avLst/>
          </a:prstGeom>
          <a:noFill/>
        </p:spPr>
        <p:txBody>
          <a:bodyPr wrap="none" rtlCol="0">
            <a:spAutoFit/>
          </a:bodyPr>
          <a:lstStyle/>
          <a:p>
            <a:r>
              <a:rPr lang="zh-CN" altLang="en-US" sz="1000" dirty="0" smtClean="0"/>
              <a:t>关联</a:t>
            </a:r>
            <a:endParaRPr lang="zh-CN" altLang="en-US" sz="1000" dirty="0"/>
          </a:p>
        </p:txBody>
      </p:sp>
      <p:sp>
        <p:nvSpPr>
          <p:cNvPr id="16" name="文本框 15"/>
          <p:cNvSpPr txBox="1"/>
          <p:nvPr/>
        </p:nvSpPr>
        <p:spPr>
          <a:xfrm>
            <a:off x="8346804" y="2378321"/>
            <a:ext cx="3175869" cy="276999"/>
          </a:xfrm>
          <a:prstGeom prst="rect">
            <a:avLst/>
          </a:prstGeom>
          <a:noFill/>
        </p:spPr>
        <p:txBody>
          <a:bodyPr wrap="none" rtlCol="0">
            <a:spAutoFit/>
          </a:bodyPr>
          <a:lstStyle/>
          <a:p>
            <a:r>
              <a:rPr lang="en-US" altLang="zh-CN" sz="1200" dirty="0" smtClean="0">
                <a:solidFill>
                  <a:srgbClr val="002FA7"/>
                </a:solidFill>
              </a:rPr>
              <a:t>22.03-LTS-SP1</a:t>
            </a:r>
            <a:r>
              <a:rPr lang="zh-CN" altLang="en-US" sz="1200" dirty="0" smtClean="0">
                <a:solidFill>
                  <a:srgbClr val="002FA7"/>
                </a:solidFill>
              </a:rPr>
              <a:t>版本测试任务的用例范围输入</a:t>
            </a:r>
            <a:endParaRPr lang="zh-CN" altLang="en-US" sz="1200" dirty="0">
              <a:solidFill>
                <a:srgbClr val="002FA7"/>
              </a:solidFill>
            </a:endParaRPr>
          </a:p>
        </p:txBody>
      </p:sp>
      <p:sp>
        <p:nvSpPr>
          <p:cNvPr id="17" name="矩形 16"/>
          <p:cNvSpPr/>
          <p:nvPr/>
        </p:nvSpPr>
        <p:spPr>
          <a:xfrm>
            <a:off x="777462" y="2016294"/>
            <a:ext cx="7095087" cy="4489009"/>
          </a:xfrm>
          <a:prstGeom prst="rect">
            <a:avLst/>
          </a:prstGeom>
          <a:noFill/>
          <a:ln>
            <a:solidFill>
              <a:srgbClr val="002F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295609" y="2016293"/>
            <a:ext cx="3227063" cy="4489010"/>
          </a:xfrm>
          <a:prstGeom prst="rect">
            <a:avLst/>
          </a:prstGeom>
          <a:noFill/>
          <a:ln>
            <a:solidFill>
              <a:srgbClr val="002F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63068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p:txBody>
          <a:bodyPr/>
          <a:lstStyle/>
          <a:p>
            <a:r>
              <a:rPr lang="zh-CN" altLang="en-US" dirty="0" smtClean="0"/>
              <a:t>任务管理</a:t>
            </a:r>
            <a:endParaRPr lang="zh-CN" altLang="en-US" dirty="0"/>
          </a:p>
        </p:txBody>
      </p:sp>
      <p:sp>
        <p:nvSpPr>
          <p:cNvPr id="3" name="内容占位符 2">
            <a:extLst>
              <a:ext uri="{FF2B5EF4-FFF2-40B4-BE49-F238E27FC236}">
                <a16:creationId xmlns="" xmlns:a16="http://schemas.microsoft.com/office/drawing/2014/main" id="{721D9353-DA86-481D-A15F-E6FE508292E7}"/>
              </a:ext>
            </a:extLst>
          </p:cNvPr>
          <p:cNvSpPr>
            <a:spLocks noGrp="1"/>
          </p:cNvSpPr>
          <p:nvPr>
            <p:ph sz="half" idx="1"/>
          </p:nvPr>
        </p:nvSpPr>
        <p:spPr>
          <a:xfrm>
            <a:off x="732325" y="1251498"/>
            <a:ext cx="10841541" cy="5401850"/>
          </a:xfrm>
        </p:spPr>
        <p:txBody>
          <a:bodyPr>
            <a:normAutofit/>
          </a:bodyPr>
          <a:lstStyle/>
          <a:p>
            <a:r>
              <a:rPr lang="en-US" altLang="zh-CN" b="1" dirty="0" smtClean="0"/>
              <a:t>EulerTest</a:t>
            </a:r>
            <a:r>
              <a:rPr lang="zh-CN" altLang="en-US" dirty="0" smtClean="0"/>
              <a:t>提供测试任务（项目）跟踪管理能力，具备任务泳道与任务甘特图。任务泳道可以从任务状态维度查看全局进展，任务甘特图可以从时间轴维度查看全局进展。</a:t>
            </a:r>
            <a:endParaRPr lang="en-US" altLang="zh-CN" dirty="0" smtClean="0"/>
          </a:p>
          <a:p>
            <a:r>
              <a:rPr lang="zh-CN" altLang="en-US" dirty="0" smtClean="0">
                <a:solidFill>
                  <a:srgbClr val="002FA7"/>
                </a:solidFill>
              </a:rPr>
              <a:t>任务可根据责任分配模板一键拆分关联子任务，可关联版本、用例、问题单</a:t>
            </a:r>
            <a:r>
              <a:rPr lang="zh-CN" altLang="en-US" dirty="0" smtClean="0"/>
              <a:t>。</a:t>
            </a:r>
            <a:endParaRPr lang="zh-CN" altLang="en-US" dirty="0"/>
          </a:p>
        </p:txBody>
      </p:sp>
      <p:pic>
        <p:nvPicPr>
          <p:cNvPr id="4" name="图片 3"/>
          <p:cNvPicPr>
            <a:picLocks noChangeAspect="1"/>
          </p:cNvPicPr>
          <p:nvPr/>
        </p:nvPicPr>
        <p:blipFill>
          <a:blip r:embed="rId3"/>
          <a:stretch>
            <a:fillRect/>
          </a:stretch>
        </p:blipFill>
        <p:spPr>
          <a:xfrm>
            <a:off x="732325" y="3639019"/>
            <a:ext cx="5805994" cy="283145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3783" y="2536698"/>
            <a:ext cx="5448452" cy="2831450"/>
          </a:xfrm>
          <a:prstGeom prst="rect">
            <a:avLst/>
          </a:prstGeom>
        </p:spPr>
      </p:pic>
      <p:sp>
        <p:nvSpPr>
          <p:cNvPr id="7" name="文本框 6"/>
          <p:cNvSpPr txBox="1"/>
          <p:nvPr/>
        </p:nvSpPr>
        <p:spPr>
          <a:xfrm>
            <a:off x="732325" y="3317640"/>
            <a:ext cx="800219" cy="276999"/>
          </a:xfrm>
          <a:prstGeom prst="rect">
            <a:avLst/>
          </a:prstGeom>
          <a:noFill/>
        </p:spPr>
        <p:txBody>
          <a:bodyPr wrap="none" rtlCol="0">
            <a:spAutoFit/>
          </a:bodyPr>
          <a:lstStyle/>
          <a:p>
            <a:r>
              <a:rPr lang="zh-CN" altLang="en-US" sz="1200" b="1" dirty="0" smtClean="0"/>
              <a:t>任务泳道</a:t>
            </a:r>
            <a:endParaRPr lang="zh-CN" altLang="en-US" sz="1200" b="1" dirty="0"/>
          </a:p>
        </p:txBody>
      </p:sp>
      <p:sp>
        <p:nvSpPr>
          <p:cNvPr id="9" name="文本框 8"/>
          <p:cNvSpPr txBox="1"/>
          <p:nvPr/>
        </p:nvSpPr>
        <p:spPr>
          <a:xfrm>
            <a:off x="10268128" y="5368148"/>
            <a:ext cx="954107" cy="276999"/>
          </a:xfrm>
          <a:prstGeom prst="rect">
            <a:avLst/>
          </a:prstGeom>
          <a:noFill/>
        </p:spPr>
        <p:txBody>
          <a:bodyPr wrap="none" rtlCol="0">
            <a:spAutoFit/>
          </a:bodyPr>
          <a:lstStyle/>
          <a:p>
            <a:r>
              <a:rPr lang="zh-CN" altLang="en-US" sz="1200" b="1" dirty="0" smtClean="0"/>
              <a:t>任务甘特图</a:t>
            </a:r>
            <a:endParaRPr lang="zh-CN" altLang="en-US" sz="1200" b="1" dirty="0"/>
          </a:p>
        </p:txBody>
      </p:sp>
    </p:spTree>
    <p:extLst>
      <p:ext uri="{BB962C8B-B14F-4D97-AF65-F5344CB8AC3E}">
        <p14:creationId xmlns:p14="http://schemas.microsoft.com/office/powerpoint/2010/main" val="3115447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p:txBody>
          <a:bodyPr/>
          <a:lstStyle/>
          <a:p>
            <a:r>
              <a:rPr lang="zh-CN" altLang="en-US" dirty="0" smtClean="0"/>
              <a:t>测试策略设计</a:t>
            </a:r>
            <a:endParaRPr lang="zh-CN" altLang="en-US" dirty="0"/>
          </a:p>
        </p:txBody>
      </p:sp>
      <p:sp>
        <p:nvSpPr>
          <p:cNvPr id="3" name="内容占位符 2">
            <a:extLst>
              <a:ext uri="{FF2B5EF4-FFF2-40B4-BE49-F238E27FC236}">
                <a16:creationId xmlns="" xmlns:a16="http://schemas.microsoft.com/office/drawing/2014/main" id="{721D9353-DA86-481D-A15F-E6FE508292E7}"/>
              </a:ext>
            </a:extLst>
          </p:cNvPr>
          <p:cNvSpPr>
            <a:spLocks noGrp="1"/>
          </p:cNvSpPr>
          <p:nvPr>
            <p:ph sz="half" idx="1"/>
          </p:nvPr>
        </p:nvSpPr>
        <p:spPr>
          <a:xfrm>
            <a:off x="732325" y="1251498"/>
            <a:ext cx="10841541" cy="5401850"/>
          </a:xfrm>
        </p:spPr>
        <p:txBody>
          <a:bodyPr>
            <a:normAutofit/>
          </a:bodyPr>
          <a:lstStyle/>
          <a:p>
            <a:r>
              <a:rPr lang="en-US" altLang="zh-CN" b="1" dirty="0" smtClean="0"/>
              <a:t>EulerTest</a:t>
            </a:r>
            <a:r>
              <a:rPr lang="zh-CN" altLang="en-US" dirty="0" smtClean="0"/>
              <a:t>提供测试策略设计入口，开发者可以于平台</a:t>
            </a:r>
            <a:r>
              <a:rPr lang="zh-CN" altLang="en-US" dirty="0" smtClean="0">
                <a:solidFill>
                  <a:srgbClr val="002FA7"/>
                </a:solidFill>
              </a:rPr>
              <a:t>以脑图形式编写和追溯策略</a:t>
            </a:r>
            <a:r>
              <a:rPr lang="zh-CN" altLang="en-US" dirty="0" smtClean="0"/>
              <a:t>。</a:t>
            </a:r>
            <a:endParaRPr lang="en-US" altLang="zh-CN" dirty="0" smtClean="0"/>
          </a:p>
          <a:p>
            <a:r>
              <a:rPr lang="zh-CN" altLang="en-US" dirty="0"/>
              <a:t>创建</a:t>
            </a:r>
            <a:r>
              <a:rPr lang="zh-CN" altLang="en-US" dirty="0" smtClean="0"/>
              <a:t>的策略脑图可以自动转换为</a:t>
            </a:r>
            <a:r>
              <a:rPr lang="en-US" altLang="zh-CN" dirty="0" smtClean="0"/>
              <a:t>QA</a:t>
            </a:r>
            <a:r>
              <a:rPr lang="zh-CN" altLang="en-US" dirty="0" smtClean="0"/>
              <a:t>仓库支持的格式向仓库同步</a:t>
            </a:r>
            <a:r>
              <a:rPr lang="en-US" altLang="zh-CN" dirty="0" smtClean="0"/>
              <a:t>PR</a:t>
            </a:r>
            <a:r>
              <a:rPr lang="zh-CN" altLang="en-US" dirty="0" smtClean="0"/>
              <a:t>，合入后策略数据持久存储。</a:t>
            </a:r>
            <a:endParaRPr lang="zh-CN" altLang="en-US" dirty="0"/>
          </a:p>
        </p:txBody>
      </p:sp>
      <p:pic>
        <p:nvPicPr>
          <p:cNvPr id="4" name="图片 3"/>
          <p:cNvPicPr>
            <a:picLocks noChangeAspect="1"/>
          </p:cNvPicPr>
          <p:nvPr/>
        </p:nvPicPr>
        <p:blipFill>
          <a:blip r:embed="rId3"/>
          <a:stretch>
            <a:fillRect/>
          </a:stretch>
        </p:blipFill>
        <p:spPr>
          <a:xfrm>
            <a:off x="732325" y="2064208"/>
            <a:ext cx="10835517" cy="4484638"/>
          </a:xfrm>
          <a:prstGeom prst="rect">
            <a:avLst/>
          </a:prstGeom>
        </p:spPr>
      </p:pic>
    </p:spTree>
    <p:extLst>
      <p:ext uri="{BB962C8B-B14F-4D97-AF65-F5344CB8AC3E}">
        <p14:creationId xmlns:p14="http://schemas.microsoft.com/office/powerpoint/2010/main" val="3288209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p:txBody>
          <a:bodyPr/>
          <a:lstStyle/>
          <a:p>
            <a:r>
              <a:rPr lang="zh-CN" altLang="en-US" dirty="0" smtClean="0"/>
              <a:t>资源池与接入方式</a:t>
            </a:r>
            <a:endParaRPr lang="zh-CN" altLang="en-US" dirty="0"/>
          </a:p>
        </p:txBody>
      </p:sp>
      <p:sp>
        <p:nvSpPr>
          <p:cNvPr id="3" name="内容占位符 2">
            <a:extLst>
              <a:ext uri="{FF2B5EF4-FFF2-40B4-BE49-F238E27FC236}">
                <a16:creationId xmlns="" xmlns:a16="http://schemas.microsoft.com/office/drawing/2014/main" id="{721D9353-DA86-481D-A15F-E6FE508292E7}"/>
              </a:ext>
            </a:extLst>
          </p:cNvPr>
          <p:cNvSpPr>
            <a:spLocks noGrp="1"/>
          </p:cNvSpPr>
          <p:nvPr>
            <p:ph sz="half" idx="1"/>
          </p:nvPr>
        </p:nvSpPr>
        <p:spPr>
          <a:xfrm>
            <a:off x="732325" y="1251498"/>
            <a:ext cx="10841541" cy="5401850"/>
          </a:xfrm>
        </p:spPr>
        <p:txBody>
          <a:bodyPr>
            <a:normAutofit/>
          </a:bodyPr>
          <a:lstStyle/>
          <a:p>
            <a:r>
              <a:rPr lang="en-US" altLang="zh-CN" b="1" dirty="0" smtClean="0"/>
              <a:t>EulerTest</a:t>
            </a:r>
            <a:r>
              <a:rPr lang="zh-CN" altLang="en-US" dirty="0" smtClean="0"/>
              <a:t>支持基于堡垒机部署的服务认证与接入局域网机器组或者基于平台适配支持的测试服务接口接入测试服务平台（如</a:t>
            </a:r>
            <a:r>
              <a:rPr lang="en-US" altLang="zh-CN" dirty="0" smtClean="0"/>
              <a:t>Compass-CI</a:t>
            </a:r>
            <a:r>
              <a:rPr lang="zh-CN" altLang="en-US" dirty="0" smtClean="0"/>
              <a:t>），接入需要满足以下条件：</a:t>
            </a:r>
            <a:endParaRPr lang="en-US" altLang="zh-CN" dirty="0" smtClean="0"/>
          </a:p>
          <a:p>
            <a:pPr marL="342900" indent="-342900">
              <a:buFontTx/>
              <a:buChar char="-"/>
            </a:pPr>
            <a:r>
              <a:rPr lang="zh-CN" altLang="en-US" dirty="0" smtClean="0"/>
              <a:t>堡垒机公网可达</a:t>
            </a:r>
            <a:endParaRPr lang="en-US" altLang="zh-CN" dirty="0" smtClean="0"/>
          </a:p>
          <a:p>
            <a:pPr marL="342900" indent="-342900">
              <a:buFontTx/>
              <a:buChar char="-"/>
            </a:pPr>
            <a:r>
              <a:rPr lang="zh-CN" altLang="en-US" dirty="0" smtClean="0"/>
              <a:t>机器组部署</a:t>
            </a:r>
            <a:r>
              <a:rPr lang="en-US" altLang="zh-CN" dirty="0" err="1" smtClean="0"/>
              <a:t>eulertest</a:t>
            </a:r>
            <a:r>
              <a:rPr lang="en-US" altLang="zh-CN" dirty="0" smtClean="0"/>
              <a:t>-messenger/</a:t>
            </a:r>
            <a:r>
              <a:rPr lang="zh-CN" altLang="en-US" dirty="0"/>
              <a:t>机器组部署</a:t>
            </a:r>
            <a:r>
              <a:rPr lang="en-US" altLang="zh-CN" dirty="0"/>
              <a:t>EulerTest</a:t>
            </a:r>
            <a:r>
              <a:rPr lang="zh-CN" altLang="en-US" dirty="0"/>
              <a:t>适配支持的测试</a:t>
            </a:r>
            <a:r>
              <a:rPr lang="zh-CN" altLang="en-US" dirty="0" smtClean="0"/>
              <a:t>服务</a:t>
            </a:r>
            <a:endParaRPr lang="en-US" altLang="zh-CN" dirty="0" smtClean="0"/>
          </a:p>
          <a:p>
            <a:pPr marL="342900" indent="-342900">
              <a:buFontTx/>
              <a:buChar char="-"/>
            </a:pPr>
            <a:r>
              <a:rPr lang="zh-CN" altLang="en-US" dirty="0" smtClean="0"/>
              <a:t>局域机器组内机器在</a:t>
            </a:r>
            <a:r>
              <a:rPr lang="en-US" altLang="zh-CN" dirty="0" smtClean="0"/>
              <a:t>EulerTest</a:t>
            </a:r>
            <a:r>
              <a:rPr lang="zh-CN" altLang="en-US" dirty="0" smtClean="0"/>
              <a:t>完成数据注册（手动注册</a:t>
            </a:r>
            <a:r>
              <a:rPr lang="en-US" altLang="zh-CN" dirty="0" smtClean="0"/>
              <a:t>/</a:t>
            </a:r>
            <a:r>
              <a:rPr lang="zh-CN" altLang="en-US" dirty="0" smtClean="0"/>
              <a:t>配置文件导入）</a:t>
            </a:r>
            <a:endParaRPr lang="en-US" altLang="zh-CN" dirty="0" smtClean="0"/>
          </a:p>
          <a:p>
            <a:pPr marL="342900" indent="-342900">
              <a:buFontTx/>
              <a:buChar char="-"/>
            </a:pPr>
            <a:endParaRPr lang="zh-CN" altLang="en-US" dirty="0"/>
          </a:p>
        </p:txBody>
      </p:sp>
      <p:sp>
        <p:nvSpPr>
          <p:cNvPr id="4" name="立方体 3"/>
          <p:cNvSpPr/>
          <p:nvPr/>
        </p:nvSpPr>
        <p:spPr>
          <a:xfrm>
            <a:off x="1820091" y="4563292"/>
            <a:ext cx="408432" cy="4084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立方体 4"/>
          <p:cNvSpPr/>
          <p:nvPr/>
        </p:nvSpPr>
        <p:spPr>
          <a:xfrm>
            <a:off x="4229692" y="3824152"/>
            <a:ext cx="408432" cy="4084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立方体 5"/>
          <p:cNvSpPr/>
          <p:nvPr/>
        </p:nvSpPr>
        <p:spPr>
          <a:xfrm>
            <a:off x="4229692" y="5274020"/>
            <a:ext cx="408432" cy="4084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立方体 6"/>
          <p:cNvSpPr/>
          <p:nvPr/>
        </p:nvSpPr>
        <p:spPr>
          <a:xfrm>
            <a:off x="6660019" y="3869628"/>
            <a:ext cx="408432" cy="4084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立方体 7"/>
          <p:cNvSpPr/>
          <p:nvPr/>
        </p:nvSpPr>
        <p:spPr>
          <a:xfrm>
            <a:off x="7091150" y="3874444"/>
            <a:ext cx="408432" cy="40361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立方体 8"/>
          <p:cNvSpPr/>
          <p:nvPr/>
        </p:nvSpPr>
        <p:spPr>
          <a:xfrm>
            <a:off x="8424903" y="3882640"/>
            <a:ext cx="572813" cy="39542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smtClean="0"/>
              <a:t>rsync</a:t>
            </a:r>
            <a:endParaRPr lang="zh-CN" altLang="en-US" sz="1000" dirty="0"/>
          </a:p>
        </p:txBody>
      </p:sp>
      <p:sp>
        <p:nvSpPr>
          <p:cNvPr id="10" name="立方体 9"/>
          <p:cNvSpPr/>
          <p:nvPr/>
        </p:nvSpPr>
        <p:spPr>
          <a:xfrm>
            <a:off x="9012918" y="3875206"/>
            <a:ext cx="582338" cy="41129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smtClean="0"/>
              <a:t>dhcp</a:t>
            </a:r>
            <a:endParaRPr lang="zh-CN" altLang="en-US" dirty="0"/>
          </a:p>
        </p:txBody>
      </p:sp>
      <p:sp>
        <p:nvSpPr>
          <p:cNvPr id="11" name="立方体 10"/>
          <p:cNvSpPr/>
          <p:nvPr/>
        </p:nvSpPr>
        <p:spPr>
          <a:xfrm>
            <a:off x="9610458" y="3878068"/>
            <a:ext cx="511035" cy="4084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smtClean="0"/>
              <a:t>pxe</a:t>
            </a:r>
            <a:endParaRPr lang="zh-CN" altLang="en-US" sz="600" dirty="0"/>
          </a:p>
        </p:txBody>
      </p:sp>
      <p:sp>
        <p:nvSpPr>
          <p:cNvPr id="25" name="矩形 24"/>
          <p:cNvSpPr/>
          <p:nvPr/>
        </p:nvSpPr>
        <p:spPr>
          <a:xfrm>
            <a:off x="6582591" y="3801292"/>
            <a:ext cx="3611880" cy="556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582591" y="5248492"/>
            <a:ext cx="3611880" cy="556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箭头连接符 27"/>
          <p:cNvCxnSpPr>
            <a:stCxn id="5" idx="4"/>
            <a:endCxn id="25" idx="1"/>
          </p:cNvCxnSpPr>
          <p:nvPr/>
        </p:nvCxnSpPr>
        <p:spPr>
          <a:xfrm>
            <a:off x="4536016" y="4079422"/>
            <a:ext cx="20465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6" idx="4"/>
            <a:endCxn id="26" idx="1"/>
          </p:cNvCxnSpPr>
          <p:nvPr/>
        </p:nvCxnSpPr>
        <p:spPr>
          <a:xfrm flipV="1">
            <a:off x="4536016" y="5526622"/>
            <a:ext cx="2046575" cy="2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弧形 38"/>
          <p:cNvSpPr/>
          <p:nvPr/>
        </p:nvSpPr>
        <p:spPr>
          <a:xfrm rot="10800000">
            <a:off x="3476528" y="2751854"/>
            <a:ext cx="6135185" cy="1927643"/>
          </a:xfrm>
          <a:prstGeom prst="arc">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弧形 40"/>
          <p:cNvSpPr/>
          <p:nvPr/>
        </p:nvSpPr>
        <p:spPr>
          <a:xfrm rot="16200000">
            <a:off x="5381326" y="2944425"/>
            <a:ext cx="2402531" cy="6212126"/>
          </a:xfrm>
          <a:prstGeom prst="arc">
            <a:avLst>
              <a:gd name="adj1" fmla="val 16200000"/>
              <a:gd name="adj2" fmla="val 60834"/>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弧形 41"/>
          <p:cNvSpPr/>
          <p:nvPr/>
        </p:nvSpPr>
        <p:spPr>
          <a:xfrm rot="3523848">
            <a:off x="89142" y="3275950"/>
            <a:ext cx="2885839" cy="2574686"/>
          </a:xfrm>
          <a:prstGeom prst="arc">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文本框 43"/>
          <p:cNvSpPr txBox="1"/>
          <p:nvPr/>
        </p:nvSpPr>
        <p:spPr>
          <a:xfrm>
            <a:off x="3924220" y="5676720"/>
            <a:ext cx="1013419" cy="276999"/>
          </a:xfrm>
          <a:prstGeom prst="rect">
            <a:avLst/>
          </a:prstGeom>
          <a:noFill/>
        </p:spPr>
        <p:txBody>
          <a:bodyPr wrap="none" rtlCol="0">
            <a:spAutoFit/>
          </a:bodyPr>
          <a:lstStyle/>
          <a:p>
            <a:r>
              <a:rPr lang="en-US" altLang="zh-CN" sz="1200" dirty="0" smtClean="0"/>
              <a:t>API Gateway</a:t>
            </a:r>
            <a:endParaRPr lang="zh-CN" altLang="en-US" sz="1200" dirty="0"/>
          </a:p>
        </p:txBody>
      </p:sp>
      <p:sp>
        <p:nvSpPr>
          <p:cNvPr id="46" name="文本框 45"/>
          <p:cNvSpPr txBox="1"/>
          <p:nvPr/>
        </p:nvSpPr>
        <p:spPr>
          <a:xfrm>
            <a:off x="2009024" y="3678181"/>
            <a:ext cx="681597" cy="246221"/>
          </a:xfrm>
          <a:prstGeom prst="rect">
            <a:avLst/>
          </a:prstGeom>
          <a:noFill/>
        </p:spPr>
        <p:txBody>
          <a:bodyPr wrap="none" rtlCol="0">
            <a:spAutoFit/>
          </a:bodyPr>
          <a:lstStyle/>
          <a:p>
            <a:r>
              <a:rPr lang="en-US" altLang="zh-CN" sz="1000" dirty="0" smtClean="0"/>
              <a:t>EulerTest</a:t>
            </a:r>
            <a:endParaRPr lang="zh-CN" altLang="en-US" sz="1000" dirty="0"/>
          </a:p>
        </p:txBody>
      </p:sp>
      <p:sp>
        <p:nvSpPr>
          <p:cNvPr id="47" name="文本框 46"/>
          <p:cNvSpPr txBox="1"/>
          <p:nvPr/>
        </p:nvSpPr>
        <p:spPr>
          <a:xfrm>
            <a:off x="3163524" y="3477051"/>
            <a:ext cx="569387" cy="246221"/>
          </a:xfrm>
          <a:prstGeom prst="rect">
            <a:avLst/>
          </a:prstGeom>
          <a:noFill/>
        </p:spPr>
        <p:txBody>
          <a:bodyPr wrap="none" rtlCol="0">
            <a:spAutoFit/>
          </a:bodyPr>
          <a:lstStyle/>
          <a:p>
            <a:r>
              <a:rPr lang="zh-CN" altLang="en-US" sz="1000" dirty="0" smtClean="0"/>
              <a:t>机器组</a:t>
            </a:r>
            <a:endParaRPr lang="zh-CN" altLang="en-US" sz="1000" dirty="0"/>
          </a:p>
        </p:txBody>
      </p:sp>
      <p:sp>
        <p:nvSpPr>
          <p:cNvPr id="48" name="文本框 47"/>
          <p:cNvSpPr txBox="1"/>
          <p:nvPr/>
        </p:nvSpPr>
        <p:spPr>
          <a:xfrm>
            <a:off x="3099403" y="6050488"/>
            <a:ext cx="697627" cy="246221"/>
          </a:xfrm>
          <a:prstGeom prst="rect">
            <a:avLst/>
          </a:prstGeom>
          <a:noFill/>
        </p:spPr>
        <p:txBody>
          <a:bodyPr wrap="none" rtlCol="0">
            <a:spAutoFit/>
          </a:bodyPr>
          <a:lstStyle/>
          <a:p>
            <a:r>
              <a:rPr lang="zh-CN" altLang="en-US" sz="1000" dirty="0" smtClean="0"/>
              <a:t>测试服务</a:t>
            </a:r>
            <a:endParaRPr lang="zh-CN" altLang="en-US" sz="1000" dirty="0"/>
          </a:p>
        </p:txBody>
      </p:sp>
      <p:sp>
        <p:nvSpPr>
          <p:cNvPr id="49" name="文本框 48"/>
          <p:cNvSpPr txBox="1"/>
          <p:nvPr/>
        </p:nvSpPr>
        <p:spPr>
          <a:xfrm>
            <a:off x="4124001" y="3556588"/>
            <a:ext cx="646331" cy="276999"/>
          </a:xfrm>
          <a:prstGeom prst="rect">
            <a:avLst/>
          </a:prstGeom>
          <a:noFill/>
        </p:spPr>
        <p:txBody>
          <a:bodyPr wrap="none" rtlCol="0">
            <a:spAutoFit/>
          </a:bodyPr>
          <a:lstStyle/>
          <a:p>
            <a:r>
              <a:rPr lang="zh-CN" altLang="en-US" sz="1200" dirty="0"/>
              <a:t>堡垒</a:t>
            </a:r>
            <a:r>
              <a:rPr lang="zh-CN" altLang="en-US" sz="1200" dirty="0" smtClean="0"/>
              <a:t>机</a:t>
            </a:r>
            <a:endParaRPr lang="zh-CN" altLang="en-US" sz="1200" dirty="0"/>
          </a:p>
        </p:txBody>
      </p:sp>
      <p:cxnSp>
        <p:nvCxnSpPr>
          <p:cNvPr id="51" name="直接箭头连接符 50"/>
          <p:cNvCxnSpPr>
            <a:stCxn id="4" idx="5"/>
            <a:endCxn id="5" idx="2"/>
          </p:cNvCxnSpPr>
          <p:nvPr/>
        </p:nvCxnSpPr>
        <p:spPr>
          <a:xfrm flipV="1">
            <a:off x="2228523" y="4079422"/>
            <a:ext cx="2001169" cy="637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4" idx="5"/>
            <a:endCxn id="6" idx="2"/>
          </p:cNvCxnSpPr>
          <p:nvPr/>
        </p:nvCxnSpPr>
        <p:spPr>
          <a:xfrm>
            <a:off x="2228523" y="4716454"/>
            <a:ext cx="2001169" cy="812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rot="20544244">
            <a:off x="2422348" y="4035229"/>
            <a:ext cx="1710725" cy="338554"/>
          </a:xfrm>
          <a:prstGeom prst="rect">
            <a:avLst/>
          </a:prstGeom>
          <a:noFill/>
        </p:spPr>
        <p:txBody>
          <a:bodyPr wrap="none" rtlCol="0">
            <a:spAutoFit/>
          </a:bodyPr>
          <a:lstStyle/>
          <a:p>
            <a:r>
              <a:rPr lang="zh-CN" altLang="en-US" sz="800" dirty="0" smtClean="0"/>
              <a:t>基于</a:t>
            </a:r>
            <a:r>
              <a:rPr lang="en-US" altLang="zh-CN" sz="800" dirty="0" smtClean="0"/>
              <a:t>EulerTest</a:t>
            </a:r>
            <a:r>
              <a:rPr lang="zh-CN" altLang="en-US" sz="800" dirty="0" smtClean="0"/>
              <a:t>根证书签发的证书，</a:t>
            </a:r>
            <a:endParaRPr lang="en-US" altLang="zh-CN" sz="800" dirty="0" smtClean="0"/>
          </a:p>
          <a:p>
            <a:r>
              <a:rPr lang="zh-CN" altLang="en-US" sz="800" dirty="0" smtClean="0"/>
              <a:t>通过</a:t>
            </a:r>
            <a:r>
              <a:rPr lang="en-US" altLang="zh-CN" sz="800" dirty="0" smtClean="0"/>
              <a:t>https</a:t>
            </a:r>
            <a:r>
              <a:rPr lang="zh-CN" altLang="en-US" sz="800" dirty="0" smtClean="0"/>
              <a:t>通道通信</a:t>
            </a:r>
            <a:endParaRPr lang="zh-CN" altLang="en-US" sz="800" dirty="0"/>
          </a:p>
        </p:txBody>
      </p:sp>
      <p:sp>
        <p:nvSpPr>
          <p:cNvPr id="55" name="文本框 54"/>
          <p:cNvSpPr txBox="1"/>
          <p:nvPr/>
        </p:nvSpPr>
        <p:spPr>
          <a:xfrm rot="1298690">
            <a:off x="2826374" y="5230245"/>
            <a:ext cx="742511" cy="215444"/>
          </a:xfrm>
          <a:prstGeom prst="rect">
            <a:avLst/>
          </a:prstGeom>
          <a:noFill/>
        </p:spPr>
        <p:txBody>
          <a:bodyPr wrap="none" rtlCol="0">
            <a:spAutoFit/>
          </a:bodyPr>
          <a:lstStyle/>
          <a:p>
            <a:r>
              <a:rPr lang="zh-CN" altLang="en-US" sz="800" dirty="0" smtClean="0"/>
              <a:t>基于约定</a:t>
            </a:r>
            <a:r>
              <a:rPr lang="en-US" altLang="zh-CN" sz="800" dirty="0" smtClean="0"/>
              <a:t>API</a:t>
            </a:r>
          </a:p>
        </p:txBody>
      </p:sp>
      <p:sp>
        <p:nvSpPr>
          <p:cNvPr id="56" name="文本框 55"/>
          <p:cNvSpPr txBox="1"/>
          <p:nvPr/>
        </p:nvSpPr>
        <p:spPr>
          <a:xfrm>
            <a:off x="5066939" y="3858400"/>
            <a:ext cx="1087157" cy="215444"/>
          </a:xfrm>
          <a:prstGeom prst="rect">
            <a:avLst/>
          </a:prstGeom>
          <a:noFill/>
        </p:spPr>
        <p:txBody>
          <a:bodyPr wrap="none" rtlCol="0">
            <a:spAutoFit/>
          </a:bodyPr>
          <a:lstStyle/>
          <a:p>
            <a:r>
              <a:rPr lang="zh-CN" altLang="en-US" sz="800" dirty="0" smtClean="0"/>
              <a:t>基于子网</a:t>
            </a:r>
            <a:r>
              <a:rPr lang="en-US" altLang="zh-CN" sz="800" dirty="0" smtClean="0"/>
              <a:t>IP </a:t>
            </a:r>
            <a:r>
              <a:rPr lang="zh-CN" altLang="en-US" sz="800" dirty="0" smtClean="0"/>
              <a:t>远程</a:t>
            </a:r>
            <a:r>
              <a:rPr lang="en-US" altLang="zh-CN" sz="800" dirty="0"/>
              <a:t>SSH</a:t>
            </a:r>
            <a:endParaRPr lang="zh-CN" altLang="en-US" sz="800" dirty="0"/>
          </a:p>
        </p:txBody>
      </p:sp>
      <p:sp>
        <p:nvSpPr>
          <p:cNvPr id="58" name="立方体 57"/>
          <p:cNvSpPr/>
          <p:nvPr/>
        </p:nvSpPr>
        <p:spPr>
          <a:xfrm>
            <a:off x="7526409" y="3878068"/>
            <a:ext cx="388714" cy="3999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p>
        </p:txBody>
      </p:sp>
      <p:sp>
        <p:nvSpPr>
          <p:cNvPr id="62" name="立方体 61"/>
          <p:cNvSpPr/>
          <p:nvPr/>
        </p:nvSpPr>
        <p:spPr>
          <a:xfrm>
            <a:off x="8424903" y="5329520"/>
            <a:ext cx="572813" cy="3989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smtClean="0"/>
              <a:t>rsync</a:t>
            </a:r>
            <a:endParaRPr lang="zh-CN" altLang="en-US" sz="1000" dirty="0"/>
          </a:p>
        </p:txBody>
      </p:sp>
      <p:sp>
        <p:nvSpPr>
          <p:cNvPr id="63" name="立方体 62"/>
          <p:cNvSpPr/>
          <p:nvPr/>
        </p:nvSpPr>
        <p:spPr>
          <a:xfrm>
            <a:off x="9012918" y="5322085"/>
            <a:ext cx="582338" cy="40634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smtClean="0"/>
              <a:t>dhcp</a:t>
            </a:r>
            <a:endParaRPr lang="zh-CN" altLang="en-US" dirty="0"/>
          </a:p>
        </p:txBody>
      </p:sp>
      <p:sp>
        <p:nvSpPr>
          <p:cNvPr id="64" name="立方体 63"/>
          <p:cNvSpPr/>
          <p:nvPr/>
        </p:nvSpPr>
        <p:spPr>
          <a:xfrm>
            <a:off x="9610458" y="5324948"/>
            <a:ext cx="511035" cy="40348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smtClean="0"/>
              <a:t>pxe</a:t>
            </a:r>
            <a:endParaRPr lang="zh-CN" altLang="en-US" sz="600" dirty="0"/>
          </a:p>
        </p:txBody>
      </p:sp>
      <p:sp>
        <p:nvSpPr>
          <p:cNvPr id="67" name="立方体 66"/>
          <p:cNvSpPr/>
          <p:nvPr/>
        </p:nvSpPr>
        <p:spPr>
          <a:xfrm>
            <a:off x="6660019" y="5319998"/>
            <a:ext cx="408432" cy="4084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立方体 67"/>
          <p:cNvSpPr/>
          <p:nvPr/>
        </p:nvSpPr>
        <p:spPr>
          <a:xfrm>
            <a:off x="7091150" y="5324814"/>
            <a:ext cx="408432" cy="40361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立方体 69"/>
          <p:cNvSpPr/>
          <p:nvPr/>
        </p:nvSpPr>
        <p:spPr>
          <a:xfrm>
            <a:off x="7528272" y="5319998"/>
            <a:ext cx="386851" cy="3999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p>
        </p:txBody>
      </p:sp>
      <p:sp>
        <p:nvSpPr>
          <p:cNvPr id="71" name="文本框 70"/>
          <p:cNvSpPr txBox="1"/>
          <p:nvPr/>
        </p:nvSpPr>
        <p:spPr>
          <a:xfrm>
            <a:off x="6497125" y="3561839"/>
            <a:ext cx="614271" cy="246221"/>
          </a:xfrm>
          <a:prstGeom prst="rect">
            <a:avLst/>
          </a:prstGeom>
          <a:noFill/>
        </p:spPr>
        <p:txBody>
          <a:bodyPr wrap="none" rtlCol="0">
            <a:spAutoFit/>
          </a:bodyPr>
          <a:lstStyle/>
          <a:p>
            <a:r>
              <a:rPr lang="en-US" altLang="zh-CN" sz="1000" dirty="0"/>
              <a:t>workers</a:t>
            </a:r>
            <a:endParaRPr lang="zh-CN" altLang="en-US" sz="1000" dirty="0"/>
          </a:p>
        </p:txBody>
      </p:sp>
      <p:sp>
        <p:nvSpPr>
          <p:cNvPr id="72" name="文本框 71"/>
          <p:cNvSpPr txBox="1"/>
          <p:nvPr/>
        </p:nvSpPr>
        <p:spPr>
          <a:xfrm>
            <a:off x="6497125" y="5004521"/>
            <a:ext cx="954107" cy="246221"/>
          </a:xfrm>
          <a:prstGeom prst="rect">
            <a:avLst/>
          </a:prstGeom>
          <a:noFill/>
        </p:spPr>
        <p:txBody>
          <a:bodyPr wrap="none" rtlCol="0">
            <a:spAutoFit/>
          </a:bodyPr>
          <a:lstStyle/>
          <a:p>
            <a:r>
              <a:rPr lang="zh-CN" altLang="en-US" sz="1000" dirty="0" smtClean="0"/>
              <a:t>测试服务</a:t>
            </a:r>
            <a:r>
              <a:rPr lang="zh-CN" altLang="en-US" sz="1000" dirty="0"/>
              <a:t>集群</a:t>
            </a:r>
          </a:p>
        </p:txBody>
      </p:sp>
    </p:spTree>
    <p:extLst>
      <p:ext uri="{BB962C8B-B14F-4D97-AF65-F5344CB8AC3E}">
        <p14:creationId xmlns:p14="http://schemas.microsoft.com/office/powerpoint/2010/main" val="1334540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16589</TotalTime>
  <Words>933</Words>
  <Application>Microsoft Office PowerPoint</Application>
  <PresentationFormat>宽屏</PresentationFormat>
  <Paragraphs>173</Paragraphs>
  <Slides>15</Slides>
  <Notes>12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等线</vt:lpstr>
      <vt:lpstr>宋体</vt:lpstr>
      <vt:lpstr>微软雅黑</vt:lpstr>
      <vt:lpstr>微软雅黑</vt:lpstr>
      <vt:lpstr>Arial</vt:lpstr>
      <vt:lpstr>Calibri</vt:lpstr>
      <vt:lpstr>Office 主题​​</vt:lpstr>
      <vt:lpstr>EulerTest 测试平台</vt:lpstr>
      <vt:lpstr>目录</vt:lpstr>
      <vt:lpstr>EulerTest是什么？</vt:lpstr>
      <vt:lpstr>用户组与工作空间</vt:lpstr>
      <vt:lpstr>权限系统</vt:lpstr>
      <vt:lpstr>文本用例与版本基线</vt:lpstr>
      <vt:lpstr>任务管理</vt:lpstr>
      <vt:lpstr>测试策略设计</vt:lpstr>
      <vt:lpstr>资源池与接入方式</vt:lpstr>
      <vt:lpstr>资源池与接入方式</vt:lpstr>
      <vt:lpstr>测试执行</vt:lpstr>
      <vt:lpstr>版本管理与质量看板</vt:lpstr>
      <vt:lpstr>版本测试活动承载</vt:lpstr>
      <vt:lpstr>版本测试活动承载</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zhangyizheng (A)</dc:creator>
  <cp:lastModifiedBy>zhangyizheng (A)</cp:lastModifiedBy>
  <cp:revision>75</cp:revision>
  <dcterms:created xsi:type="dcterms:W3CDTF">2021-09-22T17:27:27Z</dcterms:created>
  <dcterms:modified xsi:type="dcterms:W3CDTF">2023-05-05T06:43:03Z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(2)8XHvO2S0LoBSjIOvN0IAF7vH+mCEt8uCo0oq/NA5DnpIDtZNBtrv8+mnUfMeWwpeGXuOYwMF
fsNlcM9d+yFDLwchkLYy4JEiyDHipVRI0e2lXKwtkvZcR710aOS3UXhsO4pXrgxAYVvBQ8+G
Wr+5sGeEUVbo/vd17ievCtqmkaUlPABs0cK0Nd2GVip0RvwdPtHHA90GLwoOE7HJzhHJuO4Z
4BYpF8/sbBIeADQDru</vt:lpwstr>
  </property>
  <property fmtid="{D5CDD505-2E9C-101B-9397-08002B2CF9AE}" pid="3" name="_2015_ms_pID_7253431">
    <vt:lpwstr>qNLGGneC/sva2SHr1HfiEweMHFJl2eAcex1j6q+oxs+Fz/S9C2YTYP
32c3clMLhd97Em5EkQv3cuMOFnrps6Xuc5wSOauEA543jtzFncOja3r4CY9/nd4J0547fWuo
3eTLUamUbK6YRHUpvH1oNeHDodh8l5rQbzDcLw6tvS/cSXxvsid54hm3hOH0LIwWj3vlGNcQ
xpL49a67NPLKOwQX</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1682386201</vt:lpwstr>
  </property>
</Properties>
</file>