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0" r:id="rId2"/>
    <p:sldId id="271" r:id="rId3"/>
    <p:sldId id="272" r:id="rId4"/>
    <p:sldId id="273" r:id="rId5"/>
    <p:sldId id="274" r:id="rId6"/>
    <p:sldId id="268" r:id="rId7"/>
  </p:sldIdLst>
  <p:sldSz cx="12195175" cy="6859588"/>
  <p:notesSz cx="6858000" cy="9144000"/>
  <p:defaultTextStyle>
    <a:defPPr>
      <a:defRPr lang="en-US"/>
    </a:defPPr>
    <a:lvl1pPr marL="0" algn="l" defTabSz="9145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91" algn="l" defTabSz="9145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583" algn="l" defTabSz="9145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874" algn="l" defTabSz="9145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9166" algn="l" defTabSz="9145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457" algn="l" defTabSz="9145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749" algn="l" defTabSz="9145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1040" algn="l" defTabSz="9145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8332" algn="l" defTabSz="9145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03" autoAdjust="0"/>
  </p:normalViewPr>
  <p:slideViewPr>
    <p:cSldViewPr snapToGrid="0">
      <p:cViewPr varScale="1">
        <p:scale>
          <a:sx n="114" d="100"/>
          <a:sy n="114" d="100"/>
        </p:scale>
        <p:origin x="67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6696A-71AF-43DA-A1F0-A9804CEEDCA3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3CAD9-D7EF-4389-B39E-14AFAB923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8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007797" y="325515"/>
            <a:ext cx="10179583" cy="8717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07797" y="1629154"/>
            <a:ext cx="10179583" cy="41951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17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7796" y="2156325"/>
            <a:ext cx="7490717" cy="62562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8" name="副标题 2"/>
          <p:cNvSpPr>
            <a:spLocks noGrp="1"/>
          </p:cNvSpPr>
          <p:nvPr>
            <p:ph type="subTitle" idx="11"/>
          </p:nvPr>
        </p:nvSpPr>
        <p:spPr>
          <a:xfrm>
            <a:off x="1007795" y="3069349"/>
            <a:ext cx="8536623" cy="4925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7385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探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5175" cy="5603562"/>
          </a:xfrm>
          <a:prstGeom prst="rect">
            <a:avLst/>
          </a:prstGeom>
        </p:spPr>
      </p:pic>
      <p:sp>
        <p:nvSpPr>
          <p:cNvPr id="7" name="L 形 6"/>
          <p:cNvSpPr/>
          <p:nvPr userDrawn="1"/>
        </p:nvSpPr>
        <p:spPr>
          <a:xfrm rot="5400000">
            <a:off x="7852793" y="2131185"/>
            <a:ext cx="701194" cy="717843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879" y="907302"/>
            <a:ext cx="6558955" cy="69041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139" y="1949823"/>
            <a:ext cx="6534991" cy="64407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8991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1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9" descr="d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26996"/>
            <a:ext cx="12203644" cy="63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870191" y="6440404"/>
            <a:ext cx="3449207" cy="33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581" tIns="51292" rIns="102581" bIns="51292">
            <a:spAutoFit/>
          </a:bodyPr>
          <a:lstStyle/>
          <a:p>
            <a:pPr defTabSz="1026371" eaLnBrk="0" hangingPunct="0">
              <a:defRPr/>
            </a:pPr>
            <a:r>
              <a:rPr lang="en-US" altLang="zh-CN" sz="1500" dirty="0">
                <a:solidFill>
                  <a:srgbClr val="000000"/>
                </a:solidFill>
                <a:latin typeface="FrutigerNext LT Bold" pitchFamily="1" charset="0"/>
                <a:ea typeface="MS PGothic" pitchFamily="34" charset="-128"/>
              </a:rPr>
              <a:t>HUAWEI TECHNOLOGIES CO., LTD.</a:t>
            </a:r>
            <a:endParaRPr lang="en-US" altLang="zh-CN" sz="28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028" name="Picture 9" descr="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14445" y="6400377"/>
            <a:ext cx="1748822" cy="31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483697" y="6491847"/>
            <a:ext cx="2796844" cy="45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defRPr>
                <a:solidFill>
                  <a:schemeClr val="tx1"/>
                </a:solidFill>
                <a:latin typeface="FrutigerNext LT Bold" pitchFamily="1" charset="0"/>
              </a:defRPr>
            </a:lvl1pPr>
          </a:lstStyle>
          <a:p>
            <a:pPr>
              <a:defRPr/>
            </a:pPr>
            <a:r>
              <a:rPr lang="de-DE" altLang="zh-CN" sz="1500" dirty="0">
                <a:solidFill>
                  <a:srgbClr val="000000"/>
                </a:solidFill>
                <a:ea typeface="MS PGothic" pitchFamily="34" charset="-128"/>
              </a:rPr>
              <a:t>Page </a:t>
            </a:r>
            <a:fld id="{53A0C590-F953-4539-A853-EA640A06B32B}" type="slidenum">
              <a:rPr lang="de-DE" altLang="zh-CN" sz="1500">
                <a:solidFill>
                  <a:srgbClr val="000000"/>
                </a:solidFill>
                <a:ea typeface="MS PGothic" pitchFamily="34" charset="-128"/>
              </a:rPr>
              <a:pPr>
                <a:defRPr/>
              </a:pPr>
              <a:t>‹#›</a:t>
            </a:fld>
            <a:endParaRPr lang="en-GB" altLang="zh-CN" sz="15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3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34521" y="43829"/>
            <a:ext cx="11526134" cy="87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599" tIns="51298" rIns="102599" bIns="512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5191427" y="6440407"/>
            <a:ext cx="1976798" cy="3343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02540" tIns="51266" rIns="102540" bIns="51266">
            <a:spAutoFit/>
          </a:bodyPr>
          <a:lstStyle/>
          <a:p>
            <a:pPr defTabSz="1026371" eaLnBrk="0" hangingPunct="0">
              <a:defRPr/>
            </a:pPr>
            <a:r>
              <a:rPr lang="en-US" altLang="zh-CN" sz="1500" dirty="0" err="1">
                <a:solidFill>
                  <a:srgbClr val="000000"/>
                </a:solidFill>
                <a:latin typeface="FrutigerNext LT Bold" pitchFamily="1" charset="0"/>
                <a:ea typeface="ＭＳ Ｐゴシック" pitchFamily="34" charset="-128"/>
              </a:rPr>
              <a:t>Huawei</a:t>
            </a:r>
            <a:r>
              <a:rPr lang="en-US" altLang="zh-CN" sz="1500" dirty="0">
                <a:solidFill>
                  <a:srgbClr val="000000"/>
                </a:solidFill>
                <a:latin typeface="FrutigerNext LT Bold" pitchFamily="1" charset="0"/>
                <a:ea typeface="ＭＳ Ｐゴシック" pitchFamily="34" charset="-128"/>
              </a:rPr>
              <a:t> Confidential 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2544879" y="529713"/>
            <a:ext cx="2460207" cy="530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2581" tIns="51292" rIns="102581" bIns="51292"/>
          <a:lstStyle/>
          <a:p>
            <a:pPr algn="r" defTabSz="102637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4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英文标题</a:t>
            </a:r>
            <a:r>
              <a:rPr lang="en-US" altLang="zh-CN" sz="14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:32-35pt  </a:t>
            </a:r>
            <a:endParaRPr lang="zh-CN" altLang="en-US" sz="14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102637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4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4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102637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4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4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102637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4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4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Medium</a:t>
            </a:r>
          </a:p>
          <a:p>
            <a:pPr algn="r" defTabSz="102637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4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4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102637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4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102637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4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中文标题</a:t>
            </a:r>
            <a:r>
              <a:rPr lang="en-US" altLang="zh-CN" sz="14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:30-32pt  </a:t>
            </a:r>
            <a:endParaRPr lang="zh-CN" altLang="en-US" sz="14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102637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4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4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102637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4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4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4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黑体</a:t>
            </a:r>
          </a:p>
          <a:p>
            <a:pPr algn="r" defTabSz="102637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4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102637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4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102637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4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102637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4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英文正文</a:t>
            </a:r>
            <a:r>
              <a:rPr lang="en-US" altLang="zh-CN" sz="14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:20-22pt</a:t>
            </a:r>
          </a:p>
          <a:p>
            <a:pPr algn="r" defTabSz="102637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4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 </a:t>
            </a:r>
            <a:r>
              <a:rPr lang="en-US" altLang="zh-CN" sz="14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4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4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 :18pt  </a:t>
            </a:r>
          </a:p>
          <a:p>
            <a:pPr algn="r" defTabSz="102637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4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4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4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102637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4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4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102637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4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4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Regular</a:t>
            </a:r>
          </a:p>
          <a:p>
            <a:pPr algn="r" defTabSz="102637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4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4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102637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4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102637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4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中文正文</a:t>
            </a:r>
            <a:r>
              <a:rPr lang="en-US" altLang="zh-CN" sz="14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:18-20pt</a:t>
            </a:r>
          </a:p>
          <a:p>
            <a:pPr algn="r" defTabSz="102637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4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</a:t>
            </a:r>
            <a:r>
              <a:rPr lang="en-US" altLang="zh-CN" sz="14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4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4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):18pt </a:t>
            </a:r>
            <a:endParaRPr lang="zh-CN" altLang="en-US" sz="14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102637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4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4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4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102637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4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4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4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细黑体 </a:t>
            </a:r>
          </a:p>
          <a:p>
            <a:pPr algn="r" defTabSz="102637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4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102637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4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102637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4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102637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4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102637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400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28734" name="Rectangle 62"/>
          <p:cNvSpPr>
            <a:spLocks noChangeArrowheads="1"/>
          </p:cNvSpPr>
          <p:nvPr/>
        </p:nvSpPr>
        <p:spPr bwMode="auto">
          <a:xfrm>
            <a:off x="12269283" y="1425270"/>
            <a:ext cx="1399480" cy="200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2581" tIns="51292" rIns="102581" bIns="51292"/>
          <a:lstStyle/>
          <a:p>
            <a:pPr defTabSz="102637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配色参考方案：</a:t>
            </a:r>
          </a:p>
          <a:p>
            <a:pPr defTabSz="102637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建议同一页面内不超过四种颜色，以下是</a:t>
            </a:r>
            <a:r>
              <a:rPr lang="en-US" altLang="zh-CN" sz="14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13</a:t>
            </a:r>
            <a:r>
              <a:rPr lang="zh-CN" altLang="en-US" sz="14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组配色方案，同一页面内只选择一组使用。（仅供参考）</a:t>
            </a:r>
          </a:p>
          <a:p>
            <a:pPr defTabSz="102637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4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102637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4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102637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4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737" name="Rectangle 65"/>
          <p:cNvSpPr>
            <a:spLocks noChangeArrowheads="1"/>
          </p:cNvSpPr>
          <p:nvPr/>
        </p:nvSpPr>
        <p:spPr bwMode="auto">
          <a:xfrm>
            <a:off x="12269283" y="-62870"/>
            <a:ext cx="1399480" cy="8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2581" tIns="51292" rIns="102581" bIns="51292"/>
          <a:lstStyle/>
          <a:p>
            <a:pPr defTabSz="102637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客户或者合作伙伴的标志放在右上角</a:t>
            </a:r>
            <a:r>
              <a:rPr lang="en-US" altLang="zh-CN" sz="14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.</a:t>
            </a:r>
          </a:p>
          <a:p>
            <a:pPr defTabSz="102637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4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102637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4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102637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4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035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0189" y="1642499"/>
            <a:ext cx="10575503" cy="419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617" tIns="51307" rIns="102617" bIns="513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8752" name="Rectangle 80"/>
          <p:cNvSpPr>
            <a:spLocks noChangeArrowheads="1"/>
          </p:cNvSpPr>
          <p:nvPr/>
        </p:nvSpPr>
        <p:spPr bwMode="auto">
          <a:xfrm>
            <a:off x="12362437" y="5000689"/>
            <a:ext cx="1225868" cy="3490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17046" tIns="58519" rIns="117046" bIns="58519" anchor="ctr">
            <a:spAutoFit/>
          </a:bodyPr>
          <a:lstStyle/>
          <a:p>
            <a:pPr>
              <a:defRPr/>
            </a:pPr>
            <a:endParaRPr lang="zh-CN" altLang="en-US" sz="1500" dirty="0">
              <a:solidFill>
                <a:srgbClr val="FFFFFF"/>
              </a:solidFill>
              <a:latin typeface="FrutigerNext LT Regular" pitchFamily="34" charset="0"/>
              <a:ea typeface="MS PGothic" pitchFamily="34" charset="-128"/>
            </a:endParaRP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12476770" y="3789923"/>
            <a:ext cx="986624" cy="182922"/>
            <a:chOff x="5893" y="2387"/>
            <a:chExt cx="466" cy="115"/>
          </a:xfrm>
        </p:grpSpPr>
        <p:sp>
          <p:nvSpPr>
            <p:cNvPr id="28754" name="Rectangle 82"/>
            <p:cNvSpPr>
              <a:spLocks noChangeArrowheads="1"/>
            </p:cNvSpPr>
            <p:nvPr userDrawn="1"/>
          </p:nvSpPr>
          <p:spPr bwMode="auto">
            <a:xfrm flipV="1">
              <a:off x="6010" y="2387"/>
              <a:ext cx="116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55" name="Rectangle 83"/>
            <p:cNvSpPr>
              <a:spLocks noChangeArrowheads="1"/>
            </p:cNvSpPr>
            <p:nvPr userDrawn="1"/>
          </p:nvSpPr>
          <p:spPr bwMode="auto">
            <a:xfrm flipV="1">
              <a:off x="6126" y="2387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56" name="Rectangle 84"/>
            <p:cNvSpPr>
              <a:spLocks noChangeArrowheads="1"/>
            </p:cNvSpPr>
            <p:nvPr userDrawn="1"/>
          </p:nvSpPr>
          <p:spPr bwMode="auto">
            <a:xfrm flipV="1">
              <a:off x="6242" y="2387"/>
              <a:ext cx="117" cy="115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57" name="Rectangle 85"/>
            <p:cNvSpPr>
              <a:spLocks noChangeArrowheads="1"/>
            </p:cNvSpPr>
            <p:nvPr userDrawn="1"/>
          </p:nvSpPr>
          <p:spPr bwMode="auto">
            <a:xfrm flipV="1">
              <a:off x="5893" y="2387"/>
              <a:ext cx="117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12476770" y="4007143"/>
            <a:ext cx="986624" cy="181016"/>
            <a:chOff x="5893" y="2523"/>
            <a:chExt cx="466" cy="115"/>
          </a:xfrm>
        </p:grpSpPr>
        <p:sp>
          <p:nvSpPr>
            <p:cNvPr id="28759" name="Rectangle 87"/>
            <p:cNvSpPr>
              <a:spLocks noChangeArrowheads="1"/>
            </p:cNvSpPr>
            <p:nvPr userDrawn="1"/>
          </p:nvSpPr>
          <p:spPr bwMode="auto">
            <a:xfrm flipV="1">
              <a:off x="6010" y="2523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60" name="Rectangle 88"/>
            <p:cNvSpPr>
              <a:spLocks noChangeArrowheads="1"/>
            </p:cNvSpPr>
            <p:nvPr userDrawn="1"/>
          </p:nvSpPr>
          <p:spPr bwMode="auto">
            <a:xfrm flipV="1">
              <a:off x="6126" y="2523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61" name="Rectangle 89"/>
            <p:cNvSpPr>
              <a:spLocks noChangeArrowheads="1"/>
            </p:cNvSpPr>
            <p:nvPr userDrawn="1"/>
          </p:nvSpPr>
          <p:spPr bwMode="auto">
            <a:xfrm flipV="1">
              <a:off x="6242" y="2523"/>
              <a:ext cx="117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62" name="Rectangle 90"/>
            <p:cNvSpPr>
              <a:spLocks noChangeArrowheads="1"/>
            </p:cNvSpPr>
            <p:nvPr userDrawn="1"/>
          </p:nvSpPr>
          <p:spPr bwMode="auto">
            <a:xfrm flipV="1">
              <a:off x="5893" y="2523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</p:grp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12476770" y="4222458"/>
            <a:ext cx="986624" cy="182922"/>
            <a:chOff x="5893" y="2659"/>
            <a:chExt cx="466" cy="115"/>
          </a:xfrm>
        </p:grpSpPr>
        <p:sp>
          <p:nvSpPr>
            <p:cNvPr id="28764" name="Rectangle 92"/>
            <p:cNvSpPr>
              <a:spLocks noChangeArrowheads="1"/>
            </p:cNvSpPr>
            <p:nvPr userDrawn="1"/>
          </p:nvSpPr>
          <p:spPr bwMode="auto">
            <a:xfrm flipV="1">
              <a:off x="6010" y="2659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65" name="Rectangle 93"/>
            <p:cNvSpPr>
              <a:spLocks noChangeArrowheads="1"/>
            </p:cNvSpPr>
            <p:nvPr userDrawn="1"/>
          </p:nvSpPr>
          <p:spPr bwMode="auto">
            <a:xfrm flipV="1">
              <a:off x="6126" y="2659"/>
              <a:ext cx="116" cy="115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66" name="Rectangle 94"/>
            <p:cNvSpPr>
              <a:spLocks noChangeArrowheads="1"/>
            </p:cNvSpPr>
            <p:nvPr userDrawn="1"/>
          </p:nvSpPr>
          <p:spPr bwMode="auto">
            <a:xfrm flipV="1">
              <a:off x="6242" y="2659"/>
              <a:ext cx="117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67" name="Rectangle 95"/>
            <p:cNvSpPr>
              <a:spLocks noChangeArrowheads="1"/>
            </p:cNvSpPr>
            <p:nvPr userDrawn="1"/>
          </p:nvSpPr>
          <p:spPr bwMode="auto">
            <a:xfrm flipV="1">
              <a:off x="5893" y="2659"/>
              <a:ext cx="117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12476770" y="3574623"/>
            <a:ext cx="986624" cy="188639"/>
            <a:chOff x="5893" y="2251"/>
            <a:chExt cx="466" cy="119"/>
          </a:xfrm>
        </p:grpSpPr>
        <p:sp>
          <p:nvSpPr>
            <p:cNvPr id="28769" name="Rectangle 97"/>
            <p:cNvSpPr>
              <a:spLocks noChangeArrowheads="1"/>
            </p:cNvSpPr>
            <p:nvPr userDrawn="1"/>
          </p:nvSpPr>
          <p:spPr bwMode="auto">
            <a:xfrm flipV="1">
              <a:off x="6126" y="2251"/>
              <a:ext cx="116" cy="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70" name="Rectangle 98"/>
            <p:cNvSpPr>
              <a:spLocks noChangeArrowheads="1"/>
            </p:cNvSpPr>
            <p:nvPr userDrawn="1"/>
          </p:nvSpPr>
          <p:spPr bwMode="auto">
            <a:xfrm flipV="1">
              <a:off x="6242" y="2251"/>
              <a:ext cx="117" cy="119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71" name="Rectangle 99"/>
            <p:cNvSpPr>
              <a:spLocks noChangeArrowheads="1"/>
            </p:cNvSpPr>
            <p:nvPr userDrawn="1"/>
          </p:nvSpPr>
          <p:spPr bwMode="auto">
            <a:xfrm flipV="1">
              <a:off x="5893" y="2251"/>
              <a:ext cx="117" cy="11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72" name="Rectangle 100"/>
            <p:cNvSpPr>
              <a:spLocks noChangeArrowheads="1"/>
            </p:cNvSpPr>
            <p:nvPr userDrawn="1"/>
          </p:nvSpPr>
          <p:spPr bwMode="auto">
            <a:xfrm flipV="1">
              <a:off x="6010" y="2251"/>
              <a:ext cx="116" cy="119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12476770" y="4582587"/>
            <a:ext cx="986624" cy="182922"/>
            <a:chOff x="5893" y="2886"/>
            <a:chExt cx="466" cy="115"/>
          </a:xfrm>
        </p:grpSpPr>
        <p:sp>
          <p:nvSpPr>
            <p:cNvPr id="28774" name="Rectangle 102"/>
            <p:cNvSpPr>
              <a:spLocks noChangeArrowheads="1"/>
            </p:cNvSpPr>
            <p:nvPr userDrawn="1"/>
          </p:nvSpPr>
          <p:spPr bwMode="auto">
            <a:xfrm flipV="1">
              <a:off x="6010" y="2886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75" name="Rectangle 103"/>
            <p:cNvSpPr>
              <a:spLocks noChangeArrowheads="1"/>
            </p:cNvSpPr>
            <p:nvPr userDrawn="1"/>
          </p:nvSpPr>
          <p:spPr bwMode="auto">
            <a:xfrm flipV="1">
              <a:off x="6126" y="2886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76" name="Rectangle 104"/>
            <p:cNvSpPr>
              <a:spLocks noChangeArrowheads="1"/>
            </p:cNvSpPr>
            <p:nvPr userDrawn="1"/>
          </p:nvSpPr>
          <p:spPr bwMode="auto">
            <a:xfrm flipV="1">
              <a:off x="6242" y="2886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77" name="Rectangle 105"/>
            <p:cNvSpPr>
              <a:spLocks noChangeArrowheads="1"/>
            </p:cNvSpPr>
            <p:nvPr userDrawn="1"/>
          </p:nvSpPr>
          <p:spPr bwMode="auto">
            <a:xfrm flipV="1">
              <a:off x="5893" y="2886"/>
              <a:ext cx="117" cy="11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12476770" y="4797901"/>
            <a:ext cx="986624" cy="182922"/>
            <a:chOff x="5893" y="3022"/>
            <a:chExt cx="466" cy="115"/>
          </a:xfrm>
        </p:grpSpPr>
        <p:sp>
          <p:nvSpPr>
            <p:cNvPr id="28779" name="Rectangle 107"/>
            <p:cNvSpPr>
              <a:spLocks noChangeArrowheads="1"/>
            </p:cNvSpPr>
            <p:nvPr userDrawn="1"/>
          </p:nvSpPr>
          <p:spPr bwMode="auto">
            <a:xfrm flipV="1">
              <a:off x="6010" y="3022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80" name="Rectangle 108"/>
            <p:cNvSpPr>
              <a:spLocks noChangeArrowheads="1"/>
            </p:cNvSpPr>
            <p:nvPr userDrawn="1"/>
          </p:nvSpPr>
          <p:spPr bwMode="auto">
            <a:xfrm flipV="1">
              <a:off x="6126" y="3022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81" name="Rectangle 109"/>
            <p:cNvSpPr>
              <a:spLocks noChangeArrowheads="1"/>
            </p:cNvSpPr>
            <p:nvPr userDrawn="1"/>
          </p:nvSpPr>
          <p:spPr bwMode="auto">
            <a:xfrm flipV="1">
              <a:off x="6242" y="3022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82" name="Rectangle 110"/>
            <p:cNvSpPr>
              <a:spLocks noChangeArrowheads="1"/>
            </p:cNvSpPr>
            <p:nvPr userDrawn="1"/>
          </p:nvSpPr>
          <p:spPr bwMode="auto">
            <a:xfrm flipV="1">
              <a:off x="5893" y="3022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</p:grp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12476770" y="5015121"/>
            <a:ext cx="986624" cy="182922"/>
            <a:chOff x="5893" y="3158"/>
            <a:chExt cx="466" cy="115"/>
          </a:xfrm>
        </p:grpSpPr>
        <p:sp>
          <p:nvSpPr>
            <p:cNvPr id="28784" name="Rectangle 112"/>
            <p:cNvSpPr>
              <a:spLocks noChangeArrowheads="1"/>
            </p:cNvSpPr>
            <p:nvPr userDrawn="1"/>
          </p:nvSpPr>
          <p:spPr bwMode="auto">
            <a:xfrm flipV="1">
              <a:off x="6010" y="3158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85" name="Rectangle 113"/>
            <p:cNvSpPr>
              <a:spLocks noChangeArrowheads="1"/>
            </p:cNvSpPr>
            <p:nvPr userDrawn="1"/>
          </p:nvSpPr>
          <p:spPr bwMode="auto">
            <a:xfrm flipV="1">
              <a:off x="6126" y="3158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86" name="Rectangle 114"/>
            <p:cNvSpPr>
              <a:spLocks noChangeArrowheads="1"/>
            </p:cNvSpPr>
            <p:nvPr userDrawn="1"/>
          </p:nvSpPr>
          <p:spPr bwMode="auto">
            <a:xfrm flipV="1">
              <a:off x="6242" y="3158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87" name="Rectangle 115"/>
            <p:cNvSpPr>
              <a:spLocks noChangeArrowheads="1"/>
            </p:cNvSpPr>
            <p:nvPr userDrawn="1"/>
          </p:nvSpPr>
          <p:spPr bwMode="auto">
            <a:xfrm flipV="1">
              <a:off x="5893" y="3158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</p:grpSp>
      <p:grpSp>
        <p:nvGrpSpPr>
          <p:cNvPr id="9" name="Group 116"/>
          <p:cNvGrpSpPr>
            <a:grpSpLocks/>
          </p:cNvGrpSpPr>
          <p:nvPr/>
        </p:nvGrpSpPr>
        <p:grpSpPr bwMode="auto">
          <a:xfrm>
            <a:off x="12476770" y="5375250"/>
            <a:ext cx="986624" cy="182922"/>
            <a:chOff x="5893" y="3385"/>
            <a:chExt cx="466" cy="115"/>
          </a:xfrm>
        </p:grpSpPr>
        <p:sp>
          <p:nvSpPr>
            <p:cNvPr id="28789" name="Rectangle 117"/>
            <p:cNvSpPr>
              <a:spLocks noChangeArrowheads="1"/>
            </p:cNvSpPr>
            <p:nvPr userDrawn="1"/>
          </p:nvSpPr>
          <p:spPr bwMode="auto">
            <a:xfrm flipV="1">
              <a:off x="6010" y="3385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90" name="Rectangle 118"/>
            <p:cNvSpPr>
              <a:spLocks noChangeArrowheads="1"/>
            </p:cNvSpPr>
            <p:nvPr userDrawn="1"/>
          </p:nvSpPr>
          <p:spPr bwMode="auto">
            <a:xfrm flipV="1">
              <a:off x="6126" y="3385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91" name="Rectangle 119"/>
            <p:cNvSpPr>
              <a:spLocks noChangeArrowheads="1"/>
            </p:cNvSpPr>
            <p:nvPr userDrawn="1"/>
          </p:nvSpPr>
          <p:spPr bwMode="auto">
            <a:xfrm flipV="1">
              <a:off x="6242" y="3385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92" name="Rectangle 120"/>
            <p:cNvSpPr>
              <a:spLocks noChangeArrowheads="1"/>
            </p:cNvSpPr>
            <p:nvPr userDrawn="1"/>
          </p:nvSpPr>
          <p:spPr bwMode="auto">
            <a:xfrm flipV="1">
              <a:off x="5893" y="3385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</p:grpSp>
      <p:grpSp>
        <p:nvGrpSpPr>
          <p:cNvPr id="10" name="Group 121"/>
          <p:cNvGrpSpPr>
            <a:grpSpLocks/>
          </p:cNvGrpSpPr>
          <p:nvPr/>
        </p:nvGrpSpPr>
        <p:grpSpPr bwMode="auto">
          <a:xfrm>
            <a:off x="12476770" y="5590564"/>
            <a:ext cx="986624" cy="182922"/>
            <a:chOff x="5893" y="3521"/>
            <a:chExt cx="466" cy="115"/>
          </a:xfrm>
        </p:grpSpPr>
        <p:sp>
          <p:nvSpPr>
            <p:cNvPr id="28794" name="Rectangle 122"/>
            <p:cNvSpPr>
              <a:spLocks noChangeArrowheads="1"/>
            </p:cNvSpPr>
            <p:nvPr userDrawn="1"/>
          </p:nvSpPr>
          <p:spPr bwMode="auto">
            <a:xfrm flipV="1">
              <a:off x="6010" y="3521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95" name="Rectangle 123"/>
            <p:cNvSpPr>
              <a:spLocks noChangeArrowheads="1"/>
            </p:cNvSpPr>
            <p:nvPr userDrawn="1"/>
          </p:nvSpPr>
          <p:spPr bwMode="auto">
            <a:xfrm flipV="1">
              <a:off x="6126" y="3521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96" name="Rectangle 124"/>
            <p:cNvSpPr>
              <a:spLocks noChangeArrowheads="1"/>
            </p:cNvSpPr>
            <p:nvPr userDrawn="1"/>
          </p:nvSpPr>
          <p:spPr bwMode="auto">
            <a:xfrm flipV="1">
              <a:off x="6242" y="3521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97" name="Rectangle 125"/>
            <p:cNvSpPr>
              <a:spLocks noChangeArrowheads="1"/>
            </p:cNvSpPr>
            <p:nvPr userDrawn="1"/>
          </p:nvSpPr>
          <p:spPr bwMode="auto">
            <a:xfrm flipV="1">
              <a:off x="5893" y="3521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</p:grpSp>
      <p:grpSp>
        <p:nvGrpSpPr>
          <p:cNvPr id="11" name="Group 126"/>
          <p:cNvGrpSpPr>
            <a:grpSpLocks/>
          </p:cNvGrpSpPr>
          <p:nvPr/>
        </p:nvGrpSpPr>
        <p:grpSpPr bwMode="auto">
          <a:xfrm>
            <a:off x="12476770" y="5807791"/>
            <a:ext cx="986624" cy="181018"/>
            <a:chOff x="5893" y="3657"/>
            <a:chExt cx="466" cy="115"/>
          </a:xfrm>
        </p:grpSpPr>
        <p:sp>
          <p:nvSpPr>
            <p:cNvPr id="28799" name="Rectangle 127"/>
            <p:cNvSpPr>
              <a:spLocks noChangeArrowheads="1"/>
            </p:cNvSpPr>
            <p:nvPr userDrawn="1"/>
          </p:nvSpPr>
          <p:spPr bwMode="auto">
            <a:xfrm flipV="1">
              <a:off x="6010" y="3657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800" name="Rectangle 128"/>
            <p:cNvSpPr>
              <a:spLocks noChangeArrowheads="1"/>
            </p:cNvSpPr>
            <p:nvPr userDrawn="1"/>
          </p:nvSpPr>
          <p:spPr bwMode="auto">
            <a:xfrm flipV="1">
              <a:off x="6126" y="3657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801" name="Rectangle 129"/>
            <p:cNvSpPr>
              <a:spLocks noChangeArrowheads="1"/>
            </p:cNvSpPr>
            <p:nvPr userDrawn="1"/>
          </p:nvSpPr>
          <p:spPr bwMode="auto">
            <a:xfrm flipV="1">
              <a:off x="6242" y="3657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802" name="Rectangle 130"/>
            <p:cNvSpPr>
              <a:spLocks noChangeArrowheads="1"/>
            </p:cNvSpPr>
            <p:nvPr userDrawn="1"/>
          </p:nvSpPr>
          <p:spPr bwMode="auto">
            <a:xfrm flipV="1">
              <a:off x="5893" y="3657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</p:grpSp>
      <p:grpSp>
        <p:nvGrpSpPr>
          <p:cNvPr id="12" name="Group 131"/>
          <p:cNvGrpSpPr>
            <a:grpSpLocks/>
          </p:cNvGrpSpPr>
          <p:nvPr/>
        </p:nvGrpSpPr>
        <p:grpSpPr bwMode="auto">
          <a:xfrm>
            <a:off x="12476770" y="6167914"/>
            <a:ext cx="986624" cy="182922"/>
            <a:chOff x="5893" y="3884"/>
            <a:chExt cx="466" cy="115"/>
          </a:xfrm>
        </p:grpSpPr>
        <p:sp>
          <p:nvSpPr>
            <p:cNvPr id="28804" name="Rectangle 132"/>
            <p:cNvSpPr>
              <a:spLocks noChangeArrowheads="1"/>
            </p:cNvSpPr>
            <p:nvPr userDrawn="1"/>
          </p:nvSpPr>
          <p:spPr bwMode="auto">
            <a:xfrm flipV="1">
              <a:off x="6010" y="3884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805" name="Rectangle 133"/>
            <p:cNvSpPr>
              <a:spLocks noChangeArrowheads="1"/>
            </p:cNvSpPr>
            <p:nvPr userDrawn="1"/>
          </p:nvSpPr>
          <p:spPr bwMode="auto">
            <a:xfrm flipV="1">
              <a:off x="6126" y="3884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806" name="Rectangle 134"/>
            <p:cNvSpPr>
              <a:spLocks noChangeArrowheads="1"/>
            </p:cNvSpPr>
            <p:nvPr userDrawn="1"/>
          </p:nvSpPr>
          <p:spPr bwMode="auto">
            <a:xfrm flipV="1">
              <a:off x="6242" y="3884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807" name="Rectangle 135"/>
            <p:cNvSpPr>
              <a:spLocks noChangeArrowheads="1"/>
            </p:cNvSpPr>
            <p:nvPr userDrawn="1"/>
          </p:nvSpPr>
          <p:spPr bwMode="auto">
            <a:xfrm flipV="1">
              <a:off x="5893" y="3884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</p:grpSp>
      <p:grpSp>
        <p:nvGrpSpPr>
          <p:cNvPr id="13" name="Group 136"/>
          <p:cNvGrpSpPr>
            <a:grpSpLocks/>
          </p:cNvGrpSpPr>
          <p:nvPr/>
        </p:nvGrpSpPr>
        <p:grpSpPr bwMode="auto">
          <a:xfrm>
            <a:off x="12476770" y="6392756"/>
            <a:ext cx="986624" cy="182922"/>
            <a:chOff x="5893" y="4026"/>
            <a:chExt cx="466" cy="115"/>
          </a:xfrm>
        </p:grpSpPr>
        <p:sp>
          <p:nvSpPr>
            <p:cNvPr id="28809" name="Rectangle 137"/>
            <p:cNvSpPr>
              <a:spLocks noChangeArrowheads="1"/>
            </p:cNvSpPr>
            <p:nvPr userDrawn="1"/>
          </p:nvSpPr>
          <p:spPr bwMode="auto">
            <a:xfrm flipV="1">
              <a:off x="6010" y="4026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810" name="Rectangle 138"/>
            <p:cNvSpPr>
              <a:spLocks noChangeArrowheads="1"/>
            </p:cNvSpPr>
            <p:nvPr userDrawn="1"/>
          </p:nvSpPr>
          <p:spPr bwMode="auto">
            <a:xfrm flipV="1">
              <a:off x="6126" y="4026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811" name="Rectangle 139"/>
            <p:cNvSpPr>
              <a:spLocks noChangeArrowheads="1"/>
            </p:cNvSpPr>
            <p:nvPr userDrawn="1"/>
          </p:nvSpPr>
          <p:spPr bwMode="auto">
            <a:xfrm flipV="1">
              <a:off x="6242" y="4026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812" name="Rectangle 140"/>
            <p:cNvSpPr>
              <a:spLocks noChangeArrowheads="1"/>
            </p:cNvSpPr>
            <p:nvPr userDrawn="1"/>
          </p:nvSpPr>
          <p:spPr bwMode="auto">
            <a:xfrm flipV="1">
              <a:off x="5893" y="4026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</p:grpSp>
      <p:grpSp>
        <p:nvGrpSpPr>
          <p:cNvPr id="14" name="Group 141"/>
          <p:cNvGrpSpPr>
            <a:grpSpLocks/>
          </p:cNvGrpSpPr>
          <p:nvPr/>
        </p:nvGrpSpPr>
        <p:grpSpPr bwMode="auto">
          <a:xfrm>
            <a:off x="12476770" y="6617598"/>
            <a:ext cx="986624" cy="181016"/>
            <a:chOff x="5893" y="4167"/>
            <a:chExt cx="466" cy="115"/>
          </a:xfrm>
        </p:grpSpPr>
        <p:sp>
          <p:nvSpPr>
            <p:cNvPr id="28814" name="Rectangle 142"/>
            <p:cNvSpPr>
              <a:spLocks noChangeArrowheads="1"/>
            </p:cNvSpPr>
            <p:nvPr userDrawn="1"/>
          </p:nvSpPr>
          <p:spPr bwMode="auto">
            <a:xfrm flipV="1">
              <a:off x="6010" y="4167"/>
              <a:ext cx="116" cy="11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815" name="Rectangle 143"/>
            <p:cNvSpPr>
              <a:spLocks noChangeArrowheads="1"/>
            </p:cNvSpPr>
            <p:nvPr userDrawn="1"/>
          </p:nvSpPr>
          <p:spPr bwMode="auto">
            <a:xfrm flipV="1">
              <a:off x="6126" y="4167"/>
              <a:ext cx="116" cy="11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816" name="Rectangle 144"/>
            <p:cNvSpPr>
              <a:spLocks noChangeArrowheads="1"/>
            </p:cNvSpPr>
            <p:nvPr userDrawn="1"/>
          </p:nvSpPr>
          <p:spPr bwMode="auto">
            <a:xfrm flipV="1">
              <a:off x="6242" y="4167"/>
              <a:ext cx="117" cy="11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817" name="Rectangle 145"/>
            <p:cNvSpPr>
              <a:spLocks noChangeArrowheads="1"/>
            </p:cNvSpPr>
            <p:nvPr userDrawn="1"/>
          </p:nvSpPr>
          <p:spPr bwMode="auto">
            <a:xfrm flipV="1">
              <a:off x="5893" y="4167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5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</p:grpSp>
      <p:sp>
        <p:nvSpPr>
          <p:cNvPr id="28818" name="Line 146"/>
          <p:cNvSpPr>
            <a:spLocks noChangeShapeType="1"/>
          </p:cNvSpPr>
          <p:nvPr/>
        </p:nvSpPr>
        <p:spPr bwMode="auto">
          <a:xfrm flipV="1">
            <a:off x="334520" y="908896"/>
            <a:ext cx="1162141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 lIns="117066" tIns="58532" rIns="117066" bIns="58532"/>
          <a:lstStyle/>
          <a:p>
            <a:pPr>
              <a:defRPr/>
            </a:pPr>
            <a:endParaRPr lang="zh-CN" altLang="en-US" sz="1500" dirty="0">
              <a:solidFill>
                <a:srgbClr val="FFFFFF"/>
              </a:solidFill>
              <a:latin typeface="FrutigerNext LT Regular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00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hf sldNum="0" hdr="0" ftr="0"/>
  <p:txStyles>
    <p:titleStyle>
      <a:lvl1pPr algn="l" defTabSz="1026371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微软雅黑" pitchFamily="34" charset="-122"/>
          <a:ea typeface="微软雅黑" pitchFamily="34" charset="-122"/>
          <a:cs typeface="+mj-cs"/>
        </a:defRPr>
      </a:lvl1pPr>
      <a:lvl2pPr algn="l" defTabSz="1026371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微软雅黑" pitchFamily="34" charset="-122"/>
          <a:ea typeface="微软雅黑" pitchFamily="34" charset="-122"/>
        </a:defRPr>
      </a:lvl2pPr>
      <a:lvl3pPr algn="l" defTabSz="1026371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微软雅黑" pitchFamily="34" charset="-122"/>
          <a:ea typeface="微软雅黑" pitchFamily="34" charset="-122"/>
        </a:defRPr>
      </a:lvl3pPr>
      <a:lvl4pPr algn="l" defTabSz="1026371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微软雅黑" pitchFamily="34" charset="-122"/>
          <a:ea typeface="微软雅黑" pitchFamily="34" charset="-122"/>
        </a:defRPr>
      </a:lvl4pPr>
      <a:lvl5pPr algn="l" defTabSz="1026371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微软雅黑" pitchFamily="34" charset="-122"/>
          <a:ea typeface="微软雅黑" pitchFamily="34" charset="-122"/>
        </a:defRPr>
      </a:lvl5pPr>
      <a:lvl6pPr marL="585338" algn="l" defTabSz="1026371" rtl="0" fontAlgn="base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FrutigerNext LT Medium" pitchFamily="34" charset="0"/>
          <a:ea typeface="黑体" pitchFamily="2" charset="-122"/>
        </a:defRPr>
      </a:lvl6pPr>
      <a:lvl7pPr marL="1170673" algn="l" defTabSz="1026371" rtl="0" fontAlgn="base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FrutigerNext LT Medium" pitchFamily="34" charset="0"/>
          <a:ea typeface="黑体" pitchFamily="2" charset="-122"/>
        </a:defRPr>
      </a:lvl7pPr>
      <a:lvl8pPr marL="1756010" algn="l" defTabSz="1026371" rtl="0" fontAlgn="base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FrutigerNext LT Medium" pitchFamily="34" charset="0"/>
          <a:ea typeface="黑体" pitchFamily="2" charset="-122"/>
        </a:defRPr>
      </a:lvl8pPr>
      <a:lvl9pPr marL="2341345" algn="l" defTabSz="1026371" rtl="0" fontAlgn="base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FrutigerNext LT Medium" pitchFamily="34" charset="0"/>
          <a:ea typeface="黑体" pitchFamily="2" charset="-122"/>
        </a:defRPr>
      </a:lvl9pPr>
    </p:titleStyle>
    <p:bodyStyle>
      <a:lvl1pPr marL="384130" indent="-384130" algn="l" defTabSz="102637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l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835320" indent="-321120" algn="l" defTabSz="102637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p"/>
        <a:defRPr>
          <a:solidFill>
            <a:schemeClr val="tx1"/>
          </a:solidFill>
          <a:latin typeface="+mn-lt"/>
          <a:ea typeface="+mn-ea"/>
        </a:defRPr>
      </a:lvl2pPr>
      <a:lvl3pPr marL="1284486" indent="-258117" algn="l" defTabSz="102637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2100">
          <a:solidFill>
            <a:schemeClr val="tx1"/>
          </a:solidFill>
          <a:latin typeface="FrutigerNext LT Light" pitchFamily="34" charset="0"/>
          <a:ea typeface="+mn-ea"/>
        </a:defRPr>
      </a:lvl3pPr>
      <a:lvl4pPr marL="1794626" indent="-256086" algn="l" defTabSz="102637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800">
          <a:solidFill>
            <a:schemeClr val="tx1"/>
          </a:solidFill>
          <a:latin typeface="+mj-lt"/>
          <a:ea typeface="+mn-ea"/>
        </a:defRPr>
      </a:lvl4pPr>
      <a:lvl5pPr marL="2308826" indent="-258117" algn="l" defTabSz="102637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500">
          <a:solidFill>
            <a:schemeClr val="tx1"/>
          </a:solidFill>
          <a:latin typeface="+mj-lt"/>
          <a:ea typeface="+mn-ea"/>
        </a:defRPr>
      </a:lvl5pPr>
      <a:lvl6pPr marL="2894164" indent="-258117" algn="l" defTabSz="1026371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500">
          <a:solidFill>
            <a:schemeClr val="tx1"/>
          </a:solidFill>
          <a:latin typeface="+mj-lt"/>
          <a:ea typeface="+mn-ea"/>
        </a:defRPr>
      </a:lvl6pPr>
      <a:lvl7pPr marL="3479495" indent="-258117" algn="l" defTabSz="1026371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500">
          <a:solidFill>
            <a:schemeClr val="tx1"/>
          </a:solidFill>
          <a:latin typeface="+mj-lt"/>
          <a:ea typeface="+mn-ea"/>
        </a:defRPr>
      </a:lvl7pPr>
      <a:lvl8pPr marL="4064831" indent="-258117" algn="l" defTabSz="1026371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500">
          <a:solidFill>
            <a:schemeClr val="tx1"/>
          </a:solidFill>
          <a:latin typeface="+mj-lt"/>
          <a:ea typeface="+mn-ea"/>
        </a:defRPr>
      </a:lvl8pPr>
      <a:lvl9pPr marL="4650166" indent="-258117" algn="l" defTabSz="1026371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5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11706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338" algn="l" defTabSz="11706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0673" algn="l" defTabSz="11706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010" algn="l" defTabSz="11706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1345" algn="l" defTabSz="11706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6680" algn="l" defTabSz="11706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2016" algn="l" defTabSz="11706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7346" algn="l" defTabSz="11706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2684" algn="l" defTabSz="11706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cc.gnu.org/gcc-9/changes.html" TargetMode="External"/><Relationship Id="rId2" Type="http://schemas.openxmlformats.org/officeDocument/2006/relationships/hyperlink" Target="https://ftp.gnu.org/gnu/gcc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cc.gnu.org/gcc-10/changes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898878" y="908215"/>
            <a:ext cx="7790909" cy="69016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openEuler21.09</a:t>
            </a:r>
            <a:r>
              <a:rPr lang="zh-CN" altLang="en-US" dirty="0"/>
              <a:t>创新版本升级</a:t>
            </a:r>
            <a:r>
              <a:rPr lang="en-US" altLang="zh-CN" dirty="0"/>
              <a:t>GCC</a:t>
            </a:r>
            <a:r>
              <a:rPr lang="zh-CN" altLang="en-US" dirty="0"/>
              <a:t>基线版本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29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35"/>
          <p:cNvSpPr txBox="1"/>
          <p:nvPr/>
        </p:nvSpPr>
        <p:spPr>
          <a:xfrm>
            <a:off x="377048" y="368003"/>
            <a:ext cx="10157776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35">
              <a:lnSpc>
                <a:spcPts val="1680"/>
              </a:lnSpc>
            </a:pPr>
            <a:r>
              <a:rPr lang="zh-CN" altLang="en-US" sz="1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背景：</a:t>
            </a:r>
            <a:r>
              <a:rPr lang="zh-CN" altLang="en-US" sz="1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为了</a:t>
            </a:r>
            <a:r>
              <a:rPr lang="zh-CN" altLang="en-US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促进</a:t>
            </a:r>
            <a:r>
              <a:rPr lang="en-US" altLang="zh-CN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openEuler</a:t>
            </a:r>
            <a:r>
              <a:rPr lang="zh-CN" altLang="en-US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社区生态的演进、功能的完善和竞争力的持续领先，在</a:t>
            </a:r>
            <a:r>
              <a:rPr lang="en-US" altLang="zh-CN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openEuler 21.09</a:t>
            </a:r>
            <a:r>
              <a:rPr lang="zh-CN" altLang="en-US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创新版本上对</a:t>
            </a:r>
            <a:r>
              <a:rPr lang="en-US" altLang="zh-CN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GCC</a:t>
            </a:r>
            <a:r>
              <a:rPr lang="zh-CN" altLang="en-US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版本进行升级（</a:t>
            </a:r>
            <a:r>
              <a:rPr lang="en-US" altLang="zh-CN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GCC9.3</a:t>
            </a:r>
            <a:r>
              <a:rPr lang="zh-CN" altLang="en-US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升级到</a:t>
            </a:r>
            <a:r>
              <a:rPr lang="en-US" altLang="zh-CN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GCC10.3</a:t>
            </a:r>
            <a:r>
              <a:rPr lang="zh-CN" altLang="en-US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版本）</a:t>
            </a:r>
            <a:endParaRPr lang="en-US" altLang="zh-CN" sz="1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14035">
              <a:lnSpc>
                <a:spcPts val="1680"/>
              </a:lnSpc>
            </a:pPr>
            <a:endParaRPr lang="en-US" altLang="zh-CN" sz="1400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283106" y="1686309"/>
            <a:ext cx="7316079" cy="487405"/>
            <a:chOff x="-60831" y="2655765"/>
            <a:chExt cx="7317031" cy="487468"/>
          </a:xfrm>
        </p:grpSpPr>
        <p:cxnSp>
          <p:nvCxnSpPr>
            <p:cNvPr id="57" name="直接箭头连接符 56"/>
            <p:cNvCxnSpPr/>
            <p:nvPr/>
          </p:nvCxnSpPr>
          <p:spPr bwMode="auto">
            <a:xfrm flipV="1">
              <a:off x="-60831" y="2755726"/>
              <a:ext cx="7317031" cy="24266"/>
            </a:xfrm>
            <a:prstGeom prst="straightConnector1">
              <a:avLst/>
            </a:prstGeom>
            <a:noFill/>
            <a:ln w="317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0" name="直接连接符 59"/>
            <p:cNvCxnSpPr/>
            <p:nvPr/>
          </p:nvCxnSpPr>
          <p:spPr bwMode="auto">
            <a:xfrm flipV="1">
              <a:off x="2771386" y="2655765"/>
              <a:ext cx="0" cy="124226"/>
            </a:xfrm>
            <a:prstGeom prst="line">
              <a:avLst/>
            </a:prstGeom>
            <a:noFill/>
            <a:ln w="317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文本框 60"/>
            <p:cNvSpPr txBox="1"/>
            <p:nvPr/>
          </p:nvSpPr>
          <p:spPr>
            <a:xfrm>
              <a:off x="834744" y="2897012"/>
              <a:ext cx="968535" cy="24622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en-US" altLang="zh-CN" sz="10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GCC</a:t>
              </a:r>
              <a:r>
                <a:rPr lang="zh-CN" altLang="en-US" sz="10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升级开发</a:t>
              </a: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3854224" y="1405120"/>
            <a:ext cx="457116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en-US" altLang="zh-CN" sz="10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7.26</a:t>
            </a:r>
            <a:endParaRPr lang="zh-CN" altLang="en-US" sz="10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5291203" y="1406427"/>
            <a:ext cx="457116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en-US" altLang="zh-CN" sz="10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8.15</a:t>
            </a:r>
            <a:endParaRPr lang="zh-CN" altLang="en-US" sz="10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66" name="直接连接符 65"/>
          <p:cNvCxnSpPr/>
          <p:nvPr/>
        </p:nvCxnSpPr>
        <p:spPr bwMode="auto">
          <a:xfrm flipV="1">
            <a:off x="5554767" y="1675248"/>
            <a:ext cx="0" cy="124210"/>
          </a:xfrm>
          <a:prstGeom prst="line">
            <a:avLst/>
          </a:prstGeom>
          <a:noFill/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直接连接符 75"/>
          <p:cNvCxnSpPr/>
          <p:nvPr/>
        </p:nvCxnSpPr>
        <p:spPr bwMode="auto">
          <a:xfrm flipV="1">
            <a:off x="6994579" y="1691716"/>
            <a:ext cx="0" cy="124210"/>
          </a:xfrm>
          <a:prstGeom prst="line">
            <a:avLst/>
          </a:prstGeom>
          <a:noFill/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文本框 76"/>
          <p:cNvSpPr txBox="1"/>
          <p:nvPr/>
        </p:nvSpPr>
        <p:spPr>
          <a:xfrm>
            <a:off x="6736479" y="1409722"/>
            <a:ext cx="457116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en-US" altLang="zh-CN" sz="10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9.30</a:t>
            </a:r>
            <a:endParaRPr lang="zh-CN" altLang="en-US" sz="10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83" name="直接连接符 82"/>
          <p:cNvCxnSpPr/>
          <p:nvPr/>
        </p:nvCxnSpPr>
        <p:spPr bwMode="auto">
          <a:xfrm flipV="1">
            <a:off x="2675142" y="1691420"/>
            <a:ext cx="0" cy="124210"/>
          </a:xfrm>
          <a:prstGeom prst="line">
            <a:avLst/>
          </a:prstGeom>
          <a:noFill/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文本框 83"/>
          <p:cNvSpPr txBox="1"/>
          <p:nvPr/>
        </p:nvSpPr>
        <p:spPr>
          <a:xfrm>
            <a:off x="2473479" y="1409721"/>
            <a:ext cx="457116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en-US" altLang="zh-CN" sz="10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6.15</a:t>
            </a:r>
            <a:endParaRPr lang="zh-CN" altLang="en-US" sz="10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3766185" y="1924498"/>
            <a:ext cx="697537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zh-CN" altLang="en-US" sz="1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版本转测</a:t>
            </a:r>
          </a:p>
        </p:txBody>
      </p:sp>
      <p:sp>
        <p:nvSpPr>
          <p:cNvPr id="126" name="文本框 125"/>
          <p:cNvSpPr txBox="1"/>
          <p:nvPr/>
        </p:nvSpPr>
        <p:spPr>
          <a:xfrm>
            <a:off x="4703523" y="1913438"/>
            <a:ext cx="1702488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zh-CN" altLang="en-US" sz="1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合入</a:t>
            </a:r>
            <a:r>
              <a:rPr lang="en-US" altLang="zh-CN" sz="1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openEuler21.09</a:t>
            </a:r>
            <a:r>
              <a:rPr lang="zh-CN" altLang="en-US" sz="1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版本</a:t>
            </a:r>
          </a:p>
        </p:txBody>
      </p:sp>
      <p:sp>
        <p:nvSpPr>
          <p:cNvPr id="127" name="文本框 126"/>
          <p:cNvSpPr txBox="1"/>
          <p:nvPr/>
        </p:nvSpPr>
        <p:spPr>
          <a:xfrm>
            <a:off x="6632297" y="1913437"/>
            <a:ext cx="689522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zh-CN" sz="1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TR5</a:t>
            </a:r>
            <a:r>
              <a:rPr lang="zh-CN" altLang="en-US" sz="1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商用</a:t>
            </a:r>
          </a:p>
        </p:txBody>
      </p:sp>
      <p:graphicFrame>
        <p:nvGraphicFramePr>
          <p:cNvPr id="128" name="内容占位符 4"/>
          <p:cNvGraphicFramePr>
            <a:graphicFrameLocks noGrp="1"/>
          </p:cNvGraphicFramePr>
          <p:nvPr>
            <p:ph idx="1"/>
            <p:extLst/>
          </p:nvPr>
        </p:nvGraphicFramePr>
        <p:xfrm>
          <a:off x="532415" y="2281854"/>
          <a:ext cx="10655798" cy="4138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914"/>
                <a:gridCol w="3004620"/>
                <a:gridCol w="3299132"/>
                <a:gridCol w="3299132"/>
              </a:tblGrid>
              <a:tr h="441902">
                <a:tc>
                  <a:txBody>
                    <a:bodyPr/>
                    <a:lstStyle/>
                    <a:p>
                      <a:endParaRPr lang="zh-CN" altLang="en-US" sz="2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8" marR="91428" marT="45714" marB="4571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GCC 9.3.0</a:t>
                      </a:r>
                      <a:endParaRPr lang="zh-CN" altLang="en-US" sz="23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8" marR="91428" marT="45714" marB="4571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GCC</a:t>
                      </a:r>
                      <a:r>
                        <a:rPr lang="en-US" altLang="zh-CN" sz="23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10.3.0</a:t>
                      </a:r>
                      <a:endParaRPr lang="zh-CN" altLang="en-US" sz="2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8" marR="91428" marT="45714" marB="4571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  <a:endParaRPr lang="zh-CN" altLang="en-US" sz="2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8" marR="91428" marT="45714" marB="45714">
                    <a:solidFill>
                      <a:srgbClr val="00B0F0"/>
                    </a:solidFill>
                  </a:tcPr>
                </a:tc>
              </a:tr>
              <a:tr h="435050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发布时间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8" marR="91428" marT="45714" marB="45714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2020/3/12</a:t>
                      </a:r>
                    </a:p>
                  </a:txBody>
                  <a:tcPr marL="91428" marR="91428" marT="45714" marB="45714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2021/4/8</a:t>
                      </a:r>
                      <a:endParaRPr lang="en-US" altLang="zh-CN" sz="14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28" marR="91428" marT="45714" marB="45714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"/>
                        </a:rPr>
                        <a:t>https://ftp.gnu.org/gnu/gcc/</a:t>
                      </a:r>
                      <a:endParaRPr lang="en-US" altLang="zh-CN" sz="14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28" marR="91428" marT="45714" marB="45714">
                    <a:solidFill>
                      <a:srgbClr val="EFF6FB"/>
                    </a:solidFill>
                  </a:tcPr>
                </a:tc>
              </a:tr>
              <a:tr h="518093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8" marR="91428" marT="45714" marB="45714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默认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c17</a:t>
                      </a:r>
                    </a:p>
                    <a:p>
                      <a:pPr marL="0" algn="l" defTabSz="914400" rtl="0" eaLnBrk="1" latinLnBrk="0" hangingPunct="1"/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实验性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c2x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28" marR="91428" marT="45714" marB="45714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默认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c17</a:t>
                      </a:r>
                    </a:p>
                    <a:p>
                      <a:pPr marL="0" algn="l" defTabSz="914400" rtl="0" eaLnBrk="1" latinLnBrk="0" hangingPunct="1"/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支持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c2x</a:t>
                      </a:r>
                    </a:p>
                  </a:txBody>
                  <a:tcPr marL="91428" marR="91428" marT="45714" marB="45714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zh-CN" sz="14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28" marR="91428" marT="45714" marB="45714">
                    <a:solidFill>
                      <a:srgbClr val="EFF6FB"/>
                    </a:solidFill>
                  </a:tcPr>
                </a:tc>
              </a:tr>
              <a:tr h="944757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C++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8" marR="91428" marT="45714" marB="45714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默认</a:t>
                      </a:r>
                      <a:r>
                        <a:rPr lang="en-US" altLang="zh-CN" sz="1400" kern="1200" dirty="0" err="1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c++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</a:p>
                    <a:p>
                      <a:pPr marL="0" algn="l" defTabSz="914400" rtl="0" eaLnBrk="1" latinLnBrk="0" hangingPunct="1"/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支持</a:t>
                      </a:r>
                      <a:r>
                        <a:rPr lang="en-US" altLang="zh-CN" sz="1400" kern="1200" dirty="0" err="1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c++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</a:t>
                      </a:r>
                    </a:p>
                    <a:p>
                      <a:pPr marL="0" algn="l" defTabSz="914400" rtl="0" eaLnBrk="1" latinLnBrk="0" hangingPunct="1"/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实验性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C++2a</a:t>
                      </a:r>
                    </a:p>
                  </a:txBody>
                  <a:tcPr marL="91428" marR="91428" marT="45714" marB="45714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默认</a:t>
                      </a:r>
                      <a:r>
                        <a:rPr lang="en-US" altLang="zh-CN" sz="1400" kern="1200" dirty="0" err="1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c++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支持</a:t>
                      </a:r>
                      <a:r>
                        <a:rPr lang="en-US" altLang="zh-CN" sz="1400" kern="1200" dirty="0" err="1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c++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实验性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C++2a</a:t>
                      </a: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改进</a:t>
                      </a:r>
                      <a:endParaRPr lang="en-US" altLang="zh-CN" sz="14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支持部分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C++20</a:t>
                      </a:r>
                    </a:p>
                  </a:txBody>
                  <a:tcPr marL="91428" marR="91428" marT="45714" marB="45714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zh-CN" sz="14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28" marR="91428" marT="45714" marB="45714">
                    <a:solidFill>
                      <a:srgbClr val="EFF6FB"/>
                    </a:solidFill>
                  </a:tcPr>
                </a:tc>
              </a:tr>
              <a:tr h="1798086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架构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新特性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8" marR="91428" marT="45714" marB="45714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armv8.5-a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cortex-a76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cortex-a76.cortex-a55</a:t>
                      </a:r>
                    </a:p>
                  </a:txBody>
                  <a:tcPr marL="91428" marR="91428" marT="45714" marB="45714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armv8.6-a</a:t>
                      </a: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bfloat16 extension/Matrix Multiply extension</a:t>
                      </a: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endParaRPr lang="en-US" altLang="zh-CN" sz="14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SVE2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Cortex-A77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Cortex-A76AE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Cortex-A65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Cortex-A65AE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Cortex-A34</a:t>
                      </a:r>
                    </a:p>
                  </a:txBody>
                  <a:tcPr marL="91428" marR="91428" marT="45714" marB="45714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hlinkClick r:id="rId3"/>
                        </a:rPr>
                        <a:t>https://gcc.gnu.org/gcc-9/changes.html</a:t>
                      </a:r>
                      <a:endParaRPr lang="en-US" altLang="zh-CN" sz="14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hlinkClick r:id="rId4"/>
                        </a:rPr>
                        <a:t>https://gcc.gnu.org/gcc-10/changes.html</a:t>
                      </a:r>
                      <a:endParaRPr lang="en-US" altLang="zh-CN" sz="14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zh-CN" altLang="zh-CN" sz="14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28" marR="91428" marT="45714" marB="45714">
                    <a:solidFill>
                      <a:srgbClr val="EFF6FB"/>
                    </a:solidFill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411268" y="1295138"/>
            <a:ext cx="1082348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035">
              <a:lnSpc>
                <a:spcPts val="1680"/>
              </a:lnSpc>
            </a:pPr>
            <a:r>
              <a:rPr lang="zh-CN" altLang="en-US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升级计划：</a:t>
            </a:r>
            <a:endParaRPr lang="en-US" altLang="zh-CN" sz="1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78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5888" y="326638"/>
            <a:ext cx="10175608" cy="871424"/>
          </a:xfrm>
        </p:spPr>
        <p:txBody>
          <a:bodyPr/>
          <a:lstStyle/>
          <a:p>
            <a:r>
              <a:rPr lang="en-US" altLang="zh-CN" sz="1400" dirty="0">
                <a:solidFill>
                  <a:srgbClr val="C00000"/>
                </a:solidFill>
                <a:cs typeface="+mn-cs"/>
              </a:rPr>
              <a:t>SPEC2017</a:t>
            </a:r>
            <a:r>
              <a:rPr lang="zh-CN" altLang="en-US" sz="1400" dirty="0">
                <a:solidFill>
                  <a:srgbClr val="C00000"/>
                </a:solidFill>
                <a:cs typeface="+mn-cs"/>
              </a:rPr>
              <a:t>性能对比</a:t>
            </a:r>
            <a:endParaRPr lang="en-US" sz="1400" dirty="0">
              <a:solidFill>
                <a:srgbClr val="C00000"/>
              </a:solidFill>
              <a:cs typeface="+mn-cs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1489677" y="1413833"/>
          <a:ext cx="5857120" cy="3383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9194"/>
                <a:gridCol w="1583970"/>
                <a:gridCol w="1007982"/>
                <a:gridCol w="1295974"/>
              </a:tblGrid>
              <a:tr h="2785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SPEC2017-intrate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4" marR="9524" marT="952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 smtClean="0">
                          <a:effectLst/>
                        </a:rPr>
                        <a:t>GCC-9.3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4" marR="9524" marT="952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dirty="0" smtClean="0">
                          <a:effectLst/>
                        </a:rPr>
                        <a:t>GCC-10.3</a:t>
                      </a:r>
                      <a:endParaRPr lang="en-US" altLang="zh-CN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10.3 VS 9.3</a:t>
                      </a:r>
                      <a:endParaRPr lang="en-US" altLang="zh-CN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rgbClr val="00B0F0"/>
                    </a:solidFill>
                  </a:tcPr>
                </a:tc>
              </a:tr>
              <a:tr h="278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500.perlbench_r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4" marR="9524" marT="9524" marB="0" anchor="ctr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364</a:t>
                      </a:r>
                      <a:endParaRPr lang="en-US" altLang="zh-C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369 </a:t>
                      </a:r>
                      <a:endParaRPr lang="en-US" altLang="zh-C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1.37%</a:t>
                      </a:r>
                    </a:p>
                  </a:txBody>
                  <a:tcPr marL="0" marR="0" marT="0" marB="0" anchor="b">
                    <a:solidFill>
                      <a:srgbClr val="EFF6FB"/>
                    </a:solidFill>
                  </a:tcPr>
                </a:tc>
              </a:tr>
              <a:tr h="2826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502.gcc_r   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4" marR="9524" marT="9524" marB="0" anchor="ctr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243</a:t>
                      </a:r>
                      <a:endParaRPr lang="en-US" altLang="zh-C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243 </a:t>
                      </a:r>
                      <a:endParaRPr lang="en-US" altLang="zh-C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0.00%</a:t>
                      </a:r>
                    </a:p>
                  </a:txBody>
                  <a:tcPr marL="0" marR="0" marT="0" marB="0" anchor="b">
                    <a:solidFill>
                      <a:srgbClr val="EFF6FB"/>
                    </a:solidFill>
                  </a:tcPr>
                </a:tc>
              </a:tr>
              <a:tr h="2826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505.mcf_r   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4" marR="9524" marT="9524" marB="0" anchor="ctr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161</a:t>
                      </a:r>
                      <a:endParaRPr lang="en-US" altLang="zh-C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161</a:t>
                      </a:r>
                      <a:endParaRPr lang="en-US" altLang="zh-C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0.00%</a:t>
                      </a:r>
                    </a:p>
                  </a:txBody>
                  <a:tcPr marL="0" marR="0" marT="0" marB="0" anchor="b">
                    <a:solidFill>
                      <a:srgbClr val="EFF6FB"/>
                    </a:solidFill>
                  </a:tcPr>
                </a:tc>
              </a:tr>
              <a:tr h="2826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520.omnetpp_r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4" marR="9524" marT="9524" marB="0" anchor="ctr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152</a:t>
                      </a:r>
                      <a:endParaRPr lang="en-US" altLang="zh-C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163 </a:t>
                      </a:r>
                      <a:endParaRPr lang="en-US" altLang="zh-C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7.24%</a:t>
                      </a:r>
                    </a:p>
                  </a:txBody>
                  <a:tcPr marL="0" marR="0" marT="0" marB="0" anchor="b">
                    <a:solidFill>
                      <a:srgbClr val="EFF6FB"/>
                    </a:solidFill>
                  </a:tcPr>
                </a:tc>
              </a:tr>
              <a:tr h="2826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523.xalancbmk_r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4" marR="9524" marT="9524" marB="0" anchor="ctr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236</a:t>
                      </a:r>
                      <a:endParaRPr lang="en-US" altLang="zh-C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235 </a:t>
                      </a:r>
                      <a:endParaRPr lang="en-US" altLang="zh-C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-0.42%</a:t>
                      </a:r>
                    </a:p>
                  </a:txBody>
                  <a:tcPr marL="0" marR="0" marT="0" marB="0" anchor="b">
                    <a:solidFill>
                      <a:srgbClr val="EFF6FB"/>
                    </a:solidFill>
                  </a:tcPr>
                </a:tc>
              </a:tr>
              <a:tr h="2826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525.x264_r  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4" marR="9524" marT="9524" marB="0" anchor="ctr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646</a:t>
                      </a:r>
                      <a:endParaRPr lang="en-US" altLang="zh-C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753</a:t>
                      </a:r>
                      <a:endParaRPr lang="en-US" altLang="zh-C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16.56%</a:t>
                      </a:r>
                    </a:p>
                  </a:txBody>
                  <a:tcPr marL="0" marR="0" marT="0" marB="0" anchor="b">
                    <a:solidFill>
                      <a:srgbClr val="EFF6FB"/>
                    </a:solidFill>
                  </a:tcPr>
                </a:tc>
              </a:tr>
              <a:tr h="2826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531.deepsjeng_r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4" marR="9524" marT="9524" marB="0" anchor="ctr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455 </a:t>
                      </a:r>
                      <a:endParaRPr lang="en-US" altLang="zh-C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473 </a:t>
                      </a:r>
                      <a:endParaRPr lang="en-US" altLang="zh-C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3.96%</a:t>
                      </a:r>
                    </a:p>
                  </a:txBody>
                  <a:tcPr marL="0" marR="0" marT="0" marB="0" anchor="b">
                    <a:solidFill>
                      <a:srgbClr val="EFF6FB"/>
                    </a:solidFill>
                  </a:tcPr>
                </a:tc>
              </a:tr>
              <a:tr h="2826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541.leela_r 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4" marR="9524" marT="9524" marB="0" anchor="ctr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389</a:t>
                      </a:r>
                      <a:endParaRPr lang="en-US" altLang="zh-C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414</a:t>
                      </a:r>
                      <a:endParaRPr lang="en-US" altLang="zh-C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6.43%</a:t>
                      </a:r>
                    </a:p>
                  </a:txBody>
                  <a:tcPr marL="0" marR="0" marT="0" marB="0" anchor="b">
                    <a:solidFill>
                      <a:srgbClr val="EFF6FB"/>
                    </a:solidFill>
                  </a:tcPr>
                </a:tc>
              </a:tr>
              <a:tr h="2826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548.exchange2_r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4" marR="9524" marT="9524" marB="0" anchor="ctr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675 </a:t>
                      </a:r>
                      <a:endParaRPr lang="en-US" altLang="zh-C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635 </a:t>
                      </a:r>
                      <a:endParaRPr lang="en-US" altLang="zh-C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-5.93%</a:t>
                      </a:r>
                    </a:p>
                  </a:txBody>
                  <a:tcPr marL="0" marR="0" marT="0" marB="0" anchor="b">
                    <a:solidFill>
                      <a:srgbClr val="EFF6FB"/>
                    </a:solidFill>
                  </a:tcPr>
                </a:tc>
              </a:tr>
              <a:tr h="2826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557.xz_r    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4" marR="9524" marT="9524" marB="0" anchor="ctr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222</a:t>
                      </a:r>
                      <a:endParaRPr lang="en-US" altLang="zh-C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222</a:t>
                      </a:r>
                      <a:endParaRPr lang="en-US" altLang="zh-C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0.00%</a:t>
                      </a:r>
                    </a:p>
                  </a:txBody>
                  <a:tcPr marL="0" marR="0" marT="0" marB="0" anchor="b">
                    <a:solidFill>
                      <a:srgbClr val="EFF6FB"/>
                    </a:solidFill>
                  </a:tcPr>
                </a:tc>
              </a:tr>
              <a:tr h="2826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GEOMEAN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4" marR="9524" marT="9524" marB="0" anchor="ctr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312 </a:t>
                      </a:r>
                      <a:endParaRPr lang="en-US" altLang="zh-C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321</a:t>
                      </a:r>
                      <a:endParaRPr lang="en-US" altLang="zh-C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2.88%</a:t>
                      </a:r>
                    </a:p>
                  </a:txBody>
                  <a:tcPr marL="0" marR="0" marT="0" marB="0" anchor="b">
                    <a:solidFill>
                      <a:srgbClr val="EFF6F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56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1032" y="81064"/>
            <a:ext cx="10175608" cy="549248"/>
          </a:xfrm>
        </p:spPr>
        <p:txBody>
          <a:bodyPr/>
          <a:lstStyle/>
          <a:p>
            <a:pPr marL="285721" indent="-285721"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C00000"/>
                </a:solidFill>
                <a:cs typeface="+mn-cs"/>
              </a:rPr>
              <a:t>GCC</a:t>
            </a:r>
            <a:r>
              <a:rPr lang="zh-CN" altLang="en-US" sz="1400" dirty="0">
                <a:solidFill>
                  <a:srgbClr val="C00000"/>
                </a:solidFill>
                <a:cs typeface="+mn-cs"/>
              </a:rPr>
              <a:t>社区版本规划</a:t>
            </a:r>
            <a:r>
              <a:rPr lang="en-US" altLang="zh-CN" sz="1400" dirty="0">
                <a:solidFill>
                  <a:srgbClr val="C00000"/>
                </a:solidFill>
                <a:cs typeface="+mn-cs"/>
              </a:rPr>
              <a:t> -- </a:t>
            </a:r>
            <a:r>
              <a:rPr lang="zh-CN" altLang="en-US" sz="1400" dirty="0">
                <a:solidFill>
                  <a:srgbClr val="C00000"/>
                </a:solidFill>
                <a:cs typeface="+mn-cs"/>
              </a:rPr>
              <a:t>同一个大版本系列下最后一个版本是</a:t>
            </a:r>
            <a:r>
              <a:rPr lang="en-US" altLang="zh-CN" sz="1400" dirty="0">
                <a:solidFill>
                  <a:srgbClr val="C00000"/>
                </a:solidFill>
                <a:cs typeface="+mn-cs"/>
              </a:rPr>
              <a:t>PR</a:t>
            </a:r>
            <a:r>
              <a:rPr lang="zh-CN" altLang="en-US" sz="1400" dirty="0">
                <a:solidFill>
                  <a:srgbClr val="C00000"/>
                </a:solidFill>
                <a:cs typeface="+mn-cs"/>
              </a:rPr>
              <a:t>较少的质量稳定版本</a:t>
            </a:r>
            <a:endParaRPr lang="en-US" sz="1400" dirty="0">
              <a:solidFill>
                <a:srgbClr val="C00000"/>
              </a:solidFill>
              <a:cs typeface="+mn-cs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142122"/>
              </p:ext>
            </p:extLst>
          </p:nvPr>
        </p:nvGraphicFramePr>
        <p:xfrm>
          <a:off x="741032" y="1318087"/>
          <a:ext cx="9966764" cy="2910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100"/>
                <a:gridCol w="1976825"/>
                <a:gridCol w="1985060"/>
                <a:gridCol w="1993298"/>
                <a:gridCol w="2034481"/>
              </a:tblGrid>
              <a:tr h="594081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GCC 6.1 release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2016-04-27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GCC 7.1 release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2017-05-02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GCC 8.1 release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2018-05-02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GCC 9.1 release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2019-05-03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GCC 10.1 release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2020-05-07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6FB"/>
                    </a:solidFill>
                  </a:tcPr>
                </a:tc>
              </a:tr>
              <a:tr h="5790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GCC 6.2 release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2016-08-22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GCC 7.2 release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2017-08-14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GCC 8.2 release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2018-07-26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GCC 9.2 release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2019-08-12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GCC 10.2 release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2020-07-23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6FB"/>
                    </a:solidFill>
                  </a:tcPr>
                </a:tc>
              </a:tr>
              <a:tr h="5790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GCC 6.3 release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2016-12-21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GCC 7.3 release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2018-01-25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GCC 8.3 release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2019-02-22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GCC 9.3 release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2020-03-12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GCC 10.3 release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2021-04-08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</a:tr>
              <a:tr h="5790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GCC 6.4 release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2017-07-04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GCC 7.4 release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2018-12-06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GCC 8.4 release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2020-03-04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GCC 9.4 release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2021-04-20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b="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</a:tr>
              <a:tr h="5790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GCC 6.5 release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2018-10-30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GCC 7.5 release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2019-11-14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GCC 8.5 release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2021-05-14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b="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b="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</a:tr>
            </a:tbl>
          </a:graphicData>
        </a:graphic>
      </p:graphicFrame>
      <p:sp>
        <p:nvSpPr>
          <p:cNvPr id="5" name="右箭头 4"/>
          <p:cNvSpPr/>
          <p:nvPr/>
        </p:nvSpPr>
        <p:spPr bwMode="auto">
          <a:xfrm>
            <a:off x="293615" y="779418"/>
            <a:ext cx="11711031" cy="21577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7" name="下箭头 6"/>
          <p:cNvSpPr/>
          <p:nvPr/>
        </p:nvSpPr>
        <p:spPr bwMode="auto">
          <a:xfrm>
            <a:off x="1608961" y="995190"/>
            <a:ext cx="287995" cy="253093"/>
          </a:xfrm>
          <a:prstGeom prst="downArrow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9" name="下箭头 8"/>
          <p:cNvSpPr/>
          <p:nvPr/>
        </p:nvSpPr>
        <p:spPr bwMode="auto">
          <a:xfrm>
            <a:off x="3503209" y="1030091"/>
            <a:ext cx="287995" cy="253093"/>
          </a:xfrm>
          <a:prstGeom prst="downArrow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0" name="下箭头 9"/>
          <p:cNvSpPr/>
          <p:nvPr/>
        </p:nvSpPr>
        <p:spPr bwMode="auto">
          <a:xfrm>
            <a:off x="5439574" y="1032090"/>
            <a:ext cx="287995" cy="253093"/>
          </a:xfrm>
          <a:prstGeom prst="downArrow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1" name="下箭头 10"/>
          <p:cNvSpPr/>
          <p:nvPr/>
        </p:nvSpPr>
        <p:spPr bwMode="auto">
          <a:xfrm>
            <a:off x="7462248" y="995839"/>
            <a:ext cx="287995" cy="253093"/>
          </a:xfrm>
          <a:prstGeom prst="downArrow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17608" y="457244"/>
            <a:ext cx="1159141" cy="369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GCC</a:t>
            </a:r>
            <a:r>
              <a:rPr lang="zh-CN" altLang="en-US" dirty="0"/>
              <a:t>主干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922120" y="887304"/>
            <a:ext cx="863984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gcc</a:t>
            </a:r>
            <a:r>
              <a:rPr lang="en-US" altLang="zh-CN" dirty="0"/>
              <a:t> 6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3791204" y="887304"/>
            <a:ext cx="863984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gcc</a:t>
            </a:r>
            <a:r>
              <a:rPr lang="en-US" altLang="zh-CN" dirty="0"/>
              <a:t> 7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751996" y="913900"/>
            <a:ext cx="863984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gcc</a:t>
            </a:r>
            <a:r>
              <a:rPr lang="en-US" altLang="zh-CN" dirty="0"/>
              <a:t> 8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7777353" y="887304"/>
            <a:ext cx="863984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gcc</a:t>
            </a:r>
            <a:r>
              <a:rPr lang="en-US" altLang="zh-CN" dirty="0"/>
              <a:t> 9</a:t>
            </a:r>
            <a:endParaRPr lang="zh-CN" altLang="en-US" dirty="0"/>
          </a:p>
        </p:txBody>
      </p:sp>
      <p:sp>
        <p:nvSpPr>
          <p:cNvPr id="18" name="下箭头 17"/>
          <p:cNvSpPr/>
          <p:nvPr/>
        </p:nvSpPr>
        <p:spPr bwMode="auto">
          <a:xfrm>
            <a:off x="9594148" y="988443"/>
            <a:ext cx="287995" cy="253093"/>
          </a:xfrm>
          <a:prstGeom prst="downArrow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909253" y="879908"/>
            <a:ext cx="863984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gcc</a:t>
            </a:r>
            <a:r>
              <a:rPr lang="en-US" altLang="zh-CN" dirty="0"/>
              <a:t> 10</a:t>
            </a:r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789185" y="4718053"/>
            <a:ext cx="7096431" cy="956333"/>
            <a:chOff x="-39327" y="2370157"/>
            <a:chExt cx="7097355" cy="956457"/>
          </a:xfrm>
        </p:grpSpPr>
        <p:sp>
          <p:nvSpPr>
            <p:cNvPr id="21" name="TextBox 135"/>
            <p:cNvSpPr txBox="1"/>
            <p:nvPr/>
          </p:nvSpPr>
          <p:spPr>
            <a:xfrm>
              <a:off x="-39327" y="2447949"/>
              <a:ext cx="15342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035"/>
              <a:r>
                <a:rPr lang="en-US" altLang="zh-CN" sz="1400" b="1" dirty="0" err="1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openEuler</a:t>
              </a:r>
              <a:endParaRPr lang="en-US" altLang="zh-CN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2" name="直接箭头连接符 21"/>
            <p:cNvCxnSpPr/>
            <p:nvPr/>
          </p:nvCxnSpPr>
          <p:spPr bwMode="auto">
            <a:xfrm flipV="1">
              <a:off x="539530" y="2755726"/>
              <a:ext cx="6518498" cy="24265"/>
            </a:xfrm>
            <a:prstGeom prst="straightConnector1">
              <a:avLst/>
            </a:prstGeom>
            <a:noFill/>
            <a:ln w="317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直接连接符 22"/>
            <p:cNvCxnSpPr/>
            <p:nvPr/>
          </p:nvCxnSpPr>
          <p:spPr bwMode="auto">
            <a:xfrm flipV="1">
              <a:off x="1883230" y="2664999"/>
              <a:ext cx="0" cy="124226"/>
            </a:xfrm>
            <a:prstGeom prst="line">
              <a:avLst/>
            </a:prstGeom>
            <a:noFill/>
            <a:ln w="317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直接连接符 23"/>
            <p:cNvCxnSpPr/>
            <p:nvPr/>
          </p:nvCxnSpPr>
          <p:spPr bwMode="auto">
            <a:xfrm flipV="1">
              <a:off x="3059103" y="2648335"/>
              <a:ext cx="0" cy="124226"/>
            </a:xfrm>
            <a:prstGeom prst="line">
              <a:avLst/>
            </a:prstGeom>
            <a:noFill/>
            <a:ln w="317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直接连接符 24"/>
            <p:cNvCxnSpPr/>
            <p:nvPr/>
          </p:nvCxnSpPr>
          <p:spPr bwMode="auto">
            <a:xfrm flipV="1">
              <a:off x="2482923" y="2655765"/>
              <a:ext cx="0" cy="124226"/>
            </a:xfrm>
            <a:prstGeom prst="line">
              <a:avLst/>
            </a:prstGeom>
            <a:noFill/>
            <a:ln w="317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文本框 25"/>
            <p:cNvSpPr txBox="1"/>
            <p:nvPr/>
          </p:nvSpPr>
          <p:spPr>
            <a:xfrm>
              <a:off x="1271536" y="3080393"/>
              <a:ext cx="649537" cy="24622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l"/>
              <a:r>
                <a:rPr lang="en-US" altLang="zh-CN" sz="1000" b="1" dirty="0">
                  <a:solidFill>
                    <a:srgbClr val="0000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GCC7.3</a:t>
              </a:r>
              <a:endParaRPr lang="zh-CN" altLang="en-US" sz="10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459173" y="2370157"/>
              <a:ext cx="801823" cy="24622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l"/>
              <a:r>
                <a:rPr lang="en-US" altLang="zh-CN" sz="1000" b="1" dirty="0">
                  <a:solidFill>
                    <a:srgbClr val="0000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20.03 LTS</a:t>
              </a:r>
              <a:endParaRPr lang="zh-CN" altLang="en-US" sz="10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3037964" y="4722434"/>
            <a:ext cx="535654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en-US" altLang="zh-CN" sz="10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20.09</a:t>
            </a:r>
            <a:endParaRPr lang="zh-CN" altLang="en-US" sz="10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625608" y="4725638"/>
            <a:ext cx="535654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en-US" altLang="zh-CN" sz="10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21.03</a:t>
            </a:r>
            <a:endParaRPr lang="zh-CN" altLang="en-US" sz="10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203202" y="4723741"/>
            <a:ext cx="535654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en-US" altLang="zh-CN" sz="10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21.09</a:t>
            </a:r>
            <a:endParaRPr lang="zh-CN" altLang="en-US" sz="10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 bwMode="auto">
          <a:xfrm flipV="1">
            <a:off x="4466384" y="4992562"/>
            <a:ext cx="0" cy="124210"/>
          </a:xfrm>
          <a:prstGeom prst="line">
            <a:avLst/>
          </a:prstGeom>
          <a:noFill/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直接连接符 31"/>
          <p:cNvCxnSpPr/>
          <p:nvPr/>
        </p:nvCxnSpPr>
        <p:spPr bwMode="auto">
          <a:xfrm flipV="1">
            <a:off x="5063558" y="4996678"/>
            <a:ext cx="0" cy="124210"/>
          </a:xfrm>
          <a:prstGeom prst="line">
            <a:avLst/>
          </a:prstGeom>
          <a:noFill/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文本框 32"/>
          <p:cNvSpPr txBox="1"/>
          <p:nvPr/>
        </p:nvSpPr>
        <p:spPr>
          <a:xfrm>
            <a:off x="4701267" y="4727037"/>
            <a:ext cx="801719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en-US" altLang="zh-CN" sz="10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22.03 LTS</a:t>
            </a:r>
            <a:endParaRPr lang="zh-CN" altLang="en-US" sz="10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 bwMode="auto">
          <a:xfrm flipV="1">
            <a:off x="5693668" y="5009030"/>
            <a:ext cx="0" cy="124210"/>
          </a:xfrm>
          <a:prstGeom prst="line">
            <a:avLst/>
          </a:prstGeom>
          <a:noFill/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文本框 34"/>
          <p:cNvSpPr txBox="1"/>
          <p:nvPr/>
        </p:nvSpPr>
        <p:spPr>
          <a:xfrm>
            <a:off x="5454541" y="4727037"/>
            <a:ext cx="535654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en-US" altLang="zh-CN" sz="10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22.09</a:t>
            </a:r>
            <a:endParaRPr lang="zh-CN" altLang="en-US" sz="10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 bwMode="auto">
          <a:xfrm flipV="1">
            <a:off x="6266125" y="5004909"/>
            <a:ext cx="0" cy="124210"/>
          </a:xfrm>
          <a:prstGeom prst="line">
            <a:avLst/>
          </a:prstGeom>
          <a:noFill/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文本框 36"/>
          <p:cNvSpPr txBox="1"/>
          <p:nvPr/>
        </p:nvSpPr>
        <p:spPr>
          <a:xfrm>
            <a:off x="5994051" y="4722915"/>
            <a:ext cx="535654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en-US" altLang="zh-CN" sz="10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23.03</a:t>
            </a:r>
            <a:endParaRPr lang="zh-CN" altLang="en-US" sz="10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8" name="直接连接符 37"/>
          <p:cNvCxnSpPr/>
          <p:nvPr/>
        </p:nvCxnSpPr>
        <p:spPr bwMode="auto">
          <a:xfrm flipV="1">
            <a:off x="2146936" y="5008734"/>
            <a:ext cx="0" cy="124210"/>
          </a:xfrm>
          <a:prstGeom prst="line">
            <a:avLst/>
          </a:prstGeom>
          <a:noFill/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文本框 38"/>
          <p:cNvSpPr txBox="1"/>
          <p:nvPr/>
        </p:nvSpPr>
        <p:spPr>
          <a:xfrm>
            <a:off x="1856699" y="4727036"/>
            <a:ext cx="535654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en-US" altLang="zh-CN" sz="10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19.09</a:t>
            </a:r>
            <a:endParaRPr lang="zh-CN" altLang="en-US" sz="10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0" name="直接箭头连接符 39"/>
          <p:cNvCxnSpPr>
            <a:stCxn id="26" idx="0"/>
          </p:cNvCxnSpPr>
          <p:nvPr/>
        </p:nvCxnSpPr>
        <p:spPr>
          <a:xfrm flipH="1" flipV="1">
            <a:off x="2139034" y="5129125"/>
            <a:ext cx="285569" cy="299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3278813" y="5429550"/>
            <a:ext cx="649452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en-US" altLang="zh-CN" sz="10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GCC9.3</a:t>
            </a:r>
            <a:endParaRPr lang="zh-CN" altLang="en-US" sz="10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2" name="TextBox 135"/>
          <p:cNvSpPr txBox="1"/>
          <p:nvPr/>
        </p:nvSpPr>
        <p:spPr>
          <a:xfrm>
            <a:off x="745888" y="4328853"/>
            <a:ext cx="7365210" cy="307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21" indent="-285721" defTabSz="914035">
              <a:buFont typeface="Wingdings" panose="05000000000000000000" pitchFamily="2" charset="2"/>
              <a:buChar char="Ø"/>
            </a:pPr>
            <a:r>
              <a:rPr lang="en-US" altLang="zh-CN" sz="1400" b="1" dirty="0" err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openEuler</a:t>
            </a:r>
            <a:r>
              <a:rPr lang="zh-CN" altLang="en-US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社区</a:t>
            </a:r>
            <a:r>
              <a:rPr lang="en-US" altLang="zh-CN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GCC</a:t>
            </a:r>
            <a:r>
              <a:rPr lang="zh-CN" altLang="en-US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升级方案：一年升级一个</a:t>
            </a:r>
            <a:r>
              <a:rPr lang="en-US" altLang="zh-CN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GCC</a:t>
            </a:r>
            <a:r>
              <a:rPr lang="zh-CN" altLang="en-US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版本，</a:t>
            </a:r>
            <a:r>
              <a:rPr lang="zh-CN" altLang="en-US" sz="1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sz="1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2x.09</a:t>
            </a:r>
            <a:r>
              <a:rPr lang="zh-CN" altLang="en-US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创新版本升级</a:t>
            </a:r>
            <a:endParaRPr lang="en-US" altLang="zh-CN" sz="1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3" name="直接箭头连接符 42"/>
          <p:cNvCxnSpPr>
            <a:stCxn id="26" idx="0"/>
          </p:cNvCxnSpPr>
          <p:nvPr/>
        </p:nvCxnSpPr>
        <p:spPr>
          <a:xfrm flipV="1">
            <a:off x="2424603" y="5157206"/>
            <a:ext cx="279044" cy="270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 bwMode="auto">
          <a:xfrm flipV="1">
            <a:off x="6789161" y="5000787"/>
            <a:ext cx="0" cy="124210"/>
          </a:xfrm>
          <a:prstGeom prst="line">
            <a:avLst/>
          </a:prstGeom>
          <a:noFill/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文本框 44"/>
          <p:cNvSpPr txBox="1"/>
          <p:nvPr/>
        </p:nvSpPr>
        <p:spPr>
          <a:xfrm>
            <a:off x="6516849" y="4718053"/>
            <a:ext cx="535654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en-US" altLang="zh-CN" sz="10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23.09</a:t>
            </a:r>
            <a:endParaRPr lang="zh-CN" altLang="en-US" sz="10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6" name="直接连接符 45"/>
          <p:cNvCxnSpPr/>
          <p:nvPr/>
        </p:nvCxnSpPr>
        <p:spPr bwMode="auto">
          <a:xfrm flipV="1">
            <a:off x="7361619" y="4996666"/>
            <a:ext cx="0" cy="124210"/>
          </a:xfrm>
          <a:prstGeom prst="line">
            <a:avLst/>
          </a:prstGeom>
          <a:noFill/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文本框 46"/>
          <p:cNvSpPr txBox="1"/>
          <p:nvPr/>
        </p:nvSpPr>
        <p:spPr>
          <a:xfrm>
            <a:off x="6957516" y="4713931"/>
            <a:ext cx="801719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en-US" altLang="zh-CN" sz="10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24.03 LTS</a:t>
            </a:r>
            <a:endParaRPr lang="zh-CN" altLang="en-US" sz="10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8" name="直接箭头连接符 47"/>
          <p:cNvCxnSpPr>
            <a:stCxn id="41" idx="0"/>
          </p:cNvCxnSpPr>
          <p:nvPr/>
        </p:nvCxnSpPr>
        <p:spPr>
          <a:xfrm flipH="1" flipV="1">
            <a:off x="3311106" y="5152096"/>
            <a:ext cx="292433" cy="277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>
            <a:stCxn id="41" idx="0"/>
          </p:cNvCxnSpPr>
          <p:nvPr/>
        </p:nvCxnSpPr>
        <p:spPr>
          <a:xfrm flipV="1">
            <a:off x="3603538" y="5137066"/>
            <a:ext cx="279556" cy="292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4423381" y="5424510"/>
            <a:ext cx="727989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en-US" altLang="zh-CN" sz="10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GCC10.3</a:t>
            </a:r>
            <a:endParaRPr lang="zh-CN" altLang="en-US" sz="10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1" name="直接箭头连接符 50"/>
          <p:cNvCxnSpPr>
            <a:stCxn id="50" idx="0"/>
          </p:cNvCxnSpPr>
          <p:nvPr/>
        </p:nvCxnSpPr>
        <p:spPr>
          <a:xfrm flipH="1" flipV="1">
            <a:off x="4455676" y="5147055"/>
            <a:ext cx="331700" cy="277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>
            <a:stCxn id="50" idx="0"/>
          </p:cNvCxnSpPr>
          <p:nvPr/>
        </p:nvCxnSpPr>
        <p:spPr>
          <a:xfrm flipV="1">
            <a:off x="4787376" y="5132025"/>
            <a:ext cx="240288" cy="292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5646542" y="5428625"/>
            <a:ext cx="727989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en-US" altLang="zh-CN" sz="10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GCC11.3</a:t>
            </a:r>
            <a:endParaRPr lang="zh-CN" altLang="en-US" sz="10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4" name="直接箭头连接符 53"/>
          <p:cNvCxnSpPr>
            <a:stCxn id="53" idx="0"/>
          </p:cNvCxnSpPr>
          <p:nvPr/>
        </p:nvCxnSpPr>
        <p:spPr>
          <a:xfrm flipH="1" flipV="1">
            <a:off x="5678839" y="5151171"/>
            <a:ext cx="331698" cy="277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>
            <a:stCxn id="53" idx="0"/>
          </p:cNvCxnSpPr>
          <p:nvPr/>
        </p:nvCxnSpPr>
        <p:spPr>
          <a:xfrm flipV="1">
            <a:off x="6010537" y="5136141"/>
            <a:ext cx="240288" cy="292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6754386" y="5424504"/>
            <a:ext cx="727989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en-US" altLang="zh-CN" sz="10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GCC12.3</a:t>
            </a:r>
            <a:endParaRPr lang="zh-CN" altLang="en-US" sz="10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7" name="直接箭头连接符 56"/>
          <p:cNvCxnSpPr>
            <a:stCxn id="56" idx="0"/>
          </p:cNvCxnSpPr>
          <p:nvPr/>
        </p:nvCxnSpPr>
        <p:spPr>
          <a:xfrm flipH="1" flipV="1">
            <a:off x="6786683" y="5147049"/>
            <a:ext cx="331698" cy="277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>
            <a:stCxn id="56" idx="0"/>
          </p:cNvCxnSpPr>
          <p:nvPr/>
        </p:nvCxnSpPr>
        <p:spPr>
          <a:xfrm flipV="1">
            <a:off x="7118380" y="5132019"/>
            <a:ext cx="240288" cy="292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634231" y="5816397"/>
            <a:ext cx="8007106" cy="73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21" indent="-285721">
              <a:buFont typeface="Wingdings" panose="05000000000000000000" pitchFamily="2" charset="2"/>
              <a:buChar char="l"/>
            </a:pPr>
            <a:r>
              <a:rPr lang="en-US" altLang="zh-CN" sz="1400" dirty="0" err="1">
                <a:latin typeface="微软雅黑" pitchFamily="34" charset="-122"/>
                <a:ea typeface="微软雅黑" pitchFamily="34" charset="-122"/>
              </a:rPr>
              <a:t>gcc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小版本不做升级，问题触发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backport </a:t>
            </a:r>
            <a:r>
              <a:rPr lang="en-US" altLang="zh-CN" sz="1400" dirty="0" err="1">
                <a:latin typeface="微软雅黑" pitchFamily="34" charset="-122"/>
                <a:ea typeface="微软雅黑" pitchFamily="34" charset="-122"/>
              </a:rPr>
              <a:t>bugfix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285721" indent="-285721"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如果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月份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x.3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版本还未发布，先基于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x.2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版本开发，在下个</a:t>
            </a:r>
            <a:r>
              <a:rPr lang="en-US" altLang="zh-CN" sz="1400" dirty="0" err="1">
                <a:latin typeface="微软雅黑" pitchFamily="34" charset="-122"/>
                <a:ea typeface="微软雅黑" pitchFamily="34" charset="-122"/>
              </a:rPr>
              <a:t>openEuler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版本中升级到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x.3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285721" indent="-285721"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如果出现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LTS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版本对高版本</a:t>
            </a:r>
            <a:r>
              <a:rPr lang="en-US" altLang="zh-CN" sz="1400" dirty="0" err="1">
                <a:latin typeface="微软雅黑" pitchFamily="34" charset="-122"/>
                <a:ea typeface="微软雅黑" pitchFamily="34" charset="-122"/>
              </a:rPr>
              <a:t>gcc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的特性需求，基座</a:t>
            </a:r>
            <a:r>
              <a:rPr lang="en-US" altLang="zh-CN" sz="1400" dirty="0" err="1">
                <a:latin typeface="微软雅黑" pitchFamily="34" charset="-122"/>
                <a:ea typeface="微软雅黑" pitchFamily="34" charset="-122"/>
              </a:rPr>
              <a:t>gcc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版本不动，在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update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包中提供高版本</a:t>
            </a:r>
            <a:r>
              <a:rPr lang="en-US" altLang="zh-CN" sz="1400" dirty="0" err="1">
                <a:latin typeface="微软雅黑" pitchFamily="34" charset="-122"/>
                <a:ea typeface="微软雅黑" pitchFamily="34" charset="-122"/>
              </a:rPr>
              <a:t>gcc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291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502361" y="1727611"/>
            <a:ext cx="9741884" cy="1073366"/>
            <a:chOff x="-803983" y="2213140"/>
            <a:chExt cx="9743152" cy="1073506"/>
          </a:xfrm>
        </p:grpSpPr>
        <p:sp>
          <p:nvSpPr>
            <p:cNvPr id="21" name="TextBox 135"/>
            <p:cNvSpPr txBox="1"/>
            <p:nvPr/>
          </p:nvSpPr>
          <p:spPr>
            <a:xfrm>
              <a:off x="-519616" y="2447949"/>
              <a:ext cx="15342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035"/>
              <a:r>
                <a:rPr lang="en-US" altLang="zh-CN" sz="1400" b="1" dirty="0" err="1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openEuler</a:t>
              </a:r>
              <a:endParaRPr lang="en-US" altLang="zh-CN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2" name="直接箭头连接符 21"/>
            <p:cNvCxnSpPr/>
            <p:nvPr/>
          </p:nvCxnSpPr>
          <p:spPr bwMode="auto">
            <a:xfrm flipV="1">
              <a:off x="-60831" y="2755726"/>
              <a:ext cx="9000000" cy="24265"/>
            </a:xfrm>
            <a:prstGeom prst="straightConnector1">
              <a:avLst/>
            </a:prstGeom>
            <a:noFill/>
            <a:ln w="317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直接连接符 22"/>
            <p:cNvCxnSpPr/>
            <p:nvPr/>
          </p:nvCxnSpPr>
          <p:spPr bwMode="auto">
            <a:xfrm flipV="1">
              <a:off x="2051386" y="2664999"/>
              <a:ext cx="0" cy="124226"/>
            </a:xfrm>
            <a:prstGeom prst="line">
              <a:avLst/>
            </a:prstGeom>
            <a:noFill/>
            <a:ln w="317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直接连接符 23"/>
            <p:cNvCxnSpPr/>
            <p:nvPr/>
          </p:nvCxnSpPr>
          <p:spPr bwMode="auto">
            <a:xfrm flipV="1">
              <a:off x="3491386" y="2648335"/>
              <a:ext cx="0" cy="124226"/>
            </a:xfrm>
            <a:prstGeom prst="line">
              <a:avLst/>
            </a:prstGeom>
            <a:noFill/>
            <a:ln w="317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直接连接符 24"/>
            <p:cNvCxnSpPr/>
            <p:nvPr/>
          </p:nvCxnSpPr>
          <p:spPr bwMode="auto">
            <a:xfrm flipV="1">
              <a:off x="2771386" y="2655765"/>
              <a:ext cx="0" cy="124226"/>
            </a:xfrm>
            <a:prstGeom prst="line">
              <a:avLst/>
            </a:prstGeom>
            <a:noFill/>
            <a:ln w="317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文本框 25"/>
            <p:cNvSpPr txBox="1"/>
            <p:nvPr/>
          </p:nvSpPr>
          <p:spPr>
            <a:xfrm>
              <a:off x="-803983" y="2886536"/>
              <a:ext cx="1994457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zh-CN" altLang="en-US" sz="10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各分支演进基座</a:t>
              </a:r>
              <a:r>
                <a:rPr lang="en-US" altLang="zh-CN" sz="10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GCC</a:t>
              </a:r>
              <a:r>
                <a:rPr lang="zh-CN" altLang="en-US" sz="10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版本不变，</a:t>
              </a:r>
              <a:endParaRPr lang="en-US" altLang="zh-CN" sz="1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r>
                <a:rPr lang="zh-CN" altLang="en-US" sz="10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问题触发</a:t>
              </a:r>
              <a:r>
                <a:rPr lang="en-US" altLang="zh-CN" sz="10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backport </a:t>
              </a:r>
              <a:r>
                <a:rPr lang="en-US" altLang="zh-CN" sz="1000" b="1" dirty="0" err="1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bugfix</a:t>
              </a:r>
              <a:endParaRPr lang="zh-CN" altLang="en-US" sz="1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792986" y="2213140"/>
              <a:ext cx="535724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en-US" altLang="zh-CN" sz="10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LTS</a:t>
              </a:r>
            </a:p>
            <a:p>
              <a:pPr algn="ctr"/>
              <a:r>
                <a:rPr lang="en-US" altLang="zh-CN" sz="10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20.03</a:t>
              </a:r>
              <a:endParaRPr lang="zh-CN" altLang="en-US" sz="1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3816535" y="1888989"/>
            <a:ext cx="535654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en-US" altLang="zh-CN" sz="10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20.09</a:t>
            </a:r>
            <a:endParaRPr lang="zh-CN" altLang="en-US" sz="10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537387" y="1892193"/>
            <a:ext cx="535654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en-US" altLang="zh-CN" sz="10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21.03</a:t>
            </a:r>
            <a:endParaRPr lang="zh-CN" altLang="en-US" sz="10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253514" y="1890296"/>
            <a:ext cx="535654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en-US" altLang="zh-CN" sz="10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21.09</a:t>
            </a:r>
            <a:endParaRPr lang="zh-CN" altLang="en-US" sz="10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 bwMode="auto">
          <a:xfrm flipV="1">
            <a:off x="5517078" y="2159117"/>
            <a:ext cx="0" cy="124210"/>
          </a:xfrm>
          <a:prstGeom prst="line">
            <a:avLst/>
          </a:prstGeom>
          <a:noFill/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直接连接符 31"/>
          <p:cNvCxnSpPr/>
          <p:nvPr/>
        </p:nvCxnSpPr>
        <p:spPr bwMode="auto">
          <a:xfrm flipV="1">
            <a:off x="6236984" y="2163233"/>
            <a:ext cx="0" cy="124210"/>
          </a:xfrm>
          <a:prstGeom prst="line">
            <a:avLst/>
          </a:prstGeom>
          <a:noFill/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文本框 32"/>
          <p:cNvSpPr txBox="1"/>
          <p:nvPr/>
        </p:nvSpPr>
        <p:spPr>
          <a:xfrm>
            <a:off x="5973216" y="1736596"/>
            <a:ext cx="535654" cy="40005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LTS</a:t>
            </a:r>
          </a:p>
          <a:p>
            <a:pPr algn="ctr"/>
            <a:r>
              <a:rPr lang="en-US" altLang="zh-CN" sz="1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22.03</a:t>
            </a:r>
            <a:endParaRPr lang="zh-CN" altLang="en-US" sz="10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 bwMode="auto">
          <a:xfrm flipV="1">
            <a:off x="6956890" y="2175585"/>
            <a:ext cx="0" cy="124210"/>
          </a:xfrm>
          <a:prstGeom prst="line">
            <a:avLst/>
          </a:prstGeom>
          <a:noFill/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文本框 34"/>
          <p:cNvSpPr txBox="1"/>
          <p:nvPr/>
        </p:nvSpPr>
        <p:spPr>
          <a:xfrm>
            <a:off x="6698790" y="1893591"/>
            <a:ext cx="535654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en-US" altLang="zh-CN" sz="10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22.09</a:t>
            </a:r>
            <a:endParaRPr lang="zh-CN" altLang="en-US" sz="10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 bwMode="auto">
          <a:xfrm flipV="1">
            <a:off x="7676796" y="2171464"/>
            <a:ext cx="0" cy="124210"/>
          </a:xfrm>
          <a:prstGeom prst="line">
            <a:avLst/>
          </a:prstGeom>
          <a:noFill/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文本框 36"/>
          <p:cNvSpPr txBox="1"/>
          <p:nvPr/>
        </p:nvSpPr>
        <p:spPr>
          <a:xfrm>
            <a:off x="7404529" y="1889470"/>
            <a:ext cx="535654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en-US" altLang="zh-CN" sz="10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23.03</a:t>
            </a:r>
            <a:endParaRPr lang="zh-CN" altLang="en-US" sz="10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8" name="直接连接符 37"/>
          <p:cNvCxnSpPr/>
          <p:nvPr/>
        </p:nvCxnSpPr>
        <p:spPr bwMode="auto">
          <a:xfrm flipV="1">
            <a:off x="2637452" y="2175289"/>
            <a:ext cx="0" cy="124210"/>
          </a:xfrm>
          <a:prstGeom prst="line">
            <a:avLst/>
          </a:prstGeom>
          <a:noFill/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文本框 38"/>
          <p:cNvSpPr txBox="1"/>
          <p:nvPr/>
        </p:nvSpPr>
        <p:spPr>
          <a:xfrm>
            <a:off x="2367488" y="1893590"/>
            <a:ext cx="535654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en-US" altLang="zh-CN" sz="10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19.09</a:t>
            </a:r>
            <a:endParaRPr lang="zh-CN" altLang="en-US" sz="10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741928" y="2474798"/>
            <a:ext cx="687919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en-US" altLang="zh-CN" sz="10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GCC 9.3</a:t>
            </a:r>
            <a:endParaRPr lang="zh-CN" altLang="en-US" sz="1000" b="1" dirty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2" name="TextBox 135"/>
          <p:cNvSpPr txBox="1"/>
          <p:nvPr/>
        </p:nvSpPr>
        <p:spPr>
          <a:xfrm>
            <a:off x="1223622" y="968254"/>
            <a:ext cx="7365210" cy="307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21" indent="-285721" defTabSz="914035">
              <a:buFont typeface="Wingdings" panose="05000000000000000000" pitchFamily="2" charset="2"/>
              <a:buChar char="Ø"/>
            </a:pPr>
            <a:r>
              <a:rPr lang="en-US" altLang="zh-CN" sz="1400" b="1" dirty="0" err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openEuler</a:t>
            </a:r>
            <a:r>
              <a:rPr lang="zh-CN" altLang="en-US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社区</a:t>
            </a:r>
            <a:r>
              <a:rPr lang="en-US" altLang="zh-CN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GCC</a:t>
            </a:r>
            <a:r>
              <a:rPr lang="zh-CN" altLang="en-US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升级方案：一年升级一个</a:t>
            </a:r>
            <a:r>
              <a:rPr lang="en-US" altLang="zh-CN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GCC</a:t>
            </a:r>
            <a:r>
              <a:rPr lang="zh-CN" altLang="en-US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版本，在</a:t>
            </a:r>
            <a:r>
              <a:rPr lang="en-US" altLang="zh-CN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xx.09</a:t>
            </a:r>
            <a:r>
              <a:rPr lang="zh-CN" altLang="en-US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创新版本升级</a:t>
            </a:r>
            <a:endParaRPr lang="en-US" altLang="zh-CN" sz="1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4" name="直接连接符 43"/>
          <p:cNvCxnSpPr/>
          <p:nvPr/>
        </p:nvCxnSpPr>
        <p:spPr bwMode="auto">
          <a:xfrm flipV="1">
            <a:off x="8396703" y="2167342"/>
            <a:ext cx="0" cy="124210"/>
          </a:xfrm>
          <a:prstGeom prst="line">
            <a:avLst/>
          </a:prstGeom>
          <a:noFill/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文本框 44"/>
          <p:cNvSpPr txBox="1"/>
          <p:nvPr/>
        </p:nvSpPr>
        <p:spPr>
          <a:xfrm>
            <a:off x="8130514" y="1884608"/>
            <a:ext cx="535654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en-US" altLang="zh-CN" sz="10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23.09</a:t>
            </a:r>
            <a:endParaRPr lang="zh-CN" altLang="en-US" sz="10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6" name="直接连接符 45"/>
          <p:cNvCxnSpPr/>
          <p:nvPr/>
        </p:nvCxnSpPr>
        <p:spPr bwMode="auto">
          <a:xfrm flipV="1">
            <a:off x="9116609" y="2163221"/>
            <a:ext cx="0" cy="124210"/>
          </a:xfrm>
          <a:prstGeom prst="line">
            <a:avLst/>
          </a:prstGeom>
          <a:noFill/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文本框 46"/>
          <p:cNvSpPr txBox="1"/>
          <p:nvPr/>
        </p:nvSpPr>
        <p:spPr>
          <a:xfrm>
            <a:off x="8852898" y="1732474"/>
            <a:ext cx="535654" cy="40005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LTS</a:t>
            </a:r>
          </a:p>
          <a:p>
            <a:pPr algn="ctr"/>
            <a:r>
              <a:rPr lang="en-US" altLang="zh-CN" sz="1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24.03</a:t>
            </a:r>
            <a:endParaRPr lang="zh-CN" altLang="en-US" sz="10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141229" y="2474798"/>
            <a:ext cx="766457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en-US" altLang="zh-CN" sz="10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GCC 10.3</a:t>
            </a:r>
            <a:endParaRPr lang="zh-CN" altLang="en-US" sz="10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582428" y="2474798"/>
            <a:ext cx="766457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en-US" altLang="zh-CN" sz="10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GCC 11.3</a:t>
            </a:r>
            <a:endParaRPr lang="zh-CN" altLang="en-US" sz="10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013008" y="2474798"/>
            <a:ext cx="766457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en-US" altLang="zh-CN" sz="10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GCC 12.3</a:t>
            </a:r>
            <a:endParaRPr lang="zh-CN" altLang="en-US" sz="10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49961" y="4226699"/>
            <a:ext cx="8007106" cy="73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21" indent="-285721">
              <a:buFont typeface="Wingdings" panose="05000000000000000000" pitchFamily="2" charset="2"/>
              <a:buChar char="l"/>
            </a:pPr>
            <a:r>
              <a:rPr lang="en-US" altLang="zh-CN" sz="1400" dirty="0" err="1">
                <a:latin typeface="微软雅黑" pitchFamily="34" charset="-122"/>
                <a:ea typeface="微软雅黑" pitchFamily="34" charset="-122"/>
              </a:rPr>
              <a:t>gcc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小版本不做升级，问题触发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backport </a:t>
            </a:r>
            <a:r>
              <a:rPr lang="en-US" altLang="zh-CN" sz="1400" dirty="0" err="1">
                <a:latin typeface="微软雅黑" pitchFamily="34" charset="-122"/>
                <a:ea typeface="微软雅黑" pitchFamily="34" charset="-122"/>
              </a:rPr>
              <a:t>bugfix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285721" indent="-285721"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如果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月份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x.3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版本还未发布，先基于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x.2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版本开发，在下个</a:t>
            </a:r>
            <a:r>
              <a:rPr lang="en-US" altLang="zh-CN" sz="1400" dirty="0" err="1">
                <a:latin typeface="微软雅黑" pitchFamily="34" charset="-122"/>
                <a:ea typeface="微软雅黑" pitchFamily="34" charset="-122"/>
              </a:rPr>
              <a:t>openEuler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版本中升级到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x.3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285721" indent="-285721"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如果出现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LTS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版本对高版本</a:t>
            </a:r>
            <a:r>
              <a:rPr lang="en-US" altLang="zh-CN" sz="1400" dirty="0" err="1">
                <a:latin typeface="微软雅黑" pitchFamily="34" charset="-122"/>
                <a:ea typeface="微软雅黑" pitchFamily="34" charset="-122"/>
              </a:rPr>
              <a:t>gcc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的特性需求，基座</a:t>
            </a:r>
            <a:r>
              <a:rPr lang="en-US" altLang="zh-CN" sz="1400" dirty="0" err="1">
                <a:latin typeface="微软雅黑" pitchFamily="34" charset="-122"/>
                <a:ea typeface="微软雅黑" pitchFamily="34" charset="-122"/>
              </a:rPr>
              <a:t>gcc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版本不动，在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update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包中提供高版本</a:t>
            </a:r>
            <a:r>
              <a:rPr lang="en-US" altLang="zh-CN" sz="1400" dirty="0" err="1">
                <a:latin typeface="微软雅黑" pitchFamily="34" charset="-122"/>
                <a:ea typeface="微软雅黑" pitchFamily="34" charset="-122"/>
              </a:rPr>
              <a:t>gcc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2311245" y="2474798"/>
            <a:ext cx="687919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en-US" altLang="zh-CN" sz="1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GCC 7.3</a:t>
            </a:r>
            <a:endParaRPr lang="zh-CN" altLang="en-US" sz="10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3022020" y="2474798"/>
            <a:ext cx="687919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en-US" altLang="zh-CN" sz="1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GCC 7.3</a:t>
            </a:r>
            <a:endParaRPr lang="zh-CN" altLang="en-US" sz="10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461831" y="2474798"/>
            <a:ext cx="687919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en-US" altLang="zh-CN" sz="10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GCC 9.3</a:t>
            </a:r>
            <a:endParaRPr lang="zh-CN" altLang="en-US" sz="1000" b="1" dirty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5862524" y="2474798"/>
            <a:ext cx="766457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en-US" altLang="zh-CN" sz="10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GCC 10.3</a:t>
            </a:r>
            <a:endParaRPr lang="zh-CN" altLang="en-US" sz="10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7311570" y="2474798"/>
            <a:ext cx="766457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en-US" altLang="zh-CN" sz="10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GCC 11.3</a:t>
            </a:r>
            <a:endParaRPr lang="zh-CN" altLang="en-US" sz="10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8742149" y="2474798"/>
            <a:ext cx="766457" cy="24618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en-US" altLang="zh-CN" sz="10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GCC 12.3</a:t>
            </a:r>
            <a:endParaRPr lang="zh-CN" altLang="en-US" sz="10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53133" y="3014727"/>
            <a:ext cx="1697680" cy="40005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en-US" altLang="zh-CN" sz="1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LTS</a:t>
            </a:r>
            <a:r>
              <a:rPr lang="zh-CN" altLang="en-US" sz="1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版本按需在</a:t>
            </a:r>
            <a:r>
              <a:rPr lang="en-US" altLang="zh-CN" sz="1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Update</a:t>
            </a:r>
            <a:r>
              <a:rPr lang="zh-CN" altLang="en-US" sz="1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包</a:t>
            </a:r>
            <a:endParaRPr lang="en-US" altLang="zh-CN" sz="1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lang="zh-CN" altLang="en-US" sz="1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中提供高版本</a:t>
            </a:r>
            <a:r>
              <a:rPr lang="en-US" altLang="zh-CN" sz="1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GCC RPM</a:t>
            </a:r>
            <a:r>
              <a:rPr lang="zh-CN" altLang="en-US" sz="1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包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2819868" y="3014727"/>
            <a:ext cx="1082207" cy="40005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zh-CN" altLang="en-US" sz="10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按需提供高版本</a:t>
            </a:r>
            <a:endParaRPr lang="en-US" altLang="zh-CN" sz="10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lang="en-US" altLang="zh-CN" sz="10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GCC RPM</a:t>
            </a:r>
            <a:r>
              <a:rPr lang="zh-CN" altLang="en-US" sz="10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包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5705860" y="3014727"/>
            <a:ext cx="1082207" cy="40005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zh-CN" altLang="en-US" sz="10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按需提供高版本</a:t>
            </a:r>
            <a:endParaRPr lang="en-US" altLang="zh-CN" sz="10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lang="en-US" altLang="zh-CN" sz="10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GCC RPM</a:t>
            </a:r>
            <a:r>
              <a:rPr lang="zh-CN" altLang="en-US" sz="10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包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8573378" y="3014727"/>
            <a:ext cx="1082207" cy="40005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zh-CN" altLang="en-US" sz="10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按需提供高版本</a:t>
            </a:r>
            <a:endParaRPr lang="en-US" altLang="zh-CN" sz="10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lang="en-US" altLang="zh-CN" sz="10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GCC RPM</a:t>
            </a:r>
            <a:r>
              <a:rPr lang="zh-CN" altLang="en-US" sz="10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包</a:t>
            </a:r>
          </a:p>
        </p:txBody>
      </p:sp>
      <p:cxnSp>
        <p:nvCxnSpPr>
          <p:cNvPr id="90" name="直接箭头连接符 89"/>
          <p:cNvCxnSpPr/>
          <p:nvPr/>
        </p:nvCxnSpPr>
        <p:spPr>
          <a:xfrm>
            <a:off x="2637453" y="2294821"/>
            <a:ext cx="19888" cy="1511883"/>
          </a:xfrm>
          <a:prstGeom prst="straightConnector1">
            <a:avLst/>
          </a:prstGeom>
          <a:ln w="28575">
            <a:solidFill>
              <a:srgbClr val="99CCFF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/>
          <p:nvPr/>
        </p:nvCxnSpPr>
        <p:spPr>
          <a:xfrm>
            <a:off x="4077266" y="2294821"/>
            <a:ext cx="19888" cy="1511883"/>
          </a:xfrm>
          <a:prstGeom prst="straightConnector1">
            <a:avLst/>
          </a:prstGeom>
          <a:ln w="28575">
            <a:solidFill>
              <a:srgbClr val="99CCFF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箭头连接符 91"/>
          <p:cNvCxnSpPr/>
          <p:nvPr/>
        </p:nvCxnSpPr>
        <p:spPr>
          <a:xfrm>
            <a:off x="3357359" y="2294821"/>
            <a:ext cx="19888" cy="1511883"/>
          </a:xfrm>
          <a:prstGeom prst="straightConnector1">
            <a:avLst/>
          </a:prstGeom>
          <a:ln w="28575">
            <a:solidFill>
              <a:srgbClr val="99CCFF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92"/>
          <p:cNvCxnSpPr/>
          <p:nvPr/>
        </p:nvCxnSpPr>
        <p:spPr>
          <a:xfrm>
            <a:off x="4077266" y="2294821"/>
            <a:ext cx="19888" cy="1511883"/>
          </a:xfrm>
          <a:prstGeom prst="straightConnector1">
            <a:avLst/>
          </a:prstGeom>
          <a:ln w="28575">
            <a:solidFill>
              <a:srgbClr val="99CCFF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/>
          <p:cNvCxnSpPr/>
          <p:nvPr/>
        </p:nvCxnSpPr>
        <p:spPr>
          <a:xfrm>
            <a:off x="4797172" y="2294821"/>
            <a:ext cx="19888" cy="1511883"/>
          </a:xfrm>
          <a:prstGeom prst="straightConnector1">
            <a:avLst/>
          </a:prstGeom>
          <a:ln w="28575">
            <a:solidFill>
              <a:srgbClr val="99CCFF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箭头连接符 94"/>
          <p:cNvCxnSpPr/>
          <p:nvPr/>
        </p:nvCxnSpPr>
        <p:spPr>
          <a:xfrm>
            <a:off x="5517078" y="2294821"/>
            <a:ext cx="19888" cy="1511883"/>
          </a:xfrm>
          <a:prstGeom prst="straightConnector1">
            <a:avLst/>
          </a:prstGeom>
          <a:ln w="28575">
            <a:solidFill>
              <a:srgbClr val="99CCFF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箭头连接符 95"/>
          <p:cNvCxnSpPr/>
          <p:nvPr/>
        </p:nvCxnSpPr>
        <p:spPr>
          <a:xfrm>
            <a:off x="6236985" y="2294821"/>
            <a:ext cx="19888" cy="1511883"/>
          </a:xfrm>
          <a:prstGeom prst="straightConnector1">
            <a:avLst/>
          </a:prstGeom>
          <a:ln w="28575">
            <a:solidFill>
              <a:srgbClr val="99CCFF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箭头连接符 96"/>
          <p:cNvCxnSpPr/>
          <p:nvPr/>
        </p:nvCxnSpPr>
        <p:spPr>
          <a:xfrm>
            <a:off x="6956891" y="2294821"/>
            <a:ext cx="19888" cy="1511883"/>
          </a:xfrm>
          <a:prstGeom prst="straightConnector1">
            <a:avLst/>
          </a:prstGeom>
          <a:ln w="28575">
            <a:solidFill>
              <a:srgbClr val="99CCFF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箭头连接符 97"/>
          <p:cNvCxnSpPr/>
          <p:nvPr/>
        </p:nvCxnSpPr>
        <p:spPr>
          <a:xfrm>
            <a:off x="7676797" y="2294821"/>
            <a:ext cx="19888" cy="1511883"/>
          </a:xfrm>
          <a:prstGeom prst="straightConnector1">
            <a:avLst/>
          </a:prstGeom>
          <a:ln w="28575">
            <a:solidFill>
              <a:srgbClr val="99CCFF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箭头连接符 98"/>
          <p:cNvCxnSpPr/>
          <p:nvPr/>
        </p:nvCxnSpPr>
        <p:spPr>
          <a:xfrm>
            <a:off x="8396703" y="2294821"/>
            <a:ext cx="19888" cy="1511883"/>
          </a:xfrm>
          <a:prstGeom prst="straightConnector1">
            <a:avLst/>
          </a:prstGeom>
          <a:ln w="28575">
            <a:solidFill>
              <a:srgbClr val="99CCFF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/>
          <p:cNvCxnSpPr/>
          <p:nvPr/>
        </p:nvCxnSpPr>
        <p:spPr>
          <a:xfrm>
            <a:off x="9116610" y="2294821"/>
            <a:ext cx="19888" cy="1511883"/>
          </a:xfrm>
          <a:prstGeom prst="straightConnector1">
            <a:avLst/>
          </a:prstGeom>
          <a:ln w="28575">
            <a:solidFill>
              <a:srgbClr val="99CCFF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8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00444748\AppData\Roaming\eSpace_Desktop\UserData\p00444748\imagefiles\E1AD9160-C683-4F6A-857C-BB6FB7627F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440" y="283833"/>
            <a:ext cx="8495414" cy="550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148856" y="606056"/>
            <a:ext cx="11919097" cy="6698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54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default">
      <a:majorFont>
        <a:latin typeface="FrutigerNext LT Medium"/>
        <a:ea typeface="黑体"/>
        <a:cs typeface=""/>
      </a:majorFont>
      <a:minorFont>
        <a:latin typeface="FrutigerNext LT Regular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9200" tIns="39600" rIns="79200" bIns="39600" numCol="1" anchor="t" anchorCtr="0" compatLnSpc="1">
        <a:prstTxWarp prst="textNoShape">
          <a:avLst/>
        </a:prstTxWarp>
        <a:spAutoFit/>
      </a:bodyPr>
      <a:lstStyle>
        <a:defPPr marL="0" marR="0" indent="0" algn="l" defTabSz="801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Next LT Regular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9200" tIns="39600" rIns="79200" bIns="39600" numCol="1" anchor="t" anchorCtr="0" compatLnSpc="1">
        <a:prstTxWarp prst="textNoShape">
          <a:avLst/>
        </a:prstTxWarp>
        <a:spAutoFit/>
      </a:bodyPr>
      <a:lstStyle>
        <a:defPPr marL="0" marR="0" indent="0" algn="l" defTabSz="801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Next LT Regular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DDDDDD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74752</TotalTime>
  <Words>647</Words>
  <Application>Microsoft Office PowerPoint</Application>
  <PresentationFormat>自定义</PresentationFormat>
  <Paragraphs>181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2" baseType="lpstr">
      <vt:lpstr>FrutigerNext LT Bold</vt:lpstr>
      <vt:lpstr>FrutigerNext LT Light</vt:lpstr>
      <vt:lpstr>FrutigerNext LT Medium</vt:lpstr>
      <vt:lpstr>FrutigerNext LT Regular</vt:lpstr>
      <vt:lpstr>MS PGothic</vt:lpstr>
      <vt:lpstr>MS PGothic</vt:lpstr>
      <vt:lpstr>黑体</vt:lpstr>
      <vt:lpstr>华文细黑</vt:lpstr>
      <vt:lpstr>宋体</vt:lpstr>
      <vt:lpstr>Microsoft YaHei</vt:lpstr>
      <vt:lpstr>Microsoft YaHei</vt:lpstr>
      <vt:lpstr>Arial</vt:lpstr>
      <vt:lpstr>Calibri</vt:lpstr>
      <vt:lpstr>Times New Roman</vt:lpstr>
      <vt:lpstr>Wingdings</vt:lpstr>
      <vt:lpstr>default</vt:lpstr>
      <vt:lpstr>openEuler21.09创新版本升级GCC基线版本</vt:lpstr>
      <vt:lpstr>PowerPoint 演示文稿</vt:lpstr>
      <vt:lpstr>SPEC2017性能对比</vt:lpstr>
      <vt:lpstr>GCC社区版本规划 -- 同一个大版本系列下最后一个版本是PR较少的质量稳定版本</vt:lpstr>
      <vt:lpstr>PowerPoint 演示文稿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openEuler GCC版本升级</dc:title>
  <dc:creator>wtest222</dc:creator>
  <dc:description/>
  <cp:lastModifiedBy>Zhanghaijian (A)</cp:lastModifiedBy>
  <cp:revision>3145</cp:revision>
  <dcterms:created xsi:type="dcterms:W3CDTF">2014-03-09T10:54:43Z</dcterms:created>
  <dcterms:modified xsi:type="dcterms:W3CDTF">2021-06-16T06:19:51Z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_ms_pID_72543">
    <vt:lpwstr>(3)AncccxLbVGXahgV8ehrZwv0meE19NAf+IjhJPOrFKsqePdunzfsS6FfdLqwu04yEmgQAQN//_x000d_
dAJb+WOCN8eGCA+7Ut4b/IH7QOzQFdfDG/6xIIifSKKYDXPiFAHNEr/xt9hiPRyPYP8tdZLI_x000d_
xLRjk2VHOqlmZqF8G3GjdhWIf3oKvgWN/rwA2/dsa5tAQw2/boc1FHwVOOsq12MS6FYfOi66_x000d_
gmVOUBEO3vnU2SRo2A</vt:lpwstr>
  </property>
  <property fmtid="{D5CDD505-2E9C-101B-9397-08002B2CF9AE}" pid="3" name="_new_ms_pID_725431">
    <vt:lpwstr>6WbJwDpn8IJhdwMsodFfVH/6ZyktdYYmjCtDGpS4jUyKcoVtYLvTav_x000d_
Jm9CE5RIeDzg3rSd21KowsD4EuuSolxZGnQZn8Mss7E2M6+nef6q5JqAjpk+Jh7clH5V+QF2_x000d_
F3yxWI6zAZZeVliWzCjpQ3yBTQVeZMEpF+FvMudjpab4RJxpL3D+s/P0T+5Iae+Z67aAmsfl_x000d_
uQGhSurxUtql/kpo/Adh4mfaybmhfrGNFeI8</vt:lpwstr>
  </property>
  <property fmtid="{D5CDD505-2E9C-101B-9397-08002B2CF9AE}" pid="4" name="_new_ms_pID_725432">
    <vt:lpwstr>DXYG2RkWUWnXWYwdhr6d/y6Z0PH2D7Y9g8Rp_x000d_
WOc69F5vmEpeyxZp6iTf9flZ6T4aukwZ7oPyY+7jDwenADso5KSzLGn9WWmixi8g3QdyrM7k_x000d_
H7WOaeQrb56ZbKMCWBUeFw==</vt:lpwstr>
  </property>
  <property fmtid="{D5CDD505-2E9C-101B-9397-08002B2CF9AE}" pid="5" name="_2015_ms_pID_725343">
    <vt:lpwstr>(3)kjFOpgizFUxeXcjNx8qAPG7yr4JhFPemjEGtMZ/CQcWRea/6WaT3qgokqocPuFcSd4QDnkeU
nb51AktZ22S+bNSABDQyw8tyl2PuQYGTsz0S9y3D1UWJ4bdS9q5j02o3NOZJUEbVFvusacj2
aueV/tZvZfDK3Hii4PQxL8UZ4jTpAl8C/JhcxR2cp1JfVM/Dk7VJ298M5IYvPv9y3elBPadX
srSu2mrnyx08Z6/uHu</vt:lpwstr>
  </property>
  <property fmtid="{D5CDD505-2E9C-101B-9397-08002B2CF9AE}" pid="6" name="_2015_ms_pID_7253431">
    <vt:lpwstr>UQB2+74no5QRBzFbHDA666payxWO4vCRoa6cNIdqKbIUnrM+zDE8IL
j1Hd2BWtmfUx8dm9hQ6f4Lv8xG/kPtG3HFRuhQ1jh64tRKH4AXUDjhF84+yYkunnwnsFwmy/
N5HycystDKUNV9z6r3jA4i4FFJNjuw9VG+O46HtxNMxt3y0AztsrURqyuzPBqJDGRwnP/qQm
b2g/7pdpJ1G4z/1dXNyTXZ4CkjgqdKq1x44A</vt:lpwstr>
  </property>
  <property fmtid="{D5CDD505-2E9C-101B-9397-08002B2CF9AE}" pid="7" name="Presentation">
    <vt:lpwstr>Euler SDK V100R002技术储备项目Charter TMT汇报 v1.0</vt:lpwstr>
  </property>
  <property fmtid="{D5CDD505-2E9C-101B-9397-08002B2CF9AE}" pid="8" name="SlideDescription">
    <vt:lpwstr/>
  </property>
  <property fmtid="{D5CDD505-2E9C-101B-9397-08002B2CF9AE}" pid="9" name="_2015_ms_pID_7253432">
    <vt:lpwstr>mNZfY79P5adudixIVnCc+1g=</vt:lpwstr>
  </property>
  <property fmtid="{D5CDD505-2E9C-101B-9397-08002B2CF9AE}" pid="10" name="_readonly">
    <vt:lpwstr/>
  </property>
  <property fmtid="{D5CDD505-2E9C-101B-9397-08002B2CF9AE}" pid="11" name="_change">
    <vt:lpwstr/>
  </property>
  <property fmtid="{D5CDD505-2E9C-101B-9397-08002B2CF9AE}" pid="12" name="_full-control">
    <vt:lpwstr/>
  </property>
  <property fmtid="{D5CDD505-2E9C-101B-9397-08002B2CF9AE}" pid="13" name="sflag">
    <vt:lpwstr>1623029167</vt:lpwstr>
  </property>
</Properties>
</file>