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1" r:id="rId3"/>
    <p:sldId id="261" r:id="rId4"/>
    <p:sldId id="2039377451" r:id="rId5"/>
    <p:sldId id="2039377479" r:id="rId6"/>
    <p:sldId id="2039377480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88448" autoAdjust="0"/>
  </p:normalViewPr>
  <p:slideViewPr>
    <p:cSldViewPr snapToGrid="0" showGuides="1">
      <p:cViewPr varScale="1">
        <p:scale>
          <a:sx n="100" d="100"/>
          <a:sy n="100" d="100"/>
        </p:scale>
        <p:origin x="10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6104E-585D-4ED4-82E3-25E96A6FF9DD}" type="datetimeFigureOut">
              <a:rPr lang="zh-CN" altLang="en-US" smtClean="0"/>
              <a:t>2023/5/9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3D1ED-9901-4612-8520-CEF5654A17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0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71053465-9117-4257-8AD2-2FFDD332D0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30104"/>
            <a:ext cx="2225816" cy="561467"/>
          </a:xfrm>
          <a:prstGeom prst="rect">
            <a:avLst/>
          </a:prstGeom>
        </p:spPr>
      </p:pic>
      <p:sp>
        <p:nvSpPr>
          <p:cNvPr id="10" name="标题 3">
            <a:extLst>
              <a:ext uri="{FF2B5EF4-FFF2-40B4-BE49-F238E27FC236}">
                <a16:creationId xmlns:a16="http://schemas.microsoft.com/office/drawing/2014/main" id="{10C61FE6-A433-47CF-AF72-79BB076C9F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12" name="文本占位符 19">
            <a:extLst>
              <a:ext uri="{FF2B5EF4-FFF2-40B4-BE49-F238E27FC236}">
                <a16:creationId xmlns:a16="http://schemas.microsoft.com/office/drawing/2014/main" id="{57343190-8AFD-4C4F-83E7-C7B97C17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部门：</a:t>
            </a:r>
            <a:endParaRPr lang="en-US" altLang="zh-CN" dirty="0"/>
          </a:p>
        </p:txBody>
      </p:sp>
      <p:sp>
        <p:nvSpPr>
          <p:cNvPr id="13" name="文本占位符 21">
            <a:extLst>
              <a:ext uri="{FF2B5EF4-FFF2-40B4-BE49-F238E27FC236}">
                <a16:creationId xmlns:a16="http://schemas.microsoft.com/office/drawing/2014/main" id="{9DDB8AC1-AF80-49B8-9ED4-8C3F93C3BB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</p:spTree>
    <p:extLst>
      <p:ext uri="{BB962C8B-B14F-4D97-AF65-F5344CB8AC3E}">
        <p14:creationId xmlns:p14="http://schemas.microsoft.com/office/powerpoint/2010/main" val="230606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pPr defTabSz="914112"/>
            <a:fld id="{308AE148-98A5-4A6A-B502-16C030873BA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12"/>
              <a:t>2023/5/9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pPr defTabSz="914112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pPr defTabSz="914112"/>
            <a:fld id="{1F579DB2-655A-42F2-AB5A-3B73022179A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12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18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hinese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890" y="456139"/>
            <a:ext cx="11463110" cy="49759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26"/>
              </a:lnSpc>
              <a:spcBef>
                <a:spcPts val="0"/>
              </a:spcBef>
              <a:buNone/>
              <a:defRPr sz="2797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marL="592951" indent="0" algn="ctr">
              <a:buNone/>
              <a:defRPr sz="2594"/>
            </a:lvl2pPr>
            <a:lvl3pPr marL="1185898" indent="0" algn="ctr">
              <a:buNone/>
              <a:defRPr sz="2334"/>
            </a:lvl3pPr>
            <a:lvl4pPr marL="1778850" indent="0" algn="ctr">
              <a:buNone/>
              <a:defRPr sz="2075"/>
            </a:lvl4pPr>
            <a:lvl5pPr marL="2371800" indent="0" algn="ctr">
              <a:buNone/>
              <a:defRPr sz="2075"/>
            </a:lvl5pPr>
            <a:lvl6pPr marL="2964749" indent="0" algn="ctr">
              <a:buNone/>
              <a:defRPr sz="2075"/>
            </a:lvl6pPr>
            <a:lvl7pPr marL="3557698" indent="0" algn="ctr">
              <a:buNone/>
              <a:defRPr sz="2075"/>
            </a:lvl7pPr>
            <a:lvl8pPr marL="4150649" indent="0" algn="ctr">
              <a:buNone/>
              <a:defRPr sz="2075"/>
            </a:lvl8pPr>
            <a:lvl9pPr marL="4743598" indent="0" algn="ctr">
              <a:buNone/>
              <a:defRPr sz="2075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673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6950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章节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28"/>
              </a:lnSpc>
              <a:spcBef>
                <a:spcPts val="0"/>
              </a:spcBef>
              <a:buNone/>
              <a:defRPr sz="2798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marL="593425" indent="0" algn="ctr">
              <a:buNone/>
              <a:defRPr sz="2596"/>
            </a:lvl2pPr>
            <a:lvl3pPr marL="1186848" indent="0" algn="ctr">
              <a:buNone/>
              <a:defRPr sz="2336"/>
            </a:lvl3pPr>
            <a:lvl4pPr marL="1780274" indent="0" algn="ctr">
              <a:buNone/>
              <a:defRPr sz="2077"/>
            </a:lvl4pPr>
            <a:lvl5pPr marL="2373698" indent="0" algn="ctr">
              <a:buNone/>
              <a:defRPr sz="2077"/>
            </a:lvl5pPr>
            <a:lvl6pPr marL="2967122" indent="0" algn="ctr">
              <a:buNone/>
              <a:defRPr sz="2077"/>
            </a:lvl6pPr>
            <a:lvl7pPr marL="3560546" indent="0" algn="ctr">
              <a:buNone/>
              <a:defRPr sz="2077"/>
            </a:lvl7pPr>
            <a:lvl8pPr marL="4153972" indent="0" algn="ctr">
              <a:buNone/>
              <a:defRPr sz="2077"/>
            </a:lvl8pPr>
            <a:lvl9pPr marL="4747395" indent="0" algn="ctr">
              <a:buNone/>
              <a:defRPr sz="2077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extLst mod="1">
    <p:ext uri="{DCECCB84-F9BA-43D5-87BE-67443E8EF086}">
      <p15:sldGuideLst xmlns:p15="http://schemas.microsoft.com/office/powerpoint/2012/main">
        <p15:guide id="1" pos="384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7DEEC4-DD0A-4F38-B832-93B4EC38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25653C86-4825-47F9-A882-A52F95348C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/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345235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8043B1ED-4BB0-44CB-9B55-826ABBC2E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4104"/>
            <a:ext cx="1722863" cy="43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1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EF59B993-F106-4F07-A6F3-826D143BE0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3136" y="2994404"/>
            <a:ext cx="3445727" cy="86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7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>
            <a:extLst>
              <a:ext uri="{FF2B5EF4-FFF2-40B4-BE49-F238E27FC236}">
                <a16:creationId xmlns:a16="http://schemas.microsoft.com/office/drawing/2014/main" id="{655C14FA-7F30-4A34-BCB1-18C724C47D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8" name="文本占位符 19">
            <a:extLst>
              <a:ext uri="{FF2B5EF4-FFF2-40B4-BE49-F238E27FC236}">
                <a16:creationId xmlns:a16="http://schemas.microsoft.com/office/drawing/2014/main" id="{414871D7-7325-47C2-BD44-9094EDBD3D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部门：</a:t>
            </a:r>
            <a:endParaRPr lang="en-US" altLang="zh-CN" dirty="0"/>
          </a:p>
        </p:txBody>
      </p:sp>
      <p:sp>
        <p:nvSpPr>
          <p:cNvPr id="9" name="文本占位符 21">
            <a:extLst>
              <a:ext uri="{FF2B5EF4-FFF2-40B4-BE49-F238E27FC236}">
                <a16:creationId xmlns:a16="http://schemas.microsoft.com/office/drawing/2014/main" id="{FA5AB2A6-FC0D-4F5B-8BA4-FCA69EA1EB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31977D34-8406-4800-BC80-C1EFC4CD59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24835"/>
            <a:ext cx="2225816" cy="56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5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:a16="http://schemas.microsoft.com/office/drawing/2014/main" id="{1DCFA2F6-72E5-45BB-BC68-31B9722032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7" name="文本占位符 7">
            <a:extLst>
              <a:ext uri="{FF2B5EF4-FFF2-40B4-BE49-F238E27FC236}">
                <a16:creationId xmlns:a16="http://schemas.microsoft.com/office/drawing/2014/main" id="{C4FC8692-2760-41A0-84D4-4F181BEC5F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268445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:a16="http://schemas.microsoft.com/office/drawing/2014/main" id="{8465FD43-4242-4D3B-B311-1AD06A7D0B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13E019-B3A3-4C30-B503-A4265A75223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13990FA0-7984-45AE-83B4-2E23BB43B9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1918"/>
            <a:ext cx="1722863" cy="43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3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43648BF-BC2A-4FE8-A218-0353C27C95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3135" y="2992218"/>
            <a:ext cx="3445727" cy="87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47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6085" y="352485"/>
            <a:ext cx="10438271" cy="468548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0048" rIns="80098" bIns="40048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zh-CN" altLang="en-US" sz="2797" kern="1200" dirty="0">
                <a:latin typeface="+mj-ea"/>
                <a:ea typeface="+mj-ea"/>
                <a:cs typeface="Times New Roman" pitchFamily="18" charset="0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63804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D7A293A-8E37-4208-B4FA-3A2BB9E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2D096C7-D3A4-4E38-A510-F976B1FD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2395D8-B110-436A-A4B8-B2F8D1E2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E300F0-0892-48D2-9223-FBD060D137BF}" type="datetimeFigureOut">
              <a:rPr lang="zh-CN" altLang="en-US" smtClean="0"/>
              <a:pPr/>
              <a:t>2023/5/9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EC51CC-7CD8-4524-928A-B91086A1A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FEE23E-BF8D-49FD-A13E-22628F41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DBE4B31-86BE-4417-B8C4-D96246BE2F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97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" y="0"/>
            <a:ext cx="12185691" cy="6858000"/>
          </a:xfrm>
          <a:prstGeom prst="rect">
            <a:avLst/>
          </a:prstGeom>
        </p:spPr>
      </p:pic>
      <p:pic>
        <p:nvPicPr>
          <p:cNvPr id="48" name="图片 4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148" y="6317582"/>
            <a:ext cx="1294708" cy="2832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90493"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890493"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defTabSz="914112"/>
              <a:r>
                <a:rPr kumimoji="1" lang="zh-CN" altLang="en-US" sz="800" dirty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defTabSz="914112"/>
              <a:r>
                <a:rPr kumimoji="1" lang="zh-CN" altLang="en-US" sz="800" dirty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 defTabSz="914112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86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B7D4D-FEB7-43A8-9436-48D135D37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openEuler </a:t>
            </a:r>
            <a:r>
              <a:rPr lang="zh-CN" altLang="en-US" b="1" dirty="0"/>
              <a:t>安全公告变更申请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A45BA03-0E45-4472-98DC-C906BF5473B7}"/>
              </a:ext>
            </a:extLst>
          </p:cNvPr>
          <p:cNvSpPr txBox="1"/>
          <p:nvPr/>
        </p:nvSpPr>
        <p:spPr>
          <a:xfrm>
            <a:off x="6248400" y="4757199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新增热补丁交付件</a:t>
            </a:r>
          </a:p>
        </p:txBody>
      </p:sp>
    </p:spTree>
    <p:extLst>
      <p:ext uri="{BB962C8B-B14F-4D97-AF65-F5344CB8AC3E}">
        <p14:creationId xmlns:p14="http://schemas.microsoft.com/office/powerpoint/2010/main" val="261013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F70FB51B-C1B7-494E-8248-2E90FB68B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08" y="300196"/>
            <a:ext cx="8883624" cy="507831"/>
          </a:xfrm>
        </p:spPr>
        <p:txBody>
          <a:bodyPr/>
          <a:lstStyle/>
          <a:p>
            <a:r>
              <a:rPr kumimoji="1" lang="zh-CN" altLang="en-US" dirty="0"/>
              <a:t>变更背景：新增热补丁交付件</a:t>
            </a:r>
            <a:endParaRPr lang="zh-CN" altLang="en-US" dirty="0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5658084C-0843-4D66-A584-DF2200D120A1}"/>
              </a:ext>
            </a:extLst>
          </p:cNvPr>
          <p:cNvSpPr/>
          <p:nvPr/>
        </p:nvSpPr>
        <p:spPr>
          <a:xfrm>
            <a:off x="4343151" y="3531451"/>
            <a:ext cx="1074433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D7BDB5ED-0218-4029-95A6-F564EBE3584B}"/>
              </a:ext>
            </a:extLst>
          </p:cNvPr>
          <p:cNvSpPr/>
          <p:nvPr/>
        </p:nvSpPr>
        <p:spPr>
          <a:xfrm>
            <a:off x="1904429" y="3531451"/>
            <a:ext cx="1074433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7601BF4C-A8D6-4AC6-8500-E0A57DB2ED1C}"/>
              </a:ext>
            </a:extLst>
          </p:cNvPr>
          <p:cNvSpPr/>
          <p:nvPr/>
        </p:nvSpPr>
        <p:spPr>
          <a:xfrm>
            <a:off x="3123790" y="3531451"/>
            <a:ext cx="1074433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3DAC2092-6C07-4AA1-B6F3-1E1C042A5E6B}"/>
              </a:ext>
            </a:extLst>
          </p:cNvPr>
          <p:cNvSpPr/>
          <p:nvPr/>
        </p:nvSpPr>
        <p:spPr>
          <a:xfrm>
            <a:off x="5562514" y="3531451"/>
            <a:ext cx="1279119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sp>
        <p:nvSpPr>
          <p:cNvPr id="12" name="Rectangle 29">
            <a:extLst>
              <a:ext uri="{FF2B5EF4-FFF2-40B4-BE49-F238E27FC236}">
                <a16:creationId xmlns:a16="http://schemas.microsoft.com/office/drawing/2014/main" id="{10DEE83B-70D1-40C3-9972-1F0845322085}"/>
              </a:ext>
            </a:extLst>
          </p:cNvPr>
          <p:cNvSpPr/>
          <p:nvPr/>
        </p:nvSpPr>
        <p:spPr>
          <a:xfrm>
            <a:off x="6986561" y="3531451"/>
            <a:ext cx="1279119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sp>
        <p:nvSpPr>
          <p:cNvPr id="13" name="Rectangle 30">
            <a:extLst>
              <a:ext uri="{FF2B5EF4-FFF2-40B4-BE49-F238E27FC236}">
                <a16:creationId xmlns:a16="http://schemas.microsoft.com/office/drawing/2014/main" id="{D030E1E0-1886-4835-9A12-6BE0057C13A4}"/>
              </a:ext>
            </a:extLst>
          </p:cNvPr>
          <p:cNvSpPr/>
          <p:nvPr/>
        </p:nvSpPr>
        <p:spPr>
          <a:xfrm>
            <a:off x="8410606" y="3531451"/>
            <a:ext cx="1279119" cy="1050683"/>
          </a:xfrm>
          <a:prstGeom prst="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00"/>
          </a:p>
        </p:txBody>
      </p:sp>
      <p:pic>
        <p:nvPicPr>
          <p:cNvPr id="14" name="Picture 15">
            <a:extLst>
              <a:ext uri="{FF2B5EF4-FFF2-40B4-BE49-F238E27FC236}">
                <a16:creationId xmlns:a16="http://schemas.microsoft.com/office/drawing/2014/main" id="{0D054B45-A042-4833-98ED-5621FAB885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454" y="4125240"/>
            <a:ext cx="793762" cy="416756"/>
          </a:xfrm>
          <a:prstGeom prst="rect">
            <a:avLst/>
          </a:prstGeom>
        </p:spPr>
      </p:pic>
      <p:pic>
        <p:nvPicPr>
          <p:cNvPr id="15" name="Picture 17">
            <a:extLst>
              <a:ext uri="{FF2B5EF4-FFF2-40B4-BE49-F238E27FC236}">
                <a16:creationId xmlns:a16="http://schemas.microsoft.com/office/drawing/2014/main" id="{F4DBCAAA-6547-41A0-A736-59DC386515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443" y="4161505"/>
            <a:ext cx="646404" cy="339387"/>
          </a:xfrm>
          <a:prstGeom prst="rect">
            <a:avLst/>
          </a:prstGeom>
        </p:spPr>
      </p:pic>
      <p:pic>
        <p:nvPicPr>
          <p:cNvPr id="16" name="Picture 18">
            <a:extLst>
              <a:ext uri="{FF2B5EF4-FFF2-40B4-BE49-F238E27FC236}">
                <a16:creationId xmlns:a16="http://schemas.microsoft.com/office/drawing/2014/main" id="{9A2D5FF1-3C9B-46E9-9561-03D9954A8C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580" y="4163924"/>
            <a:ext cx="646404" cy="339387"/>
          </a:xfrm>
          <a:prstGeom prst="rect">
            <a:avLst/>
          </a:prstGeom>
        </p:spPr>
      </p:pic>
      <p:pic>
        <p:nvPicPr>
          <p:cNvPr id="17" name="Picture 19">
            <a:extLst>
              <a:ext uri="{FF2B5EF4-FFF2-40B4-BE49-F238E27FC236}">
                <a16:creationId xmlns:a16="http://schemas.microsoft.com/office/drawing/2014/main" id="{8F343A9A-E290-4BB5-9BB6-AC018B83F5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118" y="4163924"/>
            <a:ext cx="646404" cy="339387"/>
          </a:xfrm>
          <a:prstGeom prst="rect">
            <a:avLst/>
          </a:prstGeom>
        </p:spPr>
      </p:pic>
      <p:pic>
        <p:nvPicPr>
          <p:cNvPr id="18" name="Picture 20">
            <a:extLst>
              <a:ext uri="{FF2B5EF4-FFF2-40B4-BE49-F238E27FC236}">
                <a16:creationId xmlns:a16="http://schemas.microsoft.com/office/drawing/2014/main" id="{79BD040D-B38C-4D64-82DF-445255853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447" y="4125240"/>
            <a:ext cx="793762" cy="416756"/>
          </a:xfrm>
          <a:prstGeom prst="rect">
            <a:avLst/>
          </a:prstGeom>
        </p:spPr>
      </p:pic>
      <p:pic>
        <p:nvPicPr>
          <p:cNvPr id="19" name="Picture 21">
            <a:extLst>
              <a:ext uri="{FF2B5EF4-FFF2-40B4-BE49-F238E27FC236}">
                <a16:creationId xmlns:a16="http://schemas.microsoft.com/office/drawing/2014/main" id="{A656D3FE-36C2-41F9-8D7D-6EFAD710A8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42" y="4125240"/>
            <a:ext cx="793762" cy="416756"/>
          </a:xfrm>
          <a:prstGeom prst="rect">
            <a:avLst/>
          </a:prstGeom>
        </p:spPr>
      </p:pic>
      <p:sp>
        <p:nvSpPr>
          <p:cNvPr id="20" name="TextBox 109">
            <a:extLst>
              <a:ext uri="{FF2B5EF4-FFF2-40B4-BE49-F238E27FC236}">
                <a16:creationId xmlns:a16="http://schemas.microsoft.com/office/drawing/2014/main" id="{AB1372CB-6B80-4453-8A5F-E7576D7884E4}"/>
              </a:ext>
            </a:extLst>
          </p:cNvPr>
          <p:cNvSpPr txBox="1"/>
          <p:nvPr/>
        </p:nvSpPr>
        <p:spPr>
          <a:xfrm>
            <a:off x="3360953" y="3910428"/>
            <a:ext cx="61074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Linux1</a:t>
            </a:r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39">
            <a:extLst>
              <a:ext uri="{FF2B5EF4-FFF2-40B4-BE49-F238E27FC236}">
                <a16:creationId xmlns:a16="http://schemas.microsoft.com/office/drawing/2014/main" id="{CA3E8BDF-A7DF-4F54-8415-509DE8D1E0B0}"/>
              </a:ext>
            </a:extLst>
          </p:cNvPr>
          <p:cNvCxnSpPr/>
          <p:nvPr/>
        </p:nvCxnSpPr>
        <p:spPr>
          <a:xfrm>
            <a:off x="3199881" y="3842840"/>
            <a:ext cx="897661" cy="0"/>
          </a:xfrm>
          <a:prstGeom prst="line">
            <a:avLst/>
          </a:prstGeom>
          <a:ln>
            <a:solidFill>
              <a:srgbClr val="8FAA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107">
            <a:extLst>
              <a:ext uri="{FF2B5EF4-FFF2-40B4-BE49-F238E27FC236}">
                <a16:creationId xmlns:a16="http://schemas.microsoft.com/office/drawing/2014/main" id="{53E8E13D-3322-4671-A232-5D5503917631}"/>
              </a:ext>
            </a:extLst>
          </p:cNvPr>
          <p:cNvSpPr txBox="1"/>
          <p:nvPr/>
        </p:nvSpPr>
        <p:spPr>
          <a:xfrm>
            <a:off x="4678482" y="3899990"/>
            <a:ext cx="4616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gradFill>
                  <a:gsLst>
                    <a:gs pos="0">
                      <a:srgbClr val="FFF89B"/>
                    </a:gs>
                    <a:gs pos="88000">
                      <a:srgbClr val="E3AF4B"/>
                    </a:gs>
                  </a:gsLst>
                  <a:lin ang="5400000" scaled="0"/>
                </a:gradFill>
              </a:rPr>
              <a:t>欧拉</a:t>
            </a:r>
          </a:p>
        </p:txBody>
      </p:sp>
      <p:cxnSp>
        <p:nvCxnSpPr>
          <p:cNvPr id="23" name="Straight Connector 43">
            <a:extLst>
              <a:ext uri="{FF2B5EF4-FFF2-40B4-BE49-F238E27FC236}">
                <a16:creationId xmlns:a16="http://schemas.microsoft.com/office/drawing/2014/main" id="{C5850743-2B53-404B-9C7E-E27CF8312052}"/>
              </a:ext>
            </a:extLst>
          </p:cNvPr>
          <p:cNvCxnSpPr/>
          <p:nvPr/>
        </p:nvCxnSpPr>
        <p:spPr>
          <a:xfrm>
            <a:off x="4442869" y="3842840"/>
            <a:ext cx="897661" cy="0"/>
          </a:xfrm>
          <a:prstGeom prst="line">
            <a:avLst/>
          </a:prstGeom>
          <a:ln>
            <a:solidFill>
              <a:srgbClr val="8FAA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05">
            <a:extLst>
              <a:ext uri="{FF2B5EF4-FFF2-40B4-BE49-F238E27FC236}">
                <a16:creationId xmlns:a16="http://schemas.microsoft.com/office/drawing/2014/main" id="{93BCFB00-09E1-4D7A-B617-D462C721D7E6}"/>
              </a:ext>
            </a:extLst>
          </p:cNvPr>
          <p:cNvSpPr txBox="1"/>
          <p:nvPr/>
        </p:nvSpPr>
        <p:spPr>
          <a:xfrm>
            <a:off x="5871243" y="3899990"/>
            <a:ext cx="61074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Linux1</a:t>
            </a:r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47">
            <a:extLst>
              <a:ext uri="{FF2B5EF4-FFF2-40B4-BE49-F238E27FC236}">
                <a16:creationId xmlns:a16="http://schemas.microsoft.com/office/drawing/2014/main" id="{9BFC7FDA-50CF-4261-B833-88279D24362A}"/>
              </a:ext>
            </a:extLst>
          </p:cNvPr>
          <p:cNvCxnSpPr/>
          <p:nvPr/>
        </p:nvCxnSpPr>
        <p:spPr>
          <a:xfrm>
            <a:off x="5710172" y="3842840"/>
            <a:ext cx="897661" cy="0"/>
          </a:xfrm>
          <a:prstGeom prst="line">
            <a:avLst/>
          </a:prstGeom>
          <a:ln>
            <a:solidFill>
              <a:srgbClr val="8FAA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03">
            <a:extLst>
              <a:ext uri="{FF2B5EF4-FFF2-40B4-BE49-F238E27FC236}">
                <a16:creationId xmlns:a16="http://schemas.microsoft.com/office/drawing/2014/main" id="{88BA3EA0-A5D1-4926-BF8F-6D41429601A9}"/>
              </a:ext>
            </a:extLst>
          </p:cNvPr>
          <p:cNvSpPr txBox="1"/>
          <p:nvPr/>
        </p:nvSpPr>
        <p:spPr>
          <a:xfrm>
            <a:off x="7328574" y="3910428"/>
            <a:ext cx="61074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zh-CN"/>
            </a:defPPr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altLang="zh-CN" sz="1800" dirty="0"/>
              <a:t>Linux2</a:t>
            </a:r>
            <a:endParaRPr lang="zh-CN" altLang="en-US" sz="1800" dirty="0"/>
          </a:p>
        </p:txBody>
      </p:sp>
      <p:cxnSp>
        <p:nvCxnSpPr>
          <p:cNvPr id="27" name="Straight Connector 51">
            <a:extLst>
              <a:ext uri="{FF2B5EF4-FFF2-40B4-BE49-F238E27FC236}">
                <a16:creationId xmlns:a16="http://schemas.microsoft.com/office/drawing/2014/main" id="{1594B9E2-BC3E-4A75-A613-AE9CB8F9116A}"/>
              </a:ext>
            </a:extLst>
          </p:cNvPr>
          <p:cNvCxnSpPr/>
          <p:nvPr/>
        </p:nvCxnSpPr>
        <p:spPr>
          <a:xfrm>
            <a:off x="7167502" y="3842840"/>
            <a:ext cx="897661" cy="0"/>
          </a:xfrm>
          <a:prstGeom prst="line">
            <a:avLst/>
          </a:prstGeom>
          <a:ln>
            <a:solidFill>
              <a:srgbClr val="8FAA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101">
            <a:extLst>
              <a:ext uri="{FF2B5EF4-FFF2-40B4-BE49-F238E27FC236}">
                <a16:creationId xmlns:a16="http://schemas.microsoft.com/office/drawing/2014/main" id="{A39028DA-4FB1-461B-930A-2D34C3BA8B87}"/>
              </a:ext>
            </a:extLst>
          </p:cNvPr>
          <p:cNvSpPr txBox="1"/>
          <p:nvPr/>
        </p:nvSpPr>
        <p:spPr>
          <a:xfrm>
            <a:off x="8811534" y="3899990"/>
            <a:ext cx="4616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gradFill>
                  <a:gsLst>
                    <a:gs pos="0">
                      <a:srgbClr val="FFF89B"/>
                    </a:gs>
                    <a:gs pos="88000">
                      <a:srgbClr val="E3AF4B"/>
                    </a:gs>
                  </a:gsLst>
                  <a:lin ang="5400000" scaled="0"/>
                </a:gradFill>
              </a:rPr>
              <a:t>欧拉</a:t>
            </a:r>
          </a:p>
        </p:txBody>
      </p:sp>
      <p:cxnSp>
        <p:nvCxnSpPr>
          <p:cNvPr id="29" name="Straight Connector 55">
            <a:extLst>
              <a:ext uri="{FF2B5EF4-FFF2-40B4-BE49-F238E27FC236}">
                <a16:creationId xmlns:a16="http://schemas.microsoft.com/office/drawing/2014/main" id="{09844388-4FD2-4B1D-8A8C-F04389EC64B7}"/>
              </a:ext>
            </a:extLst>
          </p:cNvPr>
          <p:cNvCxnSpPr/>
          <p:nvPr/>
        </p:nvCxnSpPr>
        <p:spPr>
          <a:xfrm>
            <a:off x="8575922" y="3842840"/>
            <a:ext cx="897661" cy="0"/>
          </a:xfrm>
          <a:prstGeom prst="line">
            <a:avLst/>
          </a:prstGeom>
          <a:ln>
            <a:solidFill>
              <a:srgbClr val="8FAA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58">
            <a:extLst>
              <a:ext uri="{FF2B5EF4-FFF2-40B4-BE49-F238E27FC236}">
                <a16:creationId xmlns:a16="http://schemas.microsoft.com/office/drawing/2014/main" id="{B18C9D96-FCB3-4886-8BCA-DC41844AA627}"/>
              </a:ext>
            </a:extLst>
          </p:cNvPr>
          <p:cNvSpPr txBox="1"/>
          <p:nvPr/>
        </p:nvSpPr>
        <p:spPr>
          <a:xfrm>
            <a:off x="221488" y="1971785"/>
            <a:ext cx="1371327" cy="594612"/>
          </a:xfrm>
          <a:prstGeom prst="rect">
            <a:avLst/>
          </a:prstGeom>
          <a:gradFill flip="none" rotWithShape="1">
            <a:gsLst>
              <a:gs pos="84000">
                <a:srgbClr val="ABB5CD">
                  <a:alpha val="0"/>
                </a:srgbClr>
              </a:gs>
              <a:gs pos="100000">
                <a:srgbClr val="ABB5CD">
                  <a:alpha val="26000"/>
                </a:srgbClr>
              </a:gs>
            </a:gsLst>
            <a:path path="shape">
              <a:fillToRect l="50000" t="50000" r="50000" b="50000"/>
            </a:path>
            <a:tileRect/>
          </a:gradFill>
          <a:ln w="3175" cap="rnd">
            <a:gradFill>
              <a:gsLst>
                <a:gs pos="0">
                  <a:srgbClr val="8FAADC">
                    <a:alpha val="50000"/>
                  </a:srgbClr>
                </a:gs>
                <a:gs pos="80000">
                  <a:srgbClr val="8FAADC">
                    <a:alpha val="0"/>
                  </a:srgbClr>
                </a:gs>
                <a:gs pos="20000">
                  <a:srgbClr val="8FAADC">
                    <a:alpha val="0"/>
                  </a:srgbClr>
                </a:gs>
                <a:gs pos="100000">
                  <a:srgbClr val="8FAADC">
                    <a:alpha val="50000"/>
                  </a:srgbClr>
                </a:gs>
              </a:gsLst>
              <a:lin ang="0" scaled="0"/>
            </a:gradFill>
            <a:prstDash val="solid"/>
            <a:round/>
          </a:ln>
          <a:effectLst>
            <a:outerShdw blurRad="762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/>
          <a:lstStyle>
            <a:defPPr>
              <a:defRPr lang="zh-CN"/>
            </a:defPPr>
            <a:lvl1pPr algn="ctr" defTabSz="457200">
              <a:defRPr b="1">
                <a:gradFill flip="none" rotWithShape="1">
                  <a:gsLst>
                    <a:gs pos="0">
                      <a:srgbClr val="FFF89B"/>
                    </a:gs>
                    <a:gs pos="100000">
                      <a:srgbClr val="E3AF4B"/>
                    </a:gs>
                  </a:gsLst>
                  <a:lin ang="4200000" scaled="0"/>
                </a:gra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zh-CN" altLang="en-US" dirty="0">
                <a:solidFill>
                  <a:schemeClr val="bg1"/>
                </a:solidFill>
              </a:rPr>
              <a:t>补丁</a:t>
            </a:r>
            <a:endParaRPr lang="en-US" altLang="zh-CN" dirty="0">
              <a:solidFill>
                <a:schemeClr val="bg1"/>
              </a:solidFill>
            </a:endParaRPr>
          </a:p>
          <a:p>
            <a:r>
              <a:rPr lang="zh-CN" altLang="en-US" dirty="0">
                <a:solidFill>
                  <a:schemeClr val="bg1"/>
                </a:solidFill>
              </a:rPr>
              <a:t>提交</a:t>
            </a:r>
          </a:p>
        </p:txBody>
      </p:sp>
      <p:sp>
        <p:nvSpPr>
          <p:cNvPr id="31" name="Rectangle 138">
            <a:extLst>
              <a:ext uri="{FF2B5EF4-FFF2-40B4-BE49-F238E27FC236}">
                <a16:creationId xmlns:a16="http://schemas.microsoft.com/office/drawing/2014/main" id="{7EC695E4-03E8-4873-869D-C97427119A5C}"/>
              </a:ext>
            </a:extLst>
          </p:cNvPr>
          <p:cNvSpPr/>
          <p:nvPr/>
        </p:nvSpPr>
        <p:spPr>
          <a:xfrm>
            <a:off x="1748077" y="1955246"/>
            <a:ext cx="8229267" cy="809235"/>
          </a:xfrm>
          <a:prstGeom prst="rect">
            <a:avLst/>
          </a:prstGeom>
          <a:gradFill>
            <a:gsLst>
              <a:gs pos="0">
                <a:srgbClr val="8FAADC">
                  <a:alpha val="30000"/>
                </a:srgbClr>
              </a:gs>
              <a:gs pos="100000">
                <a:srgbClr val="8FAADC">
                  <a:alpha val="0"/>
                </a:srgbClr>
              </a:gs>
            </a:gsLst>
            <a:lin ang="5400000" scaled="0"/>
          </a:gradFill>
          <a:ln w="31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44000" tIns="0" rIns="144000" bIns="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kumimoji="1" lang="zh-CN" altLang="en-US" sz="1600"/>
          </a:p>
        </p:txBody>
      </p:sp>
      <p:sp>
        <p:nvSpPr>
          <p:cNvPr id="32" name="Rectangle 139">
            <a:extLst>
              <a:ext uri="{FF2B5EF4-FFF2-40B4-BE49-F238E27FC236}">
                <a16:creationId xmlns:a16="http://schemas.microsoft.com/office/drawing/2014/main" id="{BFB98CB8-ABA9-4BC6-8304-76737CD9C58A}"/>
              </a:ext>
            </a:extLst>
          </p:cNvPr>
          <p:cNvSpPr/>
          <p:nvPr/>
        </p:nvSpPr>
        <p:spPr>
          <a:xfrm>
            <a:off x="1745809" y="2801825"/>
            <a:ext cx="8229267" cy="937090"/>
          </a:xfrm>
          <a:prstGeom prst="rect">
            <a:avLst/>
          </a:prstGeom>
          <a:gradFill>
            <a:gsLst>
              <a:gs pos="0">
                <a:srgbClr val="8FAADC">
                  <a:alpha val="30000"/>
                </a:srgbClr>
              </a:gs>
              <a:gs pos="100000">
                <a:srgbClr val="8FAADC">
                  <a:alpha val="0"/>
                </a:srgbClr>
              </a:gs>
            </a:gsLst>
            <a:lin ang="5400000" scaled="0"/>
          </a:gradFill>
          <a:ln w="31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44000" tIns="0" rIns="144000" bIns="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kumimoji="1" lang="zh-CN" altLang="en-US" sz="1600"/>
          </a:p>
        </p:txBody>
      </p:sp>
      <p:sp>
        <p:nvSpPr>
          <p:cNvPr id="33" name="TextBox 62">
            <a:extLst>
              <a:ext uri="{FF2B5EF4-FFF2-40B4-BE49-F238E27FC236}">
                <a16:creationId xmlns:a16="http://schemas.microsoft.com/office/drawing/2014/main" id="{8DF823AA-78AA-4E99-93EE-5860EEB04954}"/>
              </a:ext>
            </a:extLst>
          </p:cNvPr>
          <p:cNvSpPr txBox="1"/>
          <p:nvPr/>
        </p:nvSpPr>
        <p:spPr>
          <a:xfrm>
            <a:off x="5119963" y="2407375"/>
            <a:ext cx="181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gradFill>
                  <a:gsLst>
                    <a:gs pos="0">
                      <a:srgbClr val="FFF89B"/>
                    </a:gs>
                    <a:gs pos="88000">
                      <a:srgbClr val="E3AF4B"/>
                    </a:gs>
                  </a:gsLst>
                  <a:lin ang="5400000" scaled="0"/>
                </a:gradFill>
              </a:rPr>
              <a:t>补丁流水线</a:t>
            </a:r>
          </a:p>
        </p:txBody>
      </p:sp>
      <p:sp>
        <p:nvSpPr>
          <p:cNvPr id="34" name="TextBox 64">
            <a:extLst>
              <a:ext uri="{FF2B5EF4-FFF2-40B4-BE49-F238E27FC236}">
                <a16:creationId xmlns:a16="http://schemas.microsoft.com/office/drawing/2014/main" id="{CD65DC0A-66EE-4850-88EC-AA375EE3D1B8}"/>
              </a:ext>
            </a:extLst>
          </p:cNvPr>
          <p:cNvSpPr txBox="1"/>
          <p:nvPr/>
        </p:nvSpPr>
        <p:spPr>
          <a:xfrm>
            <a:off x="2096256" y="2130592"/>
            <a:ext cx="118341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补丁构建</a:t>
            </a:r>
          </a:p>
        </p:txBody>
      </p:sp>
      <p:sp>
        <p:nvSpPr>
          <p:cNvPr id="35" name="TextBox 65">
            <a:extLst>
              <a:ext uri="{FF2B5EF4-FFF2-40B4-BE49-F238E27FC236}">
                <a16:creationId xmlns:a16="http://schemas.microsoft.com/office/drawing/2014/main" id="{48ADA22D-EC4A-4CA2-8BFC-11D5FE730F42}"/>
              </a:ext>
            </a:extLst>
          </p:cNvPr>
          <p:cNvSpPr txBox="1"/>
          <p:nvPr/>
        </p:nvSpPr>
        <p:spPr>
          <a:xfrm>
            <a:off x="4111360" y="2130592"/>
            <a:ext cx="118341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单元测试</a:t>
            </a:r>
          </a:p>
        </p:txBody>
      </p:sp>
      <p:sp>
        <p:nvSpPr>
          <p:cNvPr id="36" name="TextBox 66">
            <a:extLst>
              <a:ext uri="{FF2B5EF4-FFF2-40B4-BE49-F238E27FC236}">
                <a16:creationId xmlns:a16="http://schemas.microsoft.com/office/drawing/2014/main" id="{AB02E489-2667-4DFF-A808-14EC34AD327C}"/>
              </a:ext>
            </a:extLst>
          </p:cNvPr>
          <p:cNvSpPr txBox="1"/>
          <p:nvPr/>
        </p:nvSpPr>
        <p:spPr>
          <a:xfrm>
            <a:off x="5721774" y="2130592"/>
            <a:ext cx="158809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CVE</a:t>
            </a:r>
            <a:r>
              <a:rPr lang="zh-CN" altLang="en-US" dirty="0">
                <a:solidFill>
                  <a:schemeClr val="bg1"/>
                </a:solidFill>
              </a:rPr>
              <a:t>原数据生成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0AFC736D-9746-4F50-9681-D9B70061139D}"/>
              </a:ext>
            </a:extLst>
          </p:cNvPr>
          <p:cNvSpPr txBox="1"/>
          <p:nvPr/>
        </p:nvSpPr>
        <p:spPr>
          <a:xfrm>
            <a:off x="8141568" y="2130592"/>
            <a:ext cx="118341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补丁发布</a:t>
            </a:r>
          </a:p>
        </p:txBody>
      </p:sp>
      <p:sp>
        <p:nvSpPr>
          <p:cNvPr id="38" name="TextBox 68">
            <a:extLst>
              <a:ext uri="{FF2B5EF4-FFF2-40B4-BE49-F238E27FC236}">
                <a16:creationId xmlns:a16="http://schemas.microsoft.com/office/drawing/2014/main" id="{47D349E0-D6FD-45E9-BB46-B026AFC55A6C}"/>
              </a:ext>
            </a:extLst>
          </p:cNvPr>
          <p:cNvSpPr txBox="1"/>
          <p:nvPr/>
        </p:nvSpPr>
        <p:spPr>
          <a:xfrm>
            <a:off x="8482059" y="3151239"/>
            <a:ext cx="121926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CVE</a:t>
            </a:r>
            <a:r>
              <a:rPr lang="zh-CN" altLang="en-US" dirty="0">
                <a:solidFill>
                  <a:schemeClr val="bg1"/>
                </a:solidFill>
              </a:rPr>
              <a:t>巡检</a:t>
            </a:r>
          </a:p>
        </p:txBody>
      </p:sp>
      <p:sp>
        <p:nvSpPr>
          <p:cNvPr id="39" name="TextBox 69">
            <a:extLst>
              <a:ext uri="{FF2B5EF4-FFF2-40B4-BE49-F238E27FC236}">
                <a16:creationId xmlns:a16="http://schemas.microsoft.com/office/drawing/2014/main" id="{B35E6080-D6A5-448B-B0E0-8E4777C5E319}"/>
              </a:ext>
            </a:extLst>
          </p:cNvPr>
          <p:cNvSpPr txBox="1"/>
          <p:nvPr/>
        </p:nvSpPr>
        <p:spPr>
          <a:xfrm>
            <a:off x="6477444" y="3151239"/>
            <a:ext cx="121926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缺陷通知</a:t>
            </a:r>
          </a:p>
        </p:txBody>
      </p:sp>
      <p:sp>
        <p:nvSpPr>
          <p:cNvPr id="40" name="TextBox 70">
            <a:extLst>
              <a:ext uri="{FF2B5EF4-FFF2-40B4-BE49-F238E27FC236}">
                <a16:creationId xmlns:a16="http://schemas.microsoft.com/office/drawing/2014/main" id="{EC31346B-7156-4EFD-9060-B6BD81876119}"/>
              </a:ext>
            </a:extLst>
          </p:cNvPr>
          <p:cNvSpPr txBox="1"/>
          <p:nvPr/>
        </p:nvSpPr>
        <p:spPr>
          <a:xfrm>
            <a:off x="4454471" y="3140938"/>
            <a:ext cx="121926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补丁修复</a:t>
            </a:r>
          </a:p>
        </p:txBody>
      </p:sp>
      <p:sp>
        <p:nvSpPr>
          <p:cNvPr id="41" name="TextBox 72">
            <a:extLst>
              <a:ext uri="{FF2B5EF4-FFF2-40B4-BE49-F238E27FC236}">
                <a16:creationId xmlns:a16="http://schemas.microsoft.com/office/drawing/2014/main" id="{F50634A2-956F-44BF-9C92-F5A384FE1C13}"/>
              </a:ext>
            </a:extLst>
          </p:cNvPr>
          <p:cNvSpPr txBox="1"/>
          <p:nvPr/>
        </p:nvSpPr>
        <p:spPr>
          <a:xfrm>
            <a:off x="4808579" y="2805603"/>
            <a:ext cx="2438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gradFill>
                  <a:gsLst>
                    <a:gs pos="0">
                      <a:srgbClr val="FFF89B"/>
                    </a:gs>
                    <a:gs pos="88000">
                      <a:srgbClr val="E3AF4B"/>
                    </a:gs>
                  </a:gsLst>
                  <a:lin ang="5400000" scaled="0"/>
                </a:gradFill>
              </a:rPr>
              <a:t>补丁管理平台</a:t>
            </a:r>
          </a:p>
        </p:txBody>
      </p:sp>
      <p:cxnSp>
        <p:nvCxnSpPr>
          <p:cNvPr id="42" name="Straight Arrow Connector 156">
            <a:extLst>
              <a:ext uri="{FF2B5EF4-FFF2-40B4-BE49-F238E27FC236}">
                <a16:creationId xmlns:a16="http://schemas.microsoft.com/office/drawing/2014/main" id="{D5FFFD66-93D0-4D31-9E40-E0D29741D5F0}"/>
              </a:ext>
            </a:extLst>
          </p:cNvPr>
          <p:cNvCxnSpPr>
            <a:stCxn id="34" idx="3"/>
            <a:endCxn id="35" idx="1"/>
          </p:cNvCxnSpPr>
          <p:nvPr/>
        </p:nvCxnSpPr>
        <p:spPr>
          <a:xfrm>
            <a:off x="3279666" y="2269092"/>
            <a:ext cx="831694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8">
            <a:extLst>
              <a:ext uri="{FF2B5EF4-FFF2-40B4-BE49-F238E27FC236}">
                <a16:creationId xmlns:a16="http://schemas.microsoft.com/office/drawing/2014/main" id="{97699B01-E153-4494-BB0D-3FF24270D613}"/>
              </a:ext>
            </a:extLst>
          </p:cNvPr>
          <p:cNvCxnSpPr>
            <a:cxnSpLocks/>
            <a:stCxn id="35" idx="3"/>
            <a:endCxn id="36" idx="1"/>
          </p:cNvCxnSpPr>
          <p:nvPr/>
        </p:nvCxnSpPr>
        <p:spPr>
          <a:xfrm>
            <a:off x="5294770" y="2269092"/>
            <a:ext cx="427004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160">
            <a:extLst>
              <a:ext uri="{FF2B5EF4-FFF2-40B4-BE49-F238E27FC236}">
                <a16:creationId xmlns:a16="http://schemas.microsoft.com/office/drawing/2014/main" id="{C4640ACD-05B3-4754-AC55-8DAD76CC725A}"/>
              </a:ext>
            </a:extLst>
          </p:cNvPr>
          <p:cNvCxnSpPr>
            <a:cxnSpLocks/>
            <a:stCxn id="36" idx="3"/>
            <a:endCxn id="37" idx="1"/>
          </p:cNvCxnSpPr>
          <p:nvPr/>
        </p:nvCxnSpPr>
        <p:spPr>
          <a:xfrm>
            <a:off x="7309872" y="2269092"/>
            <a:ext cx="831696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162">
            <a:extLst>
              <a:ext uri="{FF2B5EF4-FFF2-40B4-BE49-F238E27FC236}">
                <a16:creationId xmlns:a16="http://schemas.microsoft.com/office/drawing/2014/main" id="{4B88F4C5-1ED2-48A2-A452-CF54E362434C}"/>
              </a:ext>
            </a:extLst>
          </p:cNvPr>
          <p:cNvCxnSpPr>
            <a:cxnSpLocks/>
          </p:cNvCxnSpPr>
          <p:nvPr/>
        </p:nvCxnSpPr>
        <p:spPr>
          <a:xfrm flipH="1">
            <a:off x="7686221" y="3244827"/>
            <a:ext cx="795838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164">
            <a:extLst>
              <a:ext uri="{FF2B5EF4-FFF2-40B4-BE49-F238E27FC236}">
                <a16:creationId xmlns:a16="http://schemas.microsoft.com/office/drawing/2014/main" id="{E6D953B4-84CF-4609-B418-3E484610565B}"/>
              </a:ext>
            </a:extLst>
          </p:cNvPr>
          <p:cNvCxnSpPr>
            <a:cxnSpLocks/>
          </p:cNvCxnSpPr>
          <p:nvPr/>
        </p:nvCxnSpPr>
        <p:spPr>
          <a:xfrm flipH="1">
            <a:off x="5800853" y="3235724"/>
            <a:ext cx="795836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170">
            <a:extLst>
              <a:ext uri="{FF2B5EF4-FFF2-40B4-BE49-F238E27FC236}">
                <a16:creationId xmlns:a16="http://schemas.microsoft.com/office/drawing/2014/main" id="{5C86A017-A1D8-4A80-9E00-BACCB4B39544}"/>
              </a:ext>
            </a:extLst>
          </p:cNvPr>
          <p:cNvCxnSpPr>
            <a:cxnSpLocks/>
          </p:cNvCxnSpPr>
          <p:nvPr/>
        </p:nvCxnSpPr>
        <p:spPr>
          <a:xfrm>
            <a:off x="9635501" y="2197904"/>
            <a:ext cx="8196" cy="1056125"/>
          </a:xfrm>
          <a:prstGeom prst="bentConnector3">
            <a:avLst>
              <a:gd name="adj1" fmla="val 8007406"/>
            </a:avLst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174">
            <a:extLst>
              <a:ext uri="{FF2B5EF4-FFF2-40B4-BE49-F238E27FC236}">
                <a16:creationId xmlns:a16="http://schemas.microsoft.com/office/drawing/2014/main" id="{C6B973A0-FCF0-4DE4-B940-407ACB6C9539}"/>
              </a:ext>
            </a:extLst>
          </p:cNvPr>
          <p:cNvCxnSpPr>
            <a:cxnSpLocks/>
            <a:stCxn id="30" idx="3"/>
            <a:endCxn id="34" idx="1"/>
          </p:cNvCxnSpPr>
          <p:nvPr/>
        </p:nvCxnSpPr>
        <p:spPr>
          <a:xfrm>
            <a:off x="1592815" y="2269091"/>
            <a:ext cx="503441" cy="1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83">
            <a:extLst>
              <a:ext uri="{FF2B5EF4-FFF2-40B4-BE49-F238E27FC236}">
                <a16:creationId xmlns:a16="http://schemas.microsoft.com/office/drawing/2014/main" id="{5766A3AC-35D6-4007-B641-5B0ECB157601}"/>
              </a:ext>
            </a:extLst>
          </p:cNvPr>
          <p:cNvSpPr txBox="1"/>
          <p:nvPr/>
        </p:nvSpPr>
        <p:spPr>
          <a:xfrm>
            <a:off x="10333839" y="2389155"/>
            <a:ext cx="1578761" cy="673623"/>
          </a:xfrm>
          <a:prstGeom prst="rect">
            <a:avLst/>
          </a:prstGeom>
          <a:gradFill flip="none" rotWithShape="1">
            <a:gsLst>
              <a:gs pos="84000">
                <a:srgbClr val="ABB5CD">
                  <a:alpha val="0"/>
                </a:srgbClr>
              </a:gs>
              <a:gs pos="100000">
                <a:srgbClr val="ABB5CD">
                  <a:alpha val="26000"/>
                </a:srgbClr>
              </a:gs>
            </a:gsLst>
            <a:path path="shape">
              <a:fillToRect l="50000" t="50000" r="50000" b="50000"/>
            </a:path>
            <a:tileRect/>
          </a:gradFill>
          <a:ln w="3175" cap="rnd">
            <a:gradFill>
              <a:gsLst>
                <a:gs pos="0">
                  <a:srgbClr val="8FAADC">
                    <a:alpha val="50000"/>
                  </a:srgbClr>
                </a:gs>
                <a:gs pos="80000">
                  <a:srgbClr val="8FAADC">
                    <a:alpha val="0"/>
                  </a:srgbClr>
                </a:gs>
                <a:gs pos="20000">
                  <a:srgbClr val="8FAADC">
                    <a:alpha val="0"/>
                  </a:srgbClr>
                </a:gs>
                <a:gs pos="100000">
                  <a:srgbClr val="8FAADC">
                    <a:alpha val="50000"/>
                  </a:srgbClr>
                </a:gs>
              </a:gsLst>
              <a:lin ang="0" scaled="0"/>
            </a:gradFill>
            <a:prstDash val="solid"/>
            <a:round/>
          </a:ln>
          <a:effectLst>
            <a:outerShdw blurRad="762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/>
          <a:lstStyle>
            <a:defPPr>
              <a:defRPr lang="zh-CN"/>
            </a:defPPr>
            <a:lvl1pPr algn="ctr" defTabSz="457200">
              <a:defRPr b="1">
                <a:gradFill flip="none" rotWithShape="1">
                  <a:gsLst>
                    <a:gs pos="0">
                      <a:srgbClr val="FFF89B"/>
                    </a:gs>
                    <a:gs pos="100000">
                      <a:srgbClr val="E3AF4B"/>
                    </a:gs>
                  </a:gsLst>
                  <a:lin ang="4200000" scaled="0"/>
                </a:gra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zh-CN" altLang="en-US" dirty="0">
                <a:solidFill>
                  <a:schemeClr val="bg1"/>
                </a:solidFill>
              </a:rPr>
              <a:t>补丁服务</a:t>
            </a:r>
          </a:p>
        </p:txBody>
      </p:sp>
      <p:sp>
        <p:nvSpPr>
          <p:cNvPr id="50" name="Trapezoid 5">
            <a:extLst>
              <a:ext uri="{FF2B5EF4-FFF2-40B4-BE49-F238E27FC236}">
                <a16:creationId xmlns:a16="http://schemas.microsoft.com/office/drawing/2014/main" id="{7C1EDB70-29F9-48A2-9308-DBBC037F81A0}"/>
              </a:ext>
            </a:extLst>
          </p:cNvPr>
          <p:cNvSpPr/>
          <p:nvPr/>
        </p:nvSpPr>
        <p:spPr>
          <a:xfrm>
            <a:off x="862980" y="4353004"/>
            <a:ext cx="9875745" cy="562345"/>
          </a:xfrm>
          <a:prstGeom prst="trapezoid">
            <a:avLst>
              <a:gd name="adj" fmla="val 124275"/>
            </a:avLst>
          </a:prstGeom>
          <a:gradFill>
            <a:gsLst>
              <a:gs pos="100000">
                <a:srgbClr val="8FAADC">
                  <a:alpha val="30000"/>
                </a:srgbClr>
              </a:gs>
              <a:gs pos="60000">
                <a:srgbClr val="8FAADC">
                  <a:alpha val="0"/>
                </a:srgbClr>
              </a:gs>
            </a:gsLst>
            <a:lin ang="5400000" scaled="0"/>
          </a:gradFill>
          <a:ln w="31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44000" tIns="0" rIns="144000" bIns="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kumimoji="1" lang="zh-CN" altLang="en-US" sz="1600"/>
          </a:p>
        </p:txBody>
      </p:sp>
      <p:sp>
        <p:nvSpPr>
          <p:cNvPr id="51" name="Rectangle 3">
            <a:extLst>
              <a:ext uri="{FF2B5EF4-FFF2-40B4-BE49-F238E27FC236}">
                <a16:creationId xmlns:a16="http://schemas.microsoft.com/office/drawing/2014/main" id="{166F72CB-98E7-4A1B-A474-F5F3A83BC5B6}"/>
              </a:ext>
            </a:extLst>
          </p:cNvPr>
          <p:cNvSpPr/>
          <p:nvPr/>
        </p:nvSpPr>
        <p:spPr>
          <a:xfrm>
            <a:off x="862980" y="4937154"/>
            <a:ext cx="9875745" cy="732878"/>
          </a:xfrm>
          <a:prstGeom prst="rect">
            <a:avLst/>
          </a:prstGeom>
          <a:gradFill>
            <a:gsLst>
              <a:gs pos="0">
                <a:srgbClr val="8FAADC">
                  <a:alpha val="30000"/>
                </a:srgbClr>
              </a:gs>
              <a:gs pos="100000">
                <a:srgbClr val="8FAADC">
                  <a:alpha val="14000"/>
                </a:srgbClr>
              </a:gs>
            </a:gsLst>
            <a:lin ang="5400000" scaled="0"/>
          </a:gradFill>
          <a:ln w="31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44000" tIns="0" rIns="144000" bIns="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kumimoji="1" lang="zh-CN" altLang="en-US" sz="1600" dirty="0"/>
          </a:p>
        </p:txBody>
      </p:sp>
      <p:sp>
        <p:nvSpPr>
          <p:cNvPr id="52" name="TextBox 52">
            <a:extLst>
              <a:ext uri="{FF2B5EF4-FFF2-40B4-BE49-F238E27FC236}">
                <a16:creationId xmlns:a16="http://schemas.microsoft.com/office/drawing/2014/main" id="{B8C68C35-17CB-47AB-90CB-13C91E0141CE}"/>
              </a:ext>
            </a:extLst>
          </p:cNvPr>
          <p:cNvSpPr txBox="1"/>
          <p:nvPr/>
        </p:nvSpPr>
        <p:spPr>
          <a:xfrm>
            <a:off x="4377575" y="4661303"/>
            <a:ext cx="69249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虚拟机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027B7DDF-2C2F-46BB-B941-20AC90BDB8B1}"/>
              </a:ext>
            </a:extLst>
          </p:cNvPr>
          <p:cNvSpPr txBox="1"/>
          <p:nvPr/>
        </p:nvSpPr>
        <p:spPr>
          <a:xfrm>
            <a:off x="7265763" y="4661303"/>
            <a:ext cx="90569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zh-CN" dirty="0" err="1">
                <a:solidFill>
                  <a:schemeClr val="bg1"/>
                </a:solidFill>
              </a:rPr>
              <a:t>iSula</a:t>
            </a:r>
            <a:r>
              <a:rPr lang="zh-CN" altLang="en-US" dirty="0">
                <a:solidFill>
                  <a:schemeClr val="bg1"/>
                </a:solidFill>
              </a:rPr>
              <a:t>容器</a:t>
            </a:r>
          </a:p>
        </p:txBody>
      </p:sp>
      <p:cxnSp>
        <p:nvCxnSpPr>
          <p:cNvPr id="54" name="Straight Connector 57">
            <a:extLst>
              <a:ext uri="{FF2B5EF4-FFF2-40B4-BE49-F238E27FC236}">
                <a16:creationId xmlns:a16="http://schemas.microsoft.com/office/drawing/2014/main" id="{B6C0C405-907C-4614-A04B-E3CC83F8925E}"/>
              </a:ext>
            </a:extLst>
          </p:cNvPr>
          <p:cNvCxnSpPr/>
          <p:nvPr/>
        </p:nvCxnSpPr>
        <p:spPr>
          <a:xfrm>
            <a:off x="8505030" y="4745941"/>
            <a:ext cx="685663" cy="0"/>
          </a:xfrm>
          <a:prstGeom prst="line">
            <a:avLst/>
          </a:prstGeom>
          <a:ln>
            <a:gradFill>
              <a:gsLst>
                <a:gs pos="0">
                  <a:srgbClr val="8FAADC"/>
                </a:gs>
                <a:gs pos="100000">
                  <a:srgbClr val="8FAADC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9">
            <a:extLst>
              <a:ext uri="{FF2B5EF4-FFF2-40B4-BE49-F238E27FC236}">
                <a16:creationId xmlns:a16="http://schemas.microsoft.com/office/drawing/2014/main" id="{959D3CDD-EC5E-4CC0-9E4C-3BE338207F9A}"/>
              </a:ext>
            </a:extLst>
          </p:cNvPr>
          <p:cNvCxnSpPr>
            <a:cxnSpLocks/>
          </p:cNvCxnSpPr>
          <p:nvPr/>
        </p:nvCxnSpPr>
        <p:spPr>
          <a:xfrm flipH="1">
            <a:off x="6246528" y="4745941"/>
            <a:ext cx="685663" cy="0"/>
          </a:xfrm>
          <a:prstGeom prst="line">
            <a:avLst/>
          </a:prstGeom>
          <a:ln>
            <a:gradFill>
              <a:gsLst>
                <a:gs pos="0">
                  <a:srgbClr val="8FAADC"/>
                </a:gs>
                <a:gs pos="100000">
                  <a:srgbClr val="8FAADC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62">
            <a:extLst>
              <a:ext uri="{FF2B5EF4-FFF2-40B4-BE49-F238E27FC236}">
                <a16:creationId xmlns:a16="http://schemas.microsoft.com/office/drawing/2014/main" id="{2E634EE2-BAAF-4F88-B5C9-DAC9551216D7}"/>
              </a:ext>
            </a:extLst>
          </p:cNvPr>
          <p:cNvCxnSpPr/>
          <p:nvPr/>
        </p:nvCxnSpPr>
        <p:spPr>
          <a:xfrm>
            <a:off x="5343850" y="4745941"/>
            <a:ext cx="685663" cy="0"/>
          </a:xfrm>
          <a:prstGeom prst="line">
            <a:avLst/>
          </a:prstGeom>
          <a:ln>
            <a:gradFill>
              <a:gsLst>
                <a:gs pos="0">
                  <a:srgbClr val="8FAADC"/>
                </a:gs>
                <a:gs pos="100000">
                  <a:srgbClr val="8FAADC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64">
            <a:extLst>
              <a:ext uri="{FF2B5EF4-FFF2-40B4-BE49-F238E27FC236}">
                <a16:creationId xmlns:a16="http://schemas.microsoft.com/office/drawing/2014/main" id="{45F606A6-94CF-47D8-8814-7FAAAD01311F}"/>
              </a:ext>
            </a:extLst>
          </p:cNvPr>
          <p:cNvCxnSpPr/>
          <p:nvPr/>
        </p:nvCxnSpPr>
        <p:spPr>
          <a:xfrm flipH="1">
            <a:off x="3418136" y="4745941"/>
            <a:ext cx="685663" cy="0"/>
          </a:xfrm>
          <a:prstGeom prst="line">
            <a:avLst/>
          </a:prstGeom>
          <a:ln>
            <a:gradFill>
              <a:gsLst>
                <a:gs pos="0">
                  <a:srgbClr val="8FAADC"/>
                </a:gs>
                <a:gs pos="100000">
                  <a:srgbClr val="8FAADC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>
            <a:extLst>
              <a:ext uri="{FF2B5EF4-FFF2-40B4-BE49-F238E27FC236}">
                <a16:creationId xmlns:a16="http://schemas.microsoft.com/office/drawing/2014/main" id="{9AD61075-AE03-4C79-BEA3-9288D6922860}"/>
              </a:ext>
            </a:extLst>
          </p:cNvPr>
          <p:cNvSpPr/>
          <p:nvPr/>
        </p:nvSpPr>
        <p:spPr>
          <a:xfrm>
            <a:off x="2003063" y="460387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物理机</a:t>
            </a:r>
          </a:p>
        </p:txBody>
      </p:sp>
      <p:sp>
        <p:nvSpPr>
          <p:cNvPr id="60" name="TextBox 70">
            <a:extLst>
              <a:ext uri="{FF2B5EF4-FFF2-40B4-BE49-F238E27FC236}">
                <a16:creationId xmlns:a16="http://schemas.microsoft.com/office/drawing/2014/main" id="{0814545C-5C89-42FC-9AFA-F1C05C87E8F7}"/>
              </a:ext>
            </a:extLst>
          </p:cNvPr>
          <p:cNvSpPr txBox="1"/>
          <p:nvPr/>
        </p:nvSpPr>
        <p:spPr>
          <a:xfrm>
            <a:off x="1991072" y="3141418"/>
            <a:ext cx="121926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补丁确认</a:t>
            </a:r>
          </a:p>
        </p:txBody>
      </p:sp>
      <p:cxnSp>
        <p:nvCxnSpPr>
          <p:cNvPr id="61" name="Straight Arrow Connector 164">
            <a:extLst>
              <a:ext uri="{FF2B5EF4-FFF2-40B4-BE49-F238E27FC236}">
                <a16:creationId xmlns:a16="http://schemas.microsoft.com/office/drawing/2014/main" id="{E77AE786-297D-4725-9A6B-3A994190C619}"/>
              </a:ext>
            </a:extLst>
          </p:cNvPr>
          <p:cNvCxnSpPr>
            <a:cxnSpLocks/>
          </p:cNvCxnSpPr>
          <p:nvPr/>
        </p:nvCxnSpPr>
        <p:spPr>
          <a:xfrm flipH="1">
            <a:off x="3457009" y="3225576"/>
            <a:ext cx="795836" cy="0"/>
          </a:xfrm>
          <a:prstGeom prst="straightConnector1">
            <a:avLst/>
          </a:prstGeom>
          <a:ln w="12700">
            <a:solidFill>
              <a:srgbClr val="8FAAD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25">
            <a:extLst>
              <a:ext uri="{FF2B5EF4-FFF2-40B4-BE49-F238E27FC236}">
                <a16:creationId xmlns:a16="http://schemas.microsoft.com/office/drawing/2014/main" id="{372FE03C-632E-4C75-A01C-C935F1CE9014}"/>
              </a:ext>
            </a:extLst>
          </p:cNvPr>
          <p:cNvSpPr/>
          <p:nvPr/>
        </p:nvSpPr>
        <p:spPr>
          <a:xfrm>
            <a:off x="5224394" y="1358360"/>
            <a:ext cx="1279225" cy="498413"/>
          </a:xfrm>
          <a:prstGeom prst="round2Same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600" dirty="0"/>
              <a:t>补丁混管</a:t>
            </a:r>
          </a:p>
        </p:txBody>
      </p:sp>
      <p:sp>
        <p:nvSpPr>
          <p:cNvPr id="63" name="Rectangle 25">
            <a:extLst>
              <a:ext uri="{FF2B5EF4-FFF2-40B4-BE49-F238E27FC236}">
                <a16:creationId xmlns:a16="http://schemas.microsoft.com/office/drawing/2014/main" id="{9FA36CF0-2A56-409C-AB0E-CADF5C599AC9}"/>
              </a:ext>
            </a:extLst>
          </p:cNvPr>
          <p:cNvSpPr/>
          <p:nvPr/>
        </p:nvSpPr>
        <p:spPr>
          <a:xfrm>
            <a:off x="6963046" y="1358360"/>
            <a:ext cx="1279225" cy="498413"/>
          </a:xfrm>
          <a:prstGeom prst="round2Same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600" dirty="0"/>
              <a:t>实时检测</a:t>
            </a:r>
          </a:p>
        </p:txBody>
      </p:sp>
      <p:sp>
        <p:nvSpPr>
          <p:cNvPr id="64" name="Rectangle 25">
            <a:extLst>
              <a:ext uri="{FF2B5EF4-FFF2-40B4-BE49-F238E27FC236}">
                <a16:creationId xmlns:a16="http://schemas.microsoft.com/office/drawing/2014/main" id="{61E79943-0652-491B-AFEB-A9A839120DC2}"/>
              </a:ext>
            </a:extLst>
          </p:cNvPr>
          <p:cNvSpPr/>
          <p:nvPr/>
        </p:nvSpPr>
        <p:spPr>
          <a:xfrm>
            <a:off x="8701698" y="1358360"/>
            <a:ext cx="1279225" cy="498413"/>
          </a:xfrm>
          <a:prstGeom prst="round2Same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600" dirty="0"/>
              <a:t>零中断</a:t>
            </a:r>
          </a:p>
        </p:txBody>
      </p:sp>
      <p:sp>
        <p:nvSpPr>
          <p:cNvPr id="65" name="Rectangle 25">
            <a:extLst>
              <a:ext uri="{FF2B5EF4-FFF2-40B4-BE49-F238E27FC236}">
                <a16:creationId xmlns:a16="http://schemas.microsoft.com/office/drawing/2014/main" id="{EE77A200-015B-4813-8AC8-AF350EE7B1F3}"/>
              </a:ext>
            </a:extLst>
          </p:cNvPr>
          <p:cNvSpPr/>
          <p:nvPr/>
        </p:nvSpPr>
        <p:spPr>
          <a:xfrm>
            <a:off x="3485743" y="1358360"/>
            <a:ext cx="1279225" cy="498413"/>
          </a:xfrm>
          <a:prstGeom prst="round2Same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600" dirty="0"/>
              <a:t>复位不丢</a:t>
            </a:r>
          </a:p>
        </p:txBody>
      </p:sp>
      <p:sp>
        <p:nvSpPr>
          <p:cNvPr id="66" name="Rectangle 25">
            <a:extLst>
              <a:ext uri="{FF2B5EF4-FFF2-40B4-BE49-F238E27FC236}">
                <a16:creationId xmlns:a16="http://schemas.microsoft.com/office/drawing/2014/main" id="{A37FB1D5-CC5A-4DAD-B3F3-AA15C3F87263}"/>
              </a:ext>
            </a:extLst>
          </p:cNvPr>
          <p:cNvSpPr/>
          <p:nvPr/>
        </p:nvSpPr>
        <p:spPr>
          <a:xfrm>
            <a:off x="1747092" y="1358360"/>
            <a:ext cx="1279225" cy="498413"/>
          </a:xfrm>
          <a:prstGeom prst="round2SameRect">
            <a:avLst/>
          </a:prstGeom>
          <a:solidFill>
            <a:srgbClr val="8FAADC">
              <a:alpha val="30000"/>
            </a:srgbClr>
          </a:solidFill>
          <a:ln w="6350">
            <a:solidFill>
              <a:srgbClr val="8FAADC">
                <a:alpha val="5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600" dirty="0"/>
              <a:t>免制作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AD70962-F573-4F49-84C6-509CB16CFFD3}"/>
              </a:ext>
            </a:extLst>
          </p:cNvPr>
          <p:cNvSpPr txBox="1"/>
          <p:nvPr/>
        </p:nvSpPr>
        <p:spPr>
          <a:xfrm>
            <a:off x="10069503" y="1407511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新增热补丁支持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3367E8E8-E7E1-4EFF-8841-DD21E56D6F94}"/>
              </a:ext>
            </a:extLst>
          </p:cNvPr>
          <p:cNvSpPr/>
          <p:nvPr/>
        </p:nvSpPr>
        <p:spPr>
          <a:xfrm>
            <a:off x="1103489" y="5260712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err="1">
                <a:solidFill>
                  <a:schemeClr val="bg1"/>
                </a:solidFill>
              </a:rPr>
              <a:t>syscare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C747791D-9740-4EDB-844E-6C89E8EEE1D9}"/>
              </a:ext>
            </a:extLst>
          </p:cNvPr>
          <p:cNvSpPr/>
          <p:nvPr/>
        </p:nvSpPr>
        <p:spPr>
          <a:xfrm>
            <a:off x="5101759" y="4906698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err="1">
                <a:solidFill>
                  <a:schemeClr val="bg1"/>
                </a:solidFill>
              </a:rPr>
              <a:t>Aops-apollo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CEC2FD47-D1A1-4E75-B77D-C103BD170BC0}"/>
              </a:ext>
            </a:extLst>
          </p:cNvPr>
          <p:cNvSpPr/>
          <p:nvPr/>
        </p:nvSpPr>
        <p:spPr>
          <a:xfrm>
            <a:off x="5320418" y="5297835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err="1">
                <a:solidFill>
                  <a:schemeClr val="bg1"/>
                </a:solidFill>
              </a:rPr>
              <a:t>kpatch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E37FE7F2-0FD5-42E9-8E4E-F6506B258AFA}"/>
              </a:ext>
            </a:extLst>
          </p:cNvPr>
          <p:cNvSpPr/>
          <p:nvPr/>
        </p:nvSpPr>
        <p:spPr>
          <a:xfrm>
            <a:off x="9765067" y="5275822"/>
            <a:ext cx="696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err="1">
                <a:solidFill>
                  <a:schemeClr val="bg1"/>
                </a:solidFill>
              </a:rPr>
              <a:t>nvwa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标题 4">
            <a:extLst>
              <a:ext uri="{FF2B5EF4-FFF2-40B4-BE49-F238E27FC236}">
                <a16:creationId xmlns:a16="http://schemas.microsoft.com/office/drawing/2014/main" id="{F9325150-BB65-4651-9313-C252FA1365DC}"/>
              </a:ext>
            </a:extLst>
          </p:cNvPr>
          <p:cNvSpPr txBox="1">
            <a:spLocks/>
          </p:cNvSpPr>
          <p:nvPr/>
        </p:nvSpPr>
        <p:spPr>
          <a:xfrm>
            <a:off x="394463" y="388967"/>
            <a:ext cx="10355199" cy="38779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ctr" defTabSz="11877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800" kern="1200" baseline="0">
                <a:solidFill>
                  <a:srgbClr val="FFFFFF"/>
                </a:solidFill>
                <a:latin typeface="+mn-lt"/>
                <a:ea typeface="微软雅黑" pitchFamily="34" charset="-122"/>
                <a:cs typeface="+mn-cs"/>
              </a:defRPr>
            </a:lvl1pPr>
          </a:lstStyle>
          <a:p>
            <a:pPr algn="l" defTabSz="914400" fontAlgn="base">
              <a:spcAft>
                <a:spcPct val="0"/>
              </a:spcAft>
            </a:pPr>
            <a:r>
              <a:rPr lang="zh-CN" altLang="en-US" b="1" dirty="0">
                <a:solidFill>
                  <a:srgbClr val="1D1D1A"/>
                </a:solidFill>
                <a:latin typeface="Arial"/>
              </a:rPr>
              <a:t>变更点：</a:t>
            </a:r>
            <a:r>
              <a:rPr lang="en-US" altLang="zh-CN" b="1" dirty="0">
                <a:solidFill>
                  <a:srgbClr val="1D1D1A"/>
                </a:solidFill>
                <a:latin typeface="Arial"/>
              </a:rPr>
              <a:t>https://repo.openeuler.org/security/data/cvrf/</a:t>
            </a:r>
            <a:endParaRPr altLang="zh-CN" b="1" dirty="0">
              <a:solidFill>
                <a:srgbClr val="1D1D1A"/>
              </a:solidFill>
              <a:latin typeface="Arial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421865E-71B1-42B6-A5DB-ABF07685B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41" y="1052333"/>
            <a:ext cx="11944518" cy="54167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277C216-01B2-4292-91ED-0F629C84AF2F}"/>
              </a:ext>
            </a:extLst>
          </p:cNvPr>
          <p:cNvSpPr/>
          <p:nvPr/>
        </p:nvSpPr>
        <p:spPr>
          <a:xfrm>
            <a:off x="228600" y="4076700"/>
            <a:ext cx="11734800" cy="20193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C159F30-1292-4348-83F1-408FE49D1E3E}"/>
              </a:ext>
            </a:extLst>
          </p:cNvPr>
          <p:cNvSpPr txBox="1"/>
          <p:nvPr/>
        </p:nvSpPr>
        <p:spPr>
          <a:xfrm>
            <a:off x="1552575" y="3770208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新增</a:t>
            </a:r>
            <a:r>
              <a:rPr lang="en-US" altLang="zh-CN" dirty="0" err="1">
                <a:solidFill>
                  <a:srgbClr val="C00000"/>
                </a:solidFill>
              </a:rPr>
              <a:t>HotPatchTree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98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5C4B50E5-4EED-4BB7-8F86-70B3D9AACAB1}"/>
              </a:ext>
            </a:extLst>
          </p:cNvPr>
          <p:cNvSpPr txBox="1">
            <a:spLocks/>
          </p:cNvSpPr>
          <p:nvPr/>
        </p:nvSpPr>
        <p:spPr>
          <a:xfrm>
            <a:off x="838200" y="350867"/>
            <a:ext cx="10355199" cy="38779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ctr" defTabSz="11877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800" kern="1200" baseline="0">
                <a:solidFill>
                  <a:srgbClr val="FFFFFF"/>
                </a:solidFill>
                <a:latin typeface="+mn-lt"/>
                <a:ea typeface="微软雅黑" pitchFamily="34" charset="-122"/>
                <a:cs typeface="+mn-cs"/>
              </a:defRPr>
            </a:lvl1pPr>
          </a:lstStyle>
          <a:p>
            <a:pPr algn="l" defTabSz="914400" fontAlgn="base">
              <a:spcAft>
                <a:spcPct val="0"/>
              </a:spcAft>
            </a:pPr>
            <a:r>
              <a:rPr lang="zh-CN" altLang="en-US" b="1" dirty="0">
                <a:solidFill>
                  <a:srgbClr val="1D1D1A"/>
                </a:solidFill>
                <a:latin typeface="Arial"/>
              </a:rPr>
              <a:t>变更点：前台</a:t>
            </a:r>
            <a:endParaRPr altLang="zh-CN" b="1" dirty="0">
              <a:solidFill>
                <a:srgbClr val="1D1D1A"/>
              </a:solidFill>
              <a:latin typeface="Arial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264037D-D0D5-4F7E-AD9B-503A4EA7A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18691"/>
            <a:ext cx="8772525" cy="4278743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E064EFF6-251E-419C-83B8-671BFACA4DAB}"/>
              </a:ext>
            </a:extLst>
          </p:cNvPr>
          <p:cNvSpPr txBox="1"/>
          <p:nvPr/>
        </p:nvSpPr>
        <p:spPr>
          <a:xfrm>
            <a:off x="7343775" y="355806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热补丁包</a:t>
            </a:r>
          </a:p>
        </p:txBody>
      </p:sp>
    </p:spTree>
    <p:extLst>
      <p:ext uri="{BB962C8B-B14F-4D97-AF65-F5344CB8AC3E}">
        <p14:creationId xmlns:p14="http://schemas.microsoft.com/office/powerpoint/2010/main" val="143947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5C4B50E5-4EED-4BB7-8F86-70B3D9AACAB1}"/>
              </a:ext>
            </a:extLst>
          </p:cNvPr>
          <p:cNvSpPr txBox="1">
            <a:spLocks/>
          </p:cNvSpPr>
          <p:nvPr/>
        </p:nvSpPr>
        <p:spPr>
          <a:xfrm>
            <a:off x="838200" y="350867"/>
            <a:ext cx="10355199" cy="38779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ctr" defTabSz="11877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800" kern="1200" baseline="0">
                <a:solidFill>
                  <a:srgbClr val="FFFFFF"/>
                </a:solidFill>
                <a:latin typeface="+mn-lt"/>
                <a:ea typeface="微软雅黑" pitchFamily="34" charset="-122"/>
                <a:cs typeface="+mn-cs"/>
              </a:defRPr>
            </a:lvl1pPr>
          </a:lstStyle>
          <a:p>
            <a:pPr algn="l" defTabSz="914400" fontAlgn="base">
              <a:spcAft>
                <a:spcPct val="0"/>
              </a:spcAft>
            </a:pPr>
            <a:r>
              <a:rPr lang="zh-CN" altLang="en-US" b="1" dirty="0">
                <a:solidFill>
                  <a:srgbClr val="1D1D1A"/>
                </a:solidFill>
                <a:latin typeface="Arial"/>
              </a:rPr>
              <a:t>变更点：新增热补丁发布页面</a:t>
            </a:r>
            <a:endParaRPr altLang="zh-CN" b="1" dirty="0">
              <a:solidFill>
                <a:srgbClr val="1D1D1A"/>
              </a:solidFill>
              <a:latin typeface="Arial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C7B7A8D7-0761-4A94-809D-313E29145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03" y="1390424"/>
            <a:ext cx="8192643" cy="3238952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E0FD5C06-27D0-4331-987E-D901E7C1E875}"/>
              </a:ext>
            </a:extLst>
          </p:cNvPr>
          <p:cNvSpPr txBox="1"/>
          <p:nvPr/>
        </p:nvSpPr>
        <p:spPr>
          <a:xfrm>
            <a:off x="6791325" y="238125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热补丁中心</a:t>
            </a:r>
          </a:p>
        </p:txBody>
      </p:sp>
    </p:spTree>
    <p:extLst>
      <p:ext uri="{BB962C8B-B14F-4D97-AF65-F5344CB8AC3E}">
        <p14:creationId xmlns:p14="http://schemas.microsoft.com/office/powerpoint/2010/main" val="264329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57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14408</TotalTime>
  <Words>111</Words>
  <Application>Microsoft Office PowerPoint</Application>
  <PresentationFormat>宽屏</PresentationFormat>
  <Paragraphs>40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等线</vt:lpstr>
      <vt:lpstr>等线 Light</vt:lpstr>
      <vt:lpstr>微软雅黑</vt:lpstr>
      <vt:lpstr>微软雅黑</vt:lpstr>
      <vt:lpstr>Arial</vt:lpstr>
      <vt:lpstr>Calibri</vt:lpstr>
      <vt:lpstr>Calibri Light</vt:lpstr>
      <vt:lpstr>Times New Roman</vt:lpstr>
      <vt:lpstr>Office 主题​​</vt:lpstr>
      <vt:lpstr>章节页</vt:lpstr>
      <vt:lpstr>openEuler 安全公告变更申请</vt:lpstr>
      <vt:lpstr>变更背景：新增热补丁交付件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zhengzhenyu</dc:creator>
  <cp:lastModifiedBy>Hufeng (Solar, Euler)</cp:lastModifiedBy>
  <cp:revision>378</cp:revision>
  <dcterms:created xsi:type="dcterms:W3CDTF">2021-09-22T17:27:27Z</dcterms:created>
  <dcterms:modified xsi:type="dcterms:W3CDTF">2023-05-09T03:55:10Z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(3)62skfT+12ihPK3ZyIGuN4GDu0Mre+PG3BeN8Fw5zoOunNL9PPRn4ZPClFdDsDaOWZdh9NjnZ
Ud8xou68iMkJatMabQBofu2P3oaLQB6IURQ6t619TLT9t1u0R6jPnnYDxNrJRH0x/5WSkCga
SxkqyZ7LNdqj7rXj4wbx/PDcxLeLjy29Xfpl/u/3rL6A31Gj59nbcaueKVJ5IFNrbGyBWV04
F1q3FvQvYlykRY24cw</vt:lpwstr>
  </property>
  <property fmtid="{D5CDD505-2E9C-101B-9397-08002B2CF9AE}" pid="3" name="_2015_ms_pID_7253431">
    <vt:lpwstr>tdBZzYSgFKL9CvqI1c89tSMoDtBoZ5mGk4NslOQ8VLMTpYdCEjZf28
fCKYSUVBKuF158SS+4xe7u0jsX3AE9XO9pf9KG0uE+FUs4190taLtfqgda1tVIenh5GJJuJj
z/etdFAT/dBu8MKSjrFZ61QKYUJ78Kce7TalUUK0M+uq7STs7oNw/1E6qKpO07wPbPAuorpp
CVI/YapPS5Sc1ZiDb7wuC4faRg5u6hxkr4F/</vt:lpwstr>
  </property>
  <property fmtid="{D5CDD505-2E9C-101B-9397-08002B2CF9AE}" pid="4" name="_2015_ms_pID_7253432">
    <vt:lpwstr>kQ==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1683166717</vt:lpwstr>
  </property>
</Properties>
</file>