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notesMasterIdLst>
    <p:notesMasterId r:id="rId10"/>
  </p:notesMasterIdLst>
  <p:handoutMasterIdLst>
    <p:handoutMasterId r:id="rId11"/>
  </p:handoutMasterIdLst>
  <p:sldIdLst>
    <p:sldId id="397" r:id="rId2"/>
    <p:sldId id="399" r:id="rId3"/>
    <p:sldId id="405" r:id="rId4"/>
    <p:sldId id="401" r:id="rId5"/>
    <p:sldId id="403" r:id="rId6"/>
    <p:sldId id="407" r:id="rId7"/>
    <p:sldId id="402" r:id="rId8"/>
    <p:sldId id="398" r:id="rId9"/>
  </p:sldIdLst>
  <p:sldSz cx="12801600" cy="7200900"/>
  <p:notesSz cx="6858000" cy="9144000"/>
  <p:defaultTextStyle>
    <a:defPPr>
      <a:defRPr lang="en-US"/>
    </a:defPPr>
    <a:lvl1pPr marL="0" algn="l" defTabSz="10366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8333" algn="l" defTabSz="10366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36664" algn="l" defTabSz="10366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54998" algn="l" defTabSz="10366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73330" algn="l" defTabSz="10366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91662" algn="l" defTabSz="10366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109994" algn="l" defTabSz="10366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28327" algn="l" defTabSz="10366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46659" algn="l" defTabSz="103666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" pos="3290" userDrawn="1">
          <p15:clr>
            <a:srgbClr val="A4A3A4"/>
          </p15:clr>
        </p15:guide>
        <p15:guide id="6" orient="horz" pos="2159" userDrawn="1">
          <p15:clr>
            <a:srgbClr val="A4A3A4"/>
          </p15:clr>
        </p15:guide>
        <p15:guide id="7" pos="3146" userDrawn="1">
          <p15:clr>
            <a:srgbClr val="A4A3A4"/>
          </p15:clr>
        </p15:guide>
        <p15:guide id="8" orient="horz" pos="680" userDrawn="1">
          <p15:clr>
            <a:srgbClr val="A4A3A4"/>
          </p15:clr>
        </p15:guide>
        <p15:guide id="9" orient="horz" pos="1134" userDrawn="1">
          <p15:clr>
            <a:srgbClr val="A4A3A4"/>
          </p15:clr>
        </p15:guide>
        <p15:guide id="10" orient="horz" pos="909" userDrawn="1">
          <p15:clr>
            <a:srgbClr val="A4A3A4"/>
          </p15:clr>
        </p15:guide>
        <p15:guide id="11" orient="horz" pos="4104" userDrawn="1">
          <p15:clr>
            <a:srgbClr val="A4A3A4"/>
          </p15:clr>
        </p15:guide>
        <p15:guide id="12" pos="7650" userDrawn="1">
          <p15:clr>
            <a:srgbClr val="A4A3A4"/>
          </p15:clr>
        </p15:guide>
        <p15:guide id="13" pos="4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0030A8"/>
    <a:srgbClr val="10253F"/>
    <a:srgbClr val="002060"/>
    <a:srgbClr val="002350"/>
    <a:srgbClr val="00DCDC"/>
    <a:srgbClr val="00B0F0"/>
    <a:srgbClr val="F0AA50"/>
    <a:srgbClr val="008CDC"/>
    <a:srgbClr val="006E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44" autoAdjust="0"/>
    <p:restoredTop sz="85582" autoAdjust="0"/>
  </p:normalViewPr>
  <p:slideViewPr>
    <p:cSldViewPr snapToGrid="0" snapToObjects="1">
      <p:cViewPr varScale="1">
        <p:scale>
          <a:sx n="95" d="100"/>
          <a:sy n="95" d="100"/>
        </p:scale>
        <p:origin x="1284" y="78"/>
      </p:cViewPr>
      <p:guideLst>
        <p:guide pos="3290"/>
        <p:guide orient="horz" pos="2159"/>
        <p:guide pos="3146"/>
        <p:guide orient="horz" pos="680"/>
        <p:guide orient="horz" pos="1134"/>
        <p:guide orient="horz" pos="909"/>
        <p:guide orient="horz" pos="4104"/>
        <p:guide pos="7650"/>
        <p:guide pos="41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6" d="100"/>
          <a:sy n="96" d="100"/>
        </p:scale>
        <p:origin x="310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8CC198DB-AFBD-584A-8986-364FF2B03F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D01315C-523F-A043-8029-B992149712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F71B8-DF2A-2E41-BE66-2E18A767DA8A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9601424-70F4-1643-8E3A-557A0258D6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85BF48A-FF5C-8145-95A7-EE66A87C73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F0CC5-85BE-A64A-BD47-54C66F7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0952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60A27-BF12-6744-9E93-932A0E34D8BB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326F3-4732-B74B-9C70-D0992466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6321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382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91108" algn="l" defTabSz="1382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82220" algn="l" defTabSz="1382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73330" algn="l" defTabSz="1382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64439" algn="l" defTabSz="1382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55548" algn="l" defTabSz="1382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46659" algn="l" defTabSz="1382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37769" algn="l" defTabSz="1382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528879" algn="l" defTabSz="1382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正文</a:t>
            </a:r>
            <a:endParaRPr lang="en-US" altLang="zh-CN" dirty="0" smtClean="0"/>
          </a:p>
          <a:p>
            <a:r>
              <a:rPr lang="zh-CN" altLang="en-US" dirty="0" smtClean="0"/>
              <a:t>一级字号：</a:t>
            </a:r>
            <a:r>
              <a:rPr lang="en-US" altLang="zh-CN" dirty="0" smtClean="0"/>
              <a:t>18</a:t>
            </a:r>
          </a:p>
          <a:p>
            <a:r>
              <a:rPr lang="zh-CN" altLang="en-US" dirty="0" smtClean="0"/>
              <a:t>二级字号：</a:t>
            </a:r>
            <a:r>
              <a:rPr lang="en-US" altLang="zh-CN" dirty="0" smtClean="0"/>
              <a:t>16</a:t>
            </a:r>
          </a:p>
          <a:p>
            <a:r>
              <a:rPr lang="zh-CN" altLang="en-US" dirty="0" smtClean="0"/>
              <a:t>三级字号：</a:t>
            </a:r>
            <a:r>
              <a:rPr lang="en-US" altLang="zh-CN" dirty="0" smtClean="0"/>
              <a:t>14</a:t>
            </a:r>
          </a:p>
          <a:p>
            <a:r>
              <a:rPr lang="zh-CN" altLang="en-US" dirty="0" smtClean="0"/>
              <a:t>四级字号：</a:t>
            </a:r>
            <a:r>
              <a:rPr lang="en-US" altLang="zh-CN" dirty="0" smtClean="0"/>
              <a:t>12</a:t>
            </a:r>
          </a:p>
          <a:p>
            <a:r>
              <a:rPr lang="zh-CN" altLang="en-US" dirty="0" smtClean="0"/>
              <a:t>五级字号：</a:t>
            </a:r>
            <a:r>
              <a:rPr lang="en-US" altLang="zh-CN" dirty="0" smtClean="0"/>
              <a:t>10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656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正文</a:t>
            </a:r>
            <a:endParaRPr lang="en-US" altLang="zh-CN" dirty="0" smtClean="0"/>
          </a:p>
          <a:p>
            <a:r>
              <a:rPr lang="zh-CN" altLang="en-US" dirty="0" smtClean="0"/>
              <a:t>一级字号：</a:t>
            </a:r>
            <a:r>
              <a:rPr lang="en-US" altLang="zh-CN" dirty="0" smtClean="0"/>
              <a:t>18</a:t>
            </a:r>
          </a:p>
          <a:p>
            <a:r>
              <a:rPr lang="zh-CN" altLang="en-US" dirty="0" smtClean="0"/>
              <a:t>二级字号：</a:t>
            </a:r>
            <a:r>
              <a:rPr lang="en-US" altLang="zh-CN" dirty="0" smtClean="0"/>
              <a:t>16</a:t>
            </a:r>
          </a:p>
          <a:p>
            <a:r>
              <a:rPr lang="zh-CN" altLang="en-US" dirty="0" smtClean="0"/>
              <a:t>三级字号：</a:t>
            </a:r>
            <a:r>
              <a:rPr lang="en-US" altLang="zh-CN" dirty="0" smtClean="0"/>
              <a:t>14</a:t>
            </a:r>
          </a:p>
          <a:p>
            <a:r>
              <a:rPr lang="zh-CN" altLang="en-US" dirty="0" smtClean="0"/>
              <a:t>四级字号：</a:t>
            </a:r>
            <a:r>
              <a:rPr lang="en-US" altLang="zh-CN" dirty="0" smtClean="0"/>
              <a:t>12</a:t>
            </a:r>
          </a:p>
          <a:p>
            <a:r>
              <a:rPr lang="zh-CN" altLang="en-US" dirty="0" smtClean="0"/>
              <a:t>五级字号：</a:t>
            </a:r>
            <a:r>
              <a:rPr lang="en-US" altLang="zh-CN" dirty="0" smtClean="0"/>
              <a:t>10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991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正文</a:t>
            </a:r>
            <a:endParaRPr lang="en-US" altLang="zh-CN" dirty="0" smtClean="0"/>
          </a:p>
          <a:p>
            <a:r>
              <a:rPr lang="zh-CN" altLang="en-US" dirty="0" smtClean="0"/>
              <a:t>一级字号：</a:t>
            </a:r>
            <a:r>
              <a:rPr lang="en-US" altLang="zh-CN" dirty="0" smtClean="0"/>
              <a:t>18</a:t>
            </a:r>
          </a:p>
          <a:p>
            <a:r>
              <a:rPr lang="zh-CN" altLang="en-US" dirty="0" smtClean="0"/>
              <a:t>二级字号：</a:t>
            </a:r>
            <a:r>
              <a:rPr lang="en-US" altLang="zh-CN" dirty="0" smtClean="0"/>
              <a:t>16</a:t>
            </a:r>
          </a:p>
          <a:p>
            <a:r>
              <a:rPr lang="zh-CN" altLang="en-US" dirty="0" smtClean="0"/>
              <a:t>三级字号：</a:t>
            </a:r>
            <a:r>
              <a:rPr lang="en-US" altLang="zh-CN" dirty="0" smtClean="0"/>
              <a:t>14</a:t>
            </a:r>
          </a:p>
          <a:p>
            <a:r>
              <a:rPr lang="zh-CN" altLang="en-US" dirty="0" smtClean="0"/>
              <a:t>四级字号：</a:t>
            </a:r>
            <a:r>
              <a:rPr lang="en-US" altLang="zh-CN" dirty="0" smtClean="0"/>
              <a:t>12</a:t>
            </a:r>
          </a:p>
          <a:p>
            <a:r>
              <a:rPr lang="zh-CN" altLang="en-US" dirty="0" smtClean="0"/>
              <a:t>五级字号：</a:t>
            </a:r>
            <a:r>
              <a:rPr lang="en-US" altLang="zh-CN" dirty="0" smtClean="0"/>
              <a:t>10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363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正文</a:t>
            </a:r>
            <a:endParaRPr lang="en-US" altLang="zh-CN" dirty="0" smtClean="0"/>
          </a:p>
          <a:p>
            <a:r>
              <a:rPr lang="zh-CN" altLang="en-US" dirty="0" smtClean="0"/>
              <a:t>一级字号：</a:t>
            </a:r>
            <a:r>
              <a:rPr lang="en-US" altLang="zh-CN" dirty="0" smtClean="0"/>
              <a:t>18</a:t>
            </a:r>
          </a:p>
          <a:p>
            <a:r>
              <a:rPr lang="zh-CN" altLang="en-US" dirty="0" smtClean="0"/>
              <a:t>二级字号：</a:t>
            </a:r>
            <a:r>
              <a:rPr lang="en-US" altLang="zh-CN" dirty="0" smtClean="0"/>
              <a:t>16</a:t>
            </a:r>
          </a:p>
          <a:p>
            <a:r>
              <a:rPr lang="zh-CN" altLang="en-US" dirty="0" smtClean="0"/>
              <a:t>三级字号：</a:t>
            </a:r>
            <a:r>
              <a:rPr lang="en-US" altLang="zh-CN" dirty="0" smtClean="0"/>
              <a:t>14</a:t>
            </a:r>
          </a:p>
          <a:p>
            <a:r>
              <a:rPr lang="zh-CN" altLang="en-US" dirty="0" smtClean="0"/>
              <a:t>四级字号：</a:t>
            </a:r>
            <a:r>
              <a:rPr lang="en-US" altLang="zh-CN" dirty="0" smtClean="0"/>
              <a:t>12</a:t>
            </a:r>
          </a:p>
          <a:p>
            <a:r>
              <a:rPr lang="zh-CN" altLang="en-US" dirty="0" smtClean="0"/>
              <a:t>五级字号：</a:t>
            </a:r>
            <a:r>
              <a:rPr lang="en-US" altLang="zh-CN" dirty="0" smtClean="0"/>
              <a:t>10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77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正文</a:t>
            </a:r>
            <a:endParaRPr lang="en-US" altLang="zh-CN" dirty="0" smtClean="0"/>
          </a:p>
          <a:p>
            <a:r>
              <a:rPr lang="zh-CN" altLang="en-US" dirty="0" smtClean="0"/>
              <a:t>一级字号：</a:t>
            </a:r>
            <a:r>
              <a:rPr lang="en-US" altLang="zh-CN" dirty="0" smtClean="0"/>
              <a:t>18</a:t>
            </a:r>
          </a:p>
          <a:p>
            <a:r>
              <a:rPr lang="zh-CN" altLang="en-US" dirty="0" smtClean="0"/>
              <a:t>二级字号：</a:t>
            </a:r>
            <a:r>
              <a:rPr lang="en-US" altLang="zh-CN" dirty="0" smtClean="0"/>
              <a:t>16</a:t>
            </a:r>
          </a:p>
          <a:p>
            <a:r>
              <a:rPr lang="zh-CN" altLang="en-US" dirty="0" smtClean="0"/>
              <a:t>三级字号：</a:t>
            </a:r>
            <a:r>
              <a:rPr lang="en-US" altLang="zh-CN" dirty="0" smtClean="0"/>
              <a:t>14</a:t>
            </a:r>
          </a:p>
          <a:p>
            <a:r>
              <a:rPr lang="zh-CN" altLang="en-US" dirty="0" smtClean="0"/>
              <a:t>四级字号：</a:t>
            </a:r>
            <a:r>
              <a:rPr lang="en-US" altLang="zh-CN" dirty="0" smtClean="0"/>
              <a:t>12</a:t>
            </a:r>
          </a:p>
          <a:p>
            <a:r>
              <a:rPr lang="zh-CN" altLang="en-US" dirty="0" smtClean="0"/>
              <a:t>五级字号：</a:t>
            </a:r>
            <a:r>
              <a:rPr lang="en-US" altLang="zh-CN" dirty="0" smtClean="0"/>
              <a:t>10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668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362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603022" y="1580797"/>
            <a:ext cx="5061938" cy="993071"/>
          </a:xfrm>
          <a:prstGeom prst="rect">
            <a:avLst/>
          </a:prstGeom>
        </p:spPr>
        <p:txBody>
          <a:bodyPr/>
          <a:lstStyle>
            <a:lvl1pPr>
              <a:defRPr sz="53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演讲标题</a:t>
            </a: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/ Topic</a:t>
            </a:r>
            <a:endParaRPr lang="zh-CN" altLang="en-US" dirty="0"/>
          </a:p>
        </p:txBody>
      </p:sp>
      <p:pic>
        <p:nvPicPr>
          <p:cNvPr id="3" name="Picture 4" descr="C:\Users\Administrator\Desktop\openEuler_白场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8311" y="1472167"/>
            <a:ext cx="3171188" cy="4483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占位符 5"/>
          <p:cNvSpPr>
            <a:spLocks noGrp="1"/>
          </p:cNvSpPr>
          <p:nvPr>
            <p:ph type="body" sz="quarter" idx="10" hasCustomPrompt="1"/>
          </p:nvPr>
        </p:nvSpPr>
        <p:spPr>
          <a:xfrm>
            <a:off x="1603022" y="2867202"/>
            <a:ext cx="449297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buNone/>
              <a:defRPr kumimoji="1" lang="zh-CN" altLang="en-US" sz="3200" dirty="0">
                <a:solidFill>
                  <a:srgbClr val="F0AA5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itchFamily="34" charset="0"/>
              </a:defRPr>
            </a:lvl1pPr>
          </a:lstStyle>
          <a:p>
            <a:pPr marL="0" lvl="0" defTabSz="921491"/>
            <a:r>
              <a:rPr lang="zh-CN" altLang="en-US" dirty="0" smtClean="0"/>
              <a:t>副标题</a:t>
            </a:r>
            <a:r>
              <a:rPr lang="en-US" altLang="zh-CN" dirty="0" smtClean="0"/>
              <a:t>/ Subtitle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08198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">
    <p:bg>
      <p:bgPr>
        <a:gradFill>
          <a:gsLst>
            <a:gs pos="0">
              <a:srgbClr val="0030A8"/>
            </a:gs>
            <a:gs pos="100000">
              <a:srgbClr val="10253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 hasCustomPrompt="1"/>
          </p:nvPr>
        </p:nvSpPr>
        <p:spPr>
          <a:xfrm>
            <a:off x="5283984" y="1616075"/>
            <a:ext cx="3693319" cy="590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buNone/>
              <a:defRPr kumimoji="1" lang="zh-CN" altLang="en-US" sz="4267" b="1" baseline="0" dirty="0"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defTabSz="921491"/>
            <a:r>
              <a:rPr lang="zh-CN" altLang="en-US" dirty="0" smtClean="0"/>
              <a:t>目录</a:t>
            </a:r>
            <a:r>
              <a:rPr lang="en-US" altLang="zh-CN" dirty="0" smtClean="0"/>
              <a:t>/ Content</a:t>
            </a:r>
            <a:endParaRPr lang="zh-CN" altLang="en-US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1" hasCustomPrompt="1"/>
          </p:nvPr>
        </p:nvSpPr>
        <p:spPr>
          <a:xfrm>
            <a:off x="5283984" y="3444954"/>
            <a:ext cx="2927083" cy="34477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 marL="457206" indent="-457206">
              <a:buFont typeface="+mj-lt"/>
              <a:buAutoNum type="arabicPeriod"/>
              <a:defRPr kumimoji="1" lang="zh-CN" altLang="en-US" sz="2489" baseline="0" dirty="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</a:lstStyle>
          <a:p>
            <a:pPr marL="0" lvl="0" defTabSz="921491"/>
            <a:r>
              <a:rPr lang="zh-CN" altLang="en-US" dirty="0" smtClean="0"/>
              <a:t>目录</a:t>
            </a:r>
            <a:r>
              <a:rPr lang="en-US" altLang="zh-CN" dirty="0" smtClean="0"/>
              <a:t>1 / Content 1</a:t>
            </a:r>
          </a:p>
        </p:txBody>
      </p:sp>
    </p:spTree>
    <p:extLst>
      <p:ext uri="{BB962C8B-B14F-4D97-AF65-F5344CB8AC3E}">
        <p14:creationId xmlns:p14="http://schemas.microsoft.com/office/powerpoint/2010/main" val="410001358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41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80534" y="384175"/>
            <a:ext cx="1882503" cy="4431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kumimoji="1" lang="zh-CN" altLang="en-US" sz="3200" b="1" baseline="0" dirty="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1pPr>
          </a:lstStyle>
          <a:p>
            <a:pPr marL="0" lvl="0" defTabSz="921491"/>
            <a:r>
              <a:rPr lang="zh-CN" altLang="en-US" dirty="0" smtClean="0"/>
              <a:t>标题</a:t>
            </a:r>
            <a:r>
              <a:rPr lang="en-US" altLang="zh-CN" dirty="0" smtClean="0"/>
              <a:t>/ Title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 hasCustomPrompt="1"/>
          </p:nvPr>
        </p:nvSpPr>
        <p:spPr>
          <a:xfrm>
            <a:off x="880534" y="1536639"/>
            <a:ext cx="1989327" cy="29540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kumimoji="1" lang="zh-CN" altLang="en-US" sz="2133" baseline="0" dirty="0">
                <a:solidFill>
                  <a:srgbClr val="F0AA5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itchFamily="34" charset="0"/>
              </a:defRPr>
            </a:lvl1pPr>
          </a:lstStyle>
          <a:p>
            <a:pPr marL="0" lvl="0" indent="0" defTabSz="921491">
              <a:buNone/>
            </a:pPr>
            <a:r>
              <a:rPr lang="zh-CN" altLang="en-US" dirty="0" smtClean="0"/>
              <a:t>副标题</a:t>
            </a:r>
            <a:r>
              <a:rPr lang="en-US" altLang="zh-CN" dirty="0" smtClean="0"/>
              <a:t>/ subtitle  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 hasCustomPrompt="1"/>
          </p:nvPr>
        </p:nvSpPr>
        <p:spPr>
          <a:xfrm>
            <a:off x="880534" y="2486026"/>
            <a:ext cx="5105400" cy="2085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</a:defRPr>
            </a:lvl1pPr>
            <a:lvl2pPr>
              <a:defRPr sz="1422" baseline="0">
                <a:solidFill>
                  <a:schemeClr val="bg1"/>
                </a:solidFill>
                <a:latin typeface="Arial" panose="020B0604020202020204" pitchFamily="34" charset="0"/>
                <a:ea typeface="+mn-ea"/>
              </a:defRPr>
            </a:lvl2pPr>
            <a:lvl3pPr>
              <a:defRPr sz="1244" baseline="0">
                <a:solidFill>
                  <a:schemeClr val="bg1"/>
                </a:solidFill>
                <a:latin typeface="Arial" panose="020B0604020202020204" pitchFamily="34" charset="0"/>
                <a:ea typeface="+mn-ea"/>
              </a:defRPr>
            </a:lvl3pPr>
            <a:lvl4pPr>
              <a:defRPr sz="1067" baseline="0">
                <a:solidFill>
                  <a:schemeClr val="bg1"/>
                </a:solidFill>
                <a:latin typeface="Arial" panose="020B0604020202020204" pitchFamily="34" charset="0"/>
                <a:ea typeface="+mn-ea"/>
              </a:defRPr>
            </a:lvl4pPr>
            <a:lvl5pPr>
              <a:defRPr sz="8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</a:defRPr>
            </a:lvl5pPr>
          </a:lstStyle>
          <a:p>
            <a:pPr lvl="0"/>
            <a:r>
              <a:rPr lang="zh-CN" altLang="en-US" dirty="0" smtClean="0"/>
              <a:t>正文</a:t>
            </a:r>
            <a:r>
              <a:rPr lang="en-US" altLang="zh-CN" dirty="0" smtClean="0"/>
              <a:t>/ Text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06134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">
    <p:bg>
      <p:bgPr>
        <a:gradFill>
          <a:gsLst>
            <a:gs pos="0">
              <a:srgbClr val="0030A8"/>
            </a:gs>
            <a:gs pos="100000">
              <a:schemeClr val="tx2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Administrator\Desktop\openEuler_白场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8311" y="1472167"/>
            <a:ext cx="3171188" cy="4483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1210733" y="1931804"/>
            <a:ext cx="4966547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buNone/>
              <a:defRPr lang="zh-CN" altLang="en-US" sz="4800" dirty="0">
                <a:solidFill>
                  <a:srgbClr val="FFFFFF"/>
                </a:solidFill>
                <a:latin typeface="+mj-lt"/>
              </a:defRPr>
            </a:lvl1pPr>
          </a:lstStyle>
          <a:p>
            <a:pPr marL="0" lvl="0" algn="ctr" defTabSz="921491"/>
            <a:r>
              <a:rPr lang="zh-CN" altLang="en-US" dirty="0" smtClean="0"/>
              <a:t>谢谢</a:t>
            </a:r>
            <a:r>
              <a:rPr lang="en-US" altLang="zh-CN" dirty="0" smtClean="0"/>
              <a:t>/Thank you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264303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41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0030A8"/>
            </a:gs>
            <a:gs pos="100000">
              <a:srgbClr val="10253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239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896" r:id="rId2"/>
    <p:sldLayoutId id="2147483936" r:id="rId3"/>
    <p:sldLayoutId id="2147483934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1196907" rtl="0" eaLnBrk="1" latinLnBrk="0" hangingPunct="1">
        <a:lnSpc>
          <a:spcPct val="90000"/>
        </a:lnSpc>
        <a:spcBef>
          <a:spcPct val="0"/>
        </a:spcBef>
        <a:buNone/>
        <a:defRPr sz="577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9227" indent="-299227" algn="l" defTabSz="1196907" rtl="0" eaLnBrk="1" latinLnBrk="0" hangingPunct="1">
        <a:lnSpc>
          <a:spcPct val="90000"/>
        </a:lnSpc>
        <a:spcBef>
          <a:spcPts val="1309"/>
        </a:spcBef>
        <a:buFont typeface="Arial" panose="020B0604020202020204" pitchFamily="34" charset="0"/>
        <a:buChar char="•"/>
        <a:defRPr sz="3644" kern="1200">
          <a:solidFill>
            <a:schemeClr val="tx1"/>
          </a:solidFill>
          <a:latin typeface="+mn-lt"/>
          <a:ea typeface="+mn-ea"/>
          <a:cs typeface="+mn-cs"/>
        </a:defRPr>
      </a:lvl1pPr>
      <a:lvl2pPr marL="897681" indent="-299227" algn="l" defTabSz="1196907" rtl="0" eaLnBrk="1" latinLnBrk="0" hangingPunct="1">
        <a:lnSpc>
          <a:spcPct val="90000"/>
        </a:lnSpc>
        <a:spcBef>
          <a:spcPts val="655"/>
        </a:spcBef>
        <a:buFont typeface="Arial" panose="020B0604020202020204" pitchFamily="34" charset="0"/>
        <a:buChar char="•"/>
        <a:defRPr sz="3111" kern="1200">
          <a:solidFill>
            <a:schemeClr val="tx1"/>
          </a:solidFill>
          <a:latin typeface="+mn-lt"/>
          <a:ea typeface="+mn-ea"/>
          <a:cs typeface="+mn-cs"/>
        </a:defRPr>
      </a:lvl2pPr>
      <a:lvl3pPr marL="1496134" indent="-299227" algn="l" defTabSz="1196907" rtl="0" eaLnBrk="1" latinLnBrk="0" hangingPunct="1">
        <a:lnSpc>
          <a:spcPct val="90000"/>
        </a:lnSpc>
        <a:spcBef>
          <a:spcPts val="655"/>
        </a:spcBef>
        <a:buFont typeface="Arial" panose="020B0604020202020204" pitchFamily="34" charset="0"/>
        <a:buChar char="•"/>
        <a:defRPr sz="2578" kern="1200">
          <a:solidFill>
            <a:schemeClr val="tx1"/>
          </a:solidFill>
          <a:latin typeface="+mn-lt"/>
          <a:ea typeface="+mn-ea"/>
          <a:cs typeface="+mn-cs"/>
        </a:defRPr>
      </a:lvl3pPr>
      <a:lvl4pPr marL="2094589" indent="-299227" algn="l" defTabSz="1196907" rtl="0" eaLnBrk="1" latinLnBrk="0" hangingPunct="1">
        <a:lnSpc>
          <a:spcPct val="90000"/>
        </a:lnSpc>
        <a:spcBef>
          <a:spcPts val="65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693043" indent="-299227" algn="l" defTabSz="1196907" rtl="0" eaLnBrk="1" latinLnBrk="0" hangingPunct="1">
        <a:lnSpc>
          <a:spcPct val="90000"/>
        </a:lnSpc>
        <a:spcBef>
          <a:spcPts val="65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291497" indent="-299227" algn="l" defTabSz="1196907" rtl="0" eaLnBrk="1" latinLnBrk="0" hangingPunct="1">
        <a:lnSpc>
          <a:spcPct val="90000"/>
        </a:lnSpc>
        <a:spcBef>
          <a:spcPts val="65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889950" indent="-299227" algn="l" defTabSz="1196907" rtl="0" eaLnBrk="1" latinLnBrk="0" hangingPunct="1">
        <a:lnSpc>
          <a:spcPct val="90000"/>
        </a:lnSpc>
        <a:spcBef>
          <a:spcPts val="65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488404" indent="-299227" algn="l" defTabSz="1196907" rtl="0" eaLnBrk="1" latinLnBrk="0" hangingPunct="1">
        <a:lnSpc>
          <a:spcPct val="90000"/>
        </a:lnSpc>
        <a:spcBef>
          <a:spcPts val="65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086856" indent="-299227" algn="l" defTabSz="1196907" rtl="0" eaLnBrk="1" latinLnBrk="0" hangingPunct="1">
        <a:lnSpc>
          <a:spcPct val="90000"/>
        </a:lnSpc>
        <a:spcBef>
          <a:spcPts val="65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9690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98454" algn="l" defTabSz="119690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6907" algn="l" defTabSz="119690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795362" algn="l" defTabSz="119690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393816" algn="l" defTabSz="119690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269" algn="l" defTabSz="119690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90723" algn="l" defTabSz="119690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89179" algn="l" defTabSz="119690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787631" algn="l" defTabSz="119690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1" userDrawn="1">
          <p15:clr>
            <a:srgbClr val="F26B43"/>
          </p15:clr>
        </p15:guide>
        <p15:guide id="2" pos="3415" userDrawn="1">
          <p15:clr>
            <a:srgbClr val="F26B43"/>
          </p15:clr>
        </p15:guide>
        <p15:guide id="3" pos="407" userDrawn="1">
          <p15:clr>
            <a:srgbClr val="F26B43"/>
          </p15:clr>
        </p15:guide>
        <p15:guide id="4" pos="6422" userDrawn="1">
          <p15:clr>
            <a:srgbClr val="F26B43"/>
          </p15:clr>
        </p15:guide>
        <p15:guide id="5" orient="horz" pos="41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03021" y="1580797"/>
            <a:ext cx="8972213" cy="993071"/>
          </a:xfrm>
        </p:spPr>
        <p:txBody>
          <a:bodyPr/>
          <a:lstStyle/>
          <a:p>
            <a:r>
              <a:rPr lang="en-US" altLang="zh-CN" dirty="0" smtClean="0"/>
              <a:t>sig-</a:t>
            </a:r>
            <a:r>
              <a:rPr lang="en-US" altLang="zh-CN" dirty="0" err="1" smtClean="0"/>
              <a:t>ai</a:t>
            </a:r>
            <a:r>
              <a:rPr lang="en-US" altLang="zh-CN" dirty="0" smtClean="0"/>
              <a:t>-</a:t>
            </a:r>
            <a:r>
              <a:rPr lang="en-US" altLang="zh-CN" dirty="0" err="1" smtClean="0"/>
              <a:t>bigdata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1603021" y="2867202"/>
            <a:ext cx="5672421" cy="565111"/>
          </a:xfrm>
        </p:spPr>
        <p:txBody>
          <a:bodyPr/>
          <a:lstStyle/>
          <a:p>
            <a:r>
              <a:rPr lang="en-US" altLang="zh-CN" dirty="0" smtClean="0"/>
              <a:t>annual summary meeting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8076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议程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5283984" y="3444954"/>
            <a:ext cx="5730736" cy="1879232"/>
          </a:xfrm>
        </p:spPr>
        <p:txBody>
          <a:bodyPr/>
          <a:lstStyle/>
          <a:p>
            <a:r>
              <a:rPr lang="en-US" altLang="zh-CN" dirty="0" smtClean="0"/>
              <a:t>sig-</a:t>
            </a:r>
            <a:r>
              <a:rPr lang="en-US" altLang="zh-CN" dirty="0" err="1" smtClean="0"/>
              <a:t>ai</a:t>
            </a:r>
            <a:r>
              <a:rPr lang="en-US" altLang="zh-CN" dirty="0" smtClean="0"/>
              <a:t>-</a:t>
            </a:r>
            <a:r>
              <a:rPr lang="en-US" altLang="zh-CN" dirty="0" err="1" smtClean="0"/>
              <a:t>bigdata</a:t>
            </a:r>
            <a:r>
              <a:rPr lang="en-US" altLang="zh-CN" dirty="0" smtClean="0"/>
              <a:t> 2020</a:t>
            </a:r>
            <a:r>
              <a:rPr lang="zh-CN" altLang="en-US" dirty="0" smtClean="0"/>
              <a:t>年成果和实践回顾</a:t>
            </a:r>
            <a:endParaRPr lang="en-US" altLang="zh-CN" dirty="0" smtClean="0"/>
          </a:p>
          <a:p>
            <a:r>
              <a:rPr lang="en-US" altLang="zh-CN" dirty="0" err="1" smtClean="0"/>
              <a:t>openEuler</a:t>
            </a:r>
            <a:r>
              <a:rPr lang="en-US" altLang="zh-CN" dirty="0" smtClean="0"/>
              <a:t> LTS</a:t>
            </a:r>
            <a:r>
              <a:rPr lang="zh-CN" altLang="en-US" dirty="0" smtClean="0"/>
              <a:t>版本选型讨论</a:t>
            </a:r>
            <a:endParaRPr lang="en-US" altLang="zh-CN" dirty="0" smtClean="0"/>
          </a:p>
          <a:p>
            <a:r>
              <a:rPr lang="zh-CN" altLang="en-US" dirty="0" smtClean="0"/>
              <a:t>基于</a:t>
            </a:r>
            <a:r>
              <a:rPr lang="en-US" altLang="zh-CN" dirty="0" err="1" smtClean="0"/>
              <a:t>openEuler</a:t>
            </a:r>
            <a:r>
              <a:rPr lang="zh-CN" altLang="en-US" dirty="0" smtClean="0"/>
              <a:t>的大数据和</a:t>
            </a:r>
            <a:r>
              <a:rPr lang="en-US" altLang="zh-CN" dirty="0" smtClean="0"/>
              <a:t>AI</a:t>
            </a:r>
            <a:r>
              <a:rPr lang="zh-CN" altLang="en-US" dirty="0" smtClean="0"/>
              <a:t>平台探讨</a:t>
            </a:r>
            <a:endParaRPr lang="en-US" altLang="zh-CN" dirty="0" smtClean="0"/>
          </a:p>
          <a:p>
            <a:r>
              <a:rPr lang="en-US" altLang="zh-CN" dirty="0" smtClean="0"/>
              <a:t>SIG</a:t>
            </a:r>
            <a:r>
              <a:rPr lang="zh-CN" altLang="en-US" dirty="0" smtClean="0"/>
              <a:t>技术范围和路标讨论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239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0534" y="384175"/>
            <a:ext cx="6968254" cy="443198"/>
          </a:xfrm>
        </p:spPr>
        <p:txBody>
          <a:bodyPr/>
          <a:lstStyle/>
          <a:p>
            <a:r>
              <a:rPr lang="en-US" altLang="zh-CN" dirty="0"/>
              <a:t>sig-</a:t>
            </a:r>
            <a:r>
              <a:rPr lang="en-US" altLang="zh-CN" dirty="0" err="1"/>
              <a:t>ai</a:t>
            </a:r>
            <a:r>
              <a:rPr lang="en-US" altLang="zh-CN" dirty="0"/>
              <a:t>-</a:t>
            </a:r>
            <a:r>
              <a:rPr lang="en-US" altLang="zh-CN" dirty="0" err="1"/>
              <a:t>bigdata</a:t>
            </a:r>
            <a:r>
              <a:rPr lang="en-US" altLang="zh-CN" dirty="0"/>
              <a:t> 2020</a:t>
            </a:r>
            <a:r>
              <a:rPr lang="zh-CN" altLang="en-US" dirty="0"/>
              <a:t>年成果和实践</a:t>
            </a:r>
            <a:r>
              <a:rPr lang="zh-CN" altLang="en-US" dirty="0" smtClean="0"/>
              <a:t>回顾</a:t>
            </a:r>
            <a:endParaRPr lang="zh-CN" altLang="en-US" dirty="0"/>
          </a:p>
        </p:txBody>
      </p:sp>
      <p:sp>
        <p:nvSpPr>
          <p:cNvPr id="5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198134" y="3671854"/>
            <a:ext cx="1219886" cy="38779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800" dirty="0" err="1" smtClean="0"/>
              <a:t>Bigdata</a:t>
            </a:r>
            <a:endParaRPr lang="zh-CN" altLang="en-US" sz="2800" dirty="0"/>
          </a:p>
        </p:txBody>
      </p:sp>
      <p:cxnSp>
        <p:nvCxnSpPr>
          <p:cNvPr id="6" name="直接箭头连接符 5"/>
          <p:cNvCxnSpPr/>
          <p:nvPr/>
        </p:nvCxnSpPr>
        <p:spPr>
          <a:xfrm>
            <a:off x="402537" y="4304610"/>
            <a:ext cx="12025223" cy="668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2782386" y="4356366"/>
            <a:ext cx="980076" cy="1328032"/>
            <a:chOff x="1530933" y="3407434"/>
            <a:chExt cx="980076" cy="1328032"/>
          </a:xfrm>
        </p:grpSpPr>
        <p:cxnSp>
          <p:nvCxnSpPr>
            <p:cNvPr id="8" name="直接箭头连接符 7"/>
            <p:cNvCxnSpPr/>
            <p:nvPr/>
          </p:nvCxnSpPr>
          <p:spPr>
            <a:xfrm flipV="1">
              <a:off x="1863306" y="3407434"/>
              <a:ext cx="0" cy="845389"/>
            </a:xfrm>
            <a:prstGeom prst="straightConnector1">
              <a:avLst/>
            </a:prstGeom>
            <a:ln w="28575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1530933" y="4304579"/>
              <a:ext cx="980076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kumimoji="1" lang="en-US" altLang="zh-CN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2020.5.19</a:t>
              </a:r>
            </a:p>
            <a:p>
              <a:r>
                <a:rPr kumimoji="1" lang="zh-CN" altLang="en-US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支持</a:t>
              </a:r>
              <a:r>
                <a:rPr kumimoji="1" lang="en-US" altLang="zh-CN" sz="14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pandas</a:t>
              </a:r>
              <a:endParaRPr kumimoji="1" lang="zh-CN" altLang="en-US" sz="1400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673964" y="4348478"/>
            <a:ext cx="1015984" cy="1313654"/>
            <a:chOff x="5511944" y="3424686"/>
            <a:chExt cx="1015984" cy="1313654"/>
          </a:xfrm>
        </p:grpSpPr>
        <p:sp>
          <p:nvSpPr>
            <p:cNvPr id="11" name="文本框 10"/>
            <p:cNvSpPr txBox="1"/>
            <p:nvPr/>
          </p:nvSpPr>
          <p:spPr>
            <a:xfrm>
              <a:off x="5511944" y="4307453"/>
              <a:ext cx="1015984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kumimoji="1" lang="en-US" altLang="zh-CN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2020.9.29</a:t>
              </a:r>
            </a:p>
            <a:p>
              <a:pPr algn="l"/>
              <a:r>
                <a:rPr kumimoji="1" lang="zh-CN" altLang="en-US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支持</a:t>
              </a:r>
              <a:r>
                <a:rPr kumimoji="1" lang="en-US" altLang="zh-CN" sz="1400" dirty="0" err="1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pytorch</a:t>
              </a:r>
              <a:endParaRPr kumimoji="1" lang="zh-CN" altLang="en-US" sz="1400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cxnSp>
          <p:nvCxnSpPr>
            <p:cNvPr id="12" name="直接箭头连接符 11"/>
            <p:cNvCxnSpPr/>
            <p:nvPr/>
          </p:nvCxnSpPr>
          <p:spPr>
            <a:xfrm flipV="1">
              <a:off x="5989728" y="3424686"/>
              <a:ext cx="0" cy="845389"/>
            </a:xfrm>
            <a:prstGeom prst="straightConnector1">
              <a:avLst/>
            </a:prstGeom>
            <a:ln w="28575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7329689" y="3142673"/>
            <a:ext cx="932948" cy="1142549"/>
            <a:chOff x="6940452" y="2210254"/>
            <a:chExt cx="932948" cy="1142549"/>
          </a:xfrm>
        </p:grpSpPr>
        <p:sp>
          <p:nvSpPr>
            <p:cNvPr id="14" name="文本框 13"/>
            <p:cNvSpPr txBox="1"/>
            <p:nvPr/>
          </p:nvSpPr>
          <p:spPr>
            <a:xfrm>
              <a:off x="6940452" y="2210254"/>
              <a:ext cx="932948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kumimoji="1" lang="en-US" altLang="zh-CN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2020.10.13</a:t>
              </a:r>
            </a:p>
            <a:p>
              <a:pPr algn="l"/>
              <a:r>
                <a:rPr kumimoji="1" lang="zh-CN" altLang="en-US" sz="14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支持</a:t>
              </a:r>
              <a:r>
                <a:rPr kumimoji="1" lang="en-US" altLang="zh-CN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</a:t>
              </a:r>
              <a:r>
                <a:rPr kumimoji="1" lang="en-US" altLang="zh-CN" sz="1400" dirty="0" err="1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kafka</a:t>
              </a:r>
              <a:endParaRPr kumimoji="1" lang="zh-CN" altLang="en-US" sz="1400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cxnSp>
          <p:nvCxnSpPr>
            <p:cNvPr id="15" name="直接箭头连接符 14"/>
            <p:cNvCxnSpPr/>
            <p:nvPr/>
          </p:nvCxnSpPr>
          <p:spPr>
            <a:xfrm flipH="1">
              <a:off x="7473591" y="2739435"/>
              <a:ext cx="5470" cy="613368"/>
            </a:xfrm>
            <a:prstGeom prst="straightConnector1">
              <a:avLst/>
            </a:prstGeom>
            <a:ln w="28575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8080169" y="4371481"/>
            <a:ext cx="1273362" cy="1338158"/>
            <a:chOff x="8191258" y="3439062"/>
            <a:chExt cx="1273362" cy="1338158"/>
          </a:xfrm>
        </p:grpSpPr>
        <p:sp>
          <p:nvSpPr>
            <p:cNvPr id="17" name="文本框 16"/>
            <p:cNvSpPr txBox="1"/>
            <p:nvPr/>
          </p:nvSpPr>
          <p:spPr>
            <a:xfrm>
              <a:off x="8191258" y="4346333"/>
              <a:ext cx="1273362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kumimoji="1" lang="en-US" altLang="zh-CN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2020.10.14</a:t>
              </a:r>
            </a:p>
            <a:p>
              <a:r>
                <a:rPr kumimoji="1" lang="zh-CN" altLang="en-US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支持</a:t>
              </a:r>
              <a:r>
                <a:rPr kumimoji="1" lang="en-US" altLang="zh-CN" sz="1400" dirty="0" err="1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tensorflow</a:t>
              </a:r>
              <a:endParaRPr kumimoji="1" lang="zh-CN" altLang="en-US" sz="1400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cxnSp>
          <p:nvCxnSpPr>
            <p:cNvPr id="18" name="直接箭头连接符 17"/>
            <p:cNvCxnSpPr/>
            <p:nvPr/>
          </p:nvCxnSpPr>
          <p:spPr>
            <a:xfrm flipV="1">
              <a:off x="8827939" y="3439062"/>
              <a:ext cx="0" cy="845389"/>
            </a:xfrm>
            <a:prstGeom prst="straightConnector1">
              <a:avLst/>
            </a:prstGeom>
            <a:ln w="28575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>
          <a:xfrm>
            <a:off x="9597477" y="4371481"/>
            <a:ext cx="965649" cy="1361165"/>
            <a:chOff x="4452367" y="4266762"/>
            <a:chExt cx="965649" cy="1361165"/>
          </a:xfrm>
        </p:grpSpPr>
        <p:sp>
          <p:nvSpPr>
            <p:cNvPr id="20" name="文本框 19"/>
            <p:cNvSpPr txBox="1"/>
            <p:nvPr/>
          </p:nvSpPr>
          <p:spPr>
            <a:xfrm>
              <a:off x="4452367" y="5197040"/>
              <a:ext cx="965649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kumimoji="1" lang="en-US" altLang="zh-CN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2020.10.22</a:t>
              </a:r>
            </a:p>
            <a:p>
              <a:pPr algn="l"/>
              <a:r>
                <a:rPr kumimoji="1" lang="zh-CN" altLang="en-US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支持</a:t>
              </a:r>
              <a:r>
                <a:rPr kumimoji="1" lang="en-US" altLang="zh-CN" sz="1400" dirty="0" err="1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jupyter</a:t>
              </a:r>
              <a:endParaRPr kumimoji="1" lang="zh-CN" altLang="en-US" sz="1400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cxnSp>
          <p:nvCxnSpPr>
            <p:cNvPr id="21" name="直接箭头连接符 20"/>
            <p:cNvCxnSpPr/>
            <p:nvPr/>
          </p:nvCxnSpPr>
          <p:spPr>
            <a:xfrm flipV="1">
              <a:off x="4873710" y="4266762"/>
              <a:ext cx="0" cy="845389"/>
            </a:xfrm>
            <a:prstGeom prst="straightConnector1">
              <a:avLst/>
            </a:prstGeom>
            <a:ln w="28575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5471497" y="4348479"/>
            <a:ext cx="916918" cy="1284900"/>
            <a:chOff x="6166148" y="4422475"/>
            <a:chExt cx="916918" cy="1284900"/>
          </a:xfrm>
        </p:grpSpPr>
        <p:sp>
          <p:nvSpPr>
            <p:cNvPr id="23" name="文本框 22"/>
            <p:cNvSpPr txBox="1"/>
            <p:nvPr/>
          </p:nvSpPr>
          <p:spPr>
            <a:xfrm>
              <a:off x="6166148" y="5276488"/>
              <a:ext cx="916918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kumimoji="1" lang="en-US" altLang="zh-CN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2020.8.27</a:t>
              </a:r>
            </a:p>
            <a:p>
              <a:pPr algn="l"/>
              <a:r>
                <a:rPr kumimoji="1" lang="zh-CN" altLang="en-US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支持</a:t>
              </a:r>
              <a:r>
                <a:rPr kumimoji="1" lang="en-US" altLang="zh-CN" sz="1400" dirty="0" err="1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libsvm</a:t>
              </a:r>
              <a:endParaRPr kumimoji="1" lang="zh-CN" altLang="en-US" sz="1400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cxnSp>
          <p:nvCxnSpPr>
            <p:cNvPr id="24" name="直接箭头连接符 23"/>
            <p:cNvCxnSpPr/>
            <p:nvPr/>
          </p:nvCxnSpPr>
          <p:spPr>
            <a:xfrm flipV="1">
              <a:off x="6618105" y="4422475"/>
              <a:ext cx="0" cy="845389"/>
            </a:xfrm>
            <a:prstGeom prst="straightConnector1">
              <a:avLst/>
            </a:prstGeom>
            <a:ln w="28575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4196428" y="4348479"/>
            <a:ext cx="1146276" cy="1290870"/>
            <a:chOff x="5526871" y="5069236"/>
            <a:chExt cx="1146276" cy="1290870"/>
          </a:xfrm>
        </p:grpSpPr>
        <p:sp>
          <p:nvSpPr>
            <p:cNvPr id="26" name="文本框 25"/>
            <p:cNvSpPr txBox="1"/>
            <p:nvPr/>
          </p:nvSpPr>
          <p:spPr>
            <a:xfrm>
              <a:off x="5526871" y="5929219"/>
              <a:ext cx="1146276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kumimoji="1" lang="en-US" altLang="zh-CN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2020.8.26</a:t>
              </a:r>
            </a:p>
            <a:p>
              <a:pPr algn="l"/>
              <a:r>
                <a:rPr kumimoji="1" lang="zh-CN" altLang="en-US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支持</a:t>
              </a:r>
              <a:r>
                <a:rPr kumimoji="1" lang="en-US" altLang="zh-CN" sz="1400" dirty="0" err="1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lightgbm</a:t>
              </a:r>
              <a:endParaRPr kumimoji="1" lang="zh-CN" altLang="en-US" sz="1400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cxnSp>
          <p:nvCxnSpPr>
            <p:cNvPr id="27" name="直接箭头连接符 26"/>
            <p:cNvCxnSpPr/>
            <p:nvPr/>
          </p:nvCxnSpPr>
          <p:spPr>
            <a:xfrm flipV="1">
              <a:off x="5975712" y="5069236"/>
              <a:ext cx="0" cy="845389"/>
            </a:xfrm>
            <a:prstGeom prst="straightConnector1">
              <a:avLst/>
            </a:prstGeom>
            <a:ln w="28575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162472" y="4465438"/>
            <a:ext cx="338234" cy="38779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800" dirty="0" smtClean="0"/>
              <a:t>AI</a:t>
            </a:r>
            <a:endParaRPr lang="zh-CN" altLang="en-US" sz="2800" dirty="0"/>
          </a:p>
        </p:txBody>
      </p:sp>
      <p:cxnSp>
        <p:nvCxnSpPr>
          <p:cNvPr id="29" name="直接箭头连接符 28"/>
          <p:cNvCxnSpPr/>
          <p:nvPr/>
        </p:nvCxnSpPr>
        <p:spPr>
          <a:xfrm>
            <a:off x="3286412" y="3585007"/>
            <a:ext cx="0" cy="659218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2839626" y="3129911"/>
            <a:ext cx="906467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kumimoji="1" lang="en-US" altLang="zh-CN" sz="1400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2020.8.17</a:t>
            </a:r>
            <a:endParaRPr kumimoji="1" lang="en-US" altLang="zh-CN" sz="1400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l"/>
            <a:r>
              <a:rPr kumimoji="1" lang="zh-CN" altLang="en-US" sz="1400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支持</a:t>
            </a:r>
            <a:r>
              <a:rPr kumimoji="1" lang="en-US" altLang="zh-CN" sz="1400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presto</a:t>
            </a:r>
          </a:p>
        </p:txBody>
      </p:sp>
      <p:cxnSp>
        <p:nvCxnSpPr>
          <p:cNvPr id="31" name="直接箭头连接符 30"/>
          <p:cNvCxnSpPr/>
          <p:nvPr/>
        </p:nvCxnSpPr>
        <p:spPr>
          <a:xfrm>
            <a:off x="4255091" y="3598813"/>
            <a:ext cx="0" cy="659218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3808305" y="3143717"/>
            <a:ext cx="1260923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kumimoji="1" lang="en-US" altLang="zh-CN" sz="1400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2020.8.18</a:t>
            </a:r>
            <a:endParaRPr kumimoji="1" lang="en-US" altLang="zh-CN" sz="1400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l"/>
            <a:r>
              <a:rPr kumimoji="1" lang="zh-CN" altLang="en-US" sz="1400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支持</a:t>
            </a:r>
            <a:r>
              <a:rPr kumimoji="1" lang="en-US" altLang="zh-CN" sz="14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zookeeper</a:t>
            </a:r>
            <a:endParaRPr kumimoji="1" lang="en-US" altLang="zh-CN" sz="1400" dirty="0" smtClean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9855455" y="3165680"/>
            <a:ext cx="874278" cy="1142549"/>
            <a:chOff x="7036452" y="2210254"/>
            <a:chExt cx="874278" cy="1142549"/>
          </a:xfrm>
        </p:grpSpPr>
        <p:sp>
          <p:nvSpPr>
            <p:cNvPr id="34" name="文本框 33"/>
            <p:cNvSpPr txBox="1"/>
            <p:nvPr/>
          </p:nvSpPr>
          <p:spPr>
            <a:xfrm>
              <a:off x="7036452" y="2210254"/>
              <a:ext cx="874278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kumimoji="1" lang="en-US" altLang="zh-CN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2020.12.8</a:t>
              </a:r>
            </a:p>
            <a:p>
              <a:pPr algn="l"/>
              <a:r>
                <a:rPr kumimoji="1" lang="zh-CN" altLang="en-US" sz="14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支持</a:t>
              </a:r>
              <a:r>
                <a:rPr kumimoji="1" lang="en-US" altLang="zh-CN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spark</a:t>
              </a:r>
              <a:endParaRPr kumimoji="1" lang="zh-CN" altLang="en-US" sz="1400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cxnSp>
          <p:nvCxnSpPr>
            <p:cNvPr id="35" name="直接箭头连接符 34"/>
            <p:cNvCxnSpPr/>
            <p:nvPr/>
          </p:nvCxnSpPr>
          <p:spPr>
            <a:xfrm flipH="1">
              <a:off x="7473591" y="2739435"/>
              <a:ext cx="5470" cy="613368"/>
            </a:xfrm>
            <a:prstGeom prst="straightConnector1">
              <a:avLst/>
            </a:prstGeom>
            <a:ln w="28575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10878012" y="3229402"/>
            <a:ext cx="932948" cy="1093208"/>
            <a:chOff x="6940452" y="2259595"/>
            <a:chExt cx="932948" cy="1093208"/>
          </a:xfrm>
        </p:grpSpPr>
        <p:sp>
          <p:nvSpPr>
            <p:cNvPr id="37" name="文本框 36"/>
            <p:cNvSpPr txBox="1"/>
            <p:nvPr/>
          </p:nvSpPr>
          <p:spPr>
            <a:xfrm>
              <a:off x="6940452" y="2259595"/>
              <a:ext cx="932948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kumimoji="1" lang="en-US" altLang="zh-CN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2020.12.22</a:t>
              </a:r>
            </a:p>
            <a:p>
              <a:pPr algn="l"/>
              <a:r>
                <a:rPr kumimoji="1" lang="zh-CN" altLang="en-US" sz="14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支持</a:t>
              </a:r>
              <a:r>
                <a:rPr kumimoji="1" lang="en-US" altLang="zh-CN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</a:t>
              </a:r>
              <a:r>
                <a:rPr kumimoji="1" lang="en-US" altLang="zh-CN" sz="1400" dirty="0" err="1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flink</a:t>
              </a:r>
              <a:endParaRPr kumimoji="1" lang="zh-CN" altLang="en-US" sz="1400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cxnSp>
          <p:nvCxnSpPr>
            <p:cNvPr id="38" name="直接箭头连接符 37"/>
            <p:cNvCxnSpPr/>
            <p:nvPr/>
          </p:nvCxnSpPr>
          <p:spPr>
            <a:xfrm flipH="1">
              <a:off x="7473591" y="2739435"/>
              <a:ext cx="5470" cy="613368"/>
            </a:xfrm>
            <a:prstGeom prst="straightConnector1">
              <a:avLst/>
            </a:prstGeom>
            <a:ln w="28575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>
            <a:off x="347611" y="4318991"/>
            <a:ext cx="1289007" cy="1829755"/>
            <a:chOff x="1307384" y="3407435"/>
            <a:chExt cx="1289007" cy="1829755"/>
          </a:xfrm>
        </p:grpSpPr>
        <p:cxnSp>
          <p:nvCxnSpPr>
            <p:cNvPr id="40" name="直接箭头连接符 39"/>
            <p:cNvCxnSpPr/>
            <p:nvPr/>
          </p:nvCxnSpPr>
          <p:spPr>
            <a:xfrm flipV="1">
              <a:off x="1863306" y="3407435"/>
              <a:ext cx="0" cy="1305025"/>
            </a:xfrm>
            <a:prstGeom prst="straightConnector1">
              <a:avLst/>
            </a:prstGeom>
            <a:ln w="28575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/>
            <p:cNvSpPr txBox="1"/>
            <p:nvPr/>
          </p:nvSpPr>
          <p:spPr>
            <a:xfrm>
              <a:off x="1307384" y="4806303"/>
              <a:ext cx="1289007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kumimoji="1" lang="en-US" altLang="zh-CN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2020.2.18</a:t>
              </a:r>
            </a:p>
            <a:p>
              <a:r>
                <a:rPr kumimoji="1" lang="zh-CN" altLang="en-US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支持</a:t>
              </a:r>
              <a:r>
                <a:rPr kumimoji="1" lang="en-US" altLang="zh-CN" sz="1400" dirty="0" err="1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scikit</a:t>
              </a:r>
              <a:r>
                <a:rPr kumimoji="1" lang="en-US" altLang="zh-CN" sz="14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-learn</a:t>
              </a:r>
              <a:endParaRPr kumimoji="1" lang="zh-CN" altLang="en-US" sz="1400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043468" y="4350626"/>
            <a:ext cx="827150" cy="1276276"/>
            <a:chOff x="1307384" y="3407434"/>
            <a:chExt cx="827150" cy="1276276"/>
          </a:xfrm>
        </p:grpSpPr>
        <p:cxnSp>
          <p:nvCxnSpPr>
            <p:cNvPr id="43" name="直接箭头连接符 42"/>
            <p:cNvCxnSpPr/>
            <p:nvPr/>
          </p:nvCxnSpPr>
          <p:spPr>
            <a:xfrm flipV="1">
              <a:off x="1863306" y="3407434"/>
              <a:ext cx="0" cy="845389"/>
            </a:xfrm>
            <a:prstGeom prst="straightConnector1">
              <a:avLst/>
            </a:prstGeom>
            <a:ln w="28575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1307384" y="4252823"/>
              <a:ext cx="827150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kumimoji="1" lang="en-US" altLang="zh-CN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2020.3.24</a:t>
              </a:r>
            </a:p>
            <a:p>
              <a:r>
                <a:rPr kumimoji="1" lang="zh-CN" altLang="en-US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支持</a:t>
              </a:r>
              <a:r>
                <a:rPr kumimoji="1" lang="en-US" altLang="zh-CN" sz="1400" dirty="0" err="1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scipy</a:t>
              </a:r>
              <a:endParaRPr kumimoji="1" lang="zh-CN" altLang="en-US" sz="1400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948951" y="4362126"/>
            <a:ext cx="958596" cy="2217097"/>
            <a:chOff x="1502630" y="3407436"/>
            <a:chExt cx="958596" cy="2217097"/>
          </a:xfrm>
        </p:grpSpPr>
        <p:cxnSp>
          <p:nvCxnSpPr>
            <p:cNvPr id="46" name="直接箭头连接符 45"/>
            <p:cNvCxnSpPr/>
            <p:nvPr/>
          </p:nvCxnSpPr>
          <p:spPr>
            <a:xfrm flipV="1">
              <a:off x="1863306" y="3407436"/>
              <a:ext cx="0" cy="1667738"/>
            </a:xfrm>
            <a:prstGeom prst="straightConnector1">
              <a:avLst/>
            </a:prstGeom>
            <a:ln w="28575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/>
            <p:cNvSpPr txBox="1"/>
            <p:nvPr/>
          </p:nvSpPr>
          <p:spPr>
            <a:xfrm>
              <a:off x="1502630" y="5193646"/>
              <a:ext cx="958596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kumimoji="1" lang="en-US" altLang="zh-CN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2020.5.13</a:t>
              </a:r>
            </a:p>
            <a:p>
              <a:r>
                <a:rPr kumimoji="1" lang="zh-CN" altLang="en-US" sz="14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支持</a:t>
              </a:r>
              <a:r>
                <a:rPr kumimoji="1" lang="en-US" altLang="zh-CN" sz="1400" dirty="0" err="1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numpy</a:t>
              </a:r>
              <a:endParaRPr kumimoji="1" lang="zh-CN" altLang="en-US" sz="1400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48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880533" y="1275622"/>
            <a:ext cx="1436291" cy="387798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800" dirty="0" smtClean="0"/>
              <a:t>从零到一</a:t>
            </a:r>
            <a:endParaRPr lang="en-US" altLang="zh-CN" sz="2800" dirty="0" smtClean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234" y="276280"/>
            <a:ext cx="2706719" cy="268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59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0534" y="384175"/>
            <a:ext cx="5323573" cy="443198"/>
          </a:xfrm>
        </p:spPr>
        <p:txBody>
          <a:bodyPr/>
          <a:lstStyle/>
          <a:p>
            <a:r>
              <a:rPr lang="en-US" altLang="zh-CN" dirty="0" err="1"/>
              <a:t>openEuler</a:t>
            </a:r>
            <a:r>
              <a:rPr lang="en-US" altLang="zh-CN" dirty="0"/>
              <a:t> LTS</a:t>
            </a:r>
            <a:r>
              <a:rPr lang="zh-CN" altLang="en-US" dirty="0"/>
              <a:t>版本选型</a:t>
            </a:r>
            <a:r>
              <a:rPr lang="zh-CN" altLang="en-US" dirty="0" smtClean="0"/>
              <a:t>讨论</a:t>
            </a:r>
            <a:endParaRPr lang="zh-CN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952060"/>
              </p:ext>
            </p:extLst>
          </p:nvPr>
        </p:nvGraphicFramePr>
        <p:xfrm>
          <a:off x="1845685" y="1351715"/>
          <a:ext cx="8716843" cy="5234614"/>
        </p:xfrm>
        <a:graphic>
          <a:graphicData uri="http://schemas.openxmlformats.org/drawingml/2006/table">
            <a:tbl>
              <a:tblPr>
                <a:tableStyleId>{72833802-FEF1-4C79-8D5D-14CF1EAF98D9}</a:tableStyleId>
              </a:tblPr>
              <a:tblGrid>
                <a:gridCol w="3777300"/>
                <a:gridCol w="3180882"/>
                <a:gridCol w="1758661"/>
              </a:tblGrid>
              <a:tr h="23793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软件包</a:t>
                      </a:r>
                      <a:endParaRPr lang="zh-CN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领域</a:t>
                      </a:r>
                      <a:endParaRPr lang="zh-CN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版本</a:t>
                      </a:r>
                      <a:endParaRPr lang="zh-CN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</a:tr>
              <a:tr h="2379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bazel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构建工具</a:t>
                      </a:r>
                      <a:endParaRPr lang="zh-CN" alt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3.5.0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</a:tr>
              <a:tr h="2379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blaze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Bigdata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0.10.1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</a:tr>
              <a:tr h="2379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ComputeLibrary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AI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20.02.1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</a:tr>
              <a:tr h="2379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dlib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AI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19.4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</a:tr>
              <a:tr h="2379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eigen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AI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3.3.8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</a:tr>
              <a:tr h="2379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eli5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AI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0.10.1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</a:tr>
              <a:tr h="2379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ensmallen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AI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2.14.2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</a:tr>
              <a:tr h="2379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ibis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Bigdata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1.3.0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</a:tr>
              <a:tr h="2379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jupyter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Bigdata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1.0.0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</a:tr>
              <a:tr h="2379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kafka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Bigdata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2.6.0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</a:tr>
              <a:tr h="2379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libsvm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AI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3.24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</a:tr>
              <a:tr h="2379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libxsmm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AI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1.15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</a:tr>
              <a:tr h="2379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lightgbm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AI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2.3.1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</a:tr>
              <a:tr h="2379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oneDNN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AI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</a:tr>
              <a:tr h="2379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opencl-headers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 err="1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Bigdata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2020.06.16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</a:tr>
              <a:tr h="2379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presto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Bigdata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0.238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</a:tr>
              <a:tr h="2379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pytorch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AI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1.6.0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</a:tr>
              <a:tr h="2379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spark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Bigdata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3.0.1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</a:tr>
              <a:tr h="2379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tensorflow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AI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2.3.1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</a:tr>
              <a:tr h="2379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zookeeper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Bigdata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3.6.1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</a:tr>
              <a:tr h="2379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flink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Bigdata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1.12.0</a:t>
                      </a:r>
                      <a:endParaRPr lang="en-US" altLang="zh-CN" sz="14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440" marR="9440" marT="944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139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0534" y="384175"/>
            <a:ext cx="6928179" cy="443198"/>
          </a:xfrm>
        </p:spPr>
        <p:txBody>
          <a:bodyPr/>
          <a:lstStyle/>
          <a:p>
            <a:r>
              <a:rPr lang="zh-CN" altLang="en-US" dirty="0"/>
              <a:t>基于</a:t>
            </a:r>
            <a:r>
              <a:rPr lang="en-US" altLang="zh-CN" dirty="0" err="1"/>
              <a:t>openEuler</a:t>
            </a:r>
            <a:r>
              <a:rPr lang="zh-CN" altLang="en-US" dirty="0"/>
              <a:t>的大数据和</a:t>
            </a:r>
            <a:r>
              <a:rPr lang="en-US" altLang="zh-CN" dirty="0"/>
              <a:t>AI</a:t>
            </a:r>
            <a:r>
              <a:rPr lang="zh-CN" altLang="en-US" dirty="0"/>
              <a:t>平台</a:t>
            </a:r>
            <a:r>
              <a:rPr lang="zh-CN" altLang="en-US" dirty="0" smtClean="0"/>
              <a:t>探讨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351154" y="1105373"/>
            <a:ext cx="5832574" cy="5318372"/>
            <a:chOff x="334433" y="1052736"/>
            <a:chExt cx="5554832" cy="5065116"/>
          </a:xfrm>
        </p:grpSpPr>
        <p:grpSp>
          <p:nvGrpSpPr>
            <p:cNvPr id="4" name="组合 3"/>
            <p:cNvGrpSpPr/>
            <p:nvPr/>
          </p:nvGrpSpPr>
          <p:grpSpPr>
            <a:xfrm>
              <a:off x="334433" y="1052736"/>
              <a:ext cx="5554832" cy="5065116"/>
              <a:chOff x="334433" y="1052736"/>
              <a:chExt cx="5554832" cy="50651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="" xmlns:a16="http://schemas.microsoft.com/office/drawing/2014/main" id="{DFD27E9E-719B-4BB3-9259-778820562860}"/>
                  </a:ext>
                </a:extLst>
              </p:cNvPr>
              <p:cNvGrpSpPr/>
              <p:nvPr/>
            </p:nvGrpSpPr>
            <p:grpSpPr>
              <a:xfrm>
                <a:off x="334434" y="1052736"/>
                <a:ext cx="5539161" cy="409304"/>
                <a:chOff x="1211397" y="1735684"/>
                <a:chExt cx="5510029" cy="409304"/>
              </a:xfrm>
              <a:solidFill>
                <a:srgbClr val="CEE1F2"/>
              </a:solidFill>
            </p:grpSpPr>
            <p:sp>
              <p:nvSpPr>
                <p:cNvPr id="36" name="圆角矩形 104">
                  <a:extLst>
                    <a:ext uri="{FF2B5EF4-FFF2-40B4-BE49-F238E27FC236}">
                      <a16:creationId xmlns="" xmlns:a16="http://schemas.microsoft.com/office/drawing/2014/main" id="{BAA7E99B-AEC0-4622-BC9C-D4615EFA220B}"/>
                    </a:ext>
                  </a:extLst>
                </p:cNvPr>
                <p:cNvSpPr/>
                <p:nvPr/>
              </p:nvSpPr>
              <p:spPr>
                <a:xfrm>
                  <a:off x="1211397" y="1735684"/>
                  <a:ext cx="5510029" cy="398406"/>
                </a:xfrm>
                <a:prstGeom prst="roundRect">
                  <a:avLst/>
                </a:prstGeom>
                <a:grpFill/>
                <a:ln w="12700">
                  <a:noFill/>
                </a:ln>
                <a:effectLst>
                  <a:outerShdw blurRad="38100" dist="12700" dir="18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60120">
                    <a:defRPr/>
                  </a:pPr>
                  <a:endParaRPr lang="zh-CN" altLang="en-US" sz="1890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7" name="文本框 36">
                  <a:extLst>
                    <a:ext uri="{FF2B5EF4-FFF2-40B4-BE49-F238E27FC236}">
                      <a16:creationId xmlns="" xmlns:a16="http://schemas.microsoft.com/office/drawing/2014/main" id="{9AE8B1E8-1C9F-41D9-AB69-DFE658F5426D}"/>
                    </a:ext>
                  </a:extLst>
                </p:cNvPr>
                <p:cNvSpPr txBox="1"/>
                <p:nvPr/>
              </p:nvSpPr>
              <p:spPr>
                <a:xfrm>
                  <a:off x="1426152" y="1749276"/>
                  <a:ext cx="5058434" cy="395712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zh-CN" sz="2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Arial" panose="020B0604020202020204" pitchFamily="34" charset="0"/>
                    </a:rPr>
                    <a:t>AI</a:t>
                  </a:r>
                  <a:r>
                    <a:rPr lang="zh-CN" altLang="en-US" sz="2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Arial" panose="020B0604020202020204" pitchFamily="34" charset="0"/>
                    </a:rPr>
                    <a:t> </a:t>
                  </a:r>
                  <a:r>
                    <a:rPr lang="en-US" altLang="zh-CN" sz="2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Arial" panose="020B0604020202020204" pitchFamily="34" charset="0"/>
                    </a:rPr>
                    <a:t>SMEs</a:t>
                  </a:r>
                  <a:r>
                    <a:rPr lang="zh-CN" altLang="en-US" sz="2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2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Arial" panose="020B0604020202020204" pitchFamily="34" charset="0"/>
                    </a:rPr>
                    <a:t>Individual </a:t>
                  </a:r>
                  <a:r>
                    <a:rPr lang="en-US" altLang="zh-CN" sz="2100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Arial" panose="020B0604020202020204" pitchFamily="34" charset="0"/>
                    </a:rPr>
                    <a:t>develpers</a:t>
                  </a:r>
                  <a:endParaRPr lang="zh-CN" altLang="en-US" sz="2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2" name="组合 11">
                <a:extLst>
                  <a:ext uri="{FF2B5EF4-FFF2-40B4-BE49-F238E27FC236}">
                    <a16:creationId xmlns="" xmlns:a16="http://schemas.microsoft.com/office/drawing/2014/main" id="{F5FE8D3F-711E-4BF0-BABD-94B042949944}"/>
                  </a:ext>
                </a:extLst>
              </p:cNvPr>
              <p:cNvGrpSpPr/>
              <p:nvPr/>
            </p:nvGrpSpPr>
            <p:grpSpPr>
              <a:xfrm>
                <a:off x="334433" y="5661248"/>
                <a:ext cx="5550670" cy="456604"/>
                <a:chOff x="1211395" y="4579766"/>
                <a:chExt cx="4764946" cy="456604"/>
              </a:xfrm>
              <a:solidFill>
                <a:srgbClr val="CEE1F2"/>
              </a:solidFill>
            </p:grpSpPr>
            <p:sp>
              <p:nvSpPr>
                <p:cNvPr id="32" name="圆角矩形 90">
                  <a:extLst>
                    <a:ext uri="{FF2B5EF4-FFF2-40B4-BE49-F238E27FC236}">
                      <a16:creationId xmlns="" xmlns:a16="http://schemas.microsoft.com/office/drawing/2014/main" id="{7FD4AE99-6F2E-4F29-A47D-A4EC570EDEE5}"/>
                    </a:ext>
                  </a:extLst>
                </p:cNvPr>
                <p:cNvSpPr/>
                <p:nvPr/>
              </p:nvSpPr>
              <p:spPr>
                <a:xfrm>
                  <a:off x="1211395" y="4579766"/>
                  <a:ext cx="1522713" cy="450939"/>
                </a:xfrm>
                <a:prstGeom prst="roundRect">
                  <a:avLst/>
                </a:prstGeom>
                <a:grpFill/>
                <a:ln w="19050" cap="flat" cmpd="sng" algn="ctr">
                  <a:noFill/>
                  <a:prstDash val="solid"/>
                </a:ln>
                <a:effectLst>
                  <a:outerShdw blurRad="50800" dist="25400" dir="5400000" algn="tr" rotWithShape="0">
                    <a:prstClr val="black">
                      <a:alpha val="24000"/>
                    </a:prstClr>
                  </a:outerShdw>
                </a:effectLst>
              </p:spPr>
              <p:txBody>
                <a:bodyPr lIns="37800" tIns="37800" rIns="37800" bIns="37800" rtlCol="0" anchor="ctr"/>
                <a:lstStyle>
                  <a:defPPr>
                    <a:defRPr lang="zh-CN"/>
                  </a:defPPr>
                  <a:lvl1pPr marL="0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636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272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908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545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8180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816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452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7087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280236">
                    <a:defRPr/>
                  </a:pPr>
                  <a:r>
                    <a:rPr lang="en-US" altLang="zh-CN" sz="1155" dirty="0">
                      <a:solidFill>
                        <a:prstClr val="black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Hybrid cloud</a:t>
                  </a:r>
                  <a:endParaRPr lang="zh-CN" altLang="en-US" sz="1155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圆角矩形 92">
                  <a:extLst>
                    <a:ext uri="{FF2B5EF4-FFF2-40B4-BE49-F238E27FC236}">
                      <a16:creationId xmlns="" xmlns:a16="http://schemas.microsoft.com/office/drawing/2014/main" id="{0C6F6069-509A-4994-B3E9-054A9BFEFFAE}"/>
                    </a:ext>
                  </a:extLst>
                </p:cNvPr>
                <p:cNvSpPr/>
                <p:nvPr/>
              </p:nvSpPr>
              <p:spPr>
                <a:xfrm>
                  <a:off x="4917653" y="4585431"/>
                  <a:ext cx="1058688" cy="450939"/>
                </a:xfrm>
                <a:prstGeom prst="roundRect">
                  <a:avLst/>
                </a:prstGeom>
                <a:grpFill/>
                <a:ln w="19050" cap="flat" cmpd="sng" algn="ctr">
                  <a:noFill/>
                  <a:prstDash val="solid"/>
                </a:ln>
                <a:effectLst>
                  <a:outerShdw blurRad="50800" dist="25400" dir="5400000" algn="tr" rotWithShape="0">
                    <a:prstClr val="black">
                      <a:alpha val="24000"/>
                    </a:prstClr>
                  </a:outerShdw>
                </a:effectLst>
              </p:spPr>
              <p:txBody>
                <a:bodyPr lIns="37800" tIns="37800" rIns="37800" bIns="37800" rtlCol="0" anchor="ctr"/>
                <a:lstStyle>
                  <a:defPPr>
                    <a:defRPr lang="zh-CN"/>
                  </a:defPPr>
                  <a:lvl1pPr marL="0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636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272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908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545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8180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816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452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7087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280236">
                    <a:defRPr/>
                  </a:pPr>
                  <a:r>
                    <a:rPr lang="en-US" altLang="zh-CN" sz="1155" dirty="0">
                      <a:solidFill>
                        <a:prstClr val="black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Edge</a:t>
                  </a:r>
                  <a:endParaRPr lang="zh-CN" altLang="en-US" sz="1155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圆角矩形 93">
                  <a:extLst>
                    <a:ext uri="{FF2B5EF4-FFF2-40B4-BE49-F238E27FC236}">
                      <a16:creationId xmlns="" xmlns:a16="http://schemas.microsoft.com/office/drawing/2014/main" id="{9984A1D5-9C28-439C-AF23-B7FC488ABC2E}"/>
                    </a:ext>
                  </a:extLst>
                </p:cNvPr>
                <p:cNvSpPr/>
                <p:nvPr/>
              </p:nvSpPr>
              <p:spPr>
                <a:xfrm>
                  <a:off x="3858965" y="4585431"/>
                  <a:ext cx="992520" cy="450939"/>
                </a:xfrm>
                <a:prstGeom prst="roundRect">
                  <a:avLst/>
                </a:prstGeom>
                <a:grpFill/>
                <a:ln w="19050" cap="flat" cmpd="sng" algn="ctr">
                  <a:noFill/>
                  <a:prstDash val="solid"/>
                </a:ln>
                <a:effectLst>
                  <a:outerShdw blurRad="50800" dist="25400" dir="5400000" algn="tr" rotWithShape="0">
                    <a:prstClr val="black">
                      <a:alpha val="24000"/>
                    </a:prstClr>
                  </a:outerShdw>
                </a:effectLst>
              </p:spPr>
              <p:txBody>
                <a:bodyPr lIns="37800" tIns="37800" rIns="37800" bIns="37800" rtlCol="0" anchor="ctr"/>
                <a:lstStyle>
                  <a:defPPr>
                    <a:defRPr lang="zh-CN"/>
                  </a:defPPr>
                  <a:lvl1pPr marL="0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636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272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908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545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8180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816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452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7087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280236">
                    <a:defRPr/>
                  </a:pPr>
                  <a:r>
                    <a:rPr lang="en-US" altLang="zh-CN" sz="1155" dirty="0">
                      <a:solidFill>
                        <a:prstClr val="black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Private cloud</a:t>
                  </a:r>
                  <a:endParaRPr lang="zh-CN" altLang="en-US" sz="1155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5" name="圆角矩形 94">
                  <a:extLst>
                    <a:ext uri="{FF2B5EF4-FFF2-40B4-BE49-F238E27FC236}">
                      <a16:creationId xmlns="" xmlns:a16="http://schemas.microsoft.com/office/drawing/2014/main" id="{CBD14768-6CFD-443D-A5A1-904C5DFFE1F8}"/>
                    </a:ext>
                  </a:extLst>
                </p:cNvPr>
                <p:cNvSpPr/>
                <p:nvPr/>
              </p:nvSpPr>
              <p:spPr>
                <a:xfrm>
                  <a:off x="2800277" y="4585431"/>
                  <a:ext cx="992520" cy="450939"/>
                </a:xfrm>
                <a:prstGeom prst="roundRect">
                  <a:avLst/>
                </a:prstGeom>
                <a:grpFill/>
                <a:ln w="19050" cap="flat" cmpd="sng" algn="ctr">
                  <a:noFill/>
                  <a:prstDash val="solid"/>
                </a:ln>
                <a:effectLst>
                  <a:outerShdw blurRad="50800" dist="25400" dir="5400000" algn="tr" rotWithShape="0">
                    <a:prstClr val="black">
                      <a:alpha val="24000"/>
                    </a:prstClr>
                  </a:outerShdw>
                </a:effectLst>
              </p:spPr>
              <p:txBody>
                <a:bodyPr lIns="37800" tIns="37800" rIns="37800" bIns="37800" rtlCol="0" anchor="ctr"/>
                <a:lstStyle>
                  <a:defPPr>
                    <a:defRPr lang="zh-CN"/>
                  </a:defPPr>
                  <a:lvl1pPr marL="0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636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272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908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545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8180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816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452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7087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280236">
                    <a:defRPr/>
                  </a:pPr>
                  <a:r>
                    <a:rPr lang="en-US" altLang="zh-CN" sz="1155" dirty="0">
                      <a:solidFill>
                        <a:prstClr val="black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Public cloud</a:t>
                  </a:r>
                  <a:endParaRPr lang="zh-CN" altLang="en-US" sz="1155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3" name="组合 12">
                <a:extLst>
                  <a:ext uri="{FF2B5EF4-FFF2-40B4-BE49-F238E27FC236}">
                    <a16:creationId xmlns="" xmlns:a16="http://schemas.microsoft.com/office/drawing/2014/main" id="{B955757C-21E0-4FC8-AF19-9F77C091E590}"/>
                  </a:ext>
                </a:extLst>
              </p:cNvPr>
              <p:cNvGrpSpPr/>
              <p:nvPr/>
            </p:nvGrpSpPr>
            <p:grpSpPr>
              <a:xfrm>
                <a:off x="334434" y="5110957"/>
                <a:ext cx="5545542" cy="450939"/>
                <a:chOff x="1176271" y="3539475"/>
                <a:chExt cx="5629728" cy="450939"/>
              </a:xfrm>
            </p:grpSpPr>
            <p:sp>
              <p:nvSpPr>
                <p:cNvPr id="30" name="矩形: 圆角 130">
                  <a:extLst>
                    <a:ext uri="{FF2B5EF4-FFF2-40B4-BE49-F238E27FC236}">
                      <a16:creationId xmlns="" xmlns:a16="http://schemas.microsoft.com/office/drawing/2014/main" id="{2A7F2FFB-F61B-411F-9379-8BC86F8CEB9D}"/>
                    </a:ext>
                  </a:extLst>
                </p:cNvPr>
                <p:cNvSpPr/>
                <p:nvPr/>
              </p:nvSpPr>
              <p:spPr>
                <a:xfrm>
                  <a:off x="1176271" y="3550777"/>
                  <a:ext cx="5629728" cy="438578"/>
                </a:xfrm>
                <a:prstGeom prst="roundRect">
                  <a:avLst>
                    <a:gd name="adj" fmla="val 10876"/>
                  </a:avLst>
                </a:prstGeom>
                <a:gradFill flip="none" rotWithShape="1">
                  <a:gsLst>
                    <a:gs pos="0">
                      <a:srgbClr val="99CCCC"/>
                    </a:gs>
                    <a:gs pos="66000">
                      <a:srgbClr val="006699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  <a:effectLst>
                  <a:outerShdw blurRad="50800" dist="25400" dir="5400000" algn="tr" rotWithShape="0">
                    <a:prstClr val="black">
                      <a:alpha val="2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60120">
                    <a:defRPr/>
                  </a:pPr>
                  <a:endParaRPr lang="zh-CN" altLang="en-US" sz="1890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1" name="圆角矩形 95">
                  <a:extLst>
                    <a:ext uri="{FF2B5EF4-FFF2-40B4-BE49-F238E27FC236}">
                      <a16:creationId xmlns="" xmlns:a16="http://schemas.microsoft.com/office/drawing/2014/main" id="{E7824B8C-E520-48D3-90F8-9C9F3BDE418A}"/>
                    </a:ext>
                  </a:extLst>
                </p:cNvPr>
                <p:cNvSpPr/>
                <p:nvPr/>
              </p:nvSpPr>
              <p:spPr>
                <a:xfrm>
                  <a:off x="1176271" y="3539475"/>
                  <a:ext cx="5623250" cy="450939"/>
                </a:xfrm>
                <a:prstGeom prst="roundRect">
                  <a:avLst>
                    <a:gd name="adj" fmla="val 0"/>
                  </a:avLst>
                </a:prstGeom>
                <a:noFill/>
                <a:ln w="19050" cap="flat" cmpd="sng" algn="ctr">
                  <a:noFill/>
                  <a:prstDash val="solid"/>
                </a:ln>
                <a:effectLst/>
              </p:spPr>
              <p:txBody>
                <a:bodyPr lIns="37800" tIns="37800" rIns="37800" bIns="37800" rtlCol="0" anchor="ctr"/>
                <a:lstStyle>
                  <a:defPPr>
                    <a:defRPr lang="zh-CN"/>
                  </a:defPPr>
                  <a:lvl1pPr marL="0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636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272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908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545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8180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816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452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7087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1280236">
                    <a:defRPr/>
                  </a:pPr>
                  <a:r>
                    <a:rPr lang="en-US" altLang="zh-CN" sz="1680" b="1" dirty="0" err="1">
                      <a:solidFill>
                        <a:schemeClr val="bg1"/>
                      </a:solidFill>
                      <a:latin typeface="Arial"/>
                      <a:ea typeface="微软雅黑"/>
                    </a:rPr>
                    <a:t>openEuler</a:t>
                  </a:r>
                  <a:endParaRPr lang="en-US" altLang="zh-CN" sz="1680" b="1" dirty="0">
                    <a:solidFill>
                      <a:schemeClr val="bg1"/>
                    </a:solidFill>
                    <a:latin typeface="Arial"/>
                    <a:ea typeface="微软雅黑"/>
                  </a:endParaRPr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334433" y="1556674"/>
                <a:ext cx="5554832" cy="2952329"/>
                <a:chOff x="334434" y="1664009"/>
                <a:chExt cx="5189391" cy="2522179"/>
              </a:xfrm>
            </p:grpSpPr>
            <p:sp>
              <p:nvSpPr>
                <p:cNvPr id="20" name="矩形: 圆角 129">
                  <a:extLst>
                    <a:ext uri="{FF2B5EF4-FFF2-40B4-BE49-F238E27FC236}">
                      <a16:creationId xmlns="" xmlns:a16="http://schemas.microsoft.com/office/drawing/2014/main" id="{795FCD8E-42C2-4D51-8177-6280EF984134}"/>
                    </a:ext>
                  </a:extLst>
                </p:cNvPr>
                <p:cNvSpPr/>
                <p:nvPr/>
              </p:nvSpPr>
              <p:spPr>
                <a:xfrm>
                  <a:off x="334434" y="1664009"/>
                  <a:ext cx="5180713" cy="2522179"/>
                </a:xfrm>
                <a:prstGeom prst="roundRect">
                  <a:avLst>
                    <a:gd name="adj" fmla="val 10083"/>
                  </a:avLst>
                </a:prstGeom>
                <a:gradFill flip="none" rotWithShape="1">
                  <a:gsLst>
                    <a:gs pos="0">
                      <a:srgbClr val="99CCCC"/>
                    </a:gs>
                    <a:gs pos="81000">
                      <a:srgbClr val="006699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  <a:effectLst>
                  <a:outerShdw blurRad="50800" dist="25400" dir="5400000" algn="tr" rotWithShape="0">
                    <a:prstClr val="black">
                      <a:alpha val="2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80236">
                    <a:defRPr/>
                  </a:pPr>
                  <a:endParaRPr lang="en-US" altLang="zh-CN" sz="2100" b="1" dirty="0">
                    <a:solidFill>
                      <a:srgbClr val="FFFF00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1" name="文本框 20"/>
                <p:cNvSpPr txBox="1"/>
                <p:nvPr/>
              </p:nvSpPr>
              <p:spPr>
                <a:xfrm>
                  <a:off x="4280266" y="1725626"/>
                  <a:ext cx="1243559" cy="3380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100" b="1" dirty="0" err="1">
                      <a:solidFill>
                        <a:srgbClr val="FFFF00"/>
                      </a:solidFill>
                      <a:latin typeface="华文彩云" panose="02010800040101010101" pitchFamily="2" charset="-122"/>
                      <a:ea typeface="华文彩云" panose="02010800040101010101" pitchFamily="2" charset="-122"/>
                      <a:cs typeface="Arial" panose="020B0604020202020204" pitchFamily="34" charset="0"/>
                    </a:rPr>
                    <a:t>Morphy</a:t>
                  </a:r>
                  <a:endParaRPr lang="zh-CN" altLang="en-US" sz="2100" b="1" dirty="0">
                    <a:solidFill>
                      <a:srgbClr val="FFFF00"/>
                    </a:solidFill>
                    <a:latin typeface="华文彩云" panose="02010800040101010101" pitchFamily="2" charset="-122"/>
                    <a:ea typeface="华文彩云" panose="0201080004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" name="圆角矩形 21"/>
                <p:cNvSpPr/>
                <p:nvPr/>
              </p:nvSpPr>
              <p:spPr bwMode="auto">
                <a:xfrm>
                  <a:off x="2154439" y="2596132"/>
                  <a:ext cx="1415451" cy="482858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83160" tIns="41580" rIns="83160" bIns="4158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algn="ctr" defTabSz="841772"/>
                  <a:r>
                    <a:rPr lang="en-US" altLang="zh-CN" sz="1050" b="1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ＭＳ Ｐゴシック" pitchFamily="34" charset="-128"/>
                      <a:cs typeface="Arial" panose="020B0604020202020204" pitchFamily="34" charset="0"/>
                    </a:rPr>
                    <a:t>Training</a:t>
                  </a:r>
                </a:p>
                <a:p>
                  <a:pPr algn="ctr" defTabSz="841772"/>
                  <a:r>
                    <a:rPr lang="en-US" altLang="zh-CN" sz="945" b="1" i="1" dirty="0" err="1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Tensorflow</a:t>
                  </a:r>
                  <a:r>
                    <a:rPr lang="en-US" altLang="zh-CN" sz="945" b="1" i="1" dirty="0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 operator</a:t>
                  </a:r>
                </a:p>
                <a:p>
                  <a:pPr algn="ctr" defTabSz="841772"/>
                  <a:r>
                    <a:rPr lang="en-US" altLang="zh-CN" sz="945" b="1" i="1" dirty="0" err="1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pytorch</a:t>
                  </a:r>
                  <a:r>
                    <a:rPr lang="en-US" altLang="zh-CN" sz="945" b="1" i="1" dirty="0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 operator</a:t>
                  </a:r>
                </a:p>
              </p:txBody>
            </p:sp>
            <p:sp>
              <p:nvSpPr>
                <p:cNvPr id="23" name="圆角矩形 22"/>
                <p:cNvSpPr/>
                <p:nvPr/>
              </p:nvSpPr>
              <p:spPr bwMode="auto">
                <a:xfrm>
                  <a:off x="2151610" y="3149781"/>
                  <a:ext cx="1404018" cy="482858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83160" tIns="41580" rIns="83160" bIns="4158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algn="ctr" defTabSz="841772"/>
                  <a:r>
                    <a:rPr lang="en-US" altLang="zh-CN" sz="1050" b="1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ＭＳ Ｐゴシック" pitchFamily="34" charset="-128"/>
                      <a:cs typeface="Arial" panose="020B0604020202020204" pitchFamily="34" charset="0"/>
                    </a:rPr>
                    <a:t>Deploying</a:t>
                  </a:r>
                </a:p>
                <a:p>
                  <a:pPr algn="ctr" defTabSz="841772"/>
                  <a:r>
                    <a:rPr lang="en-US" altLang="zh-CN" sz="945" b="1" i="1" dirty="0" err="1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Tensorflow</a:t>
                  </a:r>
                  <a:r>
                    <a:rPr lang="en-US" altLang="zh-CN" sz="945" b="1" i="1" dirty="0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 Serving</a:t>
                  </a:r>
                </a:p>
                <a:p>
                  <a:pPr algn="ctr" defTabSz="841772"/>
                  <a:r>
                    <a:rPr lang="en-US" altLang="zh-CN" sz="945" b="1" i="1" dirty="0" err="1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Kubeflow</a:t>
                  </a:r>
                  <a:r>
                    <a:rPr lang="en-US" altLang="zh-CN" sz="945" b="1" i="1" dirty="0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 Serving</a:t>
                  </a:r>
                  <a:endParaRPr lang="zh-CN" altLang="en-US" sz="945" b="1" i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24" name="圆角矩形 23"/>
                <p:cNvSpPr/>
                <p:nvPr/>
              </p:nvSpPr>
              <p:spPr bwMode="auto">
                <a:xfrm>
                  <a:off x="552432" y="2260006"/>
                  <a:ext cx="1425410" cy="482858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83160" tIns="41580" rIns="83160" bIns="4158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algn="ctr" defTabSz="841772"/>
                  <a:r>
                    <a:rPr lang="en-US" altLang="zh-CN" sz="1050" b="1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ＭＳ Ｐゴシック" pitchFamily="34" charset="-128"/>
                      <a:cs typeface="Arial" panose="020B0604020202020204" pitchFamily="34" charset="0"/>
                    </a:rPr>
                    <a:t>Storage</a:t>
                  </a:r>
                </a:p>
                <a:p>
                  <a:pPr algn="ctr" defTabSz="841772"/>
                  <a:r>
                    <a:rPr lang="en-US" altLang="zh-CN" sz="945" b="1" i="1" dirty="0" err="1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ceph</a:t>
                  </a:r>
                  <a:endParaRPr lang="en-US" altLang="zh-CN" sz="945" b="1" i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ＭＳ Ｐゴシック" pitchFamily="34" charset="-128"/>
                  </a:endParaRPr>
                </a:p>
                <a:p>
                  <a:pPr algn="ctr" defTabSz="841772"/>
                  <a:r>
                    <a:rPr lang="en-US" altLang="zh-CN" sz="945" b="1" i="1" dirty="0" err="1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Elasticsearch</a:t>
                  </a:r>
                  <a:endParaRPr lang="en-US" altLang="zh-CN" sz="945" b="1" i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25" name="圆角矩形 24"/>
                <p:cNvSpPr/>
                <p:nvPr/>
              </p:nvSpPr>
              <p:spPr bwMode="auto">
                <a:xfrm>
                  <a:off x="536122" y="2827740"/>
                  <a:ext cx="1455420" cy="482858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83160" tIns="41580" rIns="83160" bIns="4158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algn="ctr" defTabSz="841772"/>
                  <a:r>
                    <a:rPr lang="en-US" altLang="zh-CN" sz="1050" b="1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ＭＳ Ｐゴシック" pitchFamily="34" charset="-128"/>
                      <a:cs typeface="Arial" panose="020B0604020202020204" pitchFamily="34" charset="0"/>
                    </a:rPr>
                    <a:t>Processing</a:t>
                  </a:r>
                </a:p>
                <a:p>
                  <a:pPr algn="ctr" defTabSz="841772"/>
                  <a:r>
                    <a:rPr lang="en-US" altLang="zh-CN" sz="945" b="1" i="1" dirty="0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spark  storm  </a:t>
                  </a:r>
                  <a:r>
                    <a:rPr lang="en-US" altLang="zh-CN" sz="945" b="1" i="1" dirty="0" err="1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flink</a:t>
                  </a:r>
                  <a:endParaRPr lang="en-US" altLang="zh-CN" sz="945" b="1" i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ＭＳ Ｐゴシック" pitchFamily="34" charset="-128"/>
                  </a:endParaRPr>
                </a:p>
                <a:p>
                  <a:pPr algn="ctr" defTabSz="841772"/>
                  <a:r>
                    <a:rPr lang="en-US" altLang="zh-CN" sz="945" b="1" i="1" dirty="0" err="1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kafka</a:t>
                  </a:r>
                  <a:r>
                    <a:rPr lang="en-US" altLang="zh-CN" sz="945" b="1" i="1" dirty="0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 streams</a:t>
                  </a:r>
                </a:p>
              </p:txBody>
            </p:sp>
            <p:sp>
              <p:nvSpPr>
                <p:cNvPr id="26" name="圆角矩形 25"/>
                <p:cNvSpPr/>
                <p:nvPr/>
              </p:nvSpPr>
              <p:spPr bwMode="auto">
                <a:xfrm>
                  <a:off x="738925" y="3772822"/>
                  <a:ext cx="3951527" cy="365768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83160" tIns="41580" rIns="83160" bIns="4158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algn="ctr" defTabSz="841772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1050" b="1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ＭＳ Ｐゴシック" pitchFamily="34" charset="-128"/>
                      <a:cs typeface="Arial" panose="020B0604020202020204" pitchFamily="34" charset="0"/>
                    </a:rPr>
                    <a:t>Scheduler</a:t>
                  </a:r>
                </a:p>
                <a:p>
                  <a:pPr algn="ctr" defTabSz="841772"/>
                  <a:r>
                    <a:rPr lang="en-US" altLang="zh-CN" sz="945" b="1" i="1" dirty="0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volcano                      </a:t>
                  </a:r>
                  <a:r>
                    <a:rPr lang="en-US" altLang="zh-CN" sz="945" b="1" i="1" dirty="0" err="1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kubeflow</a:t>
                  </a:r>
                  <a:endParaRPr lang="en-US" altLang="zh-CN" sz="945" b="1" i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27" name="圆角矩形 26"/>
                <p:cNvSpPr/>
                <p:nvPr/>
              </p:nvSpPr>
              <p:spPr bwMode="auto">
                <a:xfrm>
                  <a:off x="554033" y="1837097"/>
                  <a:ext cx="1423809" cy="365768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83160" tIns="41580" rIns="83160" bIns="4158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algn="ctr" defTabSz="841772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1050" b="1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ＭＳ Ｐゴシック" pitchFamily="34" charset="-128"/>
                      <a:cs typeface="Arial" panose="020B0604020202020204" pitchFamily="34" charset="0"/>
                    </a:rPr>
                    <a:t>Collecting</a:t>
                  </a:r>
                </a:p>
                <a:p>
                  <a:pPr algn="ctr" defTabSz="841772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945" b="1" i="1" dirty="0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flume     </a:t>
                  </a:r>
                  <a:r>
                    <a:rPr lang="en-US" altLang="zh-CN" sz="945" b="1" i="1" dirty="0" err="1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sqoop</a:t>
                  </a:r>
                  <a:endParaRPr lang="en-US" altLang="zh-CN" sz="945" b="1" i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28" name="圆角矩形 27"/>
                <p:cNvSpPr/>
                <p:nvPr/>
              </p:nvSpPr>
              <p:spPr bwMode="auto">
                <a:xfrm>
                  <a:off x="3766109" y="2318126"/>
                  <a:ext cx="926282" cy="475931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83160" tIns="41580" rIns="83160" bIns="4158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algn="ctr" defTabSz="841772"/>
                  <a:r>
                    <a:rPr lang="en-US" altLang="zh-CN" sz="1000" b="1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ＭＳ Ｐゴシック" pitchFamily="34" charset="-128"/>
                      <a:cs typeface="Arial" panose="020B0604020202020204" pitchFamily="34" charset="0"/>
                    </a:rPr>
                    <a:t>Visualization</a:t>
                  </a:r>
                </a:p>
                <a:p>
                  <a:pPr algn="ctr" defTabSz="841772"/>
                  <a:r>
                    <a:rPr lang="en-US" altLang="zh-CN" sz="945" b="1" i="1" dirty="0" err="1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kibana</a:t>
                  </a:r>
                  <a:endParaRPr lang="en-US" altLang="zh-CN" sz="945" b="1" i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ＭＳ Ｐゴシック" pitchFamily="34" charset="-128"/>
                  </a:endParaRPr>
                </a:p>
                <a:p>
                  <a:pPr algn="ctr" defTabSz="841772"/>
                  <a:r>
                    <a:rPr lang="en-US" altLang="zh-CN" sz="945" b="1" i="1" dirty="0" err="1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grafana</a:t>
                  </a:r>
                  <a:endParaRPr lang="en-US" altLang="zh-CN" sz="945" b="1" i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29" name="圆角矩形 28"/>
                <p:cNvSpPr/>
                <p:nvPr/>
              </p:nvSpPr>
              <p:spPr bwMode="auto">
                <a:xfrm>
                  <a:off x="3782856" y="2949483"/>
                  <a:ext cx="907596" cy="744672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83160" tIns="41580" rIns="83160" bIns="4158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algn="ctr" defTabSz="841772"/>
                  <a:r>
                    <a:rPr lang="en-US" altLang="zh-CN" sz="1050" b="1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ＭＳ Ｐゴシック" pitchFamily="34" charset="-128"/>
                      <a:cs typeface="Arial" panose="020B0604020202020204" pitchFamily="34" charset="0"/>
                    </a:rPr>
                    <a:t>Monitoring</a:t>
                  </a:r>
                </a:p>
                <a:p>
                  <a:pPr algn="ctr" defTabSz="841772"/>
                  <a:r>
                    <a:rPr lang="en-US" altLang="zh-CN" sz="945" b="1" i="1" dirty="0" err="1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Elyra</a:t>
                  </a:r>
                  <a:endParaRPr lang="en-US" altLang="zh-CN" sz="945" b="1" i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ＭＳ Ｐゴシック" pitchFamily="34" charset="-128"/>
                  </a:endParaRPr>
                </a:p>
                <a:p>
                  <a:pPr algn="ctr" defTabSz="841772"/>
                  <a:r>
                    <a:rPr lang="en-US" altLang="zh-CN" sz="945" b="1" i="1" dirty="0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Prometheus</a:t>
                  </a:r>
                </a:p>
                <a:p>
                  <a:pPr algn="ctr" defTabSz="841772"/>
                  <a:r>
                    <a:rPr lang="en-US" altLang="zh-CN" sz="945" b="1" i="1" dirty="0" err="1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Kubeflow</a:t>
                  </a:r>
                  <a:endParaRPr lang="en-US" altLang="zh-CN" sz="945" b="1" i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ＭＳ Ｐゴシック" pitchFamily="34" charset="-128"/>
                  </a:endParaRPr>
                </a:p>
                <a:p>
                  <a:pPr algn="ctr" defTabSz="841772"/>
                  <a:r>
                    <a:rPr lang="en-US" altLang="zh-CN" sz="945" b="1" i="1" dirty="0">
                      <a:solidFill>
                        <a:schemeClr val="accent2">
                          <a:lumMod val="75000"/>
                        </a:schemeClr>
                      </a:solidFill>
                      <a:latin typeface="Consolas" panose="020B0609020204030204" pitchFamily="49" charset="0"/>
                      <a:ea typeface="ＭＳ Ｐゴシック" pitchFamily="34" charset="-128"/>
                    </a:rPr>
                    <a:t> pipelines</a:t>
                  </a: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="" xmlns:a16="http://schemas.microsoft.com/office/drawing/2014/main" id="{B955757C-21E0-4FC8-AF19-9F77C091E590}"/>
                  </a:ext>
                </a:extLst>
              </p:cNvPr>
              <p:cNvGrpSpPr/>
              <p:nvPr/>
            </p:nvGrpSpPr>
            <p:grpSpPr>
              <a:xfrm>
                <a:off x="334434" y="4597828"/>
                <a:ext cx="5545542" cy="450939"/>
                <a:chOff x="1176271" y="3539475"/>
                <a:chExt cx="5629728" cy="450939"/>
              </a:xfrm>
            </p:grpSpPr>
            <p:sp>
              <p:nvSpPr>
                <p:cNvPr id="18" name="矩形: 圆角 130">
                  <a:extLst>
                    <a:ext uri="{FF2B5EF4-FFF2-40B4-BE49-F238E27FC236}">
                      <a16:creationId xmlns="" xmlns:a16="http://schemas.microsoft.com/office/drawing/2014/main" id="{2A7F2FFB-F61B-411F-9379-8BC86F8CEB9D}"/>
                    </a:ext>
                  </a:extLst>
                </p:cNvPr>
                <p:cNvSpPr/>
                <p:nvPr/>
              </p:nvSpPr>
              <p:spPr>
                <a:xfrm>
                  <a:off x="1176271" y="3550777"/>
                  <a:ext cx="5629728" cy="438578"/>
                </a:xfrm>
                <a:prstGeom prst="roundRect">
                  <a:avLst>
                    <a:gd name="adj" fmla="val 10876"/>
                  </a:avLst>
                </a:prstGeom>
                <a:gradFill flip="none" rotWithShape="1">
                  <a:gsLst>
                    <a:gs pos="0">
                      <a:srgbClr val="99CCCC"/>
                    </a:gs>
                    <a:gs pos="66000">
                      <a:srgbClr val="006699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>
                  <a:noFill/>
                </a:ln>
                <a:effectLst>
                  <a:outerShdw blurRad="50800" dist="25400" dir="5400000" algn="tr" rotWithShape="0">
                    <a:prstClr val="black">
                      <a:alpha val="2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60120">
                    <a:defRPr/>
                  </a:pPr>
                  <a:endParaRPr lang="zh-CN" altLang="en-US" sz="1890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9" name="圆角矩形 95">
                  <a:extLst>
                    <a:ext uri="{FF2B5EF4-FFF2-40B4-BE49-F238E27FC236}">
                      <a16:creationId xmlns="" xmlns:a16="http://schemas.microsoft.com/office/drawing/2014/main" id="{E7824B8C-E520-48D3-90F8-9C9F3BDE418A}"/>
                    </a:ext>
                  </a:extLst>
                </p:cNvPr>
                <p:cNvSpPr/>
                <p:nvPr/>
              </p:nvSpPr>
              <p:spPr>
                <a:xfrm>
                  <a:off x="1176271" y="3539475"/>
                  <a:ext cx="5623250" cy="450939"/>
                </a:xfrm>
                <a:prstGeom prst="roundRect">
                  <a:avLst>
                    <a:gd name="adj" fmla="val 0"/>
                  </a:avLst>
                </a:prstGeom>
                <a:noFill/>
                <a:ln w="19050" cap="flat" cmpd="sng" algn="ctr">
                  <a:noFill/>
                  <a:prstDash val="solid"/>
                </a:ln>
                <a:effectLst/>
              </p:spPr>
              <p:txBody>
                <a:bodyPr lIns="37800" tIns="37800" rIns="37800" bIns="37800" rtlCol="0" anchor="ctr"/>
                <a:lstStyle>
                  <a:defPPr>
                    <a:defRPr lang="zh-CN"/>
                  </a:defPPr>
                  <a:lvl1pPr marL="0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636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272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908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545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8180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816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452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7087" algn="l" defTabSz="1219272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r>
                    <a:rPr lang="en-US" altLang="zh-CN" sz="1680" b="1" dirty="0" err="1">
                      <a:solidFill>
                        <a:schemeClr val="bg1"/>
                      </a:solidFill>
                      <a:latin typeface="Arial"/>
                      <a:ea typeface="微软雅黑"/>
                    </a:rPr>
                    <a:t>Kubernetes</a:t>
                  </a:r>
                  <a:endParaRPr lang="en-US" altLang="zh-CN" sz="1680" b="1" dirty="0">
                    <a:solidFill>
                      <a:schemeClr val="bg1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16" name="圆角矩形 15"/>
              <p:cNvSpPr/>
              <p:nvPr/>
            </p:nvSpPr>
            <p:spPr bwMode="auto">
              <a:xfrm>
                <a:off x="2282179" y="2183028"/>
                <a:ext cx="1515553" cy="428149"/>
              </a:xfrm>
              <a:prstGeom prst="round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lg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83160" tIns="41580" rIns="83160" bIns="4158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841772"/>
                <a:r>
                  <a:rPr lang="en-US" altLang="zh-CN" sz="1050" b="1" dirty="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  <a:cs typeface="Arial" panose="020B0604020202020204" pitchFamily="34" charset="0"/>
                  </a:rPr>
                  <a:t>Notebooks</a:t>
                </a:r>
              </a:p>
              <a:p>
                <a:pPr algn="ctr" defTabSz="841772"/>
                <a:r>
                  <a:rPr lang="en-US" altLang="zh-CN" sz="945" b="1" i="1" dirty="0" err="1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ＭＳ Ｐゴシック" pitchFamily="34" charset="-128"/>
                  </a:rPr>
                  <a:t>Jupyterhub</a:t>
                </a:r>
                <a:r>
                  <a:rPr lang="en-US" altLang="zh-CN" sz="945" b="1" i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ＭＳ Ｐゴシック" pitchFamily="34" charset="-128"/>
                  </a:rPr>
                  <a:t>    </a:t>
                </a:r>
                <a:r>
                  <a:rPr lang="en-US" altLang="zh-CN" sz="945" b="1" i="1" dirty="0" err="1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ＭＳ Ｐゴシック" pitchFamily="34" charset="-128"/>
                  </a:rPr>
                  <a:t>elyra</a:t>
                </a:r>
                <a:endParaRPr lang="en-US" altLang="zh-CN" sz="945" b="1" i="1" dirty="0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ea typeface="ＭＳ Ｐゴシック" pitchFamily="34" charset="-128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 bwMode="auto">
              <a:xfrm>
                <a:off x="2281833" y="1694968"/>
                <a:ext cx="1515899" cy="446026"/>
              </a:xfrm>
              <a:prstGeom prst="round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lg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83160" tIns="41580" rIns="83160" bIns="4158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841772"/>
                <a:r>
                  <a:rPr lang="en-US" altLang="zh-CN" sz="1050" b="1" dirty="0" err="1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  <a:cs typeface="Arial" panose="020B0604020202020204" pitchFamily="34" charset="0"/>
                  </a:rPr>
                  <a:t>openEuler</a:t>
                </a:r>
                <a:r>
                  <a:rPr lang="en-US" altLang="zh-CN" sz="1050" b="1" dirty="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  <a:cs typeface="Arial" panose="020B0604020202020204" pitchFamily="34" charset="0"/>
                  </a:rPr>
                  <a:t> Model Store</a:t>
                </a:r>
              </a:p>
            </p:txBody>
          </p:sp>
        </p:grp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5383" y="3558689"/>
              <a:ext cx="326695" cy="25627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3121" y="1700808"/>
              <a:ext cx="326695" cy="25627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33153" y="3140968"/>
              <a:ext cx="326695" cy="256270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983431" y="3596846"/>
              <a:ext cx="1152129" cy="211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40" i="1" dirty="0">
                  <a:solidFill>
                    <a:srgbClr val="CCCCFF"/>
                  </a:solidFill>
                  <a:latin typeface="Consolas" panose="020B0609020204030204" pitchFamily="49" charset="0"/>
                </a:rPr>
                <a:t>Data Engineer</a:t>
              </a:r>
              <a:endParaRPr lang="zh-CN" altLang="en-US" sz="840" i="1" dirty="0">
                <a:solidFill>
                  <a:srgbClr val="CCCCFF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719735" y="1989420"/>
              <a:ext cx="1152129" cy="211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40" i="1" dirty="0">
                  <a:solidFill>
                    <a:srgbClr val="CCCCFF"/>
                  </a:solidFill>
                  <a:latin typeface="Consolas" panose="020B0609020204030204" pitchFamily="49" charset="0"/>
                </a:rPr>
                <a:t>Data Scientist</a:t>
              </a:r>
              <a:endParaRPr lang="zh-CN" altLang="en-US" sz="840" i="1" dirty="0">
                <a:solidFill>
                  <a:srgbClr val="CCCCFF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997206" y="3492704"/>
              <a:ext cx="631274" cy="3341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40" i="1" dirty="0" err="1">
                  <a:solidFill>
                    <a:srgbClr val="CCCCFF"/>
                  </a:solidFill>
                  <a:latin typeface="Consolas" panose="020B0609020204030204" pitchFamily="49" charset="0"/>
                </a:rPr>
                <a:t>Devops</a:t>
              </a:r>
              <a:endParaRPr lang="en-US" altLang="zh-CN" sz="840" i="1" dirty="0">
                <a:solidFill>
                  <a:srgbClr val="CCCCFF"/>
                </a:solidFill>
                <a:latin typeface="Consolas" panose="020B0609020204030204" pitchFamily="49" charset="0"/>
              </a:endParaRPr>
            </a:p>
            <a:p>
              <a:pPr algn="ctr"/>
              <a:r>
                <a:rPr lang="en-US" altLang="zh-CN" sz="840" i="1" dirty="0">
                  <a:solidFill>
                    <a:srgbClr val="CCCCFF"/>
                  </a:solidFill>
                  <a:latin typeface="Consolas" panose="020B0609020204030204" pitchFamily="49" charset="0"/>
                </a:rPr>
                <a:t>Engineer</a:t>
              </a:r>
              <a:endParaRPr lang="zh-CN" altLang="en-US" sz="840" i="1" dirty="0">
                <a:solidFill>
                  <a:srgbClr val="CCCCFF"/>
                </a:solidFill>
                <a:latin typeface="Consolas" panose="020B0609020204030204" pitchFamily="49" charset="0"/>
              </a:endParaRPr>
            </a:p>
          </p:txBody>
        </p:sp>
      </p:grpSp>
      <p:pic>
        <p:nvPicPr>
          <p:cNvPr id="38" name="Picture 4" descr="An Opportunity rebuild Machine Learning - BLOCKGEN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137" y="1151338"/>
            <a:ext cx="5218789" cy="178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文本框 38"/>
          <p:cNvSpPr txBox="1"/>
          <p:nvPr/>
        </p:nvSpPr>
        <p:spPr>
          <a:xfrm>
            <a:off x="6633150" y="3093644"/>
            <a:ext cx="6168450" cy="335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00" b="1" dirty="0" err="1">
                <a:solidFill>
                  <a:schemeClr val="bg1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openEuler</a:t>
            </a:r>
            <a:r>
              <a:rPr lang="en-US" altLang="zh-CN" sz="2100" b="1" dirty="0">
                <a:solidFill>
                  <a:schemeClr val="bg1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 </a:t>
            </a:r>
            <a:r>
              <a:rPr lang="en-US" altLang="zh-CN" sz="2100" b="1" dirty="0" err="1">
                <a:solidFill>
                  <a:schemeClr val="bg1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Morphy</a:t>
            </a:r>
            <a:r>
              <a:rPr lang="en-US" altLang="zh-CN" sz="2100" b="1" dirty="0">
                <a:solidFill>
                  <a:schemeClr val="bg1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 platform</a:t>
            </a:r>
            <a:endParaRPr lang="en-US" altLang="zh-CN" sz="147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70" b="1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Morphy</a:t>
            </a:r>
            <a:r>
              <a:rPr lang="zh-CN" altLang="en-US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平台是面向</a:t>
            </a:r>
            <a:r>
              <a:rPr lang="en-US" altLang="zh-CN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AI/</a:t>
            </a:r>
            <a:r>
              <a:rPr lang="en-US" altLang="zh-CN" sz="1470" b="1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Bigdata</a:t>
            </a:r>
            <a:r>
              <a:rPr lang="zh-CN" altLang="en-US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场景，基于</a:t>
            </a:r>
            <a:r>
              <a:rPr lang="en-US" altLang="zh-CN" sz="1470" b="1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Kubernetes</a:t>
            </a:r>
            <a:r>
              <a:rPr lang="zh-CN" altLang="en-US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的容器基础设施管理平台。</a:t>
            </a:r>
            <a:endParaRPr lang="en-US" altLang="zh-CN" sz="147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147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1470" b="1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Morphy</a:t>
            </a:r>
            <a:r>
              <a:rPr lang="zh-CN" altLang="en-US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平台能够帮助中小企业和个人开发者快速构建自己的</a:t>
            </a:r>
            <a:r>
              <a:rPr lang="en-US" altLang="zh-CN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AI</a:t>
            </a:r>
            <a:r>
              <a:rPr lang="zh-CN" altLang="en-US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工作站。所有的数据管理、</a:t>
            </a:r>
            <a:r>
              <a:rPr lang="en-US" altLang="zh-CN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AI</a:t>
            </a:r>
            <a:r>
              <a:rPr lang="zh-CN" altLang="en-US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训练、模型发布、模型服务等都可以通过</a:t>
            </a:r>
            <a:r>
              <a:rPr lang="en-US" altLang="zh-CN" sz="1470" b="1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Morphy</a:t>
            </a:r>
            <a:r>
              <a:rPr lang="en-US" altLang="zh-CN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Web UI</a:t>
            </a:r>
            <a:r>
              <a:rPr lang="zh-CN" altLang="en-US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方便操作。</a:t>
            </a:r>
            <a:endParaRPr lang="en-US" altLang="zh-CN" sz="147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147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1470" b="1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Morphy</a:t>
            </a:r>
            <a:r>
              <a:rPr lang="zh-CN" altLang="en-US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平台令数据科学家可以关注于模型训练、数据分析。还可以简化运维工程师的日常维护工作。</a:t>
            </a:r>
            <a:endParaRPr lang="en-US" altLang="zh-CN" sz="147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147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1470" b="1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Mophy</a:t>
            </a:r>
            <a:r>
              <a:rPr lang="zh-CN" altLang="en-US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平台提供了对</a:t>
            </a:r>
            <a:r>
              <a:rPr lang="en-US" altLang="zh-CN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AI</a:t>
            </a:r>
            <a:r>
              <a:rPr lang="zh-CN" altLang="en-US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场景的加速和自调优（</a:t>
            </a:r>
            <a:r>
              <a:rPr lang="en-US" altLang="zh-CN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A-tune</a:t>
            </a:r>
            <a:r>
              <a:rPr lang="zh-CN" altLang="en-US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，</a:t>
            </a:r>
            <a:r>
              <a:rPr lang="en-US" altLang="zh-CN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Gazelle CNI</a:t>
            </a:r>
            <a:r>
              <a:rPr lang="zh-CN" altLang="en-US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）</a:t>
            </a:r>
            <a:endParaRPr lang="en-US" altLang="zh-CN" sz="147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147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1470" b="1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Morphy</a:t>
            </a:r>
            <a:r>
              <a:rPr lang="zh-CN" altLang="en-US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平台希望降低</a:t>
            </a:r>
            <a:r>
              <a:rPr lang="en-US" altLang="zh-CN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AI</a:t>
            </a:r>
            <a:r>
              <a:rPr lang="zh-CN" altLang="en-US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的门槛，令</a:t>
            </a:r>
            <a:r>
              <a:rPr lang="en-US" altLang="zh-CN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AI</a:t>
            </a:r>
            <a:r>
              <a:rPr lang="zh-CN" altLang="en-US" sz="147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开发者可以站在巨人的肩膀上。</a:t>
            </a:r>
            <a:endParaRPr lang="en-US" altLang="zh-CN" sz="126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004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0534" y="384175"/>
            <a:ext cx="6928179" cy="443198"/>
          </a:xfrm>
        </p:spPr>
        <p:txBody>
          <a:bodyPr/>
          <a:lstStyle/>
          <a:p>
            <a:r>
              <a:rPr lang="zh-CN" altLang="en-US" dirty="0"/>
              <a:t>基于</a:t>
            </a:r>
            <a:r>
              <a:rPr lang="en-US" altLang="zh-CN" dirty="0" err="1"/>
              <a:t>openEuler</a:t>
            </a:r>
            <a:r>
              <a:rPr lang="zh-CN" altLang="en-US" dirty="0"/>
              <a:t>的大数据和</a:t>
            </a:r>
            <a:r>
              <a:rPr lang="en-US" altLang="zh-CN" dirty="0"/>
              <a:t>AI</a:t>
            </a:r>
            <a:r>
              <a:rPr lang="zh-CN" altLang="en-US" dirty="0"/>
              <a:t>平台</a:t>
            </a:r>
            <a:r>
              <a:rPr lang="zh-CN" altLang="en-US" dirty="0" smtClean="0"/>
              <a:t>探讨</a:t>
            </a:r>
            <a:endParaRPr lang="zh-CN" altLang="en-US" dirty="0"/>
          </a:p>
        </p:txBody>
      </p:sp>
      <p:sp>
        <p:nvSpPr>
          <p:cNvPr id="40" name="文本框 39"/>
          <p:cNvSpPr txBox="1"/>
          <p:nvPr/>
        </p:nvSpPr>
        <p:spPr>
          <a:xfrm>
            <a:off x="6647608" y="1196752"/>
            <a:ext cx="5731117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ith </a:t>
            </a:r>
            <a:r>
              <a:rPr lang="en-US" altLang="zh-CN" b="1" dirty="0" err="1" smtClean="0">
                <a:solidFill>
                  <a:schemeClr val="bg1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Morphy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platform in </a:t>
            </a:r>
            <a:r>
              <a:rPr lang="en-US" altLang="zh-CN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openEuler</a:t>
            </a:r>
            <a:endParaRPr lang="en-US" altLang="zh-CN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一键安装，一键启动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工作站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者可以通过</a:t>
            </a:r>
            <a:r>
              <a:rPr lang="en-US" altLang="zh-CN" sz="14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jupyter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Notebook Web 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直接进行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ML coding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提供了大量高效的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训练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API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框架供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者使用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页面，简单操作即可完成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模型发布和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提供给了多种监控组件，便于管理基础设施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提供多种高性能组件加速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训练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，如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A-Tune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Gazelle CNI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Morphy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支持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定制化，对于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流中的所有组件都是可配置的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，每个过程的组件都可以像搭积木式地替换。例如：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者可以选择</a:t>
            </a:r>
            <a:r>
              <a:rPr lang="en-US" altLang="zh-CN" sz="14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flink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而不是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spark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进行数据处理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者可以配置使用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olcano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中不同调度算法来使得集群更加高效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  <a:p>
            <a:pPr lvl="1"/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92875" y="1196752"/>
            <a:ext cx="5976664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Status quo</a:t>
            </a:r>
          </a:p>
          <a:p>
            <a:pPr algn="ctr"/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完成一个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工作站搭建：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需要有</a:t>
            </a:r>
            <a:r>
              <a:rPr lang="en-US" altLang="zh-CN" sz="14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Devops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工程师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搭建集群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需要有数据工程师来部署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数据分析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组件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需要有数据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科学家在集群中训练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需要有运维工程师将模型发布并部署作为服务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对于中小企业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的工作流中缺少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上述任何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角色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将难以搭建完善的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商业工作流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组件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团队需要的</a:t>
            </a:r>
            <a:r>
              <a:rPr lang="zh-CN" altLang="en-US" sz="1400" b="1" dirty="0" smtClean="0">
                <a:solidFill>
                  <a:srgbClr val="00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成本很高</a:t>
            </a:r>
            <a:endParaRPr lang="en-US" altLang="zh-CN" sz="1400" b="1" dirty="0">
              <a:solidFill>
                <a:srgbClr val="00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对于个人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开发者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开发的门槛过高，涉及到的组件较多，很难建立起个人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开发工作站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可以选择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向云服务商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购买，但</a:t>
            </a:r>
            <a:r>
              <a:rPr lang="zh-CN" altLang="en-US" sz="1400" b="1" dirty="0" smtClean="0">
                <a:solidFill>
                  <a:srgbClr val="00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负担不起</a:t>
            </a:r>
            <a:endParaRPr lang="en-US" altLang="zh-CN" sz="1400" b="1" dirty="0">
              <a:solidFill>
                <a:srgbClr val="00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 bwMode="auto">
          <a:xfrm>
            <a:off x="6269539" y="1105373"/>
            <a:ext cx="0" cy="5292588"/>
          </a:xfrm>
          <a:prstGeom prst="line">
            <a:avLst/>
          </a:prstGeom>
          <a:noFill/>
          <a:ln w="9525" cap="flat" cmpd="sng" algn="ctr">
            <a:solidFill>
              <a:schemeClr val="accent1">
                <a:lumMod val="75000"/>
              </a:schemeClr>
            </a:solidFill>
            <a:prstDash val="lgDashDotDot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5083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0534" y="384175"/>
            <a:ext cx="4400244" cy="443198"/>
          </a:xfrm>
        </p:spPr>
        <p:txBody>
          <a:bodyPr/>
          <a:lstStyle/>
          <a:p>
            <a:r>
              <a:rPr lang="en-US" altLang="zh-CN" dirty="0"/>
              <a:t>SIG</a:t>
            </a:r>
            <a:r>
              <a:rPr lang="zh-CN" altLang="en-US" dirty="0"/>
              <a:t>技术范围和路标</a:t>
            </a:r>
            <a:r>
              <a:rPr lang="zh-CN" altLang="en-US" dirty="0" smtClean="0"/>
              <a:t>讨论</a:t>
            </a:r>
            <a:endParaRPr lang="zh-CN" altLang="en-US" dirty="0"/>
          </a:p>
        </p:txBody>
      </p:sp>
      <p:sp>
        <p:nvSpPr>
          <p:cNvPr id="8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880533" y="1275622"/>
            <a:ext cx="8861400" cy="387798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800" dirty="0" smtClean="0"/>
              <a:t>愿景</a:t>
            </a:r>
            <a:r>
              <a:rPr lang="zh-CN" altLang="en-US" sz="2800" dirty="0"/>
              <a:t>：</a:t>
            </a:r>
            <a:r>
              <a:rPr lang="zh-CN" altLang="en-US" sz="2800" b="1" dirty="0">
                <a:solidFill>
                  <a:schemeClr val="bg1"/>
                </a:solidFill>
              </a:rPr>
              <a:t>让</a:t>
            </a:r>
            <a:r>
              <a:rPr lang="en-US" altLang="zh-CN" sz="2800" b="1" dirty="0">
                <a:solidFill>
                  <a:schemeClr val="bg1"/>
                </a:solidFill>
              </a:rPr>
              <a:t>AI</a:t>
            </a:r>
            <a:r>
              <a:rPr lang="zh-CN" altLang="en-US" sz="2800" b="1" dirty="0">
                <a:solidFill>
                  <a:schemeClr val="bg1"/>
                </a:solidFill>
              </a:rPr>
              <a:t>和</a:t>
            </a:r>
            <a:r>
              <a:rPr lang="en-US" altLang="zh-CN" sz="2800" b="1" dirty="0" err="1">
                <a:solidFill>
                  <a:schemeClr val="bg1"/>
                </a:solidFill>
              </a:rPr>
              <a:t>BigData</a:t>
            </a:r>
            <a:r>
              <a:rPr lang="zh-CN" altLang="en-US" sz="2800" b="1" dirty="0">
                <a:solidFill>
                  <a:schemeClr val="bg1"/>
                </a:solidFill>
              </a:rPr>
              <a:t>在</a:t>
            </a:r>
            <a:r>
              <a:rPr lang="en-US" altLang="zh-CN" sz="2800" b="1" dirty="0">
                <a:solidFill>
                  <a:schemeClr val="bg1"/>
                </a:solidFill>
              </a:rPr>
              <a:t>openEuler</a:t>
            </a:r>
            <a:r>
              <a:rPr lang="zh-CN" altLang="en-US" sz="2800" b="1" dirty="0">
                <a:solidFill>
                  <a:schemeClr val="bg1"/>
                </a:solidFill>
              </a:rPr>
              <a:t>上能用、易用、好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用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文本占位符 2"/>
          <p:cNvSpPr txBox="1">
            <a:spLocks/>
          </p:cNvSpPr>
          <p:nvPr/>
        </p:nvSpPr>
        <p:spPr>
          <a:xfrm>
            <a:off x="880533" y="4091313"/>
            <a:ext cx="8913979" cy="12321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 marL="299227" indent="-299227" algn="l" defTabSz="1196907" rtl="0" eaLnBrk="1" latinLnBrk="0" hangingPunct="1">
              <a:lnSpc>
                <a:spcPct val="90000"/>
              </a:lnSpc>
              <a:spcBef>
                <a:spcPts val="1309"/>
              </a:spcBef>
              <a:buFont typeface="Arial" panose="020B0604020202020204" pitchFamily="34" charset="0"/>
              <a:buChar char="•"/>
              <a:defRPr kumimoji="1" lang="zh-CN" altLang="en-US" sz="2133" kern="1200" baseline="0" dirty="0">
                <a:solidFill>
                  <a:srgbClr val="F0AA5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itchFamily="34" charset="0"/>
              </a:defRPr>
            </a:lvl1pPr>
            <a:lvl2pPr marL="897681" indent="-299227" algn="l" defTabSz="1196907" rtl="0" eaLnBrk="1" latinLnBrk="0" hangingPunct="1">
              <a:lnSpc>
                <a:spcPct val="90000"/>
              </a:lnSpc>
              <a:spcBef>
                <a:spcPts val="655"/>
              </a:spcBef>
              <a:buFont typeface="Arial" panose="020B0604020202020204" pitchFamily="34" charset="0"/>
              <a:buChar char="•"/>
              <a:defRPr sz="311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96134" indent="-299227" algn="l" defTabSz="1196907" rtl="0" eaLnBrk="1" latinLnBrk="0" hangingPunct="1">
              <a:lnSpc>
                <a:spcPct val="90000"/>
              </a:lnSpc>
              <a:spcBef>
                <a:spcPts val="655"/>
              </a:spcBef>
              <a:buFont typeface="Arial" panose="020B0604020202020204" pitchFamily="34" charset="0"/>
              <a:buChar char="•"/>
              <a:defRPr sz="25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94589" indent="-299227" algn="l" defTabSz="1196907" rtl="0" eaLnBrk="1" latinLnBrk="0" hangingPunct="1">
              <a:lnSpc>
                <a:spcPct val="90000"/>
              </a:lnSpc>
              <a:spcBef>
                <a:spcPts val="65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93043" indent="-299227" algn="l" defTabSz="1196907" rtl="0" eaLnBrk="1" latinLnBrk="0" hangingPunct="1">
              <a:lnSpc>
                <a:spcPct val="90000"/>
              </a:lnSpc>
              <a:spcBef>
                <a:spcPts val="65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91497" indent="-299227" algn="l" defTabSz="1196907" rtl="0" eaLnBrk="1" latinLnBrk="0" hangingPunct="1">
              <a:lnSpc>
                <a:spcPct val="90000"/>
              </a:lnSpc>
              <a:spcBef>
                <a:spcPts val="65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89950" indent="-299227" algn="l" defTabSz="1196907" rtl="0" eaLnBrk="1" latinLnBrk="0" hangingPunct="1">
              <a:lnSpc>
                <a:spcPct val="90000"/>
              </a:lnSpc>
              <a:spcBef>
                <a:spcPts val="65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8404" indent="-299227" algn="l" defTabSz="1196907" rtl="0" eaLnBrk="1" latinLnBrk="0" hangingPunct="1">
              <a:lnSpc>
                <a:spcPct val="90000"/>
              </a:lnSpc>
              <a:spcBef>
                <a:spcPts val="65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86856" indent="-299227" algn="l" defTabSz="1196907" rtl="0" eaLnBrk="1" latinLnBrk="0" hangingPunct="1">
              <a:lnSpc>
                <a:spcPct val="90000"/>
              </a:lnSpc>
              <a:spcBef>
                <a:spcPts val="65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2800" dirty="0"/>
              <a:t>进展</a:t>
            </a:r>
            <a:r>
              <a:rPr lang="zh-CN" altLang="en-US" sz="2800" dirty="0" smtClean="0"/>
              <a:t>：</a:t>
            </a:r>
            <a:endParaRPr lang="en-US" altLang="zh-CN" sz="2800" dirty="0" smtClean="0"/>
          </a:p>
          <a:p>
            <a:pPr marL="598454" lvl="1" indent="0">
              <a:buNone/>
            </a:pPr>
            <a:r>
              <a:rPr lang="en-US" altLang="zh-CN" sz="2400" dirty="0" smtClean="0">
                <a:solidFill>
                  <a:schemeClr val="bg1"/>
                </a:solidFill>
              </a:rPr>
              <a:t>AI</a:t>
            </a:r>
            <a:r>
              <a:rPr lang="zh-CN" altLang="en-US" sz="2400" dirty="0" smtClean="0">
                <a:solidFill>
                  <a:schemeClr val="bg1"/>
                </a:solidFill>
              </a:rPr>
              <a:t>：</a:t>
            </a:r>
            <a:r>
              <a:rPr lang="en-US" altLang="zh-CN" sz="2400" dirty="0" err="1" smtClean="0">
                <a:solidFill>
                  <a:schemeClr val="bg1"/>
                </a:solidFill>
              </a:rPr>
              <a:t>tensorflow</a:t>
            </a:r>
            <a:r>
              <a:rPr lang="en-US" altLang="zh-CN" sz="2400" dirty="0" smtClean="0">
                <a:solidFill>
                  <a:schemeClr val="bg1"/>
                </a:solidFill>
              </a:rPr>
              <a:t>/</a:t>
            </a:r>
            <a:r>
              <a:rPr lang="en-US" altLang="zh-CN" sz="2400" dirty="0" err="1" smtClean="0">
                <a:solidFill>
                  <a:schemeClr val="bg1"/>
                </a:solidFill>
              </a:rPr>
              <a:t>pytorch</a:t>
            </a:r>
            <a:r>
              <a:rPr lang="en-US" altLang="zh-CN" sz="2400" dirty="0" smtClean="0">
                <a:solidFill>
                  <a:schemeClr val="bg1"/>
                </a:solidFill>
              </a:rPr>
              <a:t>/</a:t>
            </a:r>
            <a:r>
              <a:rPr lang="en-US" altLang="zh-CN" sz="2400" dirty="0" err="1" smtClean="0">
                <a:solidFill>
                  <a:schemeClr val="bg1"/>
                </a:solidFill>
              </a:rPr>
              <a:t>libsvm</a:t>
            </a:r>
            <a:r>
              <a:rPr lang="en-US" altLang="zh-CN" sz="2400" dirty="0" smtClean="0">
                <a:solidFill>
                  <a:schemeClr val="bg1"/>
                </a:solidFill>
              </a:rPr>
              <a:t>/</a:t>
            </a:r>
            <a:r>
              <a:rPr lang="en-US" altLang="zh-CN" sz="2400" dirty="0" err="1" smtClean="0">
                <a:solidFill>
                  <a:schemeClr val="bg1"/>
                </a:solidFill>
              </a:rPr>
              <a:t>scikit</a:t>
            </a:r>
            <a:r>
              <a:rPr lang="en-US" altLang="zh-CN" sz="2400" dirty="0" smtClean="0">
                <a:solidFill>
                  <a:schemeClr val="bg1"/>
                </a:solidFill>
              </a:rPr>
              <a:t>-learn/</a:t>
            </a:r>
            <a:r>
              <a:rPr lang="en-US" altLang="zh-CN" sz="2400" dirty="0" err="1" smtClean="0">
                <a:solidFill>
                  <a:schemeClr val="bg1"/>
                </a:solidFill>
              </a:rPr>
              <a:t>lightgbm</a:t>
            </a:r>
            <a:r>
              <a:rPr lang="en-US" altLang="zh-CN" sz="2400" dirty="0" smtClean="0">
                <a:solidFill>
                  <a:schemeClr val="bg1"/>
                </a:solidFill>
              </a:rPr>
              <a:t>…</a:t>
            </a:r>
            <a:endParaRPr lang="en-US" altLang="zh-CN" sz="2400" dirty="0">
              <a:solidFill>
                <a:schemeClr val="bg1"/>
              </a:solidFill>
            </a:endParaRPr>
          </a:p>
          <a:p>
            <a:pPr marL="598454" lvl="1" indent="0">
              <a:buNone/>
            </a:pPr>
            <a:r>
              <a:rPr lang="en-US" altLang="zh-CN" sz="2400" dirty="0" err="1" smtClean="0">
                <a:solidFill>
                  <a:schemeClr val="bg1"/>
                </a:solidFill>
              </a:rPr>
              <a:t>BigData</a:t>
            </a:r>
            <a:r>
              <a:rPr lang="zh-CN" altLang="en-US" sz="2400" dirty="0" smtClean="0">
                <a:solidFill>
                  <a:schemeClr val="bg1"/>
                </a:solidFill>
              </a:rPr>
              <a:t>：</a:t>
            </a:r>
            <a:r>
              <a:rPr lang="en-US" altLang="zh-CN" sz="2400" dirty="0" smtClean="0">
                <a:solidFill>
                  <a:schemeClr val="bg1"/>
                </a:solidFill>
              </a:rPr>
              <a:t>spark/</a:t>
            </a:r>
            <a:r>
              <a:rPr lang="en-US" altLang="zh-CN" sz="2400" dirty="0" err="1" smtClean="0">
                <a:solidFill>
                  <a:schemeClr val="bg1"/>
                </a:solidFill>
              </a:rPr>
              <a:t>kafka</a:t>
            </a:r>
            <a:r>
              <a:rPr lang="en-US" altLang="zh-CN" sz="2400" dirty="0" smtClean="0">
                <a:solidFill>
                  <a:schemeClr val="bg1"/>
                </a:solidFill>
              </a:rPr>
              <a:t>/</a:t>
            </a:r>
            <a:r>
              <a:rPr lang="en-US" altLang="zh-CN" sz="2400" dirty="0" err="1" smtClean="0">
                <a:solidFill>
                  <a:schemeClr val="bg1"/>
                </a:solidFill>
              </a:rPr>
              <a:t>jupyter</a:t>
            </a:r>
            <a:r>
              <a:rPr lang="en-US" altLang="zh-CN" sz="2400" dirty="0" smtClean="0">
                <a:solidFill>
                  <a:schemeClr val="bg1"/>
                </a:solidFill>
              </a:rPr>
              <a:t>/</a:t>
            </a:r>
            <a:r>
              <a:rPr lang="en-US" altLang="zh-CN" sz="2400" dirty="0" err="1" smtClean="0">
                <a:solidFill>
                  <a:schemeClr val="bg1"/>
                </a:solidFill>
              </a:rPr>
              <a:t>flink</a:t>
            </a:r>
            <a:r>
              <a:rPr lang="en-US" altLang="zh-CN" sz="2400" dirty="0" smtClean="0">
                <a:solidFill>
                  <a:schemeClr val="bg1"/>
                </a:solidFill>
              </a:rPr>
              <a:t>/presto/</a:t>
            </a:r>
            <a:r>
              <a:rPr lang="en-US" altLang="zh-CN" sz="2400" dirty="0" err="1" smtClean="0">
                <a:solidFill>
                  <a:schemeClr val="bg1"/>
                </a:solidFill>
              </a:rPr>
              <a:t>hadoop</a:t>
            </a:r>
            <a:r>
              <a:rPr lang="en-US" altLang="zh-CN" sz="2400" dirty="0" smtClean="0">
                <a:solidFill>
                  <a:schemeClr val="bg1"/>
                </a:solidFill>
              </a:rPr>
              <a:t>…</a:t>
            </a:r>
            <a:endParaRPr lang="en-US" altLang="zh-CN" sz="2400" dirty="0">
              <a:solidFill>
                <a:schemeClr val="bg1"/>
              </a:solidFill>
            </a:endParaRPr>
          </a:p>
        </p:txBody>
      </p:sp>
      <p:sp>
        <p:nvSpPr>
          <p:cNvPr id="10" name="文本占位符 2"/>
          <p:cNvSpPr txBox="1">
            <a:spLocks/>
          </p:cNvSpPr>
          <p:nvPr/>
        </p:nvSpPr>
        <p:spPr>
          <a:xfrm>
            <a:off x="880532" y="1730050"/>
            <a:ext cx="7067319" cy="20764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 marL="299227" indent="-299227" algn="l" defTabSz="1196907" rtl="0" eaLnBrk="1" latinLnBrk="0" hangingPunct="1">
              <a:lnSpc>
                <a:spcPct val="90000"/>
              </a:lnSpc>
              <a:spcBef>
                <a:spcPts val="1309"/>
              </a:spcBef>
              <a:buFont typeface="Arial" panose="020B0604020202020204" pitchFamily="34" charset="0"/>
              <a:buChar char="•"/>
              <a:defRPr kumimoji="1" lang="zh-CN" altLang="en-US" sz="2133" kern="1200" baseline="0" dirty="0">
                <a:solidFill>
                  <a:srgbClr val="F0AA5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itchFamily="34" charset="0"/>
              </a:defRPr>
            </a:lvl1pPr>
            <a:lvl2pPr marL="897681" indent="-299227" algn="l" defTabSz="1196907" rtl="0" eaLnBrk="1" latinLnBrk="0" hangingPunct="1">
              <a:lnSpc>
                <a:spcPct val="90000"/>
              </a:lnSpc>
              <a:spcBef>
                <a:spcPts val="655"/>
              </a:spcBef>
              <a:buFont typeface="Arial" panose="020B0604020202020204" pitchFamily="34" charset="0"/>
              <a:buChar char="•"/>
              <a:defRPr sz="311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96134" indent="-299227" algn="l" defTabSz="1196907" rtl="0" eaLnBrk="1" latinLnBrk="0" hangingPunct="1">
              <a:lnSpc>
                <a:spcPct val="90000"/>
              </a:lnSpc>
              <a:spcBef>
                <a:spcPts val="655"/>
              </a:spcBef>
              <a:buFont typeface="Arial" panose="020B0604020202020204" pitchFamily="34" charset="0"/>
              <a:buChar char="•"/>
              <a:defRPr sz="25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94589" indent="-299227" algn="l" defTabSz="1196907" rtl="0" eaLnBrk="1" latinLnBrk="0" hangingPunct="1">
              <a:lnSpc>
                <a:spcPct val="90000"/>
              </a:lnSpc>
              <a:spcBef>
                <a:spcPts val="65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93043" indent="-299227" algn="l" defTabSz="1196907" rtl="0" eaLnBrk="1" latinLnBrk="0" hangingPunct="1">
              <a:lnSpc>
                <a:spcPct val="90000"/>
              </a:lnSpc>
              <a:spcBef>
                <a:spcPts val="65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91497" indent="-299227" algn="l" defTabSz="1196907" rtl="0" eaLnBrk="1" latinLnBrk="0" hangingPunct="1">
              <a:lnSpc>
                <a:spcPct val="90000"/>
              </a:lnSpc>
              <a:spcBef>
                <a:spcPts val="65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89950" indent="-299227" algn="l" defTabSz="1196907" rtl="0" eaLnBrk="1" latinLnBrk="0" hangingPunct="1">
              <a:lnSpc>
                <a:spcPct val="90000"/>
              </a:lnSpc>
              <a:spcBef>
                <a:spcPts val="65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8404" indent="-299227" algn="l" defTabSz="1196907" rtl="0" eaLnBrk="1" latinLnBrk="0" hangingPunct="1">
              <a:lnSpc>
                <a:spcPct val="90000"/>
              </a:lnSpc>
              <a:spcBef>
                <a:spcPts val="65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86856" indent="-299227" algn="l" defTabSz="1196907" rtl="0" eaLnBrk="1" latinLnBrk="0" hangingPunct="1">
              <a:lnSpc>
                <a:spcPct val="90000"/>
              </a:lnSpc>
              <a:spcBef>
                <a:spcPts val="65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800" dirty="0"/>
              <a:t>路标</a:t>
            </a:r>
            <a:r>
              <a:rPr lang="zh-CN" altLang="en-US" sz="2800" dirty="0" smtClean="0"/>
              <a:t>：</a:t>
            </a:r>
            <a:r>
              <a:rPr lang="zh-CN" altLang="en-US" sz="2800" dirty="0">
                <a:solidFill>
                  <a:schemeClr val="bg1"/>
                </a:solidFill>
              </a:rPr>
              <a:t>能</a:t>
            </a:r>
            <a:r>
              <a:rPr lang="zh-CN" altLang="en-US" sz="2800" dirty="0" smtClean="0">
                <a:solidFill>
                  <a:schemeClr val="bg1"/>
                </a:solidFill>
              </a:rPr>
              <a:t>用</a:t>
            </a:r>
            <a:r>
              <a:rPr lang="en-US" altLang="zh-CN" sz="28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zh-CN" altLang="en-US" sz="2800" dirty="0" smtClean="0">
                <a:solidFill>
                  <a:schemeClr val="bg1"/>
                </a:solidFill>
              </a:rPr>
              <a:t>易用</a:t>
            </a:r>
            <a:r>
              <a:rPr lang="en-US" altLang="zh-CN" sz="28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zh-CN" altLang="en-US" sz="2800" dirty="0" smtClean="0">
                <a:solidFill>
                  <a:schemeClr val="bg1"/>
                </a:solidFill>
              </a:rPr>
              <a:t>好用</a:t>
            </a:r>
            <a:endParaRPr lang="en-US" altLang="zh-CN" sz="2800" dirty="0" smtClean="0"/>
          </a:p>
          <a:p>
            <a:pPr marL="598454" lvl="1" indent="0">
              <a:buNone/>
            </a:pPr>
            <a:r>
              <a:rPr lang="zh-CN" altLang="en-US" sz="2400" dirty="0" smtClean="0">
                <a:solidFill>
                  <a:schemeClr val="bg1"/>
                </a:solidFill>
              </a:rPr>
              <a:t>完整软件</a:t>
            </a:r>
            <a:r>
              <a:rPr lang="zh-CN" altLang="en-US" sz="2400" dirty="0">
                <a:solidFill>
                  <a:schemeClr val="bg1"/>
                </a:solidFill>
              </a:rPr>
              <a:t>栈：让</a:t>
            </a:r>
            <a:r>
              <a:rPr lang="en-US" altLang="zh-CN" sz="2400" dirty="0">
                <a:solidFill>
                  <a:schemeClr val="bg1"/>
                </a:solidFill>
              </a:rPr>
              <a:t>AI</a:t>
            </a:r>
            <a:r>
              <a:rPr lang="zh-CN" altLang="en-US" sz="2400" dirty="0">
                <a:solidFill>
                  <a:schemeClr val="bg1"/>
                </a:solidFill>
              </a:rPr>
              <a:t>、</a:t>
            </a:r>
            <a:r>
              <a:rPr lang="en-US" altLang="zh-CN" sz="2400" dirty="0" err="1">
                <a:solidFill>
                  <a:schemeClr val="bg1"/>
                </a:solidFill>
              </a:rPr>
              <a:t>BigData</a:t>
            </a:r>
            <a:r>
              <a:rPr lang="zh-CN" altLang="en-US" sz="2400" dirty="0">
                <a:solidFill>
                  <a:schemeClr val="bg1"/>
                </a:solidFill>
              </a:rPr>
              <a:t>在</a:t>
            </a:r>
            <a:r>
              <a:rPr lang="en-US" altLang="zh-CN" sz="2400" dirty="0">
                <a:solidFill>
                  <a:schemeClr val="bg1"/>
                </a:solidFill>
              </a:rPr>
              <a:t>openEuler</a:t>
            </a:r>
            <a:r>
              <a:rPr lang="zh-CN" altLang="en-US" sz="2400" dirty="0" smtClean="0">
                <a:solidFill>
                  <a:schemeClr val="bg1"/>
                </a:solidFill>
              </a:rPr>
              <a:t>上</a:t>
            </a:r>
            <a:r>
              <a:rPr lang="zh-CN" altLang="en-US" sz="2400" dirty="0">
                <a:solidFill>
                  <a:schemeClr val="bg1"/>
                </a:solidFill>
              </a:rPr>
              <a:t>能用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marL="598454" lvl="1" indent="0">
              <a:buFont typeface="Arial" panose="020B0604020202020204" pitchFamily="34" charset="0"/>
              <a:buNone/>
            </a:pPr>
            <a:r>
              <a:rPr lang="zh-CN" altLang="en-US" sz="2400" dirty="0" smtClean="0">
                <a:solidFill>
                  <a:schemeClr val="bg1"/>
                </a:solidFill>
              </a:rPr>
              <a:t>一键式平台：让</a:t>
            </a:r>
            <a:r>
              <a:rPr lang="en-US" altLang="zh-CN" sz="2400" dirty="0" smtClean="0">
                <a:solidFill>
                  <a:schemeClr val="bg1"/>
                </a:solidFill>
              </a:rPr>
              <a:t>AI</a:t>
            </a:r>
            <a:r>
              <a:rPr lang="zh-CN" altLang="en-US" sz="2400" dirty="0" smtClean="0">
                <a:solidFill>
                  <a:schemeClr val="bg1"/>
                </a:solidFill>
              </a:rPr>
              <a:t>、</a:t>
            </a:r>
            <a:r>
              <a:rPr lang="en-US" altLang="zh-CN" sz="2400" dirty="0" err="1" smtClean="0">
                <a:solidFill>
                  <a:schemeClr val="bg1"/>
                </a:solidFill>
              </a:rPr>
              <a:t>BigData</a:t>
            </a:r>
            <a:r>
              <a:rPr lang="zh-CN" altLang="en-US" sz="2400" dirty="0" smtClean="0">
                <a:solidFill>
                  <a:schemeClr val="bg1"/>
                </a:solidFill>
              </a:rPr>
              <a:t>在</a:t>
            </a:r>
            <a:r>
              <a:rPr lang="en-US" altLang="zh-CN" sz="2400" dirty="0" smtClean="0">
                <a:solidFill>
                  <a:schemeClr val="bg1"/>
                </a:solidFill>
              </a:rPr>
              <a:t>openEuler</a:t>
            </a:r>
            <a:r>
              <a:rPr lang="zh-CN" altLang="en-US" sz="2400" dirty="0" smtClean="0">
                <a:solidFill>
                  <a:schemeClr val="bg1"/>
                </a:solidFill>
              </a:rPr>
              <a:t>上易用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marL="598454" lvl="1" indent="0">
              <a:buFont typeface="Arial" panose="020B0604020202020204" pitchFamily="34" charset="0"/>
              <a:buNone/>
            </a:pPr>
            <a:r>
              <a:rPr lang="zh-CN" altLang="en-US" sz="2400" dirty="0" smtClean="0">
                <a:solidFill>
                  <a:schemeClr val="bg1"/>
                </a:solidFill>
              </a:rPr>
              <a:t>用户态加速：让</a:t>
            </a:r>
            <a:r>
              <a:rPr lang="en-US" altLang="zh-CN" sz="2400" dirty="0" smtClean="0">
                <a:solidFill>
                  <a:schemeClr val="bg1"/>
                </a:solidFill>
              </a:rPr>
              <a:t>AI</a:t>
            </a:r>
            <a:r>
              <a:rPr lang="zh-CN" altLang="en-US" sz="2400" dirty="0" smtClean="0">
                <a:solidFill>
                  <a:schemeClr val="bg1"/>
                </a:solidFill>
              </a:rPr>
              <a:t>、</a:t>
            </a:r>
            <a:r>
              <a:rPr lang="en-US" altLang="zh-CN" sz="2400" dirty="0" err="1" smtClean="0">
                <a:solidFill>
                  <a:schemeClr val="bg1"/>
                </a:solidFill>
              </a:rPr>
              <a:t>BigData</a:t>
            </a:r>
            <a:r>
              <a:rPr lang="zh-CN" altLang="en-US" sz="2400" dirty="0" smtClean="0">
                <a:solidFill>
                  <a:schemeClr val="bg1"/>
                </a:solidFill>
              </a:rPr>
              <a:t>在</a:t>
            </a:r>
            <a:r>
              <a:rPr lang="en-US" altLang="zh-CN" sz="2400" dirty="0" smtClean="0">
                <a:solidFill>
                  <a:schemeClr val="bg1"/>
                </a:solidFill>
              </a:rPr>
              <a:t>openEuler</a:t>
            </a:r>
            <a:r>
              <a:rPr lang="zh-CN" altLang="en-US" sz="2400" dirty="0" smtClean="0">
                <a:solidFill>
                  <a:schemeClr val="bg1"/>
                </a:solidFill>
              </a:rPr>
              <a:t>上</a:t>
            </a:r>
            <a:r>
              <a:rPr lang="zh-CN" altLang="en-US" sz="2400" dirty="0">
                <a:solidFill>
                  <a:schemeClr val="bg1"/>
                </a:solidFill>
              </a:rPr>
              <a:t>好</a:t>
            </a:r>
            <a:r>
              <a:rPr lang="zh-CN" altLang="en-US" sz="2400" dirty="0" smtClean="0">
                <a:solidFill>
                  <a:schemeClr val="bg1"/>
                </a:solidFill>
              </a:rPr>
              <a:t>用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marL="598454" lvl="1" indent="0">
              <a:buNone/>
            </a:pPr>
            <a:r>
              <a:rPr lang="en-US" altLang="zh-CN" sz="2400" dirty="0">
                <a:solidFill>
                  <a:schemeClr val="bg1"/>
                </a:solidFill>
              </a:rPr>
              <a:t>WIKI</a:t>
            </a:r>
            <a:r>
              <a:rPr lang="zh-CN" altLang="en-US" sz="2400" dirty="0">
                <a:solidFill>
                  <a:schemeClr val="bg1"/>
                </a:solidFill>
              </a:rPr>
              <a:t>：</a:t>
            </a:r>
            <a:r>
              <a:rPr lang="en-US" altLang="zh-CN" sz="2400" dirty="0">
                <a:solidFill>
                  <a:schemeClr val="bg1"/>
                </a:solidFill>
              </a:rPr>
              <a:t>SIG</a:t>
            </a:r>
            <a:r>
              <a:rPr lang="zh-CN" altLang="en-US" sz="2400" dirty="0">
                <a:solidFill>
                  <a:schemeClr val="bg1"/>
                </a:solidFill>
              </a:rPr>
              <a:t>看板，进展，计划与</a:t>
            </a:r>
            <a:r>
              <a:rPr lang="zh-CN" altLang="en-US" sz="2400" dirty="0" smtClean="0">
                <a:solidFill>
                  <a:schemeClr val="bg1"/>
                </a:solidFill>
              </a:rPr>
              <a:t>路标</a:t>
            </a:r>
            <a:endParaRPr lang="en-US" altLang="zh-CN" sz="2400" dirty="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6323" y="1730050"/>
            <a:ext cx="3920463" cy="269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013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目录页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3">
      <a:majorFont>
        <a:latin typeface="Huawei Sans"/>
        <a:ea typeface="微软雅黑"/>
        <a:cs typeface=""/>
      </a:majorFont>
      <a:minorFont>
        <a:latin typeface="Huawei San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sz="2200" dirty="0" smtClean="0">
            <a:solidFill>
              <a:srgbClr val="FFFFFF"/>
            </a:solidFill>
            <a:latin typeface="Microsoft YaHei" panose="020B0503020204020204" pitchFamily="34" charset="-122"/>
            <a:ea typeface="Microsoft YaHei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1" id="{31AD3342-B2D7-44AB-B447-0EEAFE75289A}" vid="{0566C95E-B10D-4E50-AEA9-2F0B3BA020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PPT模板</Template>
  <TotalTime>4763</TotalTime>
  <Words>829</Words>
  <Application>Microsoft Office PowerPoint</Application>
  <PresentationFormat>自定义</PresentationFormat>
  <Paragraphs>233</Paragraphs>
  <Slides>8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0" baseType="lpstr">
      <vt:lpstr>Huawei Sans</vt:lpstr>
      <vt:lpstr>ＭＳ Ｐゴシック</vt:lpstr>
      <vt:lpstr>等线</vt:lpstr>
      <vt:lpstr>华文彩云</vt:lpstr>
      <vt:lpstr>宋体</vt:lpstr>
      <vt:lpstr>Microsoft YaHei</vt:lpstr>
      <vt:lpstr>Microsoft YaHei</vt:lpstr>
      <vt:lpstr>Arial</vt:lpstr>
      <vt:lpstr>Calibri</vt:lpstr>
      <vt:lpstr>Consolas</vt:lpstr>
      <vt:lpstr>Wingdings</vt:lpstr>
      <vt:lpstr>目录页</vt:lpstr>
      <vt:lpstr>sig-ai-bigdata</vt:lpstr>
      <vt:lpstr>PowerPoint 演示文稿</vt:lpstr>
      <vt:lpstr>sig-ai-bigdata 2020年成果和实践回顾</vt:lpstr>
      <vt:lpstr>openEuler LTS版本选型讨论</vt:lpstr>
      <vt:lpstr>基于openEuler的大数据和AI平台探讨</vt:lpstr>
      <vt:lpstr>基于openEuler的大数据和AI平台探讨</vt:lpstr>
      <vt:lpstr>SIG技术范围和路标讨论</vt:lpstr>
      <vt:lpstr>PowerPoint 演示文稿</vt:lpstr>
    </vt:vector>
  </TitlesOfParts>
  <Company>Huawei Technologies Co.,Ltd.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fanyan (A)</dc:creator>
  <cp:lastModifiedBy>zhuhengbo</cp:lastModifiedBy>
  <cp:revision>424</cp:revision>
  <dcterms:created xsi:type="dcterms:W3CDTF">2018-11-29T10:16:29Z</dcterms:created>
  <dcterms:modified xsi:type="dcterms:W3CDTF">2021-01-14T14:01:27Z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(3)UEUTJCBSr56gKe5lTujB5kl7VypyiarF8Qc+JuPhv2XeDMS+vMWXCddvQ1O9THMk666LyNxr
eRM46m1ZNzwRJLNfebfIKMfrM/tG21vwz85P80m696/Bfuh4tDP0HDWgP2jTRg1uPath4B92
RHmKJu9ZsP3uqJwkCGPmLprogDhlhtxBQSXbEHQhh4qNe2kcmyUOMb+c/zqLbULOikxfQD8Y
FZpDJkw920GLTQV29J</vt:lpwstr>
  </property>
  <property fmtid="{D5CDD505-2E9C-101B-9397-08002B2CF9AE}" pid="3" name="_2015_ms_pID_7253431">
    <vt:lpwstr>EnRICH+j0cIkZW3YAF3BmoXyLYniJukO569HZGUUtX6p1ncELq/2Yd
//xMXfvEoHAf1EVoxWbMs2t/IIOXDTe2VjxDsqW2Jz4UY1S3Wml08328fJSlCslRNo7R/gcl
BVsFBkhIT827GiEiNQ1KWd/LX1lguZB+y9ljmyRq+5dE22pGQw4lRvv0fSAJsQjbP2a5XDta
Ko7qfOF8UTlXMK0IssowIUJEOg2EWK2E9fDW</vt:lpwstr>
  </property>
  <property fmtid="{D5CDD505-2E9C-101B-9397-08002B2CF9AE}" pid="4" name="_2015_ms_pID_7253432">
    <vt:lpwstr>d3Ej4MUNmpADCInrO2Vb5XE=</vt:lpwstr>
  </property>
  <property fmtid="{D5CDD505-2E9C-101B-9397-08002B2CF9AE}" pid="5" name="_readonly">
    <vt:lpwstr/>
  </property>
  <property fmtid="{D5CDD505-2E9C-101B-9397-08002B2CF9AE}" pid="6" name="_change">
    <vt:lpwstr/>
  </property>
  <property fmtid="{D5CDD505-2E9C-101B-9397-08002B2CF9AE}" pid="7" name="_full-control">
    <vt:lpwstr/>
  </property>
  <property fmtid="{D5CDD505-2E9C-101B-9397-08002B2CF9AE}" pid="8" name="sflag">
    <vt:lpwstr>1607908276</vt:lpwstr>
  </property>
</Properties>
</file>