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72" r:id="rId3"/>
    <p:sldId id="274" r:id="rId4"/>
    <p:sldId id="275" r:id="rId5"/>
    <p:sldId id="276" r:id="rId6"/>
    <p:sldId id="278" r:id="rId7"/>
    <p:sldId id="280" r:id="rId8"/>
    <p:sldId id="281" r:id="rId9"/>
    <p:sldId id="277" r:id="rId10"/>
    <p:sldId id="282" r:id="rId11"/>
    <p:sldId id="283" r:id="rId12"/>
    <p:sldId id="284" r:id="rId13"/>
    <p:sldId id="286" r:id="rId14"/>
    <p:sldId id="287" r:id="rId15"/>
    <p:sldId id="288" r:id="rId16"/>
    <p:sldId id="289" r:id="rId17"/>
    <p:sldId id="290" r:id="rId18"/>
    <p:sldId id="291" r:id="rId19"/>
    <p:sldId id="292" r:id="rId20"/>
    <p:sldId id="285" r:id="rId21"/>
    <p:sldId id="293" r:id="rId22"/>
    <p:sldId id="294" r:id="rId23"/>
    <p:sldId id="27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437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6" y="102"/>
      </p:cViewPr>
      <p:guideLst/>
    </p:cSldViewPr>
  </p:slideViewPr>
  <p:notesTextViewPr>
    <p:cViewPr>
      <p:scale>
        <a:sx n="1" d="1"/>
        <a:sy n="1" d="1"/>
      </p:scale>
      <p:origin x="0" y="0"/>
    </p:cViewPr>
  </p:notesTextViewPr>
  <p:notesViewPr>
    <p:cSldViewPr snapToGrid="0">
      <p:cViewPr varScale="1">
        <p:scale>
          <a:sx n="76" d="100"/>
          <a:sy n="76"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C426A3F9-BFC1-46DC-B3E5-3A663C85BA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7B1E87F7-92FA-4895-BE2C-04F11221E6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C5ACA-7747-43FB-A35C-6229745CD413}" type="datetimeFigureOut">
              <a:rPr lang="zh-CN" altLang="en-US" smtClean="0"/>
              <a:t>2020/12/4</a:t>
            </a:fld>
            <a:endParaRPr lang="zh-CN" altLang="en-US"/>
          </a:p>
        </p:txBody>
      </p:sp>
      <p:sp>
        <p:nvSpPr>
          <p:cNvPr id="4" name="页脚占位符 3">
            <a:extLst>
              <a:ext uri="{FF2B5EF4-FFF2-40B4-BE49-F238E27FC236}">
                <a16:creationId xmlns="" xmlns:a16="http://schemas.microsoft.com/office/drawing/2014/main" id="{B2C9129C-C351-4AB7-A141-BCA6C526E7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1C48353A-C29F-4901-B132-8F69F254E1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86EBF-4EA5-4700-85FC-8F2B8E64A23A}" type="slidenum">
              <a:rPr lang="zh-CN" altLang="en-US" smtClean="0"/>
              <a:t>‹#›</a:t>
            </a:fld>
            <a:endParaRPr lang="zh-CN" altLang="en-US"/>
          </a:p>
        </p:txBody>
      </p:sp>
    </p:spTree>
    <p:extLst>
      <p:ext uri="{BB962C8B-B14F-4D97-AF65-F5344CB8AC3E}">
        <p14:creationId xmlns:p14="http://schemas.microsoft.com/office/powerpoint/2010/main" val="25266617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内容占位符 2">
            <a:extLst>
              <a:ext uri="{FF2B5EF4-FFF2-40B4-BE49-F238E27FC236}">
                <a16:creationId xmlns="" xmlns:a16="http://schemas.microsoft.com/office/drawing/2014/main" id="{D4805689-840C-4FE6-82DB-93665EA455C9}"/>
              </a:ext>
            </a:extLst>
          </p:cNvPr>
          <p:cNvSpPr>
            <a:spLocks noGrp="1"/>
          </p:cNvSpPr>
          <p:nvPr>
            <p:ph idx="13" hasCustomPrompt="1"/>
          </p:nvPr>
        </p:nvSpPr>
        <p:spPr>
          <a:xfrm>
            <a:off x="3205915" y="2538635"/>
            <a:ext cx="5780169" cy="765372"/>
          </a:xfrm>
        </p:spPr>
        <p:txBody>
          <a:bodyPr/>
          <a:lstStyle>
            <a:lvl1pPr marL="0" indent="0">
              <a:buNone/>
              <a:defRPr sz="4400" b="1">
                <a:solidFill>
                  <a:schemeClr val="bg1"/>
                </a:solidFill>
                <a:latin typeface="+mj-ea"/>
                <a:ea typeface="+mj-ea"/>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此处可编辑演讲稿标题</a:t>
            </a:r>
          </a:p>
        </p:txBody>
      </p:sp>
      <p:sp>
        <p:nvSpPr>
          <p:cNvPr id="3" name="文本占位符 7">
            <a:extLst>
              <a:ext uri="{FF2B5EF4-FFF2-40B4-BE49-F238E27FC236}">
                <a16:creationId xmlns="" xmlns:a16="http://schemas.microsoft.com/office/drawing/2014/main" id="{5B701A89-2C90-44CC-8FF8-24DB898981A1}"/>
              </a:ext>
            </a:extLst>
          </p:cNvPr>
          <p:cNvSpPr>
            <a:spLocks noGrp="1"/>
          </p:cNvSpPr>
          <p:nvPr>
            <p:ph type="body" sz="quarter" idx="14" hasCustomPrompt="1"/>
          </p:nvPr>
        </p:nvSpPr>
        <p:spPr>
          <a:xfrm>
            <a:off x="4966748" y="4004120"/>
            <a:ext cx="2258502" cy="37942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此处可编辑主讲人信息</a:t>
            </a:r>
          </a:p>
        </p:txBody>
      </p:sp>
    </p:spTree>
    <p:extLst>
      <p:ext uri="{BB962C8B-B14F-4D97-AF65-F5344CB8AC3E}">
        <p14:creationId xmlns:p14="http://schemas.microsoft.com/office/powerpoint/2010/main" val="187635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BA2DB00C-F7BE-4966-82E1-2A2C3F2E5D45}"/>
              </a:ext>
            </a:extLst>
          </p:cNvPr>
          <p:cNvSpPr>
            <a:spLocks noGrp="1"/>
          </p:cNvSpPr>
          <p:nvPr>
            <p:ph type="body" idx="1" hasCustomPrompt="1"/>
          </p:nvPr>
        </p:nvSpPr>
        <p:spPr>
          <a:xfrm>
            <a:off x="831850" y="3709861"/>
            <a:ext cx="10515600" cy="443712"/>
          </a:xfrm>
        </p:spPr>
        <p:txBody>
          <a:bodyPr/>
          <a:lstStyle>
            <a:lvl1pPr marL="0" indent="0">
              <a:buNone/>
              <a:defRPr sz="2400" b="1">
                <a:solidFill>
                  <a:schemeClr val="bg1"/>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注：当前节标题请使用白色</a:t>
            </a:r>
            <a:endParaRPr lang="en-US" altLang="zh-CN" dirty="0"/>
          </a:p>
        </p:txBody>
      </p:sp>
      <p:sp>
        <p:nvSpPr>
          <p:cNvPr id="4" name="标题 1">
            <a:extLst>
              <a:ext uri="{FF2B5EF4-FFF2-40B4-BE49-F238E27FC236}">
                <a16:creationId xmlns="" xmlns:a16="http://schemas.microsoft.com/office/drawing/2014/main" id="{6A8ED299-547D-423B-98E9-E84EEC459CF7}"/>
              </a:ext>
            </a:extLst>
          </p:cNvPr>
          <p:cNvSpPr txBox="1">
            <a:spLocks/>
          </p:cNvSpPr>
          <p:nvPr userDrawn="1"/>
        </p:nvSpPr>
        <p:spPr>
          <a:xfrm>
            <a:off x="725078" y="893442"/>
            <a:ext cx="10515600" cy="666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dirty="0">
                <a:solidFill>
                  <a:schemeClr val="bg1"/>
                </a:solidFill>
              </a:rPr>
              <a:t>目录</a:t>
            </a:r>
          </a:p>
        </p:txBody>
      </p:sp>
      <p:sp>
        <p:nvSpPr>
          <p:cNvPr id="5" name="文本占位符 2">
            <a:extLst>
              <a:ext uri="{FF2B5EF4-FFF2-40B4-BE49-F238E27FC236}">
                <a16:creationId xmlns="" xmlns:a16="http://schemas.microsoft.com/office/drawing/2014/main" id="{62C05316-F8F6-45AF-8660-96B3DD8D1E89}"/>
              </a:ext>
            </a:extLst>
          </p:cNvPr>
          <p:cNvSpPr>
            <a:spLocks noGrp="1"/>
          </p:cNvSpPr>
          <p:nvPr>
            <p:ph type="body" idx="10" hasCustomPrompt="1"/>
          </p:nvPr>
        </p:nvSpPr>
        <p:spPr>
          <a:xfrm>
            <a:off x="838200" y="1776191"/>
            <a:ext cx="10515600" cy="15001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lumMod val="75000"/>
                  </a:schemeClr>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一、第一节标题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二、第二节标题第二节标题</a:t>
            </a:r>
            <a:endParaRPr lang="en-US" altLang="zh-CN" dirty="0"/>
          </a:p>
          <a:p>
            <a:pPr lvl="0"/>
            <a:r>
              <a:rPr lang="zh-CN" altLang="en-US" dirty="0"/>
              <a:t>三、第三节标题第三节标题第三节标题</a:t>
            </a:r>
          </a:p>
        </p:txBody>
      </p:sp>
      <p:sp>
        <p:nvSpPr>
          <p:cNvPr id="7" name="图片占位符 2">
            <a:extLst>
              <a:ext uri="{FF2B5EF4-FFF2-40B4-BE49-F238E27FC236}">
                <a16:creationId xmlns="" xmlns:a16="http://schemas.microsoft.com/office/drawing/2014/main" id="{0E63C83E-1245-49A3-B681-2523697D58A2}"/>
              </a:ext>
            </a:extLst>
          </p:cNvPr>
          <p:cNvSpPr>
            <a:spLocks noGrp="1"/>
          </p:cNvSpPr>
          <p:nvPr>
            <p:ph type="pic" sz="quarter" idx="11" hasCustomPrompt="1"/>
          </p:nvPr>
        </p:nvSpPr>
        <p:spPr>
          <a:xfrm>
            <a:off x="10448014" y="403732"/>
            <a:ext cx="1322732" cy="240324"/>
          </a:xfrm>
        </p:spPr>
        <p:txBody>
          <a:bodyPr/>
          <a:lstStyle>
            <a:lvl1pPr>
              <a:buNone/>
              <a:defRPr sz="1000">
                <a:solidFill>
                  <a:schemeClr val="bg1"/>
                </a:solidFill>
              </a:defRPr>
            </a:lvl1pPr>
          </a:lstStyle>
          <a:p>
            <a:r>
              <a:rPr lang="zh-CN" altLang="en-US" dirty="0"/>
              <a:t>此处可编辑社区</a:t>
            </a:r>
            <a:r>
              <a:rPr lang="en-US" altLang="zh-CN" dirty="0"/>
              <a:t>logo</a:t>
            </a:r>
            <a:endParaRPr lang="zh-CN" altLang="en-US" dirty="0"/>
          </a:p>
        </p:txBody>
      </p:sp>
    </p:spTree>
    <p:extLst>
      <p:ext uri="{BB962C8B-B14F-4D97-AF65-F5344CB8AC3E}">
        <p14:creationId xmlns:p14="http://schemas.microsoft.com/office/powerpoint/2010/main" val="150672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占位符 17"/>
          <p:cNvPicPr>
            <a:picLocks noChangeAspect="1"/>
          </p:cNvPicPr>
          <p:nvPr userDrawn="1"/>
        </p:nvPicPr>
        <p:blipFill>
          <a:blip r:embed="rId3" cstate="print">
            <a:extLst>
              <a:ext uri="{28A0092B-C50C-407E-A947-70E740481C1C}">
                <a14:useLocalDpi xmlns:a14="http://schemas.microsoft.com/office/drawing/2010/main" val="0"/>
              </a:ext>
            </a:extLst>
          </a:blip>
          <a:srcRect t="21475" b="21475"/>
          <a:stretch>
            <a:fillRect/>
          </a:stretch>
        </p:blipFill>
        <p:spPr>
          <a:xfrm>
            <a:off x="10231198" y="394952"/>
            <a:ext cx="1322732" cy="240324"/>
          </a:xfrm>
          <a:prstGeom prst="rect">
            <a:avLst/>
          </a:prstGeom>
          <a:solidFill>
            <a:schemeClr val="bg1">
              <a:alpha val="40000"/>
            </a:schemeClr>
          </a:solidFill>
          <a:ln>
            <a:solidFill>
              <a:schemeClr val="accent1">
                <a:alpha val="40000"/>
              </a:schemeClr>
            </a:solidFill>
          </a:ln>
          <a:effectLst>
            <a:reflection stA="40000" endPos="65000" dist="50800" dir="5400000" sy="-100000" algn="bl" rotWithShape="0"/>
          </a:effectLst>
        </p:spPr>
      </p:pic>
    </p:spTree>
    <p:extLst>
      <p:ext uri="{BB962C8B-B14F-4D97-AF65-F5344CB8AC3E}">
        <p14:creationId xmlns:p14="http://schemas.microsoft.com/office/powerpoint/2010/main" val="2591433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纯文本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19FBF3-56D6-4057-9A95-BFF43C07E01E}"/>
              </a:ext>
            </a:extLst>
          </p:cNvPr>
          <p:cNvSpPr>
            <a:spLocks noGrp="1"/>
          </p:cNvSpPr>
          <p:nvPr>
            <p:ph type="title"/>
          </p:nvPr>
        </p:nvSpPr>
        <p:spPr>
          <a:xfrm>
            <a:off x="319726" y="761052"/>
            <a:ext cx="11454672" cy="666007"/>
          </a:xfrm>
        </p:spPr>
        <p:txBody>
          <a:bodyPr>
            <a:normAutofit/>
          </a:bodyPr>
          <a:lstStyle>
            <a:lvl1pPr>
              <a:defRPr sz="280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758FF82C-F11C-462A-ACF2-23CFCBAD3998}"/>
              </a:ext>
            </a:extLst>
          </p:cNvPr>
          <p:cNvSpPr>
            <a:spLocks noGrp="1"/>
          </p:cNvSpPr>
          <p:nvPr>
            <p:ph idx="1" hasCustomPrompt="1"/>
          </p:nvPr>
        </p:nvSpPr>
        <p:spPr>
          <a:xfrm>
            <a:off x="319726" y="1592430"/>
            <a:ext cx="11567474" cy="374390"/>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8" name="文本占位符 7">
            <a:extLst>
              <a:ext uri="{FF2B5EF4-FFF2-40B4-BE49-F238E27FC236}">
                <a16:creationId xmlns="" xmlns:a16="http://schemas.microsoft.com/office/drawing/2014/main" id="{FD84E2B1-D9E6-4F49-9321-DA4D514D6292}"/>
              </a:ext>
            </a:extLst>
          </p:cNvPr>
          <p:cNvSpPr>
            <a:spLocks noGrp="1"/>
          </p:cNvSpPr>
          <p:nvPr>
            <p:ph type="body" sz="quarter" idx="10" hasCustomPrompt="1"/>
          </p:nvPr>
        </p:nvSpPr>
        <p:spPr>
          <a:xfrm>
            <a:off x="318993" y="1995927"/>
            <a:ext cx="11568271" cy="1104124"/>
          </a:xfrm>
        </p:spPr>
        <p:txBody>
          <a:bodyPr/>
          <a:lstStyle>
            <a:lvl1pPr marL="0" marR="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正文中的强调部分可以设置成 蓝色＋加粗 的样式，正文正文正文正文正文正文正文正文正文正文正文正文正文正文正文正文正文正文正正文正文正文正文正文正文正文正文正文正文正文正文正文正文正文正文正文正文正文正文正文正文正文正文正文。</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dirty="0"/>
          </a:p>
          <a:p>
            <a:pPr lvl="0"/>
            <a:endParaRPr lang="zh-CN" altLang="en-US" dirty="0"/>
          </a:p>
        </p:txBody>
      </p:sp>
      <p:sp>
        <p:nvSpPr>
          <p:cNvPr id="10" name="内容占位符 2">
            <a:extLst>
              <a:ext uri="{FF2B5EF4-FFF2-40B4-BE49-F238E27FC236}">
                <a16:creationId xmlns="" xmlns:a16="http://schemas.microsoft.com/office/drawing/2014/main" id="{C104F4EA-E46A-476D-97BA-F6C61905F2DE}"/>
              </a:ext>
            </a:extLst>
          </p:cNvPr>
          <p:cNvSpPr>
            <a:spLocks noGrp="1"/>
          </p:cNvSpPr>
          <p:nvPr>
            <p:ph idx="11" hasCustomPrompt="1"/>
          </p:nvPr>
        </p:nvSpPr>
        <p:spPr>
          <a:xfrm>
            <a:off x="319726" y="3223020"/>
            <a:ext cx="11567474" cy="340355"/>
          </a:xfrm>
        </p:spPr>
        <p:txBody>
          <a:bodyPr/>
          <a:lstStyle>
            <a:lvl1pPr marL="0" indent="0">
              <a:buNone/>
              <a:defRPr lang="zh-CN" altLang="en-US" sz="2000" b="1" kern="1200" dirty="0">
                <a:solidFill>
                  <a:schemeClr val="bg1"/>
                </a:solidFill>
                <a:latin typeface="思源黑体 CN Bold" panose="020B0800000000000000" pitchFamily="34" charset="-122"/>
                <a:ea typeface="思源黑体 CN Bold" panose="020B0800000000000000" pitchFamily="34" charset="-122"/>
                <a:cs typeface="+mn-cs"/>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marL="0" lvl="0" indent="0" algn="l" defTabSz="914400" rtl="0" eaLnBrk="1" latinLnBrk="0" hangingPunct="1">
              <a:lnSpc>
                <a:spcPct val="90000"/>
              </a:lnSpc>
              <a:spcBef>
                <a:spcPts val="1000"/>
              </a:spcBef>
              <a:buFont typeface="Arial" panose="020B0604020202020204" pitchFamily="34" charset="0"/>
              <a:buNone/>
            </a:pPr>
            <a:r>
              <a:rPr lang="zh-CN" altLang="en-US" dirty="0"/>
              <a:t>段落标题段落标题</a:t>
            </a:r>
          </a:p>
        </p:txBody>
      </p:sp>
      <p:sp>
        <p:nvSpPr>
          <p:cNvPr id="11" name="文本占位符 7">
            <a:extLst>
              <a:ext uri="{FF2B5EF4-FFF2-40B4-BE49-F238E27FC236}">
                <a16:creationId xmlns="" xmlns:a16="http://schemas.microsoft.com/office/drawing/2014/main" id="{BB18A184-5DFA-4BDA-8249-A884E1E8AFFA}"/>
              </a:ext>
            </a:extLst>
          </p:cNvPr>
          <p:cNvSpPr>
            <a:spLocks noGrp="1"/>
          </p:cNvSpPr>
          <p:nvPr>
            <p:ph type="body" sz="quarter" idx="12" hasCustomPrompt="1"/>
          </p:nvPr>
        </p:nvSpPr>
        <p:spPr>
          <a:xfrm>
            <a:off x="318993" y="3592604"/>
            <a:ext cx="11568271" cy="957198"/>
          </a:xfrm>
        </p:spPr>
        <p:txBody>
          <a:bodyPr/>
          <a:lstStyle>
            <a:lvl1pPr marL="0" marR="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lang="zh-CN" altLang="en-US" sz="1600" kern="1200" dirty="0">
                <a:solidFill>
                  <a:schemeClr val="bg1"/>
                </a:solidFill>
                <a:latin typeface="思源黑体 CN Regular" panose="020B0500000000000000" pitchFamily="34" charset="-122"/>
                <a:ea typeface="思源黑体 CN Regular" panose="020B0500000000000000"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正文正文正文正文正文正文正文正文正文正文正文正文正文正文正文正文正文正文正文正正文正文正文正文正文正文正文正文正文正文。</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并列内容可以使用项目符号。</a:t>
            </a:r>
          </a:p>
        </p:txBody>
      </p:sp>
      <p:sp>
        <p:nvSpPr>
          <p:cNvPr id="15" name="内容占位符 2">
            <a:extLst>
              <a:ext uri="{FF2B5EF4-FFF2-40B4-BE49-F238E27FC236}">
                <a16:creationId xmlns="" xmlns:a16="http://schemas.microsoft.com/office/drawing/2014/main" id="{F3726740-64B6-42A8-8660-523AAD1F9BFF}"/>
              </a:ext>
            </a:extLst>
          </p:cNvPr>
          <p:cNvSpPr>
            <a:spLocks noGrp="1"/>
          </p:cNvSpPr>
          <p:nvPr>
            <p:ph idx="13" hasCustomPrompt="1"/>
          </p:nvPr>
        </p:nvSpPr>
        <p:spPr>
          <a:xfrm>
            <a:off x="323641" y="4672773"/>
            <a:ext cx="11567474" cy="340355"/>
          </a:xfrm>
        </p:spPr>
        <p:txBody>
          <a:bodyPr/>
          <a:lstStyle>
            <a:lvl1pPr marL="0" indent="0">
              <a:buNone/>
              <a:defRPr lang="zh-CN" altLang="en-US" sz="2000" b="1" kern="1200" dirty="0">
                <a:solidFill>
                  <a:schemeClr val="bg1"/>
                </a:solidFill>
                <a:latin typeface="思源黑体 CN Bold" panose="020B0800000000000000" pitchFamily="34" charset="-122"/>
                <a:ea typeface="思源黑体 CN Bold" panose="020B0800000000000000" pitchFamily="34" charset="-122"/>
                <a:cs typeface="+mn-cs"/>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16" name="文本占位符 7">
            <a:extLst>
              <a:ext uri="{FF2B5EF4-FFF2-40B4-BE49-F238E27FC236}">
                <a16:creationId xmlns="" xmlns:a16="http://schemas.microsoft.com/office/drawing/2014/main" id="{2C993F05-72E5-4391-9E4F-241CABD9CA9B}"/>
              </a:ext>
            </a:extLst>
          </p:cNvPr>
          <p:cNvSpPr>
            <a:spLocks noGrp="1"/>
          </p:cNvSpPr>
          <p:nvPr>
            <p:ph type="body" sz="quarter" idx="14" hasCustomPrompt="1"/>
          </p:nvPr>
        </p:nvSpPr>
        <p:spPr>
          <a:xfrm>
            <a:off x="322908" y="5042357"/>
            <a:ext cx="11568271" cy="957198"/>
          </a:xfrm>
        </p:spPr>
        <p:txBody>
          <a:bodyPr/>
          <a:lstStyle>
            <a:lvl1pPr marL="0" marR="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lang="zh-CN" altLang="en-US" sz="1600" kern="1200" dirty="0">
                <a:solidFill>
                  <a:schemeClr val="bg1"/>
                </a:solidFill>
                <a:latin typeface="思源黑体 CN Regular" panose="020B0500000000000000" pitchFamily="34" charset="-122"/>
                <a:ea typeface="思源黑体 CN Regular" panose="020B0500000000000000"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正文中如果有内容需要着重强调，可以使用亮蓝色</a:t>
            </a:r>
          </a:p>
        </p:txBody>
      </p:sp>
      <p:sp>
        <p:nvSpPr>
          <p:cNvPr id="13" name="图片占位符 2">
            <a:extLst>
              <a:ext uri="{FF2B5EF4-FFF2-40B4-BE49-F238E27FC236}">
                <a16:creationId xmlns="" xmlns:a16="http://schemas.microsoft.com/office/drawing/2014/main" id="{F95A364C-E019-4360-A719-38FBCEF24CA7}"/>
              </a:ext>
            </a:extLst>
          </p:cNvPr>
          <p:cNvSpPr>
            <a:spLocks noGrp="1"/>
          </p:cNvSpPr>
          <p:nvPr>
            <p:ph type="pic" sz="quarter" idx="15" hasCustomPrompt="1"/>
          </p:nvPr>
        </p:nvSpPr>
        <p:spPr>
          <a:xfrm>
            <a:off x="10448014" y="403732"/>
            <a:ext cx="1322732" cy="240324"/>
          </a:xfrm>
        </p:spPr>
        <p:txBody>
          <a:bodyPr/>
          <a:lstStyle>
            <a:lvl1pPr>
              <a:buNone/>
              <a:defRPr sz="1000">
                <a:solidFill>
                  <a:schemeClr val="bg1"/>
                </a:solidFill>
              </a:defRPr>
            </a:lvl1pPr>
          </a:lstStyle>
          <a:p>
            <a:r>
              <a:rPr lang="zh-CN" altLang="en-US" dirty="0"/>
              <a:t>此处可编辑社区</a:t>
            </a:r>
            <a:r>
              <a:rPr lang="en-US" altLang="zh-CN" dirty="0"/>
              <a:t>logo</a:t>
            </a:r>
            <a:endParaRPr lang="zh-CN" altLang="en-US" dirty="0"/>
          </a:p>
        </p:txBody>
      </p:sp>
    </p:spTree>
    <p:extLst>
      <p:ext uri="{BB962C8B-B14F-4D97-AF65-F5344CB8AC3E}">
        <p14:creationId xmlns:p14="http://schemas.microsoft.com/office/powerpoint/2010/main" val="211541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文本＋图片（左右结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图片占位符 2">
            <a:extLst>
              <a:ext uri="{FF2B5EF4-FFF2-40B4-BE49-F238E27FC236}">
                <a16:creationId xmlns="" xmlns:a16="http://schemas.microsoft.com/office/drawing/2014/main" id="{2E4C9B46-0C90-4B3A-9002-934F7A446872}"/>
              </a:ext>
            </a:extLst>
          </p:cNvPr>
          <p:cNvSpPr>
            <a:spLocks noGrp="1"/>
          </p:cNvSpPr>
          <p:nvPr>
            <p:ph type="pic" idx="1"/>
          </p:nvPr>
        </p:nvSpPr>
        <p:spPr>
          <a:xfrm>
            <a:off x="4636432" y="1516918"/>
            <a:ext cx="7137645" cy="45727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p>
        </p:txBody>
      </p:sp>
      <p:sp>
        <p:nvSpPr>
          <p:cNvPr id="4" name="文本占位符 3">
            <a:extLst>
              <a:ext uri="{FF2B5EF4-FFF2-40B4-BE49-F238E27FC236}">
                <a16:creationId xmlns="" xmlns:a16="http://schemas.microsoft.com/office/drawing/2014/main" id="{57802D98-F38C-4F23-A4D9-E1245DD26539}"/>
              </a:ext>
            </a:extLst>
          </p:cNvPr>
          <p:cNvSpPr>
            <a:spLocks noGrp="1"/>
          </p:cNvSpPr>
          <p:nvPr>
            <p:ph type="body" sz="half" idx="2" hasCustomPrompt="1"/>
          </p:nvPr>
        </p:nvSpPr>
        <p:spPr>
          <a:xfrm>
            <a:off x="293033" y="2153198"/>
            <a:ext cx="4021381" cy="3936518"/>
          </a:xfrm>
        </p:spPr>
        <p:txBody>
          <a:bodyPr>
            <a:normAutofit/>
          </a:bodyPr>
          <a:lstStyle>
            <a:lvl1pPr marL="0" marR="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文本内容文本内容文本内容文本内容文本内容文本内容文本内容文本内容文本内容。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dirty="0"/>
          </a:p>
        </p:txBody>
      </p:sp>
      <p:sp>
        <p:nvSpPr>
          <p:cNvPr id="13" name="标题 1">
            <a:extLst>
              <a:ext uri="{FF2B5EF4-FFF2-40B4-BE49-F238E27FC236}">
                <a16:creationId xmlns="" xmlns:a16="http://schemas.microsoft.com/office/drawing/2014/main" id="{E6D26491-7706-49C7-B1A2-082D5E6A7076}"/>
              </a:ext>
            </a:extLst>
          </p:cNvPr>
          <p:cNvSpPr>
            <a:spLocks noGrp="1"/>
          </p:cNvSpPr>
          <p:nvPr>
            <p:ph type="title"/>
          </p:nvPr>
        </p:nvSpPr>
        <p:spPr>
          <a:xfrm>
            <a:off x="319726" y="761052"/>
            <a:ext cx="11454672" cy="666007"/>
          </a:xfrm>
        </p:spPr>
        <p:txBody>
          <a:bodyPr>
            <a:normAutofit/>
          </a:bodyPr>
          <a:lstStyle>
            <a:lvl1pPr>
              <a:defRPr sz="280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t>单击此处编辑母版标题样式</a:t>
            </a:r>
          </a:p>
        </p:txBody>
      </p:sp>
      <p:sp>
        <p:nvSpPr>
          <p:cNvPr id="14" name="内容占位符 2">
            <a:extLst>
              <a:ext uri="{FF2B5EF4-FFF2-40B4-BE49-F238E27FC236}">
                <a16:creationId xmlns="" xmlns:a16="http://schemas.microsoft.com/office/drawing/2014/main" id="{70876B8C-DDB8-4E6F-ACB9-5DBFE9141FD3}"/>
              </a:ext>
            </a:extLst>
          </p:cNvPr>
          <p:cNvSpPr>
            <a:spLocks noGrp="1"/>
          </p:cNvSpPr>
          <p:nvPr>
            <p:ph idx="11" hasCustomPrompt="1"/>
          </p:nvPr>
        </p:nvSpPr>
        <p:spPr>
          <a:xfrm>
            <a:off x="319726" y="1592430"/>
            <a:ext cx="4021381" cy="395396"/>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16" name="图片占位符 2">
            <a:extLst>
              <a:ext uri="{FF2B5EF4-FFF2-40B4-BE49-F238E27FC236}">
                <a16:creationId xmlns="" xmlns:a16="http://schemas.microsoft.com/office/drawing/2014/main" id="{86677511-AA0C-4C18-A565-C10CA77E5D8B}"/>
              </a:ext>
            </a:extLst>
          </p:cNvPr>
          <p:cNvSpPr>
            <a:spLocks noGrp="1"/>
          </p:cNvSpPr>
          <p:nvPr>
            <p:ph type="pic" sz="quarter" idx="12" hasCustomPrompt="1"/>
          </p:nvPr>
        </p:nvSpPr>
        <p:spPr>
          <a:xfrm>
            <a:off x="10448014" y="403732"/>
            <a:ext cx="1322732" cy="240324"/>
          </a:xfrm>
        </p:spPr>
        <p:txBody>
          <a:bodyPr/>
          <a:lstStyle>
            <a:lvl1pPr>
              <a:buNone/>
              <a:defRPr sz="1000">
                <a:solidFill>
                  <a:schemeClr val="bg1"/>
                </a:solidFill>
              </a:defRPr>
            </a:lvl1pPr>
          </a:lstStyle>
          <a:p>
            <a:r>
              <a:rPr lang="zh-CN" altLang="en-US" dirty="0"/>
              <a:t>此处可编辑社区</a:t>
            </a:r>
            <a:r>
              <a:rPr lang="en-US" altLang="zh-CN" dirty="0"/>
              <a:t>logo</a:t>
            </a:r>
            <a:endParaRPr lang="zh-CN" altLang="en-US" dirty="0"/>
          </a:p>
        </p:txBody>
      </p:sp>
    </p:spTree>
    <p:extLst>
      <p:ext uri="{BB962C8B-B14F-4D97-AF65-F5344CB8AC3E}">
        <p14:creationId xmlns:p14="http://schemas.microsoft.com/office/powerpoint/2010/main" val="19904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本＋图片（上下结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图片占位符 2">
            <a:extLst>
              <a:ext uri="{FF2B5EF4-FFF2-40B4-BE49-F238E27FC236}">
                <a16:creationId xmlns="" xmlns:a16="http://schemas.microsoft.com/office/drawing/2014/main" id="{2E4C9B46-0C90-4B3A-9002-934F7A446872}"/>
              </a:ext>
            </a:extLst>
          </p:cNvPr>
          <p:cNvSpPr>
            <a:spLocks noGrp="1"/>
          </p:cNvSpPr>
          <p:nvPr>
            <p:ph type="pic" idx="1"/>
          </p:nvPr>
        </p:nvSpPr>
        <p:spPr>
          <a:xfrm>
            <a:off x="299284" y="2823045"/>
            <a:ext cx="11493648" cy="3200683"/>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p>
        </p:txBody>
      </p:sp>
      <p:sp>
        <p:nvSpPr>
          <p:cNvPr id="4" name="文本占位符 3">
            <a:extLst>
              <a:ext uri="{FF2B5EF4-FFF2-40B4-BE49-F238E27FC236}">
                <a16:creationId xmlns="" xmlns:a16="http://schemas.microsoft.com/office/drawing/2014/main" id="{57802D98-F38C-4F23-A4D9-E1245DD26539}"/>
              </a:ext>
            </a:extLst>
          </p:cNvPr>
          <p:cNvSpPr>
            <a:spLocks noGrp="1"/>
          </p:cNvSpPr>
          <p:nvPr>
            <p:ph type="body" sz="half" idx="2" hasCustomPrompt="1"/>
          </p:nvPr>
        </p:nvSpPr>
        <p:spPr>
          <a:xfrm>
            <a:off x="299284" y="1956844"/>
            <a:ext cx="11490178" cy="866201"/>
          </a:xfrm>
        </p:spPr>
        <p:txBody>
          <a:bodyPr>
            <a:normAutofit/>
          </a:bodyPr>
          <a:lstStyle>
            <a:lvl1pPr marL="0" marR="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文本内容文本内容文本内容文本内容文本内容文本内容文本内容。文本内容文本内容文本内容文本内容文本内容文本内容文本内容文本内容文本内容。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dirty="0"/>
          </a:p>
        </p:txBody>
      </p:sp>
      <p:sp>
        <p:nvSpPr>
          <p:cNvPr id="8" name="标题 1">
            <a:extLst>
              <a:ext uri="{FF2B5EF4-FFF2-40B4-BE49-F238E27FC236}">
                <a16:creationId xmlns="" xmlns:a16="http://schemas.microsoft.com/office/drawing/2014/main" id="{1812A936-868B-4315-B841-FF659E5D7610}"/>
              </a:ext>
            </a:extLst>
          </p:cNvPr>
          <p:cNvSpPr>
            <a:spLocks noGrp="1"/>
          </p:cNvSpPr>
          <p:nvPr>
            <p:ph type="title"/>
          </p:nvPr>
        </p:nvSpPr>
        <p:spPr>
          <a:xfrm>
            <a:off x="319726" y="761052"/>
            <a:ext cx="11454672" cy="666007"/>
          </a:xfrm>
        </p:spPr>
        <p:txBody>
          <a:bodyPr>
            <a:normAutofit/>
          </a:bodyPr>
          <a:lstStyle>
            <a:lvl1pPr>
              <a:defRPr sz="280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t>单击此处编辑母版标题样式</a:t>
            </a:r>
          </a:p>
        </p:txBody>
      </p:sp>
      <p:sp>
        <p:nvSpPr>
          <p:cNvPr id="11" name="内容占位符 2">
            <a:extLst>
              <a:ext uri="{FF2B5EF4-FFF2-40B4-BE49-F238E27FC236}">
                <a16:creationId xmlns="" xmlns:a16="http://schemas.microsoft.com/office/drawing/2014/main" id="{268A2277-8CE8-4871-99CF-B751122A952D}"/>
              </a:ext>
            </a:extLst>
          </p:cNvPr>
          <p:cNvSpPr>
            <a:spLocks noGrp="1"/>
          </p:cNvSpPr>
          <p:nvPr>
            <p:ph idx="11" hasCustomPrompt="1"/>
          </p:nvPr>
        </p:nvSpPr>
        <p:spPr>
          <a:xfrm>
            <a:off x="319726" y="1592430"/>
            <a:ext cx="11567474" cy="374390"/>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13" name="图片占位符 2">
            <a:extLst>
              <a:ext uri="{FF2B5EF4-FFF2-40B4-BE49-F238E27FC236}">
                <a16:creationId xmlns="" xmlns:a16="http://schemas.microsoft.com/office/drawing/2014/main" id="{68069DF7-DE87-4DA5-AD5B-6DFFE3D701BC}"/>
              </a:ext>
            </a:extLst>
          </p:cNvPr>
          <p:cNvSpPr>
            <a:spLocks noGrp="1"/>
          </p:cNvSpPr>
          <p:nvPr>
            <p:ph type="pic" sz="quarter" idx="12" hasCustomPrompt="1"/>
          </p:nvPr>
        </p:nvSpPr>
        <p:spPr>
          <a:xfrm>
            <a:off x="10448014" y="403732"/>
            <a:ext cx="1322732" cy="240324"/>
          </a:xfrm>
        </p:spPr>
        <p:txBody>
          <a:bodyPr/>
          <a:lstStyle>
            <a:lvl1pPr>
              <a:buNone/>
              <a:defRPr sz="1000">
                <a:solidFill>
                  <a:schemeClr val="bg1"/>
                </a:solidFill>
              </a:defRPr>
            </a:lvl1pPr>
          </a:lstStyle>
          <a:p>
            <a:r>
              <a:rPr lang="zh-CN" altLang="en-US" dirty="0"/>
              <a:t>此处可编辑社区</a:t>
            </a:r>
            <a:r>
              <a:rPr lang="en-US" altLang="zh-CN" dirty="0"/>
              <a:t>logo</a:t>
            </a:r>
            <a:endParaRPr lang="zh-CN" altLang="en-US" dirty="0"/>
          </a:p>
        </p:txBody>
      </p:sp>
    </p:spTree>
    <p:extLst>
      <p:ext uri="{BB962C8B-B14F-4D97-AF65-F5344CB8AC3E}">
        <p14:creationId xmlns:p14="http://schemas.microsoft.com/office/powerpoint/2010/main" val="69677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文本＋图片（三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图片占位符 2">
            <a:extLst>
              <a:ext uri="{FF2B5EF4-FFF2-40B4-BE49-F238E27FC236}">
                <a16:creationId xmlns="" xmlns:a16="http://schemas.microsoft.com/office/drawing/2014/main" id="{2E4C9B46-0C90-4B3A-9002-934F7A446872}"/>
              </a:ext>
            </a:extLst>
          </p:cNvPr>
          <p:cNvSpPr>
            <a:spLocks noGrp="1"/>
          </p:cNvSpPr>
          <p:nvPr>
            <p:ph type="pic" idx="1"/>
          </p:nvPr>
        </p:nvSpPr>
        <p:spPr>
          <a:xfrm>
            <a:off x="945662" y="1635486"/>
            <a:ext cx="3001106" cy="2459773"/>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p>
        </p:txBody>
      </p:sp>
      <p:sp>
        <p:nvSpPr>
          <p:cNvPr id="4" name="文本占位符 3">
            <a:extLst>
              <a:ext uri="{FF2B5EF4-FFF2-40B4-BE49-F238E27FC236}">
                <a16:creationId xmlns="" xmlns:a16="http://schemas.microsoft.com/office/drawing/2014/main" id="{57802D98-F38C-4F23-A4D9-E1245DD26539}"/>
              </a:ext>
            </a:extLst>
          </p:cNvPr>
          <p:cNvSpPr>
            <a:spLocks noGrp="1"/>
          </p:cNvSpPr>
          <p:nvPr>
            <p:ph type="body" sz="half" idx="2" hasCustomPrompt="1"/>
          </p:nvPr>
        </p:nvSpPr>
        <p:spPr>
          <a:xfrm>
            <a:off x="836612" y="4575275"/>
            <a:ext cx="3243019" cy="666008"/>
          </a:xfr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a:t>
            </a:r>
          </a:p>
        </p:txBody>
      </p:sp>
      <p:sp>
        <p:nvSpPr>
          <p:cNvPr id="13" name="图片占位符 2">
            <a:extLst>
              <a:ext uri="{FF2B5EF4-FFF2-40B4-BE49-F238E27FC236}">
                <a16:creationId xmlns="" xmlns:a16="http://schemas.microsoft.com/office/drawing/2014/main" id="{DEB3A4A3-9741-4911-8DE2-8410050AAE14}"/>
              </a:ext>
            </a:extLst>
          </p:cNvPr>
          <p:cNvSpPr>
            <a:spLocks noGrp="1"/>
          </p:cNvSpPr>
          <p:nvPr>
            <p:ph type="pic" idx="10"/>
          </p:nvPr>
        </p:nvSpPr>
        <p:spPr>
          <a:xfrm>
            <a:off x="4630617" y="1623768"/>
            <a:ext cx="3001106" cy="2459773"/>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p>
        </p:txBody>
      </p:sp>
      <p:sp>
        <p:nvSpPr>
          <p:cNvPr id="14" name="文本占位符 3">
            <a:extLst>
              <a:ext uri="{FF2B5EF4-FFF2-40B4-BE49-F238E27FC236}">
                <a16:creationId xmlns="" xmlns:a16="http://schemas.microsoft.com/office/drawing/2014/main" id="{3A142970-484C-422D-9DE6-9143E805F7B3}"/>
              </a:ext>
            </a:extLst>
          </p:cNvPr>
          <p:cNvSpPr>
            <a:spLocks noGrp="1"/>
          </p:cNvSpPr>
          <p:nvPr>
            <p:ph type="body" sz="half" idx="11" hasCustomPrompt="1"/>
          </p:nvPr>
        </p:nvSpPr>
        <p:spPr>
          <a:xfrm>
            <a:off x="4521567" y="4571372"/>
            <a:ext cx="3243019" cy="666008"/>
          </a:xfr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a:t>
            </a:r>
          </a:p>
        </p:txBody>
      </p:sp>
      <p:sp>
        <p:nvSpPr>
          <p:cNvPr id="16" name="图片占位符 2">
            <a:extLst>
              <a:ext uri="{FF2B5EF4-FFF2-40B4-BE49-F238E27FC236}">
                <a16:creationId xmlns="" xmlns:a16="http://schemas.microsoft.com/office/drawing/2014/main" id="{928F6434-69DE-4441-9130-0BAB30BF3207}"/>
              </a:ext>
            </a:extLst>
          </p:cNvPr>
          <p:cNvSpPr>
            <a:spLocks noGrp="1"/>
          </p:cNvSpPr>
          <p:nvPr>
            <p:ph type="pic" idx="12"/>
          </p:nvPr>
        </p:nvSpPr>
        <p:spPr>
          <a:xfrm>
            <a:off x="8245234" y="1631577"/>
            <a:ext cx="3067544" cy="2459773"/>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p>
        </p:txBody>
      </p:sp>
      <p:sp>
        <p:nvSpPr>
          <p:cNvPr id="17" name="文本占位符 3">
            <a:extLst>
              <a:ext uri="{FF2B5EF4-FFF2-40B4-BE49-F238E27FC236}">
                <a16:creationId xmlns="" xmlns:a16="http://schemas.microsoft.com/office/drawing/2014/main" id="{9472725B-21F8-40E9-89A1-2038B1B004FC}"/>
              </a:ext>
            </a:extLst>
          </p:cNvPr>
          <p:cNvSpPr>
            <a:spLocks noGrp="1"/>
          </p:cNvSpPr>
          <p:nvPr>
            <p:ph type="body" sz="half" idx="13" hasCustomPrompt="1"/>
          </p:nvPr>
        </p:nvSpPr>
        <p:spPr>
          <a:xfrm>
            <a:off x="8163216" y="4579183"/>
            <a:ext cx="3243019" cy="666008"/>
          </a:xfr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文本内容文本内容文本内容文本内容文本内容文本内容文本内容。</a:t>
            </a:r>
          </a:p>
        </p:txBody>
      </p:sp>
      <p:sp>
        <p:nvSpPr>
          <p:cNvPr id="26" name="标题 1">
            <a:extLst>
              <a:ext uri="{FF2B5EF4-FFF2-40B4-BE49-F238E27FC236}">
                <a16:creationId xmlns="" xmlns:a16="http://schemas.microsoft.com/office/drawing/2014/main" id="{77701F07-4CB2-468F-B086-AE8350E3DBED}"/>
              </a:ext>
            </a:extLst>
          </p:cNvPr>
          <p:cNvSpPr>
            <a:spLocks noGrp="1"/>
          </p:cNvSpPr>
          <p:nvPr>
            <p:ph type="title"/>
          </p:nvPr>
        </p:nvSpPr>
        <p:spPr>
          <a:xfrm>
            <a:off x="319726" y="761052"/>
            <a:ext cx="11454672" cy="666007"/>
          </a:xfrm>
        </p:spPr>
        <p:txBody>
          <a:bodyPr>
            <a:normAutofit/>
          </a:bodyPr>
          <a:lstStyle>
            <a:lvl1pPr>
              <a:defRPr sz="280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t>单击此处编辑母版标题样式</a:t>
            </a:r>
          </a:p>
        </p:txBody>
      </p:sp>
      <p:sp>
        <p:nvSpPr>
          <p:cNvPr id="27" name="内容占位符 2">
            <a:extLst>
              <a:ext uri="{FF2B5EF4-FFF2-40B4-BE49-F238E27FC236}">
                <a16:creationId xmlns="" xmlns:a16="http://schemas.microsoft.com/office/drawing/2014/main" id="{96C6E5FE-0964-4065-A367-DF35D2E857BC}"/>
              </a:ext>
            </a:extLst>
          </p:cNvPr>
          <p:cNvSpPr>
            <a:spLocks noGrp="1"/>
          </p:cNvSpPr>
          <p:nvPr>
            <p:ph idx="15" hasCustomPrompt="1"/>
          </p:nvPr>
        </p:nvSpPr>
        <p:spPr>
          <a:xfrm>
            <a:off x="836612" y="4183918"/>
            <a:ext cx="3243019" cy="374390"/>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28" name="内容占位符 2">
            <a:extLst>
              <a:ext uri="{FF2B5EF4-FFF2-40B4-BE49-F238E27FC236}">
                <a16:creationId xmlns="" xmlns:a16="http://schemas.microsoft.com/office/drawing/2014/main" id="{7CB92BE6-8622-4CB4-8C34-2B2C19C28ABA}"/>
              </a:ext>
            </a:extLst>
          </p:cNvPr>
          <p:cNvSpPr>
            <a:spLocks noGrp="1"/>
          </p:cNvSpPr>
          <p:nvPr>
            <p:ph idx="16" hasCustomPrompt="1"/>
          </p:nvPr>
        </p:nvSpPr>
        <p:spPr>
          <a:xfrm>
            <a:off x="4524488" y="4170873"/>
            <a:ext cx="3243019" cy="374390"/>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29" name="内容占位符 2">
            <a:extLst>
              <a:ext uri="{FF2B5EF4-FFF2-40B4-BE49-F238E27FC236}">
                <a16:creationId xmlns="" xmlns:a16="http://schemas.microsoft.com/office/drawing/2014/main" id="{5E5C2FBE-6AC0-4584-BCDD-4E422C3887E9}"/>
              </a:ext>
            </a:extLst>
          </p:cNvPr>
          <p:cNvSpPr>
            <a:spLocks noGrp="1"/>
          </p:cNvSpPr>
          <p:nvPr>
            <p:ph idx="17" hasCustomPrompt="1"/>
          </p:nvPr>
        </p:nvSpPr>
        <p:spPr>
          <a:xfrm>
            <a:off x="8144175" y="4172678"/>
            <a:ext cx="3243019" cy="374390"/>
          </a:xfrm>
        </p:spPr>
        <p:txBody>
          <a:bodyPr/>
          <a:lstStyle>
            <a:lvl1pPr marL="0" indent="0">
              <a:buNone/>
              <a:defRPr sz="2000" b="1">
                <a:solidFill>
                  <a:schemeClr val="bg1"/>
                </a:solidFill>
                <a:latin typeface="思源黑体 CN Bold" panose="020B0800000000000000" pitchFamily="34" charset="-122"/>
                <a:ea typeface="思源黑体 CN Bold" panose="020B0800000000000000" pitchFamily="34" charset="-122"/>
              </a:defRPr>
            </a:lvl1pPr>
            <a:lvl2pPr marL="457200" indent="0" algn="l">
              <a:buNone/>
              <a:defRPr sz="2000">
                <a:latin typeface="+mj-ea"/>
                <a:ea typeface="+mj-ea"/>
              </a:defRPr>
            </a:lvl2pPr>
            <a:lvl3pPr algn="l">
              <a:defRPr sz="1800">
                <a:latin typeface="+mj-ea"/>
                <a:ea typeface="+mj-ea"/>
              </a:defRPr>
            </a:lvl3pPr>
            <a:lvl4pPr algn="l">
              <a:defRPr sz="1600">
                <a:latin typeface="+mj-ea"/>
                <a:ea typeface="+mj-ea"/>
              </a:defRPr>
            </a:lvl4pPr>
            <a:lvl5pPr algn="l">
              <a:defRPr sz="1600">
                <a:latin typeface="+mj-ea"/>
                <a:ea typeface="+mj-ea"/>
              </a:defRPr>
            </a:lvl5pPr>
          </a:lstStyle>
          <a:p>
            <a:pPr lvl="0"/>
            <a:r>
              <a:rPr lang="zh-CN" altLang="en-US" dirty="0"/>
              <a:t>段落标题段落标题</a:t>
            </a:r>
          </a:p>
        </p:txBody>
      </p:sp>
      <p:sp>
        <p:nvSpPr>
          <p:cNvPr id="31" name="图片占位符 2">
            <a:extLst>
              <a:ext uri="{FF2B5EF4-FFF2-40B4-BE49-F238E27FC236}">
                <a16:creationId xmlns="" xmlns:a16="http://schemas.microsoft.com/office/drawing/2014/main" id="{AE5F6816-9608-4054-8D66-01740E120363}"/>
              </a:ext>
            </a:extLst>
          </p:cNvPr>
          <p:cNvSpPr>
            <a:spLocks noGrp="1"/>
          </p:cNvSpPr>
          <p:nvPr>
            <p:ph type="pic" sz="quarter" idx="18" hasCustomPrompt="1"/>
          </p:nvPr>
        </p:nvSpPr>
        <p:spPr>
          <a:xfrm>
            <a:off x="10448014" y="403732"/>
            <a:ext cx="1322732" cy="240324"/>
          </a:xfrm>
        </p:spPr>
        <p:txBody>
          <a:bodyPr/>
          <a:lstStyle>
            <a:lvl1pPr>
              <a:buNone/>
              <a:defRPr sz="1000">
                <a:solidFill>
                  <a:schemeClr val="bg1"/>
                </a:solidFill>
              </a:defRPr>
            </a:lvl1pPr>
          </a:lstStyle>
          <a:p>
            <a:r>
              <a:rPr lang="zh-CN" altLang="en-US" dirty="0"/>
              <a:t>此处可编辑社区</a:t>
            </a:r>
            <a:r>
              <a:rPr lang="en-US" altLang="zh-CN" dirty="0"/>
              <a:t>logo</a:t>
            </a:r>
            <a:endParaRPr lang="zh-CN" altLang="en-US" dirty="0"/>
          </a:p>
        </p:txBody>
      </p:sp>
    </p:spTree>
    <p:extLst>
      <p:ext uri="{BB962C8B-B14F-4D97-AF65-F5344CB8AC3E}">
        <p14:creationId xmlns:p14="http://schemas.microsoft.com/office/powerpoint/2010/main" val="208313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65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91771EC8-A039-45C3-B0E9-B845FD1848BB}"/>
              </a:ext>
            </a:extLst>
          </p:cNvPr>
          <p:cNvSpPr>
            <a:spLocks noGrp="1"/>
          </p:cNvSpPr>
          <p:nvPr>
            <p:ph type="title"/>
          </p:nvPr>
        </p:nvSpPr>
        <p:spPr>
          <a:xfrm>
            <a:off x="838200" y="365125"/>
            <a:ext cx="10515600" cy="666007"/>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A3721410-F25C-4C5F-BDC0-878BF88043C4}"/>
              </a:ext>
            </a:extLst>
          </p:cNvPr>
          <p:cNvSpPr>
            <a:spLocks noGrp="1"/>
          </p:cNvSpPr>
          <p:nvPr>
            <p:ph type="body" idx="1"/>
          </p:nvPr>
        </p:nvSpPr>
        <p:spPr>
          <a:xfrm>
            <a:off x="838200" y="1196502"/>
            <a:ext cx="10515600" cy="498046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884788177"/>
      </p:ext>
    </p:extLst>
  </p:cSld>
  <p:clrMap bg1="lt1" tx1="dk1" bg2="lt2" tx2="dk2" accent1="accent1" accent2="accent2" accent3="accent3" accent4="accent4" accent5="accent5" accent6="accent6" hlink="hlink" folHlink="folHlink"/>
  <p:sldLayoutIdLst>
    <p:sldLayoutId id="2147483663" r:id="rId1"/>
    <p:sldLayoutId id="2147483658" r:id="rId2"/>
    <p:sldLayoutId id="2147483665" r:id="rId3"/>
    <p:sldLayoutId id="2147483664" r:id="rId4"/>
    <p:sldLayoutId id="2147483657" r:id="rId5"/>
    <p:sldLayoutId id="2147483660" r:id="rId6"/>
    <p:sldLayoutId id="2147483661" r:id="rId7"/>
    <p:sldLayoutId id="2147483662" r:id="rId8"/>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tags" Target="../tags/tag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3.xml"/><Relationship Id="rId5" Type="http://schemas.openxmlformats.org/officeDocument/2006/relationships/tags" Target="../tags/tag25.xml"/><Relationship Id="rId4"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3.xml"/><Relationship Id="rId5" Type="http://schemas.openxmlformats.org/officeDocument/2006/relationships/tags" Target="../tags/tag10.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3.xml"/><Relationship Id="rId5" Type="http://schemas.openxmlformats.org/officeDocument/2006/relationships/tags" Target="../tags/tag15.xml"/><Relationship Id="rId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 xmlns:a16="http://schemas.microsoft.com/office/drawing/2014/main" id="{38496D97-D406-4B67-B306-480E97AACAA5}"/>
              </a:ext>
            </a:extLst>
          </p:cNvPr>
          <p:cNvSpPr>
            <a:spLocks noGrp="1"/>
          </p:cNvSpPr>
          <p:nvPr>
            <p:ph idx="13"/>
          </p:nvPr>
        </p:nvSpPr>
        <p:spPr>
          <a:xfrm>
            <a:off x="2414383" y="2568021"/>
            <a:ext cx="7165523" cy="765372"/>
          </a:xfrm>
        </p:spPr>
        <p:txBody>
          <a:bodyPr>
            <a:normAutofit fontScale="77500" lnSpcReduction="20000"/>
          </a:bodyPr>
          <a:lstStyle/>
          <a:p>
            <a:pPr algn="ctr"/>
            <a:r>
              <a:rPr lang="en-US" altLang="zh-CN" sz="4000" dirty="0" err="1">
                <a:latin typeface="思源黑体 CN Bold" panose="020B0800000000000000" pitchFamily="34" charset="-122"/>
                <a:ea typeface="思源黑体 CN Bold" panose="020B0800000000000000" pitchFamily="34" charset="-122"/>
              </a:rPr>
              <a:t>StratoVirt</a:t>
            </a:r>
            <a:r>
              <a:rPr lang="en-US" altLang="zh-CN" sz="4000" dirty="0">
                <a:latin typeface="思源黑体 CN Bold" panose="020B0800000000000000" pitchFamily="34" charset="-122"/>
                <a:ea typeface="思源黑体 CN Bold" panose="020B0800000000000000" pitchFamily="34" charset="-122"/>
              </a:rPr>
              <a:t>: openEuler</a:t>
            </a:r>
            <a:r>
              <a:rPr lang="zh-CN" altLang="en-US" sz="4000" dirty="0">
                <a:latin typeface="思源黑体 CN Bold" panose="020B0800000000000000" pitchFamily="34" charset="-122"/>
                <a:ea typeface="思源黑体 CN Bold" panose="020B0800000000000000" pitchFamily="34" charset="-122"/>
              </a:rPr>
              <a:t>开放虚拟化技术</a:t>
            </a:r>
          </a:p>
          <a:p>
            <a:pPr algn="ctr"/>
            <a:endParaRPr lang="zh-CN" altLang="en-US" dirty="0"/>
          </a:p>
        </p:txBody>
      </p:sp>
      <p:sp>
        <p:nvSpPr>
          <p:cNvPr id="3" name="文本占位符 2">
            <a:extLst>
              <a:ext uri="{FF2B5EF4-FFF2-40B4-BE49-F238E27FC236}">
                <a16:creationId xmlns="" xmlns:a16="http://schemas.microsoft.com/office/drawing/2014/main" id="{52EF80EF-48A2-427E-BA0A-9E0D2F9DC6EF}"/>
              </a:ext>
            </a:extLst>
          </p:cNvPr>
          <p:cNvSpPr>
            <a:spLocks noGrp="1"/>
          </p:cNvSpPr>
          <p:nvPr>
            <p:ph type="body" sz="quarter" idx="14"/>
          </p:nvPr>
        </p:nvSpPr>
        <p:spPr>
          <a:xfrm>
            <a:off x="6416606" y="3897028"/>
            <a:ext cx="4968085" cy="1523469"/>
          </a:xfrm>
        </p:spPr>
        <p:txBody>
          <a:bodyPr>
            <a:noAutofit/>
          </a:bodyPr>
          <a:lstStyle/>
          <a:p>
            <a:r>
              <a:rPr lang="zh-CN" altLang="en-US" sz="2000" b="1" dirty="0" smtClean="0">
                <a:latin typeface="思源黑体 CN Bold" panose="020B0800000000000000" pitchFamily="34" charset="-122"/>
                <a:ea typeface="思源黑体 CN Bold" panose="020B0800000000000000" pitchFamily="34" charset="-122"/>
              </a:rPr>
              <a:t>主讲人：徐飞</a:t>
            </a:r>
            <a:endParaRPr lang="en-US" altLang="zh-CN" sz="2000" b="1" dirty="0">
              <a:latin typeface="思源黑体 CN Bold" panose="020B0800000000000000" pitchFamily="34" charset="-122"/>
              <a:ea typeface="思源黑体 CN Bold" panose="020B0800000000000000" pitchFamily="34" charset="-122"/>
            </a:endParaRPr>
          </a:p>
          <a:p>
            <a:pPr marL="285636" indent="-285636">
              <a:lnSpc>
                <a:spcPct val="150000"/>
              </a:lnSpc>
              <a:buFont typeface="Wingdings" panose="05000000000000000000" pitchFamily="2" charset="2"/>
              <a:buChar char="l"/>
            </a:pPr>
            <a:r>
              <a:rPr lang="zh-CN" altLang="en-US" sz="2000" b="1" dirty="0" smtClean="0">
                <a:latin typeface="思源黑体 CN Bold" panose="020B0800000000000000" pitchFamily="34" charset="-122"/>
                <a:ea typeface="思源黑体 CN Bold" panose="020B0800000000000000" pitchFamily="34" charset="-122"/>
              </a:rPr>
              <a:t>虚拟化领域工程师</a:t>
            </a:r>
            <a:endParaRPr lang="en-US" altLang="zh-CN" sz="2000" b="1" dirty="0" smtClean="0">
              <a:latin typeface="思源黑体 CN Bold" panose="020B0800000000000000" pitchFamily="34" charset="-122"/>
              <a:ea typeface="思源黑体 CN Bold" panose="020B0800000000000000" pitchFamily="34" charset="-122"/>
            </a:endParaRPr>
          </a:p>
          <a:p>
            <a:pPr marL="285636" indent="-285636">
              <a:lnSpc>
                <a:spcPct val="150000"/>
              </a:lnSpc>
              <a:buFont typeface="Wingdings" panose="05000000000000000000" pitchFamily="2" charset="2"/>
              <a:buChar char="l"/>
            </a:pPr>
            <a:r>
              <a:rPr lang="en-US" altLang="zh-CN" sz="2000" b="1" dirty="0" smtClean="0">
                <a:latin typeface="思源黑体 CN Bold" panose="020B0800000000000000" pitchFamily="34" charset="-122"/>
                <a:ea typeface="思源黑体 CN Bold" panose="020B0800000000000000" pitchFamily="34" charset="-122"/>
              </a:rPr>
              <a:t>openEuler</a:t>
            </a:r>
            <a:r>
              <a:rPr lang="zh-CN" altLang="en-US" sz="2000" b="1" dirty="0">
                <a:latin typeface="思源黑体 CN Bold" panose="020B0800000000000000" pitchFamily="34" charset="-122"/>
                <a:ea typeface="思源黑体 CN Bold" panose="020B0800000000000000" pitchFamily="34" charset="-122"/>
              </a:rPr>
              <a:t>社区虚拟化</a:t>
            </a:r>
            <a:r>
              <a:rPr lang="en-US" altLang="zh-CN" sz="2000" b="1" dirty="0">
                <a:latin typeface="思源黑体 CN Bold" panose="020B0800000000000000" pitchFamily="34" charset="-122"/>
                <a:ea typeface="思源黑体 CN Bold" panose="020B0800000000000000" pitchFamily="34" charset="-122"/>
              </a:rPr>
              <a:t>SIG</a:t>
            </a:r>
            <a:r>
              <a:rPr lang="zh-CN" altLang="en-US" sz="2000" b="1" dirty="0">
                <a:latin typeface="思源黑体 CN Bold" panose="020B0800000000000000" pitchFamily="34" charset="-122"/>
                <a:ea typeface="思源黑体 CN Bold" panose="020B0800000000000000" pitchFamily="34" charset="-122"/>
              </a:rPr>
              <a:t> 主要贡献者</a:t>
            </a:r>
            <a:endParaRPr lang="en-US" altLang="zh-CN" sz="2000" b="1" dirty="0">
              <a:latin typeface="思源黑体 CN Bold" panose="020B0800000000000000" pitchFamily="34" charset="-122"/>
              <a:ea typeface="思源黑体 CN Bold" panose="020B0800000000000000" pitchFamily="34" charset="-122"/>
            </a:endParaRPr>
          </a:p>
          <a:p>
            <a:endParaRPr lang="en-US" altLang="zh-CN" sz="2000" b="1" dirty="0">
              <a:latin typeface="思源黑体 CN Bold" panose="020B0800000000000000" pitchFamily="34" charset="-122"/>
              <a:ea typeface="思源黑体 CN Bold" panose="020B0800000000000000" pitchFamily="34" charset="-122"/>
            </a:endParaRPr>
          </a:p>
          <a:p>
            <a:endParaRPr lang="zh-CN" altLang="en-US" sz="2000" dirty="0"/>
          </a:p>
        </p:txBody>
      </p:sp>
    </p:spTree>
    <p:extLst>
      <p:ext uri="{BB962C8B-B14F-4D97-AF65-F5344CB8AC3E}">
        <p14:creationId xmlns:p14="http://schemas.microsoft.com/office/powerpoint/2010/main" val="261791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架构</a:t>
            </a:r>
            <a:r>
              <a:rPr lang="en-US" altLang="zh-CN" sz="2799" dirty="0">
                <a:solidFill>
                  <a:schemeClr val="bg1"/>
                </a:solidFill>
                <a:latin typeface="思源黑体 CN Bold" panose="020B0800000000000000" pitchFamily="34" charset="-122"/>
                <a:ea typeface="思源黑体 CN Bold" panose="020B0800000000000000" pitchFamily="34" charset="-122"/>
                <a:cs typeface="Arial" pitchFamily="34" charset="0"/>
              </a:rPr>
              <a: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组件化、灵活配置</a:t>
            </a:r>
          </a:p>
        </p:txBody>
      </p:sp>
      <p:sp>
        <p:nvSpPr>
          <p:cNvPr id="29" name="矩形 28"/>
          <p:cNvSpPr/>
          <p:nvPr/>
        </p:nvSpPr>
        <p:spPr>
          <a:xfrm>
            <a:off x="6161807" y="1259366"/>
            <a:ext cx="5597966" cy="5017715"/>
          </a:xfrm>
          <a:prstGeom prst="rect">
            <a:avLst/>
          </a:prstGeom>
          <a:solidFill>
            <a:schemeClr val="bg1">
              <a:lumMod val="95000"/>
            </a:schemeClr>
          </a:solidFill>
          <a:ln w="25400" cap="flat" cmpd="sng" algn="ctr">
            <a:noFill/>
            <a:prstDash val="solid"/>
          </a:ln>
          <a:effectLst/>
        </p:spPr>
        <p:txBody>
          <a:bodyPr wrap="square" lIns="0" rIns="0" rtlCol="0" anchor="ctr">
            <a:noAutofit/>
          </a:bodyPr>
          <a:lstStyle/>
          <a:p>
            <a:pPr defTabSz="913399" fontAlgn="ctr">
              <a:spcAft>
                <a:spcPts val="1200"/>
              </a:spcAft>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sp>
        <p:nvSpPr>
          <p:cNvPr id="30" name="矩形 29"/>
          <p:cNvSpPr/>
          <p:nvPr/>
        </p:nvSpPr>
        <p:spPr>
          <a:xfrm>
            <a:off x="598247" y="1248656"/>
            <a:ext cx="5414198" cy="5017715"/>
          </a:xfrm>
          <a:prstGeom prst="rect">
            <a:avLst/>
          </a:prstGeom>
          <a:solidFill>
            <a:schemeClr val="bg1">
              <a:lumMod val="95000"/>
            </a:schemeClr>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31" name="矩形 30"/>
          <p:cNvSpPr/>
          <p:nvPr/>
        </p:nvSpPr>
        <p:spPr>
          <a:xfrm>
            <a:off x="888001" y="5608817"/>
            <a:ext cx="4834690" cy="454616"/>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r>
              <a:rPr lang="zh-CN" altLang="en-US" sz="1399" b="1" kern="0" dirty="0">
                <a:latin typeface="微软雅黑" pitchFamily="34" charset="-122"/>
                <a:ea typeface="微软雅黑" pitchFamily="34" charset="-122"/>
                <a:cs typeface="Arial" pitchFamily="34" charset="0"/>
              </a:rPr>
              <a:t>硬件平台</a:t>
            </a:r>
          </a:p>
        </p:txBody>
      </p:sp>
      <p:grpSp>
        <p:nvGrpSpPr>
          <p:cNvPr id="32" name="组合 31"/>
          <p:cNvGrpSpPr/>
          <p:nvPr/>
        </p:nvGrpSpPr>
        <p:grpSpPr>
          <a:xfrm>
            <a:off x="888001" y="2381616"/>
            <a:ext cx="4834690" cy="845670"/>
            <a:chOff x="907404" y="2272831"/>
            <a:chExt cx="4836579" cy="846000"/>
          </a:xfrm>
        </p:grpSpPr>
        <p:sp>
          <p:nvSpPr>
            <p:cNvPr id="33" name="矩形 32"/>
            <p:cNvSpPr/>
            <p:nvPr/>
          </p:nvSpPr>
          <p:spPr>
            <a:xfrm>
              <a:off x="907404" y="2272831"/>
              <a:ext cx="4836579" cy="84600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tIns="0" bIns="431831" anchor="ctr" anchorCtr="1"/>
            <a:lstStyle/>
            <a:p>
              <a:pPr defTabSz="958870"/>
              <a:r>
                <a:rPr lang="zh-CN" altLang="en-US" sz="1399" b="1" kern="0" dirty="0">
                  <a:latin typeface="微软雅黑" pitchFamily="34" charset="-122"/>
                  <a:ea typeface="微软雅黑" pitchFamily="34" charset="-122"/>
                  <a:cs typeface="Arial" pitchFamily="34" charset="0"/>
                </a:rPr>
                <a:t>管理引擎</a:t>
              </a:r>
            </a:p>
          </p:txBody>
        </p:sp>
        <p:sp>
          <p:nvSpPr>
            <p:cNvPr id="34" name="矩形 33"/>
            <p:cNvSpPr/>
            <p:nvPr/>
          </p:nvSpPr>
          <p:spPr>
            <a:xfrm>
              <a:off x="1056824" y="2666115"/>
              <a:ext cx="2223179" cy="336859"/>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latin typeface="Arial" pitchFamily="34" charset="0"/>
                  <a:ea typeface="微软雅黑" pitchFamily="34" charset="-122"/>
                  <a:cs typeface="Arial" pitchFamily="34" charset="0"/>
                </a:rPr>
                <a:t>iSula/Docker</a:t>
              </a:r>
              <a:endParaRPr lang="zh-CN" altLang="en-US" sz="1200" kern="0" dirty="0">
                <a:latin typeface="Arial" pitchFamily="34" charset="0"/>
                <a:ea typeface="微软雅黑" pitchFamily="34" charset="-122"/>
                <a:cs typeface="Arial" pitchFamily="34" charset="0"/>
              </a:endParaRPr>
            </a:p>
          </p:txBody>
        </p:sp>
        <p:sp>
          <p:nvSpPr>
            <p:cNvPr id="35" name="矩形 34"/>
            <p:cNvSpPr/>
            <p:nvPr/>
          </p:nvSpPr>
          <p:spPr>
            <a:xfrm>
              <a:off x="3391986" y="2666115"/>
              <a:ext cx="2223179" cy="336859"/>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latin typeface="Arial" pitchFamily="34" charset="0"/>
                  <a:ea typeface="微软雅黑" pitchFamily="34" charset="-122"/>
                  <a:cs typeface="Arial" pitchFamily="34" charset="0"/>
                </a:rPr>
                <a:t>Libvirt</a:t>
              </a:r>
              <a:endParaRPr lang="zh-CN" altLang="en-US" sz="1200" kern="0" dirty="0">
                <a:latin typeface="Arial" pitchFamily="34" charset="0"/>
                <a:ea typeface="微软雅黑" pitchFamily="34" charset="-122"/>
                <a:cs typeface="Arial" pitchFamily="34" charset="0"/>
              </a:endParaRPr>
            </a:p>
          </p:txBody>
        </p:sp>
      </p:grpSp>
      <p:grpSp>
        <p:nvGrpSpPr>
          <p:cNvPr id="36" name="组合 35"/>
          <p:cNvGrpSpPr/>
          <p:nvPr/>
        </p:nvGrpSpPr>
        <p:grpSpPr>
          <a:xfrm>
            <a:off x="888001" y="4668496"/>
            <a:ext cx="4834690" cy="845670"/>
            <a:chOff x="907404" y="4475290"/>
            <a:chExt cx="4836579" cy="846000"/>
          </a:xfrm>
        </p:grpSpPr>
        <p:sp>
          <p:nvSpPr>
            <p:cNvPr id="37" name="矩形 36"/>
            <p:cNvSpPr/>
            <p:nvPr/>
          </p:nvSpPr>
          <p:spPr>
            <a:xfrm>
              <a:off x="907404" y="4475290"/>
              <a:ext cx="4836579" cy="84600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tIns="0" bIns="431831" anchor="ctr" anchorCtr="1"/>
            <a:lstStyle/>
            <a:p>
              <a:pPr defTabSz="958870"/>
              <a:r>
                <a:rPr lang="en-US" altLang="zh-CN" sz="1399" b="1" kern="0" dirty="0">
                  <a:latin typeface="微软雅黑" pitchFamily="34" charset="-122"/>
                  <a:ea typeface="微软雅黑" pitchFamily="34" charset="-122"/>
                  <a:cs typeface="Arial" pitchFamily="34" charset="0"/>
                </a:rPr>
                <a:t>KVM</a:t>
              </a:r>
              <a:endParaRPr lang="zh-CN" altLang="en-US" sz="1399" b="1" kern="0" dirty="0">
                <a:latin typeface="微软雅黑" pitchFamily="34" charset="-122"/>
                <a:ea typeface="微软雅黑" pitchFamily="34" charset="-122"/>
                <a:cs typeface="Arial" pitchFamily="34" charset="0"/>
              </a:endParaRPr>
            </a:p>
          </p:txBody>
        </p:sp>
        <p:sp>
          <p:nvSpPr>
            <p:cNvPr id="38" name="矩形 37"/>
            <p:cNvSpPr/>
            <p:nvPr/>
          </p:nvSpPr>
          <p:spPr>
            <a:xfrm>
              <a:off x="1056824" y="4865535"/>
              <a:ext cx="2223179"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latin typeface="Arial" pitchFamily="34" charset="0"/>
                  <a:ea typeface="微软雅黑" pitchFamily="34" charset="-122"/>
                  <a:cs typeface="Arial" pitchFamily="34" charset="0"/>
                </a:rPr>
                <a:t>X86: VT-X</a:t>
              </a:r>
              <a:endParaRPr lang="zh-CN" altLang="en-US" sz="1200" kern="0" dirty="0">
                <a:latin typeface="Arial" pitchFamily="34" charset="0"/>
                <a:ea typeface="微软雅黑" pitchFamily="34" charset="-122"/>
                <a:cs typeface="Arial" pitchFamily="34" charset="0"/>
              </a:endParaRPr>
            </a:p>
          </p:txBody>
        </p:sp>
        <p:sp>
          <p:nvSpPr>
            <p:cNvPr id="39" name="矩形 38"/>
            <p:cNvSpPr/>
            <p:nvPr/>
          </p:nvSpPr>
          <p:spPr>
            <a:xfrm>
              <a:off x="3391986" y="4865535"/>
              <a:ext cx="2223179"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zh-CN" altLang="en-US" sz="1200" kern="0" dirty="0">
                  <a:latin typeface="Arial" pitchFamily="34" charset="0"/>
                  <a:ea typeface="微软雅黑" pitchFamily="34" charset="-122"/>
                  <a:cs typeface="Arial" pitchFamily="34" charset="0"/>
                </a:rPr>
                <a:t>鲲鹏</a:t>
              </a:r>
              <a:r>
                <a:rPr lang="en-US" altLang="zh-CN" sz="1200" kern="0" dirty="0">
                  <a:latin typeface="Arial" pitchFamily="34" charset="0"/>
                  <a:ea typeface="微软雅黑" pitchFamily="34" charset="-122"/>
                  <a:cs typeface="Arial" pitchFamily="34" charset="0"/>
                </a:rPr>
                <a:t>: Kunpeng-V</a:t>
              </a:r>
              <a:endParaRPr lang="zh-CN" altLang="en-US" sz="1200" kern="0" dirty="0">
                <a:latin typeface="Arial" pitchFamily="34" charset="0"/>
                <a:ea typeface="微软雅黑" pitchFamily="34" charset="-122"/>
                <a:cs typeface="Arial" pitchFamily="34" charset="0"/>
              </a:endParaRPr>
            </a:p>
          </p:txBody>
        </p:sp>
      </p:grpSp>
      <p:grpSp>
        <p:nvGrpSpPr>
          <p:cNvPr id="41" name="组合 40"/>
          <p:cNvGrpSpPr/>
          <p:nvPr/>
        </p:nvGrpSpPr>
        <p:grpSpPr>
          <a:xfrm>
            <a:off x="888001" y="1441896"/>
            <a:ext cx="4834690" cy="845070"/>
            <a:chOff x="907404" y="1349650"/>
            <a:chExt cx="4836579" cy="845400"/>
          </a:xfrm>
        </p:grpSpPr>
        <p:sp>
          <p:nvSpPr>
            <p:cNvPr id="42" name="矩形 41"/>
            <p:cNvSpPr/>
            <p:nvPr/>
          </p:nvSpPr>
          <p:spPr>
            <a:xfrm>
              <a:off x="907404" y="1349650"/>
              <a:ext cx="4836579" cy="84540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tIns="0" bIns="431831" anchor="ctr" anchorCtr="1"/>
            <a:lstStyle/>
            <a:p>
              <a:pPr defTabSz="958870"/>
              <a:r>
                <a:rPr lang="zh-CN" altLang="en-US" sz="1399" b="1" kern="0" dirty="0">
                  <a:latin typeface="微软雅黑" pitchFamily="34" charset="-122"/>
                  <a:ea typeface="微软雅黑" pitchFamily="34" charset="-122"/>
                  <a:cs typeface="Arial" pitchFamily="34" charset="0"/>
                </a:rPr>
                <a:t>应用场景</a:t>
              </a:r>
            </a:p>
          </p:txBody>
        </p:sp>
        <p:sp>
          <p:nvSpPr>
            <p:cNvPr id="43" name="矩形 42"/>
            <p:cNvSpPr/>
            <p:nvPr/>
          </p:nvSpPr>
          <p:spPr>
            <a:xfrm>
              <a:off x="1056824" y="1745131"/>
              <a:ext cx="1440000" cy="336859"/>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zh-CN" altLang="en-US" sz="1200" kern="0" dirty="0">
                  <a:latin typeface="Arial" pitchFamily="34" charset="0"/>
                  <a:ea typeface="微软雅黑" pitchFamily="34" charset="-122"/>
                  <a:cs typeface="Arial" pitchFamily="34" charset="0"/>
                </a:rPr>
                <a:t>数据中心</a:t>
              </a:r>
            </a:p>
          </p:txBody>
        </p:sp>
        <p:sp>
          <p:nvSpPr>
            <p:cNvPr id="44" name="矩形 43"/>
            <p:cNvSpPr/>
            <p:nvPr/>
          </p:nvSpPr>
          <p:spPr>
            <a:xfrm>
              <a:off x="2615994" y="1745131"/>
              <a:ext cx="1440000" cy="336859"/>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zh-CN" altLang="en-US" sz="1200" kern="0" dirty="0">
                  <a:latin typeface="Arial" pitchFamily="34" charset="0"/>
                  <a:ea typeface="微软雅黑" pitchFamily="34" charset="-122"/>
                  <a:cs typeface="Arial" pitchFamily="34" charset="0"/>
                </a:rPr>
                <a:t>边缘</a:t>
              </a:r>
            </a:p>
          </p:txBody>
        </p:sp>
        <p:sp>
          <p:nvSpPr>
            <p:cNvPr id="45" name="矩形 44"/>
            <p:cNvSpPr/>
            <p:nvPr/>
          </p:nvSpPr>
          <p:spPr>
            <a:xfrm>
              <a:off x="4175165" y="1745131"/>
              <a:ext cx="1440000" cy="336859"/>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zh-CN" altLang="en-US" sz="1200" kern="0" dirty="0">
                  <a:latin typeface="Arial" pitchFamily="34" charset="0"/>
                  <a:ea typeface="微软雅黑" pitchFamily="34" charset="-122"/>
                  <a:cs typeface="Arial" pitchFamily="34" charset="0"/>
                </a:rPr>
                <a:t>终端</a:t>
              </a:r>
            </a:p>
          </p:txBody>
        </p:sp>
      </p:grpSp>
      <p:grpSp>
        <p:nvGrpSpPr>
          <p:cNvPr id="46" name="组合 45"/>
          <p:cNvGrpSpPr/>
          <p:nvPr/>
        </p:nvGrpSpPr>
        <p:grpSpPr>
          <a:xfrm>
            <a:off x="888001" y="3321936"/>
            <a:ext cx="4834690" cy="1251911"/>
            <a:chOff x="907404" y="3172195"/>
            <a:chExt cx="4836579" cy="1252400"/>
          </a:xfrm>
        </p:grpSpPr>
        <p:sp>
          <p:nvSpPr>
            <p:cNvPr id="47" name="矩形 46"/>
            <p:cNvSpPr/>
            <p:nvPr/>
          </p:nvSpPr>
          <p:spPr>
            <a:xfrm>
              <a:off x="907404" y="3172195"/>
              <a:ext cx="4836579" cy="1252400"/>
            </a:xfrm>
            <a:prstGeom prst="rect">
              <a:avLst/>
            </a:prstGeom>
            <a:solidFill>
              <a:srgbClr val="FFFFFF"/>
            </a:solidFill>
            <a:ln w="3175" cap="flat" cmpd="sng" algn="ctr">
              <a:solidFill>
                <a:srgbClr val="C7000B"/>
              </a:solidFill>
              <a:prstDash val="solid"/>
              <a:miter lim="800000"/>
              <a:headEnd type="none" w="med" len="med"/>
              <a:tailEnd type="none" w="med" len="med"/>
            </a:ln>
            <a:effectLst/>
          </p:spPr>
          <p:txBody>
            <a:bodyPr wrap="none" tIns="0" bIns="863663" anchor="ctr" anchorCtr="1"/>
            <a:lstStyle/>
            <a:p>
              <a:pPr algn="ctr" defTabSz="914034"/>
              <a:r>
                <a:rPr lang="en-US" altLang="zh-CN" sz="1399" b="1" kern="0" dirty="0">
                  <a:solidFill>
                    <a:srgbClr val="C7000B"/>
                  </a:solidFill>
                  <a:latin typeface="Arial"/>
                  <a:ea typeface="Microsoft YaHei"/>
                </a:rPr>
                <a:t>StratoVirt</a:t>
              </a:r>
              <a:endParaRPr lang="zh-CN" altLang="en-US" sz="1399" b="1" kern="0" dirty="0">
                <a:solidFill>
                  <a:srgbClr val="C7000B"/>
                </a:solidFill>
                <a:latin typeface="Arial"/>
                <a:ea typeface="Microsoft YaHei"/>
              </a:endParaRPr>
            </a:p>
          </p:txBody>
        </p:sp>
        <p:sp>
          <p:nvSpPr>
            <p:cNvPr id="48" name="矩形 47"/>
            <p:cNvSpPr/>
            <p:nvPr/>
          </p:nvSpPr>
          <p:spPr>
            <a:xfrm>
              <a:off x="1056824" y="3565999"/>
              <a:ext cx="4558341"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solidFill>
                    <a:srgbClr val="C7000B"/>
                  </a:solidFill>
                  <a:latin typeface="Arial" pitchFamily="34" charset="0"/>
                  <a:ea typeface="微软雅黑" pitchFamily="34" charset="-122"/>
                  <a:cs typeface="Arial" pitchFamily="34" charset="0"/>
                </a:rPr>
                <a:t>Machine Manager</a:t>
              </a:r>
              <a:endParaRPr lang="zh-CN" altLang="en-US" sz="1200" kern="0" dirty="0">
                <a:solidFill>
                  <a:srgbClr val="C7000B"/>
                </a:solidFill>
                <a:latin typeface="Arial" pitchFamily="34" charset="0"/>
                <a:ea typeface="微软雅黑" pitchFamily="34" charset="-122"/>
                <a:cs typeface="Arial" pitchFamily="34" charset="0"/>
              </a:endParaRPr>
            </a:p>
          </p:txBody>
        </p:sp>
        <p:sp>
          <p:nvSpPr>
            <p:cNvPr id="49" name="矩形 48"/>
            <p:cNvSpPr/>
            <p:nvPr/>
          </p:nvSpPr>
          <p:spPr>
            <a:xfrm>
              <a:off x="1056824" y="3980491"/>
              <a:ext cx="1440000"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solidFill>
                    <a:srgbClr val="C7000B"/>
                  </a:solidFill>
                  <a:latin typeface="Arial" pitchFamily="34" charset="0"/>
                  <a:ea typeface="微软雅黑" pitchFamily="34" charset="-122"/>
                  <a:cs typeface="Arial" pitchFamily="34" charset="0"/>
                </a:rPr>
                <a:t>Device Model</a:t>
              </a:r>
              <a:endParaRPr lang="zh-CN" altLang="en-US" sz="1200" kern="0" dirty="0">
                <a:solidFill>
                  <a:srgbClr val="C7000B"/>
                </a:solidFill>
                <a:latin typeface="Arial" pitchFamily="34" charset="0"/>
                <a:ea typeface="微软雅黑" pitchFamily="34" charset="-122"/>
                <a:cs typeface="Arial" pitchFamily="34" charset="0"/>
              </a:endParaRPr>
            </a:p>
          </p:txBody>
        </p:sp>
        <p:sp>
          <p:nvSpPr>
            <p:cNvPr id="50" name="矩形 49"/>
            <p:cNvSpPr/>
            <p:nvPr/>
          </p:nvSpPr>
          <p:spPr>
            <a:xfrm>
              <a:off x="2615994" y="3980491"/>
              <a:ext cx="1440000"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solidFill>
                    <a:srgbClr val="C7000B"/>
                  </a:solidFill>
                  <a:latin typeface="Arial" pitchFamily="34" charset="0"/>
                  <a:ea typeface="微软雅黑" pitchFamily="34" charset="-122"/>
                  <a:cs typeface="Arial" pitchFamily="34" charset="0"/>
                </a:rPr>
                <a:t>Address Space</a:t>
              </a:r>
              <a:endParaRPr lang="zh-CN" altLang="en-US" sz="1200" kern="0" dirty="0">
                <a:solidFill>
                  <a:srgbClr val="C7000B"/>
                </a:solidFill>
                <a:latin typeface="Arial" pitchFamily="34" charset="0"/>
                <a:ea typeface="微软雅黑" pitchFamily="34" charset="-122"/>
                <a:cs typeface="Arial" pitchFamily="34" charset="0"/>
              </a:endParaRPr>
            </a:p>
          </p:txBody>
        </p:sp>
        <p:sp>
          <p:nvSpPr>
            <p:cNvPr id="51" name="矩形 50"/>
            <p:cNvSpPr/>
            <p:nvPr/>
          </p:nvSpPr>
          <p:spPr>
            <a:xfrm>
              <a:off x="4175165" y="3980491"/>
              <a:ext cx="1440000" cy="338400"/>
            </a:xfrm>
            <a:prstGeom prst="rect">
              <a:avLst/>
            </a:prstGeom>
            <a:solidFill>
              <a:schemeClr val="bg1">
                <a:lumMod val="75000"/>
              </a:schemeClr>
            </a:solidFill>
            <a:ln w="25400" cap="flat" cmpd="sng" algn="ctr">
              <a:noFill/>
              <a:prstDash val="solid"/>
            </a:ln>
            <a:effectLst/>
          </p:spPr>
          <p:txBody>
            <a:bodyPr wrap="square" lIns="0" rIns="0" rtlCol="0" anchor="ctr">
              <a:noAutofit/>
            </a:bodyPr>
            <a:lstStyle/>
            <a:p>
              <a:pPr algn="ctr" defTabSz="913399" fontAlgn="ctr">
                <a:buSzPct val="50000"/>
              </a:pPr>
              <a:r>
                <a:rPr lang="en-US" altLang="zh-CN" sz="1200" kern="0" dirty="0">
                  <a:solidFill>
                    <a:srgbClr val="C7000B"/>
                  </a:solidFill>
                  <a:latin typeface="Arial" pitchFamily="34" charset="0"/>
                  <a:ea typeface="微软雅黑" pitchFamily="34" charset="-122"/>
                  <a:cs typeface="Arial" pitchFamily="34" charset="0"/>
                </a:rPr>
                <a:t>Boot Loader</a:t>
              </a:r>
              <a:endParaRPr lang="zh-CN" altLang="en-US" sz="1200" kern="0" dirty="0">
                <a:solidFill>
                  <a:srgbClr val="C7000B"/>
                </a:solidFill>
                <a:latin typeface="Arial" pitchFamily="34" charset="0"/>
                <a:ea typeface="微软雅黑" pitchFamily="34" charset="-122"/>
                <a:cs typeface="Arial" pitchFamily="34" charset="0"/>
              </a:endParaRPr>
            </a:p>
          </p:txBody>
        </p:sp>
      </p:grpSp>
      <p:sp>
        <p:nvSpPr>
          <p:cNvPr id="52" name="矩形 51"/>
          <p:cNvSpPr/>
          <p:nvPr/>
        </p:nvSpPr>
        <p:spPr>
          <a:xfrm>
            <a:off x="6396587" y="2786469"/>
            <a:ext cx="1853011" cy="542814"/>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chemeClr val="tx1"/>
                </a:solidFill>
                <a:latin typeface="微软雅黑" panose="020B0503020204020204" pitchFamily="34" charset="-122"/>
                <a:ea typeface="微软雅黑" panose="020B0503020204020204" pitchFamily="34" charset="-122"/>
              </a:rPr>
              <a:t>Micro-VM</a:t>
            </a:r>
            <a:endParaRPr lang="zh-CN" altLang="en-US" sz="1399"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6649396" y="5529343"/>
            <a:ext cx="646946" cy="434334"/>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CPU</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56" name="矩形 55"/>
          <p:cNvSpPr/>
          <p:nvPr/>
        </p:nvSpPr>
        <p:spPr>
          <a:xfrm>
            <a:off x="9377403" y="5529343"/>
            <a:ext cx="910085" cy="434334"/>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Virtio Device</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57" name="矩形 56"/>
          <p:cNvSpPr/>
          <p:nvPr/>
        </p:nvSpPr>
        <p:spPr>
          <a:xfrm>
            <a:off x="10390305" y="5529343"/>
            <a:ext cx="910085" cy="434334"/>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PCI System</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58" name="矩形 57"/>
          <p:cNvSpPr/>
          <p:nvPr/>
        </p:nvSpPr>
        <p:spPr>
          <a:xfrm>
            <a:off x="7426786" y="5529343"/>
            <a:ext cx="910085" cy="434334"/>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Flat Memory</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59" name="矩形 58"/>
          <p:cNvSpPr/>
          <p:nvPr/>
        </p:nvSpPr>
        <p:spPr>
          <a:xfrm>
            <a:off x="8402094" y="5529343"/>
            <a:ext cx="910085" cy="434334"/>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Overlay Memory</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60" name="矩形 59"/>
          <p:cNvSpPr/>
          <p:nvPr/>
        </p:nvSpPr>
        <p:spPr>
          <a:xfrm>
            <a:off x="9433857" y="2791618"/>
            <a:ext cx="1985299" cy="542814"/>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chemeClr val="accent4"/>
                </a:solidFill>
                <a:latin typeface="微软雅黑" panose="020B0503020204020204" pitchFamily="34" charset="-122"/>
                <a:ea typeface="微软雅黑" panose="020B0503020204020204" pitchFamily="34" charset="-122"/>
              </a:rPr>
              <a:t>Normal-VM</a:t>
            </a:r>
            <a:endParaRPr lang="zh-CN" altLang="en-US" sz="1399" dirty="0">
              <a:solidFill>
                <a:schemeClr val="accent4"/>
              </a:solidFill>
              <a:latin typeface="微软雅黑" panose="020B0503020204020204" pitchFamily="34" charset="-122"/>
              <a:ea typeface="微软雅黑" panose="020B0503020204020204" pitchFamily="34" charset="-122"/>
            </a:endParaRPr>
          </a:p>
        </p:txBody>
      </p:sp>
      <p:cxnSp>
        <p:nvCxnSpPr>
          <p:cNvPr id="61" name="直接箭头连接符 60"/>
          <p:cNvCxnSpPr>
            <a:stCxn id="92" idx="0"/>
            <a:endCxn id="52" idx="2"/>
          </p:cNvCxnSpPr>
          <p:nvPr/>
        </p:nvCxnSpPr>
        <p:spPr>
          <a:xfrm flipV="1">
            <a:off x="7280347" y="3329283"/>
            <a:ext cx="42746" cy="904146"/>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3" idx="0"/>
            <a:endCxn id="52" idx="2"/>
          </p:cNvCxnSpPr>
          <p:nvPr/>
        </p:nvCxnSpPr>
        <p:spPr>
          <a:xfrm flipV="1">
            <a:off x="6972869" y="3329283"/>
            <a:ext cx="350223" cy="220006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8" idx="0"/>
            <a:endCxn id="52" idx="2"/>
          </p:cNvCxnSpPr>
          <p:nvPr/>
        </p:nvCxnSpPr>
        <p:spPr>
          <a:xfrm flipH="1" flipV="1">
            <a:off x="7323093" y="3329283"/>
            <a:ext cx="558737" cy="220006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56" idx="0"/>
            <a:endCxn id="52" idx="2"/>
          </p:cNvCxnSpPr>
          <p:nvPr/>
        </p:nvCxnSpPr>
        <p:spPr>
          <a:xfrm flipH="1" flipV="1">
            <a:off x="7323093" y="3329283"/>
            <a:ext cx="2509353" cy="220006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94" idx="0"/>
            <a:endCxn id="60" idx="2"/>
          </p:cNvCxnSpPr>
          <p:nvPr/>
        </p:nvCxnSpPr>
        <p:spPr>
          <a:xfrm flipH="1" flipV="1">
            <a:off x="10426507" y="3334432"/>
            <a:ext cx="25511" cy="867585"/>
          </a:xfrm>
          <a:prstGeom prst="straightConnector1">
            <a:avLst/>
          </a:prstGeom>
          <a:ln>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59" idx="0"/>
            <a:endCxn id="60" idx="2"/>
          </p:cNvCxnSpPr>
          <p:nvPr/>
        </p:nvCxnSpPr>
        <p:spPr>
          <a:xfrm flipV="1">
            <a:off x="8857137" y="3334432"/>
            <a:ext cx="1569370" cy="2194912"/>
          </a:xfrm>
          <a:prstGeom prst="straightConnector1">
            <a:avLst/>
          </a:prstGeom>
          <a:ln>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53" idx="0"/>
            <a:endCxn id="60" idx="2"/>
          </p:cNvCxnSpPr>
          <p:nvPr/>
        </p:nvCxnSpPr>
        <p:spPr>
          <a:xfrm flipV="1">
            <a:off x="6972869" y="3334432"/>
            <a:ext cx="3453638" cy="2194912"/>
          </a:xfrm>
          <a:prstGeom prst="straightConnector1">
            <a:avLst/>
          </a:prstGeom>
          <a:ln>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57" idx="0"/>
            <a:endCxn id="60" idx="2"/>
          </p:cNvCxnSpPr>
          <p:nvPr/>
        </p:nvCxnSpPr>
        <p:spPr>
          <a:xfrm flipH="1" flipV="1">
            <a:off x="10426507" y="3334432"/>
            <a:ext cx="418840" cy="2194912"/>
          </a:xfrm>
          <a:prstGeom prst="straightConnector1">
            <a:avLst/>
          </a:prstGeom>
          <a:ln>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6225303" y="4233429"/>
            <a:ext cx="2110086" cy="434590"/>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Micro Machine Board</a:t>
            </a:r>
            <a:endParaRPr lang="zh-CN" altLang="en-US" sz="1399" dirty="0">
              <a:solidFill>
                <a:srgbClr val="00B050"/>
              </a:solidFill>
              <a:latin typeface="微软雅黑" panose="020B0503020204020204" pitchFamily="34" charset="-122"/>
              <a:ea typeface="微软雅黑" panose="020B0503020204020204" pitchFamily="34" charset="-122"/>
            </a:endParaRPr>
          </a:p>
        </p:txBody>
      </p:sp>
      <p:cxnSp>
        <p:nvCxnSpPr>
          <p:cNvPr id="93" name="直接箭头连接符 92"/>
          <p:cNvCxnSpPr>
            <a:stCxn id="56" idx="0"/>
            <a:endCxn id="60" idx="2"/>
          </p:cNvCxnSpPr>
          <p:nvPr/>
        </p:nvCxnSpPr>
        <p:spPr>
          <a:xfrm flipV="1">
            <a:off x="9832445" y="3334432"/>
            <a:ext cx="594062" cy="2194912"/>
          </a:xfrm>
          <a:prstGeom prst="straightConnector1">
            <a:avLst/>
          </a:prstGeom>
          <a:ln>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9335359" y="4202017"/>
            <a:ext cx="2233317" cy="434590"/>
          </a:xfrm>
          <a:prstGeom prst="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399" dirty="0">
                <a:solidFill>
                  <a:srgbClr val="00B050"/>
                </a:solidFill>
                <a:latin typeface="微软雅黑" panose="020B0503020204020204" pitchFamily="34" charset="-122"/>
                <a:ea typeface="微软雅黑" panose="020B0503020204020204" pitchFamily="34" charset="-122"/>
              </a:rPr>
              <a:t>Normal Machine Board</a:t>
            </a:r>
            <a:endParaRPr lang="zh-CN" altLang="en-US" sz="1399" dirty="0">
              <a:solidFill>
                <a:srgbClr val="00B050"/>
              </a:solidFill>
              <a:latin typeface="微软雅黑" panose="020B0503020204020204" pitchFamily="34" charset="-122"/>
              <a:ea typeface="微软雅黑" panose="020B0503020204020204" pitchFamily="34" charset="-122"/>
            </a:endParaRPr>
          </a:p>
        </p:txBody>
      </p:sp>
      <p:sp>
        <p:nvSpPr>
          <p:cNvPr id="95" name="矩形 94"/>
          <p:cNvSpPr/>
          <p:nvPr/>
        </p:nvSpPr>
        <p:spPr>
          <a:xfrm>
            <a:off x="6534886" y="1968482"/>
            <a:ext cx="1354375" cy="3367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799" dirty="0">
                <a:latin typeface="微软雅黑" panose="020B0503020204020204" pitchFamily="34" charset="-122"/>
                <a:ea typeface="微软雅黑" panose="020B0503020204020204" pitchFamily="34" charset="-122"/>
              </a:rPr>
              <a:t>轻量化应用</a:t>
            </a:r>
          </a:p>
        </p:txBody>
      </p:sp>
      <p:sp>
        <p:nvSpPr>
          <p:cNvPr id="96" name="矩形 95"/>
          <p:cNvSpPr/>
          <p:nvPr/>
        </p:nvSpPr>
        <p:spPr>
          <a:xfrm>
            <a:off x="9659222" y="1982854"/>
            <a:ext cx="1354375" cy="3367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zh-CN" altLang="en-US" sz="1799" dirty="0">
                <a:solidFill>
                  <a:srgbClr val="FFC000"/>
                </a:solidFill>
                <a:latin typeface="微软雅黑" panose="020B0503020204020204" pitchFamily="34" charset="-122"/>
                <a:ea typeface="微软雅黑" panose="020B0503020204020204" pitchFamily="34" charset="-122"/>
              </a:rPr>
              <a:t>标准化应用</a:t>
            </a:r>
          </a:p>
        </p:txBody>
      </p:sp>
      <p:sp>
        <p:nvSpPr>
          <p:cNvPr id="97" name="上箭头 96"/>
          <p:cNvSpPr/>
          <p:nvPr/>
        </p:nvSpPr>
        <p:spPr>
          <a:xfrm>
            <a:off x="7063637" y="2245650"/>
            <a:ext cx="498596" cy="496506"/>
          </a:xfrm>
          <a:prstGeom prst="upArrow">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p>
        </p:txBody>
      </p:sp>
      <p:sp>
        <p:nvSpPr>
          <p:cNvPr id="98" name="上箭头 97"/>
          <p:cNvSpPr/>
          <p:nvPr/>
        </p:nvSpPr>
        <p:spPr>
          <a:xfrm>
            <a:off x="10168364" y="2272453"/>
            <a:ext cx="498596" cy="496506"/>
          </a:xfrm>
          <a:prstGeom prst="upArrow">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p>
        </p:txBody>
      </p:sp>
    </p:spTree>
    <p:extLst>
      <p:ext uri="{BB962C8B-B14F-4D97-AF65-F5344CB8AC3E}">
        <p14:creationId xmlns:p14="http://schemas.microsoft.com/office/powerpoint/2010/main" val="40259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：下一代虚拟化架构</a:t>
            </a:r>
          </a:p>
        </p:txBody>
      </p:sp>
      <p:sp>
        <p:nvSpPr>
          <p:cNvPr id="54" name="文本框 53"/>
          <p:cNvSpPr txBox="1"/>
          <p:nvPr/>
        </p:nvSpPr>
        <p:spPr>
          <a:xfrm>
            <a:off x="5963670" y="3295248"/>
            <a:ext cx="5744280" cy="822981"/>
          </a:xfrm>
          <a:prstGeom prst="rect">
            <a:avLst/>
          </a:prstGeom>
          <a:noFill/>
          <a:ln w="3175">
            <a:solidFill>
              <a:schemeClr val="bg1"/>
            </a:solidFill>
          </a:ln>
        </p:spPr>
        <p:txBody>
          <a:bodyPr wrap="square" rtlCol="0">
            <a:spAutoFit/>
          </a:bodyPr>
          <a:lstStyle/>
          <a:p>
            <a:pPr defTabSz="913668">
              <a:lnSpc>
                <a:spcPct val="125000"/>
              </a:lnSpc>
              <a:defRPr/>
            </a:pPr>
            <a:r>
              <a:rPr lang="zh-CN" altLang="en-US" sz="1399" b="1" kern="0" dirty="0">
                <a:solidFill>
                  <a:schemeClr val="bg1"/>
                </a:solidFill>
                <a:latin typeface="思源黑体 CN Bold" panose="020B0800000000000000" pitchFamily="34" charset="-122"/>
                <a:ea typeface="思源黑体 CN Bold" panose="020B0800000000000000" pitchFamily="34" charset="-122"/>
              </a:rPr>
              <a:t>多平台支持，发挥鲲鹏硬件独有极致算力：</a:t>
            </a:r>
            <a:endParaRPr lang="en-US" altLang="zh-CN" sz="1399" b="1" kern="0" dirty="0">
              <a:solidFill>
                <a:schemeClr val="bg1"/>
              </a:solidFill>
              <a:latin typeface="思源黑体 CN Bold" panose="020B0800000000000000" pitchFamily="34" charset="-122"/>
              <a:ea typeface="思源黑体 CN Bold" panose="020B08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支持</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x86</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和鲲鹏双平台；</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软件与芯片硬件深度配合，形成最优系统架构和独有的竞争力。</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p:txBody>
      </p:sp>
      <p:sp>
        <p:nvSpPr>
          <p:cNvPr id="55" name="文本框 54"/>
          <p:cNvSpPr txBox="1"/>
          <p:nvPr/>
        </p:nvSpPr>
        <p:spPr>
          <a:xfrm>
            <a:off x="5933563" y="1513084"/>
            <a:ext cx="5774388" cy="769013"/>
          </a:xfrm>
          <a:prstGeom prst="rect">
            <a:avLst/>
          </a:prstGeom>
          <a:noFill/>
          <a:ln w="3175">
            <a:solidFill>
              <a:schemeClr val="bg1"/>
            </a:solidFill>
          </a:ln>
        </p:spPr>
        <p:txBody>
          <a:bodyPr wrap="square" rtlCol="0">
            <a:spAutoFit/>
          </a:bodyPr>
          <a:lstStyle/>
          <a:p>
            <a:pPr defTabSz="913668">
              <a:defRPr/>
            </a:pPr>
            <a:r>
              <a:rPr lang="zh-CN" altLang="en-US" sz="1399" b="1" kern="0" dirty="0">
                <a:solidFill>
                  <a:schemeClr val="bg1"/>
                </a:solidFill>
                <a:latin typeface="思源黑体 CN Bold" panose="020B0800000000000000" pitchFamily="34" charset="-122"/>
                <a:ea typeface="思源黑体 CN Bold" panose="020B0800000000000000" pitchFamily="34" charset="-122"/>
              </a:rPr>
              <a:t>极致性能：</a:t>
            </a:r>
            <a:endParaRPr lang="en-US" altLang="zh-CN" sz="1399" b="1" kern="0" dirty="0">
              <a:solidFill>
                <a:schemeClr val="bg1"/>
              </a:solidFill>
              <a:latin typeface="思源黑体 CN Bold" panose="020B0800000000000000" pitchFamily="34" charset="-122"/>
              <a:ea typeface="思源黑体 CN Bold" panose="020B08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单机</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VM</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密度</a:t>
            </a:r>
            <a:r>
              <a:rPr lang="en-US" altLang="zh-CN" sz="1200" b="1" kern="0" dirty="0">
                <a:solidFill>
                  <a:schemeClr val="bg1"/>
                </a:solidFill>
                <a:latin typeface="思源黑体 CN Regular" panose="020B0500000000000000" pitchFamily="34" charset="-122"/>
                <a:ea typeface="思源黑体 CN Regular" panose="020B0500000000000000" pitchFamily="34" charset="-122"/>
              </a:rPr>
              <a:t>10</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倍级提升 （启动速度小于</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50ms</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，单</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VM</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系统底噪低于</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4MB</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降低终端用户</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TCO</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，适配多种新型计算场景（如</a:t>
            </a:r>
            <a:r>
              <a:rPr lang="en-US" altLang="zh-CN" sz="1200" kern="0" dirty="0" err="1">
                <a:solidFill>
                  <a:schemeClr val="bg1"/>
                </a:solidFill>
                <a:latin typeface="思源黑体 CN Regular" panose="020B0500000000000000" pitchFamily="34" charset="-122"/>
                <a:ea typeface="思源黑体 CN Regular" panose="020B0500000000000000" pitchFamily="34" charset="-122"/>
              </a:rPr>
              <a:t>Serverless</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计算）；</a:t>
            </a:r>
          </a:p>
        </p:txBody>
      </p:sp>
      <p:sp>
        <p:nvSpPr>
          <p:cNvPr id="64" name="文本框 63"/>
          <p:cNvSpPr txBox="1"/>
          <p:nvPr/>
        </p:nvSpPr>
        <p:spPr>
          <a:xfrm>
            <a:off x="5963670" y="2545976"/>
            <a:ext cx="5744280" cy="492251"/>
          </a:xfrm>
          <a:prstGeom prst="rect">
            <a:avLst/>
          </a:prstGeom>
          <a:noFill/>
          <a:ln w="3175">
            <a:solidFill>
              <a:schemeClr val="bg1"/>
            </a:solidFill>
          </a:ln>
        </p:spPr>
        <p:txBody>
          <a:bodyPr wrap="square" rtlCol="0">
            <a:spAutoFit/>
          </a:bodyPr>
          <a:lstStyle/>
          <a:p>
            <a:pPr defTabSz="913668">
              <a:defRPr/>
            </a:pPr>
            <a:r>
              <a:rPr lang="zh-CN" altLang="en-US" sz="1399" b="1" kern="0" dirty="0">
                <a:solidFill>
                  <a:schemeClr val="bg1"/>
                </a:solidFill>
                <a:latin typeface="思源黑体 CN Bold" panose="020B0800000000000000" pitchFamily="34" charset="-122"/>
                <a:ea typeface="思源黑体 CN Bold" panose="020B0800000000000000" pitchFamily="34" charset="-122"/>
              </a:rPr>
              <a:t>安全可信：</a:t>
            </a:r>
            <a:endParaRPr lang="en-US" altLang="zh-CN" sz="1399" b="1" kern="0" dirty="0">
              <a:solidFill>
                <a:schemeClr val="bg1"/>
              </a:solidFill>
              <a:latin typeface="思源黑体 CN Bold" panose="020B0800000000000000" pitchFamily="34" charset="-122"/>
              <a:ea typeface="思源黑体 CN Bold" panose="020B0800000000000000" pitchFamily="34" charset="-122"/>
            </a:endParaRPr>
          </a:p>
          <a:p>
            <a:pPr marL="171381" indent="-171381" defTabSz="913668">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基于</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RUST</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安全语言，为应用提供全方位的安全运行基座；架构精简攻击面小。</a:t>
            </a:r>
          </a:p>
        </p:txBody>
      </p:sp>
      <p:sp>
        <p:nvSpPr>
          <p:cNvPr id="65" name="矩形 64"/>
          <p:cNvSpPr/>
          <p:nvPr/>
        </p:nvSpPr>
        <p:spPr>
          <a:xfrm>
            <a:off x="5882480" y="1043331"/>
            <a:ext cx="5825470" cy="348813"/>
          </a:xfrm>
          <a:prstGeom prst="rect">
            <a:avLst/>
          </a:prstGeom>
          <a:solidFill>
            <a:schemeClr val="bg1"/>
          </a:solidFill>
        </p:spPr>
        <p:txBody>
          <a:bodyPr wrap="square">
            <a:spAutoFit/>
          </a:bodyPr>
          <a:lstStyle/>
          <a:p>
            <a:pPr>
              <a:lnSpc>
                <a:spcPts val="1999"/>
              </a:lnSpc>
            </a:pPr>
            <a:r>
              <a:rPr lang="en-US" altLang="zh-CN" sz="1400" b="1" dirty="0">
                <a:solidFill>
                  <a:srgbClr val="00B0F0"/>
                </a:solidFill>
                <a:latin typeface="思源黑体 CN Regular" panose="020B0500000000000000" pitchFamily="34" charset="-122"/>
                <a:ea typeface="思源黑体 CN Regular" panose="020B0500000000000000" pitchFamily="34" charset="-122"/>
              </a:rPr>
              <a:t>StratoVirt</a:t>
            </a:r>
            <a:r>
              <a:rPr lang="zh-CN" altLang="en-US" sz="1400" b="1" dirty="0">
                <a:solidFill>
                  <a:srgbClr val="00B0F0"/>
                </a:solidFill>
                <a:latin typeface="思源黑体 CN Regular" panose="020B0500000000000000" pitchFamily="34" charset="-122"/>
                <a:ea typeface="思源黑体 CN Regular" panose="020B0500000000000000" pitchFamily="34" charset="-122"/>
              </a:rPr>
              <a:t>是极简轻量，全场景性能领先的下一代可信虚拟化解决方案</a:t>
            </a:r>
            <a:endParaRPr lang="en-US" altLang="zh-CN" sz="1400" b="1" dirty="0">
              <a:solidFill>
                <a:srgbClr val="00B0F0"/>
              </a:solidFill>
              <a:latin typeface="思源黑体 CN Regular" panose="020B0500000000000000" pitchFamily="34" charset="-122"/>
              <a:ea typeface="思源黑体 CN Regular" panose="020B0500000000000000" pitchFamily="34" charset="-122"/>
            </a:endParaRPr>
          </a:p>
        </p:txBody>
      </p:sp>
      <p:graphicFrame>
        <p:nvGraphicFramePr>
          <p:cNvPr id="66" name="表格 65"/>
          <p:cNvGraphicFramePr>
            <a:graphicFrameLocks noGrp="1"/>
          </p:cNvGraphicFramePr>
          <p:nvPr>
            <p:extLst>
              <p:ext uri="{D42A27DB-BD31-4B8C-83A1-F6EECF244321}">
                <p14:modId xmlns:p14="http://schemas.microsoft.com/office/powerpoint/2010/main" val="197436962"/>
              </p:ext>
            </p:extLst>
          </p:nvPr>
        </p:nvGraphicFramePr>
        <p:xfrm>
          <a:off x="428576" y="5330478"/>
          <a:ext cx="11388393" cy="1255422"/>
        </p:xfrm>
        <a:graphic>
          <a:graphicData uri="http://schemas.openxmlformats.org/drawingml/2006/table">
            <a:tbl>
              <a:tblPr firstRow="1" bandRow="1">
                <a:tableStyleId>{5C22544A-7EE6-4342-B048-85BDC9FD1C3A}</a:tableStyleId>
              </a:tblPr>
              <a:tblGrid>
                <a:gridCol w="1394553"/>
                <a:gridCol w="934494"/>
                <a:gridCol w="1198888"/>
                <a:gridCol w="1366730"/>
                <a:gridCol w="3057163"/>
                <a:gridCol w="1246842"/>
                <a:gridCol w="2189723"/>
              </a:tblGrid>
              <a:tr h="341094">
                <a:tc>
                  <a:txBody>
                    <a:bodyPr/>
                    <a:lstStyle/>
                    <a:p>
                      <a:endParaRPr lang="zh-CN" altLang="en-US" sz="10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启动时间</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内存占用</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虚拟机密度</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鲲鹏生态支撑</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代码量</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c>
                  <a:txBody>
                    <a:bodyPr/>
                    <a:lstStyle/>
                    <a:p>
                      <a:r>
                        <a:rPr lang="zh-CN" altLang="en-US" sz="1200" dirty="0" smtClean="0">
                          <a:latin typeface="思源黑体 CN Bold" panose="020B0800000000000000" pitchFamily="34" charset="-122"/>
                          <a:ea typeface="思源黑体 CN Bold" panose="020B0800000000000000" pitchFamily="34" charset="-122"/>
                        </a:rPr>
                        <a:t>代码级安全</a:t>
                      </a:r>
                      <a:endParaRPr lang="zh-CN" altLang="en-US" sz="1200" dirty="0">
                        <a:latin typeface="思源黑体 CN Bold" panose="020B0800000000000000" pitchFamily="34" charset="-122"/>
                        <a:ea typeface="思源黑体 CN Bold" panose="020B0800000000000000" pitchFamily="34" charset="-122"/>
                      </a:endParaRPr>
                    </a:p>
                  </a:txBody>
                  <a:tcPr marL="91404" marR="91404" marT="45702" marB="45702">
                    <a:solidFill>
                      <a:schemeClr val="accent5"/>
                    </a:solidFill>
                  </a:tcPr>
                </a:tc>
              </a:tr>
              <a:tr h="457021">
                <a:tc>
                  <a:txBody>
                    <a:bodyPr/>
                    <a:lstStyle/>
                    <a:p>
                      <a:r>
                        <a:rPr lang="en-US" altLang="zh-CN" sz="1200" b="1" dirty="0" smtClean="0">
                          <a:latin typeface="思源黑体 CN Bold" panose="020B0800000000000000" pitchFamily="34" charset="-122"/>
                          <a:ea typeface="思源黑体 CN Bold" panose="020B0800000000000000" pitchFamily="34" charset="-122"/>
                        </a:rPr>
                        <a:t>QEMU</a:t>
                      </a:r>
                      <a:endParaRPr lang="zh-CN" altLang="en-US" sz="1200" b="1" dirty="0">
                        <a:latin typeface="思源黑体 CN Bold" panose="020B0800000000000000" pitchFamily="34" charset="-122"/>
                        <a:ea typeface="思源黑体 CN Bold" panose="020B08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1000+ms</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100+MB</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zh-CN" altLang="en-US" sz="1200" b="0" dirty="0" smtClean="0">
                          <a:latin typeface="思源黑体 CN Regular" panose="020B0500000000000000" pitchFamily="34" charset="-122"/>
                          <a:ea typeface="思源黑体 CN Regular" panose="020B0500000000000000" pitchFamily="34" charset="-122"/>
                        </a:rPr>
                        <a:t>百</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zh-CN" altLang="en-US" sz="1200" b="0" dirty="0" smtClean="0">
                          <a:latin typeface="思源黑体 CN Regular" panose="020B0500000000000000" pitchFamily="34" charset="-122"/>
                          <a:ea typeface="思源黑体 CN Regular" panose="020B0500000000000000" pitchFamily="34" charset="-122"/>
                        </a:rPr>
                        <a:t>对鲲鹏硬件特性有限度支撑，新特性可能无法支撑；</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1570K LOC</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pPr marL="0" algn="l" defTabSz="914400" rtl="0" eaLnBrk="1" latinLnBrk="0" hangingPunct="1"/>
                      <a:r>
                        <a:rPr lang="zh-CN" altLang="en-US" sz="1200" b="0" kern="1200" dirty="0" smtClean="0">
                          <a:solidFill>
                            <a:schemeClr val="dk1"/>
                          </a:solidFill>
                          <a:latin typeface="思源黑体 CN Regular" panose="020B0500000000000000" pitchFamily="34" charset="-122"/>
                          <a:ea typeface="思源黑体 CN Regular" panose="020B0500000000000000" pitchFamily="34" charset="-122"/>
                          <a:cs typeface="+mn-cs"/>
                        </a:rPr>
                        <a:t>代码冗余，攻击面大，</a:t>
                      </a:r>
                      <a:r>
                        <a:rPr lang="en-US" altLang="zh-CN" sz="1200" b="0" kern="1200" dirty="0" smtClean="0">
                          <a:solidFill>
                            <a:schemeClr val="dk1"/>
                          </a:solidFill>
                          <a:latin typeface="思源黑体 CN Regular" panose="020B0500000000000000" pitchFamily="34" charset="-122"/>
                          <a:ea typeface="思源黑体 CN Regular" panose="020B0500000000000000" pitchFamily="34" charset="-122"/>
                          <a:cs typeface="+mn-cs"/>
                        </a:rPr>
                        <a:t>CVE</a:t>
                      </a:r>
                      <a:r>
                        <a:rPr lang="zh-CN" altLang="en-US" sz="1200" b="0" kern="1200" dirty="0" smtClean="0">
                          <a:solidFill>
                            <a:schemeClr val="dk1"/>
                          </a:solidFill>
                          <a:latin typeface="思源黑体 CN Regular" panose="020B0500000000000000" pitchFamily="34" charset="-122"/>
                          <a:ea typeface="思源黑体 CN Regular" panose="020B0500000000000000" pitchFamily="34" charset="-122"/>
                          <a:cs typeface="+mn-cs"/>
                        </a:rPr>
                        <a:t>漏洞多；</a:t>
                      </a:r>
                      <a:endParaRPr lang="zh-CN" altLang="en-US" sz="1200" b="0" kern="1200" dirty="0">
                        <a:solidFill>
                          <a:schemeClr val="dk1"/>
                        </a:solidFill>
                        <a:latin typeface="思源黑体 CN Regular" panose="020B0500000000000000" pitchFamily="34" charset="-122"/>
                        <a:ea typeface="思源黑体 CN Regular" panose="020B0500000000000000" pitchFamily="34" charset="-122"/>
                        <a:cs typeface="+mn-cs"/>
                      </a:endParaRPr>
                    </a:p>
                  </a:txBody>
                  <a:tcPr marL="91404" marR="91404" marT="45702" marB="45702">
                    <a:solidFill>
                      <a:schemeClr val="bg2"/>
                    </a:solidFill>
                  </a:tcPr>
                </a:tc>
              </a:tr>
              <a:tr h="457021">
                <a:tc>
                  <a:txBody>
                    <a:bodyPr/>
                    <a:lstStyle/>
                    <a:p>
                      <a:r>
                        <a:rPr lang="en-US" altLang="zh-CN" sz="1200" b="1" dirty="0" smtClean="0">
                          <a:latin typeface="思源黑体 CN Bold" panose="020B0800000000000000" pitchFamily="34" charset="-122"/>
                          <a:ea typeface="思源黑体 CN Bold" panose="020B0800000000000000" pitchFamily="34" charset="-122"/>
                        </a:rPr>
                        <a:t>StratoVirt</a:t>
                      </a:r>
                      <a:endParaRPr lang="zh-CN" altLang="en-US" sz="1200" b="1" dirty="0">
                        <a:latin typeface="思源黑体 CN Bold" panose="020B0800000000000000" pitchFamily="34" charset="-122"/>
                        <a:ea typeface="思源黑体 CN Bold" panose="020B08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50ms</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4MB</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zh-CN" altLang="en-US" sz="1200" b="0" dirty="0" smtClean="0">
                          <a:latin typeface="思源黑体 CN Regular" panose="020B0500000000000000" pitchFamily="34" charset="-122"/>
                          <a:ea typeface="思源黑体 CN Regular" panose="020B0500000000000000" pitchFamily="34" charset="-122"/>
                        </a:rPr>
                        <a:t>千</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zh-CN" altLang="en-US" sz="1200" b="0" dirty="0" smtClean="0">
                          <a:latin typeface="思源黑体 CN Regular" panose="020B0500000000000000" pitchFamily="34" charset="-122"/>
                          <a:ea typeface="思源黑体 CN Regular" panose="020B0500000000000000" pitchFamily="34" charset="-122"/>
                        </a:rPr>
                        <a:t>软件硬件深度结合，发挥硬件全部能力。</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r>
                        <a:rPr lang="en-US" altLang="zh-CN" sz="1200" b="0" dirty="0" smtClean="0">
                          <a:latin typeface="思源黑体 CN Regular" panose="020B0500000000000000" pitchFamily="34" charset="-122"/>
                          <a:ea typeface="思源黑体 CN Regular" panose="020B0500000000000000" pitchFamily="34" charset="-122"/>
                        </a:rPr>
                        <a:t>30</a:t>
                      </a:r>
                      <a:r>
                        <a:rPr lang="en-US" altLang="zh-CN" sz="1200" b="0" baseline="0" dirty="0" smtClean="0">
                          <a:latin typeface="思源黑体 CN Regular" panose="020B0500000000000000" pitchFamily="34" charset="-122"/>
                          <a:ea typeface="思源黑体 CN Regular" panose="020B0500000000000000" pitchFamily="34" charset="-122"/>
                        </a:rPr>
                        <a:t>L LOC</a:t>
                      </a:r>
                      <a:endParaRPr lang="zh-CN" altLang="en-US" sz="1200" b="0" dirty="0">
                        <a:latin typeface="思源黑体 CN Regular" panose="020B0500000000000000" pitchFamily="34" charset="-122"/>
                        <a:ea typeface="思源黑体 CN Regular" panose="020B0500000000000000" pitchFamily="34" charset="-122"/>
                      </a:endParaRPr>
                    </a:p>
                  </a:txBody>
                  <a:tcPr marL="91404" marR="91404" marT="45702" marB="45702">
                    <a:solidFill>
                      <a:schemeClr val="bg2"/>
                    </a:solidFill>
                  </a:tcPr>
                </a:tc>
                <a:tc>
                  <a:txBody>
                    <a:bodyPr/>
                    <a:lstStyle/>
                    <a:p>
                      <a:pPr marL="0" algn="l" defTabSz="914400" rtl="0" eaLnBrk="1" latinLnBrk="0" hangingPunct="1"/>
                      <a:r>
                        <a:rPr lang="zh-CN" altLang="en-US" sz="1200" b="0" kern="1200" dirty="0" smtClean="0">
                          <a:solidFill>
                            <a:schemeClr val="dk1"/>
                          </a:solidFill>
                          <a:latin typeface="思源黑体 CN Regular" panose="020B0500000000000000" pitchFamily="34" charset="-122"/>
                          <a:ea typeface="思源黑体 CN Regular" panose="020B0500000000000000" pitchFamily="34" charset="-122"/>
                          <a:cs typeface="+mn-cs"/>
                        </a:rPr>
                        <a:t>无历史包袱；</a:t>
                      </a:r>
                      <a:endParaRPr lang="en-US" altLang="zh-CN" sz="1200" b="0" kern="1200" dirty="0" smtClean="0">
                        <a:solidFill>
                          <a:schemeClr val="dk1"/>
                        </a:solidFill>
                        <a:latin typeface="思源黑体 CN Regular" panose="020B0500000000000000" pitchFamily="34" charset="-122"/>
                        <a:ea typeface="思源黑体 CN Regular" panose="020B0500000000000000" pitchFamily="34" charset="-122"/>
                        <a:cs typeface="+mn-cs"/>
                      </a:endParaRPr>
                    </a:p>
                    <a:p>
                      <a:pPr marL="0" algn="l" defTabSz="914400" rtl="0" eaLnBrk="1" latinLnBrk="0" hangingPunct="1"/>
                      <a:r>
                        <a:rPr lang="zh-CN" altLang="en-US" sz="1200" b="0" kern="1200" dirty="0" smtClean="0">
                          <a:solidFill>
                            <a:schemeClr val="dk1"/>
                          </a:solidFill>
                          <a:latin typeface="思源黑体 CN Regular" panose="020B0500000000000000" pitchFamily="34" charset="-122"/>
                          <a:ea typeface="思源黑体 CN Regular" panose="020B0500000000000000" pitchFamily="34" charset="-122"/>
                          <a:cs typeface="+mn-cs"/>
                        </a:rPr>
                        <a:t>语言级内存安全；</a:t>
                      </a:r>
                      <a:endParaRPr lang="zh-CN" altLang="en-US" sz="1200" b="0" kern="1200" dirty="0">
                        <a:solidFill>
                          <a:schemeClr val="dk1"/>
                        </a:solidFill>
                        <a:latin typeface="思源黑体 CN Regular" panose="020B0500000000000000" pitchFamily="34" charset="-122"/>
                        <a:ea typeface="思源黑体 CN Regular" panose="020B0500000000000000" pitchFamily="34" charset="-122"/>
                        <a:cs typeface="+mn-cs"/>
                      </a:endParaRPr>
                    </a:p>
                  </a:txBody>
                  <a:tcPr marL="91404" marR="91404" marT="45702" marB="45702">
                    <a:solidFill>
                      <a:schemeClr val="bg2"/>
                    </a:solidFill>
                  </a:tcPr>
                </a:tc>
              </a:tr>
            </a:tbl>
          </a:graphicData>
        </a:graphic>
      </p:graphicFrame>
      <p:sp>
        <p:nvSpPr>
          <p:cNvPr id="67" name="文本框 66"/>
          <p:cNvSpPr txBox="1"/>
          <p:nvPr/>
        </p:nvSpPr>
        <p:spPr>
          <a:xfrm>
            <a:off x="5993779" y="4351343"/>
            <a:ext cx="5714173" cy="822981"/>
          </a:xfrm>
          <a:prstGeom prst="rect">
            <a:avLst/>
          </a:prstGeom>
          <a:noFill/>
          <a:ln w="3175">
            <a:solidFill>
              <a:schemeClr val="bg1"/>
            </a:solidFill>
          </a:ln>
        </p:spPr>
        <p:txBody>
          <a:bodyPr wrap="square" rtlCol="0">
            <a:spAutoFit/>
          </a:bodyPr>
          <a:lstStyle/>
          <a:p>
            <a:pPr defTabSz="913668">
              <a:lnSpc>
                <a:spcPct val="125000"/>
              </a:lnSpc>
              <a:defRPr/>
            </a:pPr>
            <a:r>
              <a:rPr lang="zh-CN" altLang="en-US" sz="1399" b="1" kern="0" dirty="0">
                <a:solidFill>
                  <a:schemeClr val="bg1"/>
                </a:solidFill>
                <a:latin typeface="思源黑体 CN Bold" panose="020B0800000000000000" pitchFamily="34" charset="-122"/>
                <a:ea typeface="思源黑体 CN Bold" panose="020B0800000000000000" pitchFamily="34" charset="-122"/>
              </a:rPr>
              <a:t>开源期望：</a:t>
            </a:r>
            <a:endParaRPr lang="en-US" altLang="zh-CN" sz="1399" b="1" kern="0" dirty="0">
              <a:solidFill>
                <a:schemeClr val="bg1"/>
              </a:solidFill>
              <a:latin typeface="思源黑体 CN Bold" panose="020B0800000000000000" pitchFamily="34" charset="-122"/>
              <a:ea typeface="思源黑体 CN Bold" panose="020B08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丰富</a:t>
            </a:r>
            <a:r>
              <a:rPr lang="en-US" altLang="zh-CN" sz="1200" kern="0" dirty="0">
                <a:solidFill>
                  <a:schemeClr val="bg1"/>
                </a:solidFill>
                <a:latin typeface="思源黑体 CN Regular" panose="020B0500000000000000" pitchFamily="34" charset="-122"/>
                <a:ea typeface="思源黑体 CN Regular" panose="020B0500000000000000" pitchFamily="34" charset="-122"/>
              </a:rPr>
              <a:t>openEuler</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开源生态，与</a:t>
            </a:r>
            <a:r>
              <a:rPr lang="en-US" altLang="zh-CN" sz="1200" kern="0" dirty="0" err="1">
                <a:solidFill>
                  <a:schemeClr val="bg1"/>
                </a:solidFill>
                <a:latin typeface="思源黑体 CN Regular" panose="020B0500000000000000" pitchFamily="34" charset="-122"/>
                <a:ea typeface="思源黑体 CN Regular" panose="020B0500000000000000" pitchFamily="34" charset="-122"/>
              </a:rPr>
              <a:t>iSula</a:t>
            </a:r>
            <a:r>
              <a:rPr lang="zh-CN" altLang="en-US" sz="1200" kern="0" dirty="0">
                <a:solidFill>
                  <a:schemeClr val="bg1"/>
                </a:solidFill>
                <a:latin typeface="思源黑体 CN Regular" panose="020B0500000000000000" pitchFamily="34" charset="-122"/>
                <a:ea typeface="思源黑体 CN Regular" panose="020B0500000000000000" pitchFamily="34" charset="-122"/>
              </a:rPr>
              <a:t>等已开源组件互相配合，构建竞争力矩阵；</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a:p>
            <a:pPr marL="171381" indent="-171381" defTabSz="913668">
              <a:lnSpc>
                <a:spcPct val="125000"/>
              </a:lnSpc>
              <a:buFont typeface="Wingdings" panose="05000000000000000000" pitchFamily="2" charset="2"/>
              <a:buChar char="Ø"/>
              <a:defRP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与社区开发者合力构建技术生态和人才生态。</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p:txBody>
      </p:sp>
      <p:pic>
        <p:nvPicPr>
          <p:cNvPr id="68" name="图片 67"/>
          <p:cNvPicPr>
            <a:picLocks noChangeAspect="1"/>
          </p:cNvPicPr>
          <p:nvPr/>
        </p:nvPicPr>
        <p:blipFill>
          <a:blip r:embed="rId2"/>
          <a:stretch>
            <a:fillRect/>
          </a:stretch>
        </p:blipFill>
        <p:spPr>
          <a:xfrm>
            <a:off x="531176" y="1043331"/>
            <a:ext cx="5098099" cy="4140553"/>
          </a:xfrm>
          <a:prstGeom prst="rect">
            <a:avLst/>
          </a:prstGeom>
        </p:spPr>
      </p:pic>
    </p:spTree>
    <p:extLst>
      <p:ext uri="{BB962C8B-B14F-4D97-AF65-F5344CB8AC3E}">
        <p14:creationId xmlns:p14="http://schemas.microsoft.com/office/powerpoint/2010/main" val="4115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5114" y="4348865"/>
            <a:ext cx="12186886" cy="880297"/>
          </a:xfrm>
          <a:prstGeom prst="rect">
            <a:avLst/>
          </a:prstGeom>
          <a:solidFill>
            <a:srgbClr val="00B0F0"/>
          </a:solidFill>
          <a:ln w="9525" cap="flat" cmpd="sng" algn="ctr">
            <a:noFill/>
            <a:prstDash val="solid"/>
            <a:round/>
            <a:headEnd type="none" w="med" len="med"/>
            <a:tailEnd type="none" w="med" len="med"/>
          </a:ln>
          <a:effectLst/>
        </p:spPr>
        <p:txBody>
          <a:bodyPr lIns="79002" tIns="39501" rIns="79002" bIns="39501"/>
          <a:lstStyle/>
          <a:p>
            <a:pPr defTabSz="799574">
              <a:defRPr/>
            </a:pPr>
            <a:endParaRPr lang="zh-CN" altLang="en-US" sz="1797" kern="0" dirty="0">
              <a:solidFill>
                <a:prstClr val="white"/>
              </a:solidFill>
              <a:latin typeface="微软雅黑" pitchFamily="34" charset="-122"/>
              <a:ea typeface="微软雅黑" pitchFamily="34" charset="-122"/>
            </a:endParaRPr>
          </a:p>
        </p:txBody>
      </p:sp>
      <p:grpSp>
        <p:nvGrpSpPr>
          <p:cNvPr id="5" name="组合 4"/>
          <p:cNvGrpSpPr/>
          <p:nvPr/>
        </p:nvGrpSpPr>
        <p:grpSpPr>
          <a:xfrm>
            <a:off x="3476087" y="1486659"/>
            <a:ext cx="4750305" cy="801249"/>
            <a:chOff x="3477444" y="1485900"/>
            <a:chExt cx="4752161" cy="801562"/>
          </a:xfrm>
          <a:solidFill>
            <a:schemeClr val="bg1">
              <a:lumMod val="50000"/>
            </a:schemeClr>
          </a:solidFill>
        </p:grpSpPr>
        <p:sp>
          <p:nvSpPr>
            <p:cNvPr id="6" name="矩形 5"/>
            <p:cNvSpPr/>
            <p:nvPr/>
          </p:nvSpPr>
          <p:spPr>
            <a:xfrm rot="5400000">
              <a:off x="5752268" y="-292822"/>
              <a:ext cx="595670" cy="4359005"/>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7" name="MH_SubTitle_1"/>
            <p:cNvSpPr txBox="1"/>
            <p:nvPr>
              <p:custDataLst>
                <p:tags r:id="rId5"/>
              </p:custDataLst>
            </p:nvPr>
          </p:nvSpPr>
          <p:spPr>
            <a:xfrm>
              <a:off x="5100863" y="1746888"/>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项目简介</a:t>
              </a:r>
            </a:p>
          </p:txBody>
        </p:sp>
        <p:grpSp>
          <p:nvGrpSpPr>
            <p:cNvPr id="8" name="组合 7"/>
            <p:cNvGrpSpPr/>
            <p:nvPr/>
          </p:nvGrpSpPr>
          <p:grpSpPr>
            <a:xfrm>
              <a:off x="3477444" y="1485900"/>
              <a:ext cx="698617" cy="801562"/>
              <a:chOff x="5819321" y="837839"/>
              <a:chExt cx="864001" cy="991316"/>
            </a:xfrm>
            <a:grpFill/>
          </p:grpSpPr>
          <p:sp>
            <p:nvSpPr>
              <p:cNvPr id="9" name="Flowchart: Decision 78"/>
              <p:cNvSpPr/>
              <p:nvPr/>
            </p:nvSpPr>
            <p:spPr>
              <a:xfrm>
                <a:off x="5819321" y="837839"/>
                <a:ext cx="864001"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0" name="Flowchart: Decision 79"/>
              <p:cNvSpPr/>
              <p:nvPr/>
            </p:nvSpPr>
            <p:spPr>
              <a:xfrm>
                <a:off x="5819321" y="965155"/>
                <a:ext cx="864000"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defRPr/>
                </a:pPr>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TextBox 12"/>
              <p:cNvSpPr txBox="1"/>
              <p:nvPr/>
            </p:nvSpPr>
            <p:spPr>
              <a:xfrm>
                <a:off x="6030107" y="1205272"/>
                <a:ext cx="442429" cy="380478"/>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rPr>
                  <a:t>01</a:t>
                </a:r>
                <a:endParaRPr lang="zh-CN" altLang="en-US"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endParaRPr>
              </a:p>
            </p:txBody>
          </p:sp>
        </p:grpSp>
      </p:grpSp>
      <p:grpSp>
        <p:nvGrpSpPr>
          <p:cNvPr id="12" name="组合 11"/>
          <p:cNvGrpSpPr/>
          <p:nvPr/>
        </p:nvGrpSpPr>
        <p:grpSpPr>
          <a:xfrm>
            <a:off x="3510875" y="2448011"/>
            <a:ext cx="4715514" cy="801249"/>
            <a:chOff x="3512246" y="2447628"/>
            <a:chExt cx="4717356" cy="801562"/>
          </a:xfrm>
          <a:solidFill>
            <a:schemeClr val="bg1">
              <a:lumMod val="50000"/>
            </a:schemeClr>
          </a:solidFill>
        </p:grpSpPr>
        <p:sp>
          <p:nvSpPr>
            <p:cNvPr id="13" name="矩形 12"/>
            <p:cNvSpPr/>
            <p:nvPr/>
          </p:nvSpPr>
          <p:spPr>
            <a:xfrm rot="5400000">
              <a:off x="5752266" y="668908"/>
              <a:ext cx="595670" cy="4359002"/>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14" name="MH_SubTitle_2"/>
            <p:cNvSpPr txBox="1"/>
            <p:nvPr>
              <p:custDataLst>
                <p:tags r:id="rId4"/>
              </p:custDataLst>
            </p:nvPr>
          </p:nvSpPr>
          <p:spPr>
            <a:xfrm>
              <a:off x="5100864" y="2708615"/>
              <a:ext cx="1806396" cy="276999"/>
            </a:xfrm>
            <a:prstGeom prst="rect">
              <a:avLst/>
            </a:prstGeom>
            <a:grpFill/>
          </p:spPr>
          <p:txBody>
            <a:bodyPr wrap="square" lIns="0" tIns="0" rIns="0" bIns="0" anchor="t" anchorCtr="0">
              <a:spAutoFit/>
            </a:bodyPr>
            <a:lstStyle>
              <a:defPPr>
                <a:defRPr lang="zh-CN"/>
              </a:defPPr>
              <a:lvl1pPr algn="ctr" defTabSz="914034">
                <a:defRPr sz="1799" b="1" kern="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sym typeface="Arial" panose="020B0604020202020204" pitchFamily="34" charset="0"/>
                </a:rPr>
                <a:t>背景意义</a:t>
              </a:r>
            </a:p>
          </p:txBody>
        </p:sp>
        <p:grpSp>
          <p:nvGrpSpPr>
            <p:cNvPr id="15" name="组合 14"/>
            <p:cNvGrpSpPr/>
            <p:nvPr/>
          </p:nvGrpSpPr>
          <p:grpSpPr>
            <a:xfrm>
              <a:off x="3512246" y="2447628"/>
              <a:ext cx="698616" cy="801562"/>
              <a:chOff x="3502770" y="3109621"/>
              <a:chExt cx="864000" cy="991316"/>
            </a:xfrm>
            <a:grpFill/>
          </p:grpSpPr>
          <p:sp>
            <p:nvSpPr>
              <p:cNvPr id="16" name="Flowchart: Decision 78"/>
              <p:cNvSpPr/>
              <p:nvPr/>
            </p:nvSpPr>
            <p:spPr>
              <a:xfrm>
                <a:off x="3502770" y="3109621"/>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7" name="Flowchart: Decision 79"/>
              <p:cNvSpPr/>
              <p:nvPr/>
            </p:nvSpPr>
            <p:spPr>
              <a:xfrm>
                <a:off x="3502770" y="3236937"/>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2"/>
              <p:cNvSpPr txBox="1"/>
              <p:nvPr/>
            </p:nvSpPr>
            <p:spPr>
              <a:xfrm>
                <a:off x="3713555" y="3477054"/>
                <a:ext cx="442429" cy="380637"/>
              </a:xfrm>
              <a:prstGeom prst="rect">
                <a:avLst/>
              </a:prstGeom>
              <a:grpFill/>
            </p:spPr>
            <p:txBody>
              <a:bodyPr wrap="square" lIns="0" tIns="0" rIns="0" bIns="0" rtlCol="0">
                <a:spAutoFit/>
              </a:bodyPr>
              <a:lstStyle>
                <a:defPPr>
                  <a:defRPr lang="zh-CN"/>
                </a:defPPr>
                <a:lvl1pPr algn="ctr" defTabSz="914034">
                  <a:defRPr sz="1999" b="1" kern="0">
                    <a:solidFill>
                      <a:srgbClr val="C7000B"/>
                    </a:solidFill>
                    <a:latin typeface="思源黑体 CN Bold" panose="020B0800000000000000" pitchFamily="34" charset="-122"/>
                    <a:ea typeface="思源黑体 CN Bold" panose="020B0800000000000000" pitchFamily="34" charset="-122"/>
                  </a:defRPr>
                </a:lvl1pPr>
              </a:lstStyle>
              <a:p>
                <a:r>
                  <a:rPr lang="en-US" altLang="zh-CN" dirty="0">
                    <a:sym typeface="字魂105号-简雅黑" panose="00000500000000000000" pitchFamily="2" charset="-122"/>
                  </a:rPr>
                  <a:t>02</a:t>
                </a:r>
                <a:endParaRPr lang="zh-CN" altLang="en-US" dirty="0">
                  <a:sym typeface="字魂105号-简雅黑" panose="00000500000000000000" pitchFamily="2" charset="-122"/>
                </a:endParaRPr>
              </a:p>
            </p:txBody>
          </p:sp>
        </p:grpSp>
      </p:grpSp>
      <p:grpSp>
        <p:nvGrpSpPr>
          <p:cNvPr id="19" name="组合 18"/>
          <p:cNvGrpSpPr/>
          <p:nvPr/>
        </p:nvGrpSpPr>
        <p:grpSpPr>
          <a:xfrm>
            <a:off x="3520359" y="3409363"/>
            <a:ext cx="4706027" cy="801249"/>
            <a:chOff x="3521734" y="3409355"/>
            <a:chExt cx="4707865" cy="801562"/>
          </a:xfrm>
          <a:solidFill>
            <a:schemeClr val="bg1">
              <a:lumMod val="50000"/>
            </a:schemeClr>
          </a:solidFill>
        </p:grpSpPr>
        <p:sp>
          <p:nvSpPr>
            <p:cNvPr id="20" name="矩形 19"/>
            <p:cNvSpPr/>
            <p:nvPr/>
          </p:nvSpPr>
          <p:spPr>
            <a:xfrm rot="5400000">
              <a:off x="5752265" y="1630638"/>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1" name="MH_SubTitle_3"/>
            <p:cNvSpPr txBox="1"/>
            <p:nvPr>
              <p:custDataLst>
                <p:tags r:id="rId3"/>
              </p:custDataLst>
            </p:nvPr>
          </p:nvSpPr>
          <p:spPr>
            <a:xfrm>
              <a:off x="5100863" y="3670343"/>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架构设计</a:t>
              </a:r>
            </a:p>
          </p:txBody>
        </p:sp>
        <p:grpSp>
          <p:nvGrpSpPr>
            <p:cNvPr id="22" name="组合 21"/>
            <p:cNvGrpSpPr/>
            <p:nvPr/>
          </p:nvGrpSpPr>
          <p:grpSpPr>
            <a:xfrm>
              <a:off x="3521734" y="3409355"/>
              <a:ext cx="698616" cy="801562"/>
              <a:chOff x="5874095" y="3632405"/>
              <a:chExt cx="864000" cy="991316"/>
            </a:xfrm>
            <a:grpFill/>
          </p:grpSpPr>
          <p:sp>
            <p:nvSpPr>
              <p:cNvPr id="23"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24"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03</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26" name="组合 25"/>
          <p:cNvGrpSpPr/>
          <p:nvPr/>
        </p:nvGrpSpPr>
        <p:grpSpPr>
          <a:xfrm>
            <a:off x="3520360" y="4370715"/>
            <a:ext cx="4706026" cy="801249"/>
            <a:chOff x="3521735" y="4371083"/>
            <a:chExt cx="4707864" cy="801562"/>
          </a:xfrm>
          <a:solidFill>
            <a:schemeClr val="bg1">
              <a:lumMod val="50000"/>
            </a:schemeClr>
          </a:solidFill>
        </p:grpSpPr>
        <p:sp>
          <p:nvSpPr>
            <p:cNvPr id="27" name="矩形 26"/>
            <p:cNvSpPr/>
            <p:nvPr/>
          </p:nvSpPr>
          <p:spPr>
            <a:xfrm rot="5400000">
              <a:off x="5752265" y="259236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8" name="MH_SubTitle_3"/>
            <p:cNvSpPr txBox="1"/>
            <p:nvPr>
              <p:custDataLst>
                <p:tags r:id="rId2"/>
              </p:custDataLst>
            </p:nvPr>
          </p:nvSpPr>
          <p:spPr>
            <a:xfrm>
              <a:off x="5100863" y="463206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实现剖析</a:t>
              </a:r>
            </a:p>
          </p:txBody>
        </p:sp>
        <p:grpSp>
          <p:nvGrpSpPr>
            <p:cNvPr id="29" name="组合 28"/>
            <p:cNvGrpSpPr/>
            <p:nvPr/>
          </p:nvGrpSpPr>
          <p:grpSpPr>
            <a:xfrm>
              <a:off x="3521735" y="4371083"/>
              <a:ext cx="698616" cy="801562"/>
              <a:chOff x="5874095" y="3632405"/>
              <a:chExt cx="864000" cy="991316"/>
            </a:xfrm>
            <a:grpFill/>
          </p:grpSpPr>
          <p:sp>
            <p:nvSpPr>
              <p:cNvPr id="30"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1"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04</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33" name="组合 32"/>
          <p:cNvGrpSpPr/>
          <p:nvPr/>
        </p:nvGrpSpPr>
        <p:grpSpPr>
          <a:xfrm>
            <a:off x="3520360" y="5332070"/>
            <a:ext cx="4706026" cy="801249"/>
            <a:chOff x="3521735" y="5332813"/>
            <a:chExt cx="4707864" cy="801562"/>
          </a:xfrm>
          <a:solidFill>
            <a:schemeClr val="bg1">
              <a:lumMod val="50000"/>
            </a:schemeClr>
          </a:solidFill>
        </p:grpSpPr>
        <p:sp>
          <p:nvSpPr>
            <p:cNvPr id="34" name="矩形 33"/>
            <p:cNvSpPr/>
            <p:nvPr/>
          </p:nvSpPr>
          <p:spPr>
            <a:xfrm rot="5400000">
              <a:off x="5752265" y="355409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35" name="MH_SubTitle_3"/>
            <p:cNvSpPr txBox="1"/>
            <p:nvPr>
              <p:custDataLst>
                <p:tags r:id="rId1"/>
              </p:custDataLst>
            </p:nvPr>
          </p:nvSpPr>
          <p:spPr>
            <a:xfrm>
              <a:off x="5100863" y="559379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路标计划</a:t>
              </a:r>
            </a:p>
          </p:txBody>
        </p:sp>
        <p:grpSp>
          <p:nvGrpSpPr>
            <p:cNvPr id="36" name="组合 35"/>
            <p:cNvGrpSpPr/>
            <p:nvPr/>
          </p:nvGrpSpPr>
          <p:grpSpPr>
            <a:xfrm>
              <a:off x="3521735" y="5332813"/>
              <a:ext cx="698616" cy="801562"/>
              <a:chOff x="5874095" y="3632405"/>
              <a:chExt cx="864000" cy="991316"/>
            </a:xfrm>
            <a:grpFill/>
          </p:grpSpPr>
          <p:sp>
            <p:nvSpPr>
              <p:cNvPr id="37"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8"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05</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spTree>
    <p:extLst>
      <p:ext uri="{BB962C8B-B14F-4D97-AF65-F5344CB8AC3E}">
        <p14:creationId xmlns:p14="http://schemas.microsoft.com/office/powerpoint/2010/main" val="2286111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a:solidFill>
                  <a:schemeClr val="bg1"/>
                </a:solidFill>
                <a:latin typeface="思源黑体 CN Bold" panose="020B0800000000000000" pitchFamily="34" charset="-122"/>
                <a:ea typeface="思源黑体 CN Bold" panose="020B0800000000000000" pitchFamily="34" charset="-122"/>
                <a:cs typeface="Arial" pitchFamily="34" charset="0"/>
              </a:rPr>
              <a: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顶层目录解析</a:t>
            </a:r>
          </a:p>
        </p:txBody>
      </p:sp>
      <p:sp>
        <p:nvSpPr>
          <p:cNvPr id="11" name="矩形 10"/>
          <p:cNvSpPr/>
          <p:nvPr/>
        </p:nvSpPr>
        <p:spPr>
          <a:xfrm>
            <a:off x="1433338" y="1267706"/>
            <a:ext cx="2889431" cy="5017715"/>
          </a:xfrm>
          <a:prstGeom prst="rect">
            <a:avLst/>
          </a:prstGeom>
          <a:noFill/>
          <a:ln w="25400" cap="flat" cmpd="sng" algn="ctr">
            <a:noFill/>
            <a:prstDash val="solid"/>
          </a:ln>
          <a:effectLst/>
        </p:spPr>
        <p:txBody>
          <a:bodyPr wrap="square" lIns="0" rIns="0" rtlCol="0" anchor="ctr">
            <a:noAutofit/>
          </a:bodyPr>
          <a:lstStyle/>
          <a:p>
            <a:pPr defTabSz="913399" fontAlgn="ctr">
              <a:spcAft>
                <a:spcPts val="1200"/>
              </a:spcAft>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sp>
        <p:nvSpPr>
          <p:cNvPr id="14" name="矩形 13"/>
          <p:cNvSpPr/>
          <p:nvPr/>
        </p:nvSpPr>
        <p:spPr>
          <a:xfrm>
            <a:off x="1406575" y="1138605"/>
            <a:ext cx="2916194" cy="5433645"/>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spcAft>
                <a:spcPts val="1200"/>
              </a:spcAft>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pic>
        <p:nvPicPr>
          <p:cNvPr id="3" name="图片 2"/>
          <p:cNvPicPr>
            <a:picLocks noChangeAspect="1"/>
          </p:cNvPicPr>
          <p:nvPr/>
        </p:nvPicPr>
        <p:blipFill>
          <a:blip r:embed="rId2"/>
          <a:stretch>
            <a:fillRect/>
          </a:stretch>
        </p:blipFill>
        <p:spPr>
          <a:xfrm>
            <a:off x="2056188" y="1260476"/>
            <a:ext cx="1552870" cy="5130799"/>
          </a:xfrm>
          <a:prstGeom prst="rect">
            <a:avLst/>
          </a:prstGeom>
        </p:spPr>
      </p:pic>
      <p:sp>
        <p:nvSpPr>
          <p:cNvPr id="16" name="矩形 15"/>
          <p:cNvSpPr/>
          <p:nvPr/>
        </p:nvSpPr>
        <p:spPr>
          <a:xfrm>
            <a:off x="5353131" y="1401056"/>
            <a:ext cx="5133894" cy="4884366"/>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spcAft>
                <a:spcPts val="1200"/>
              </a:spcAft>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sp>
        <p:nvSpPr>
          <p:cNvPr id="17" name="内容占位符 2"/>
          <p:cNvSpPr txBox="1">
            <a:spLocks/>
          </p:cNvSpPr>
          <p:nvPr/>
        </p:nvSpPr>
        <p:spPr>
          <a:xfrm>
            <a:off x="5697538" y="1666353"/>
            <a:ext cx="4789487" cy="40306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12">
              <a:lnSpc>
                <a:spcPct val="150000"/>
              </a:lnSpc>
              <a:buClr>
                <a:srgbClr val="C7000B"/>
              </a:buClr>
              <a:buFont typeface="Arial" panose="020B0604020202020204" pitchFamily="34" charset="0"/>
              <a:buNone/>
              <a:defRPr/>
            </a:pPr>
            <a:r>
              <a:rPr lang="zh-CN" altLang="en-US" sz="2100" b="1" dirty="0" smtClean="0">
                <a:solidFill>
                  <a:prstClr val="black"/>
                </a:solidFill>
                <a:latin typeface="思源黑体 CN Bold" panose="020B0800000000000000" pitchFamily="34" charset="-122"/>
                <a:ea typeface="思源黑体 CN Bold" panose="020B0800000000000000" pitchFamily="34" charset="-122"/>
                <a:cs typeface="Microsoft YaHei" charset="-122"/>
              </a:rPr>
              <a:t>源码目录解析</a:t>
            </a:r>
            <a:endParaRPr lang="en-US" altLang="zh-CN" sz="2100" b="1" dirty="0" smtClean="0">
              <a:solidFill>
                <a:prstClr val="black"/>
              </a:solidFill>
              <a:latin typeface="思源黑体 CN Bold" panose="020B0800000000000000" pitchFamily="34" charset="-122"/>
              <a:ea typeface="思源黑体 CN Bold" panose="020B0800000000000000" pitchFamily="34" charset="-122"/>
              <a:cs typeface="Microsoft YaHei" charset="-122"/>
            </a:endParaRPr>
          </a:p>
          <a:p>
            <a:pPr marL="0" lvl="1" indent="0" defTabSz="914112">
              <a:lnSpc>
                <a:spcPct val="150000"/>
              </a:lnSpc>
              <a:spcBef>
                <a:spcPts val="1000"/>
              </a:spcBef>
              <a:buClr>
                <a:srgbClr val="C7000B"/>
              </a:buClr>
              <a:buNone/>
              <a:defRPr/>
            </a:pPr>
            <a:r>
              <a:rPr lang="en-US" altLang="zh-CN" sz="17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r>
              <a:rPr lang="en-US" altLang="zh-CN" sz="1700" b="1" dirty="0" err="1">
                <a:solidFill>
                  <a:prstClr val="black"/>
                </a:solidFill>
                <a:latin typeface="思源黑体 CN Bold" panose="020B0800000000000000" pitchFamily="34" charset="-122"/>
                <a:ea typeface="思源黑体 CN Bold" panose="020B0800000000000000" pitchFamily="34" charset="-122"/>
                <a:cs typeface="Microsoft YaHei" charset="-122"/>
              </a:rPr>
              <a:t>address_space</a:t>
            </a:r>
            <a:r>
              <a:rPr lang="en-US" altLang="zh-CN" sz="17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p>
          <a:p>
            <a:pPr marL="251899" lvl="1" indent="-251899" defTabSz="914112">
              <a:lnSpc>
                <a:spcPct val="150000"/>
              </a:lnSpc>
              <a:buClr>
                <a:srgbClr val="C7000B"/>
              </a:buClr>
              <a:defRPr/>
            </a:pPr>
            <a:r>
              <a:rPr lang="zh-CN" altLang="en-US" sz="1400" dirty="0" smtClean="0">
                <a:solidFill>
                  <a:prstClr val="black"/>
                </a:solidFill>
                <a:latin typeface="思源黑体 CN Regular" panose="020B0500000000000000" pitchFamily="34" charset="-122"/>
                <a:ea typeface="思源黑体 CN Regular" panose="020B0500000000000000" pitchFamily="34" charset="-122"/>
                <a:cs typeface="Microsoft YaHei" charset="-122"/>
              </a:rPr>
              <a:t>地址空间模拟，实现地址堆叠等复杂地址分配模式</a:t>
            </a:r>
            <a:endParaRPr lang="en-US" altLang="zh-CN" sz="1400" dirty="0" smtClean="0">
              <a:solidFill>
                <a:prstClr val="black"/>
              </a:solidFill>
              <a:latin typeface="思源黑体 CN Regular" panose="020B0500000000000000" pitchFamily="34" charset="-122"/>
              <a:ea typeface="思源黑体 CN Regular" panose="020B0500000000000000" pitchFamily="34" charset="-122"/>
              <a:cs typeface="Microsoft YaHei" charset="-122"/>
            </a:endParaRPr>
          </a:p>
          <a:p>
            <a:pPr marL="251899" lvl="1" indent="-251899" defTabSz="914112">
              <a:lnSpc>
                <a:spcPct val="150000"/>
              </a:lnSpc>
              <a:buClr>
                <a:srgbClr val="C7000B"/>
              </a:buClr>
              <a:defRPr/>
            </a:pPr>
            <a:endParaRPr lang="en-US" altLang="zh-CN" sz="1400" dirty="0" smtClean="0">
              <a:solidFill>
                <a:prstClr val="black"/>
              </a:solidFill>
              <a:latin typeface="Microsoft YaHei" charset="-122"/>
              <a:ea typeface="Microsoft YaHei" charset="-122"/>
              <a:cs typeface="Microsoft YaHei" charset="-122"/>
            </a:endParaRPr>
          </a:p>
          <a:p>
            <a:pPr marL="0" lvl="1" indent="0" defTabSz="914112">
              <a:lnSpc>
                <a:spcPct val="150000"/>
              </a:lnSpc>
              <a:buClr>
                <a:srgbClr val="C7000B"/>
              </a:buClr>
              <a:buNone/>
              <a:defRPr/>
            </a:pP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r>
              <a:rPr lang="en-US" altLang="zh-CN" sz="1400" b="1" dirty="0" err="1">
                <a:solidFill>
                  <a:prstClr val="black"/>
                </a:solidFill>
                <a:latin typeface="思源黑体 CN Bold" panose="020B0800000000000000" pitchFamily="34" charset="-122"/>
                <a:ea typeface="思源黑体 CN Bold" panose="020B0800000000000000" pitchFamily="34" charset="-122"/>
                <a:cs typeface="Microsoft YaHei" charset="-122"/>
              </a:rPr>
              <a:t>boot_loader</a:t>
            </a: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p>
          <a:p>
            <a:pPr marL="251899" lvl="1" indent="-251899" defTabSz="914112">
              <a:lnSpc>
                <a:spcPct val="150000"/>
              </a:lnSpc>
              <a:buClr>
                <a:srgbClr val="C7000B"/>
              </a:buClr>
              <a:defRPr/>
            </a:pPr>
            <a:r>
              <a:rPr lang="zh-CN" altLang="en-US" sz="1400" dirty="0">
                <a:solidFill>
                  <a:prstClr val="black"/>
                </a:solidFill>
                <a:latin typeface="思源黑体 CN Regular" panose="020B0500000000000000" pitchFamily="34" charset="-122"/>
                <a:ea typeface="思源黑体 CN Regular" panose="020B0500000000000000" pitchFamily="34" charset="-122"/>
                <a:cs typeface="Microsoft YaHei" charset="-122"/>
              </a:rPr>
              <a:t>内核引导程序，实现快速加载和启动</a:t>
            </a:r>
            <a:endParaRPr lang="en-US" altLang="zh-CN" sz="1400" dirty="0">
              <a:solidFill>
                <a:prstClr val="black"/>
              </a:solidFill>
              <a:latin typeface="思源黑体 CN Regular" panose="020B0500000000000000" pitchFamily="34" charset="-122"/>
              <a:ea typeface="思源黑体 CN Regular" panose="020B0500000000000000" pitchFamily="34" charset="-122"/>
              <a:cs typeface="Microsoft YaHei" charset="-122"/>
            </a:endParaRPr>
          </a:p>
          <a:p>
            <a:pPr marL="251899" lvl="1" indent="-251899" defTabSz="914112">
              <a:lnSpc>
                <a:spcPct val="150000"/>
              </a:lnSpc>
              <a:buClr>
                <a:srgbClr val="C7000B"/>
              </a:buClr>
              <a:defRPr/>
            </a:pPr>
            <a:endParaRPr lang="en-US" altLang="zh-CN" sz="1400" dirty="0" smtClean="0">
              <a:solidFill>
                <a:prstClr val="black"/>
              </a:solidFill>
              <a:latin typeface="Microsoft YaHei" charset="-122"/>
              <a:ea typeface="Microsoft YaHei" charset="-122"/>
              <a:cs typeface="Microsoft YaHei" charset="-122"/>
            </a:endParaRPr>
          </a:p>
          <a:p>
            <a:pPr marL="0" lvl="1" indent="0" defTabSz="914112">
              <a:lnSpc>
                <a:spcPct val="150000"/>
              </a:lnSpc>
              <a:buClr>
                <a:srgbClr val="C7000B"/>
              </a:buClr>
              <a:buNone/>
              <a:defRPr/>
            </a:pP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r>
              <a:rPr lang="en-US" altLang="zh-CN" sz="1400" b="1" dirty="0" err="1">
                <a:solidFill>
                  <a:prstClr val="black"/>
                </a:solidFill>
                <a:latin typeface="思源黑体 CN Bold" panose="020B0800000000000000" pitchFamily="34" charset="-122"/>
                <a:ea typeface="思源黑体 CN Bold" panose="020B0800000000000000" pitchFamily="34" charset="-122"/>
                <a:cs typeface="Microsoft YaHei" charset="-122"/>
              </a:rPr>
              <a:t>device_model</a:t>
            </a: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p>
          <a:p>
            <a:pPr marL="251899" lvl="1" indent="-251899" defTabSz="914112">
              <a:lnSpc>
                <a:spcPct val="150000"/>
              </a:lnSpc>
              <a:buClr>
                <a:srgbClr val="C7000B"/>
              </a:buClr>
              <a:defRPr/>
            </a:pPr>
            <a:r>
              <a:rPr lang="zh-CN" altLang="en-US" sz="1400" dirty="0">
                <a:solidFill>
                  <a:prstClr val="black"/>
                </a:solidFill>
                <a:latin typeface="思源黑体 CN Regular" panose="020B0500000000000000" pitchFamily="34" charset="-122"/>
                <a:ea typeface="思源黑体 CN Regular" panose="020B0500000000000000" pitchFamily="34" charset="-122"/>
                <a:cs typeface="Microsoft YaHei" charset="-122"/>
              </a:rPr>
              <a:t>仿真各类设备，可扩展，可组合</a:t>
            </a:r>
            <a:endParaRPr lang="en-US" altLang="zh-CN" sz="1400" dirty="0">
              <a:solidFill>
                <a:prstClr val="black"/>
              </a:solidFill>
              <a:latin typeface="思源黑体 CN Regular" panose="020B0500000000000000" pitchFamily="34" charset="-122"/>
              <a:ea typeface="思源黑体 CN Regular" panose="020B0500000000000000" pitchFamily="34" charset="-122"/>
              <a:cs typeface="Microsoft YaHei" charset="-122"/>
            </a:endParaRPr>
          </a:p>
          <a:p>
            <a:pPr marL="251899" lvl="1" indent="-251899" defTabSz="914112">
              <a:lnSpc>
                <a:spcPct val="150000"/>
              </a:lnSpc>
              <a:buClr>
                <a:srgbClr val="C7000B"/>
              </a:buClr>
              <a:defRPr/>
            </a:pPr>
            <a:endParaRPr lang="en-US" altLang="zh-CN" sz="1400" dirty="0" smtClean="0">
              <a:solidFill>
                <a:prstClr val="black"/>
              </a:solidFill>
              <a:latin typeface="Microsoft YaHei" charset="-122"/>
              <a:ea typeface="Microsoft YaHei" charset="-122"/>
              <a:cs typeface="Microsoft YaHei" charset="-122"/>
            </a:endParaRPr>
          </a:p>
          <a:p>
            <a:pPr marL="0" lvl="1" indent="0" defTabSz="914112">
              <a:lnSpc>
                <a:spcPct val="150000"/>
              </a:lnSpc>
              <a:buClr>
                <a:srgbClr val="C7000B"/>
              </a:buClr>
              <a:buNone/>
              <a:defRPr/>
            </a:pP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r>
              <a:rPr lang="en-US" altLang="zh-CN" sz="1400" b="1" dirty="0" err="1">
                <a:solidFill>
                  <a:prstClr val="black"/>
                </a:solidFill>
                <a:latin typeface="思源黑体 CN Bold" panose="020B0800000000000000" pitchFamily="34" charset="-122"/>
                <a:ea typeface="思源黑体 CN Bold" panose="020B0800000000000000" pitchFamily="34" charset="-122"/>
                <a:cs typeface="Microsoft YaHei" charset="-122"/>
              </a:rPr>
              <a:t>machine_manager</a:t>
            </a:r>
            <a:r>
              <a:rPr lang="en-US" altLang="zh-CN" sz="1400" b="1" dirty="0">
                <a:solidFill>
                  <a:prstClr val="black"/>
                </a:solidFill>
                <a:latin typeface="思源黑体 CN Bold" panose="020B0800000000000000" pitchFamily="34" charset="-122"/>
                <a:ea typeface="思源黑体 CN Bold" panose="020B0800000000000000" pitchFamily="34" charset="-122"/>
                <a:cs typeface="Microsoft YaHei" charset="-122"/>
              </a:rPr>
              <a:t>: </a:t>
            </a:r>
          </a:p>
          <a:p>
            <a:pPr marL="251899" lvl="1" indent="-251899" defTabSz="914112">
              <a:lnSpc>
                <a:spcPct val="150000"/>
              </a:lnSpc>
              <a:buClr>
                <a:srgbClr val="C7000B"/>
              </a:buClr>
              <a:defRPr/>
            </a:pPr>
            <a:r>
              <a:rPr lang="zh-CN" altLang="en-US" sz="1400" dirty="0">
                <a:solidFill>
                  <a:prstClr val="black"/>
                </a:solidFill>
                <a:latin typeface="思源黑体 CN Regular" panose="020B0500000000000000" pitchFamily="34" charset="-122"/>
                <a:ea typeface="思源黑体 CN Regular" panose="020B0500000000000000" pitchFamily="34" charset="-122"/>
                <a:cs typeface="Microsoft YaHei" charset="-122"/>
              </a:rPr>
              <a:t>提供虚拟机管理接口，兼容</a:t>
            </a:r>
            <a:r>
              <a:rPr lang="en-US" altLang="zh-CN" sz="1400" dirty="0">
                <a:solidFill>
                  <a:prstClr val="black"/>
                </a:solidFill>
                <a:latin typeface="思源黑体 CN Regular" panose="020B0500000000000000" pitchFamily="34" charset="-122"/>
                <a:ea typeface="思源黑体 CN Regular" panose="020B0500000000000000" pitchFamily="34" charset="-122"/>
                <a:cs typeface="Microsoft YaHei" charset="-122"/>
              </a:rPr>
              <a:t>QMP</a:t>
            </a:r>
            <a:r>
              <a:rPr lang="zh-CN" altLang="en-US" sz="1400" dirty="0">
                <a:solidFill>
                  <a:prstClr val="black"/>
                </a:solidFill>
                <a:latin typeface="思源黑体 CN Regular" panose="020B0500000000000000" pitchFamily="34" charset="-122"/>
                <a:ea typeface="思源黑体 CN Regular" panose="020B0500000000000000" pitchFamily="34" charset="-122"/>
                <a:cs typeface="Microsoft YaHei" charset="-122"/>
              </a:rPr>
              <a:t>等常用协议，可扩展</a:t>
            </a:r>
            <a:endParaRPr lang="en-US" altLang="zh-CN" sz="1400" dirty="0">
              <a:solidFill>
                <a:prstClr val="black"/>
              </a:solidFill>
              <a:latin typeface="思源黑体 CN Regular" panose="020B0500000000000000" pitchFamily="34" charset="-122"/>
              <a:ea typeface="思源黑体 CN Regular" panose="020B0500000000000000" pitchFamily="34" charset="-122"/>
              <a:cs typeface="Microsoft YaHei" charset="-122"/>
            </a:endParaRPr>
          </a:p>
        </p:txBody>
      </p:sp>
    </p:spTree>
    <p:extLst>
      <p:ext uri="{BB962C8B-B14F-4D97-AF65-F5344CB8AC3E}">
        <p14:creationId xmlns:p14="http://schemas.microsoft.com/office/powerpoint/2010/main" val="180081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a:solidFill>
                  <a:schemeClr val="bg1"/>
                </a:solidFill>
                <a:latin typeface="思源黑体 CN Bold" panose="020B0800000000000000" pitchFamily="34" charset="-122"/>
                <a:ea typeface="思源黑体 CN Bold" panose="020B0800000000000000" pitchFamily="34" charset="-122"/>
                <a:cs typeface="Arial" pitchFamily="34" charset="0"/>
              </a:rPr>
              <a: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轻量化虚拟机模型</a:t>
            </a:r>
          </a:p>
        </p:txBody>
      </p:sp>
      <p:sp>
        <p:nvSpPr>
          <p:cNvPr id="11" name="矩形 10"/>
          <p:cNvSpPr/>
          <p:nvPr/>
        </p:nvSpPr>
        <p:spPr>
          <a:xfrm>
            <a:off x="1433338" y="1267706"/>
            <a:ext cx="2889431" cy="5017715"/>
          </a:xfrm>
          <a:prstGeom prst="rect">
            <a:avLst/>
          </a:prstGeom>
          <a:noFill/>
          <a:ln w="25400" cap="flat" cmpd="sng" algn="ctr">
            <a:noFill/>
            <a:prstDash val="solid"/>
          </a:ln>
          <a:effectLst/>
        </p:spPr>
        <p:txBody>
          <a:bodyPr wrap="square" lIns="0" rIns="0" rtlCol="0" anchor="ctr">
            <a:noAutofit/>
          </a:bodyPr>
          <a:lstStyle/>
          <a:p>
            <a:pPr defTabSz="913399" fontAlgn="ctr">
              <a:spcAft>
                <a:spcPts val="1200"/>
              </a:spcAft>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sp>
        <p:nvSpPr>
          <p:cNvPr id="8" name="矩形 7"/>
          <p:cNvSpPr/>
          <p:nvPr/>
        </p:nvSpPr>
        <p:spPr>
          <a:xfrm>
            <a:off x="609359" y="1351109"/>
            <a:ext cx="5414198" cy="5017715"/>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9" name="矩形 8"/>
          <p:cNvSpPr/>
          <p:nvPr/>
        </p:nvSpPr>
        <p:spPr>
          <a:xfrm>
            <a:off x="6152568" y="1351110"/>
            <a:ext cx="5414198" cy="5017715"/>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dirty="0">
              <a:solidFill>
                <a:srgbClr val="EA0028"/>
              </a:solidFill>
              <a:latin typeface="Arial" pitchFamily="34" charset="0"/>
              <a:ea typeface="微软雅黑" pitchFamily="34" charset="-122"/>
              <a:cs typeface="Arial" pitchFamily="34" charset="0"/>
            </a:endParaRPr>
          </a:p>
        </p:txBody>
      </p:sp>
      <p:sp>
        <p:nvSpPr>
          <p:cNvPr id="10" name="内容占位符 2"/>
          <p:cNvSpPr txBox="1">
            <a:spLocks/>
          </p:cNvSpPr>
          <p:nvPr/>
        </p:nvSpPr>
        <p:spPr>
          <a:xfrm>
            <a:off x="894637" y="5583160"/>
            <a:ext cx="4456113" cy="32226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899" indent="-251899" defTabSz="914112">
              <a:lnSpc>
                <a:spcPct val="150000"/>
              </a:lnSpc>
              <a:buClr>
                <a:srgbClr val="C7000B"/>
              </a:buClr>
            </a:pPr>
            <a:r>
              <a:rPr lang="zh-CN" altLang="en-US" sz="1399" smtClean="0">
                <a:solidFill>
                  <a:prstClr val="black"/>
                </a:solidFill>
                <a:latin typeface="Microsoft YaHei" charset="-122"/>
                <a:ea typeface="Microsoft YaHei" charset="-122"/>
                <a:cs typeface="Microsoft YaHei" charset="-122"/>
              </a:rPr>
              <a:t>轻量化虚拟机仅实现运行业务负载的最小设备集合</a:t>
            </a:r>
            <a:endParaRPr lang="en-US" altLang="zh-CN" sz="1399" dirty="0">
              <a:solidFill>
                <a:prstClr val="black"/>
              </a:solidFill>
              <a:latin typeface="Microsoft YaHei" charset="-122"/>
              <a:ea typeface="Microsoft YaHei" charset="-122"/>
              <a:cs typeface="Microsoft YaHei" charset="-122"/>
            </a:endParaRPr>
          </a:p>
        </p:txBody>
      </p:sp>
      <p:pic>
        <p:nvPicPr>
          <p:cNvPr id="12" name="图片 11"/>
          <p:cNvPicPr>
            <a:picLocks noChangeAspect="1"/>
          </p:cNvPicPr>
          <p:nvPr/>
        </p:nvPicPr>
        <p:blipFill>
          <a:blip r:embed="rId2"/>
          <a:stretch>
            <a:fillRect/>
          </a:stretch>
        </p:blipFill>
        <p:spPr>
          <a:xfrm>
            <a:off x="6316414" y="2096644"/>
            <a:ext cx="5086506" cy="3526644"/>
          </a:xfrm>
          <a:prstGeom prst="rect">
            <a:avLst/>
          </a:prstGeom>
        </p:spPr>
      </p:pic>
      <p:grpSp>
        <p:nvGrpSpPr>
          <p:cNvPr id="13" name="组合 12"/>
          <p:cNvGrpSpPr/>
          <p:nvPr/>
        </p:nvGrpSpPr>
        <p:grpSpPr>
          <a:xfrm>
            <a:off x="839192" y="1958974"/>
            <a:ext cx="5055911" cy="2964351"/>
            <a:chOff x="849048" y="1779675"/>
            <a:chExt cx="5057886" cy="2965509"/>
          </a:xfrm>
        </p:grpSpPr>
        <p:grpSp>
          <p:nvGrpSpPr>
            <p:cNvPr id="15" name="组合 14"/>
            <p:cNvGrpSpPr/>
            <p:nvPr/>
          </p:nvGrpSpPr>
          <p:grpSpPr>
            <a:xfrm>
              <a:off x="849048" y="1779675"/>
              <a:ext cx="878681" cy="691657"/>
              <a:chOff x="849048" y="1779675"/>
              <a:chExt cx="878681" cy="691657"/>
            </a:xfrm>
          </p:grpSpPr>
          <p:sp>
            <p:nvSpPr>
              <p:cNvPr id="82" name="矩形 81"/>
              <p:cNvSpPr/>
              <p:nvPr/>
            </p:nvSpPr>
            <p:spPr>
              <a:xfrm>
                <a:off x="849048" y="1779675"/>
                <a:ext cx="878681" cy="691657"/>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83" name="矩形 82"/>
              <p:cNvSpPr/>
              <p:nvPr/>
            </p:nvSpPr>
            <p:spPr>
              <a:xfrm>
                <a:off x="1058814" y="1909454"/>
                <a:ext cx="459148" cy="336859"/>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latin typeface="Arial" pitchFamily="34" charset="0"/>
                    <a:ea typeface="微软雅黑" pitchFamily="34" charset="-122"/>
                    <a:cs typeface="Arial" pitchFamily="34" charset="0"/>
                  </a:rPr>
                  <a:t>CPU</a:t>
                </a:r>
                <a:endParaRPr lang="zh-CN" altLang="en-US" sz="1399" b="1" kern="0" dirty="0">
                  <a:latin typeface="Arial" pitchFamily="34" charset="0"/>
                  <a:ea typeface="微软雅黑" pitchFamily="34" charset="-122"/>
                  <a:cs typeface="Arial" pitchFamily="34" charset="0"/>
                </a:endParaRPr>
              </a:p>
            </p:txBody>
          </p:sp>
          <p:grpSp>
            <p:nvGrpSpPr>
              <p:cNvPr id="84" name="组合 83"/>
              <p:cNvGrpSpPr/>
              <p:nvPr/>
            </p:nvGrpSpPr>
            <p:grpSpPr>
              <a:xfrm>
                <a:off x="868210" y="2310156"/>
                <a:ext cx="840356" cy="142125"/>
                <a:chOff x="867000" y="1829347"/>
                <a:chExt cx="782622" cy="142125"/>
              </a:xfrm>
            </p:grpSpPr>
            <p:grpSp>
              <p:nvGrpSpPr>
                <p:cNvPr id="85" name="组合 84"/>
                <p:cNvGrpSpPr/>
                <p:nvPr/>
              </p:nvGrpSpPr>
              <p:grpSpPr>
                <a:xfrm>
                  <a:off x="867000" y="1829347"/>
                  <a:ext cx="378467" cy="142125"/>
                  <a:chOff x="943001" y="1831728"/>
                  <a:chExt cx="345828" cy="142125"/>
                </a:xfrm>
              </p:grpSpPr>
              <p:sp>
                <p:nvSpPr>
                  <p:cNvPr id="89" name="矩形 88"/>
                  <p:cNvSpPr/>
                  <p:nvPr/>
                </p:nvSpPr>
                <p:spPr>
                  <a:xfrm>
                    <a:off x="943001" y="1831728"/>
                    <a:ext cx="345828" cy="142125"/>
                  </a:xfrm>
                  <a:prstGeom prst="rect">
                    <a:avLst/>
                  </a:prstGeom>
                  <a:solidFill>
                    <a:schemeClr val="tx2">
                      <a:lumMod val="95000"/>
                    </a:schemeClr>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90" name="矩形 89"/>
                  <p:cNvSpPr/>
                  <p:nvPr/>
                </p:nvSpPr>
                <p:spPr>
                  <a:xfrm>
                    <a:off x="967719" y="1838871"/>
                    <a:ext cx="296392" cy="133155"/>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800" b="1" kern="0" dirty="0">
                        <a:latin typeface="Arial" pitchFamily="34" charset="0"/>
                        <a:ea typeface="微软雅黑" pitchFamily="34" charset="-122"/>
                        <a:cs typeface="Arial" pitchFamily="34" charset="0"/>
                      </a:rPr>
                      <a:t>MMU</a:t>
                    </a:r>
                    <a:endParaRPr lang="zh-CN" altLang="en-US" sz="800" b="1" kern="0" dirty="0">
                      <a:latin typeface="Arial" pitchFamily="34" charset="0"/>
                      <a:ea typeface="微软雅黑" pitchFamily="34" charset="-122"/>
                      <a:cs typeface="Arial" pitchFamily="34" charset="0"/>
                    </a:endParaRPr>
                  </a:p>
                </p:txBody>
              </p:sp>
            </p:grpSp>
            <p:grpSp>
              <p:nvGrpSpPr>
                <p:cNvPr id="86" name="组合 85"/>
                <p:cNvGrpSpPr/>
                <p:nvPr/>
              </p:nvGrpSpPr>
              <p:grpSpPr>
                <a:xfrm>
                  <a:off x="1271155" y="1829347"/>
                  <a:ext cx="378467" cy="142125"/>
                  <a:chOff x="943001" y="1831728"/>
                  <a:chExt cx="345828" cy="142125"/>
                </a:xfrm>
              </p:grpSpPr>
              <p:sp>
                <p:nvSpPr>
                  <p:cNvPr id="87" name="矩形 86"/>
                  <p:cNvSpPr/>
                  <p:nvPr/>
                </p:nvSpPr>
                <p:spPr>
                  <a:xfrm>
                    <a:off x="943001" y="1831728"/>
                    <a:ext cx="345828" cy="142125"/>
                  </a:xfrm>
                  <a:prstGeom prst="rect">
                    <a:avLst/>
                  </a:prstGeom>
                  <a:solidFill>
                    <a:schemeClr val="tx2">
                      <a:lumMod val="95000"/>
                    </a:schemeClr>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88" name="矩形 87"/>
                  <p:cNvSpPr/>
                  <p:nvPr/>
                </p:nvSpPr>
                <p:spPr>
                  <a:xfrm>
                    <a:off x="967719" y="1838871"/>
                    <a:ext cx="296392" cy="133155"/>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800" b="1" kern="0" dirty="0">
                        <a:latin typeface="Arial" pitchFamily="34" charset="0"/>
                        <a:ea typeface="微软雅黑" pitchFamily="34" charset="-122"/>
                        <a:cs typeface="Arial" pitchFamily="34" charset="0"/>
                      </a:rPr>
                      <a:t>LAPIC</a:t>
                    </a:r>
                    <a:endParaRPr lang="zh-CN" altLang="en-US" sz="800" b="1" kern="0" dirty="0">
                      <a:latin typeface="Arial" pitchFamily="34" charset="0"/>
                      <a:ea typeface="微软雅黑" pitchFamily="34" charset="-122"/>
                      <a:cs typeface="Arial" pitchFamily="34" charset="0"/>
                    </a:endParaRPr>
                  </a:p>
                </p:txBody>
              </p:sp>
            </p:grpSp>
          </p:grpSp>
        </p:grpSp>
        <p:grpSp>
          <p:nvGrpSpPr>
            <p:cNvPr id="18" name="组合 17"/>
            <p:cNvGrpSpPr/>
            <p:nvPr/>
          </p:nvGrpSpPr>
          <p:grpSpPr>
            <a:xfrm>
              <a:off x="1914525" y="1779675"/>
              <a:ext cx="878681" cy="691657"/>
              <a:chOff x="1914525" y="1779675"/>
              <a:chExt cx="878681" cy="691657"/>
            </a:xfrm>
          </p:grpSpPr>
          <p:sp>
            <p:nvSpPr>
              <p:cNvPr id="73" name="矩形 72"/>
              <p:cNvSpPr/>
              <p:nvPr/>
            </p:nvSpPr>
            <p:spPr>
              <a:xfrm>
                <a:off x="1914525" y="1779675"/>
                <a:ext cx="878681" cy="691657"/>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74" name="矩形 73"/>
              <p:cNvSpPr/>
              <p:nvPr/>
            </p:nvSpPr>
            <p:spPr>
              <a:xfrm>
                <a:off x="2124291" y="1909454"/>
                <a:ext cx="459148" cy="336859"/>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latin typeface="Arial" pitchFamily="34" charset="0"/>
                    <a:ea typeface="微软雅黑" pitchFamily="34" charset="-122"/>
                    <a:cs typeface="Arial" pitchFamily="34" charset="0"/>
                  </a:rPr>
                  <a:t>CPU</a:t>
                </a:r>
                <a:endParaRPr lang="zh-CN" altLang="en-US" sz="1399" b="1" kern="0" dirty="0">
                  <a:latin typeface="Arial" pitchFamily="34" charset="0"/>
                  <a:ea typeface="微软雅黑" pitchFamily="34" charset="-122"/>
                  <a:cs typeface="Arial" pitchFamily="34" charset="0"/>
                </a:endParaRPr>
              </a:p>
            </p:txBody>
          </p:sp>
          <p:grpSp>
            <p:nvGrpSpPr>
              <p:cNvPr id="75" name="组合 74"/>
              <p:cNvGrpSpPr/>
              <p:nvPr/>
            </p:nvGrpSpPr>
            <p:grpSpPr>
              <a:xfrm>
                <a:off x="1933687" y="2310156"/>
                <a:ext cx="840356" cy="142125"/>
                <a:chOff x="867000" y="1829347"/>
                <a:chExt cx="782622" cy="142125"/>
              </a:xfrm>
            </p:grpSpPr>
            <p:grpSp>
              <p:nvGrpSpPr>
                <p:cNvPr id="76" name="组合 75"/>
                <p:cNvGrpSpPr/>
                <p:nvPr/>
              </p:nvGrpSpPr>
              <p:grpSpPr>
                <a:xfrm>
                  <a:off x="867000" y="1829347"/>
                  <a:ext cx="378467" cy="142125"/>
                  <a:chOff x="943001" y="1831728"/>
                  <a:chExt cx="345828" cy="142125"/>
                </a:xfrm>
              </p:grpSpPr>
              <p:sp>
                <p:nvSpPr>
                  <p:cNvPr id="80" name="矩形 79"/>
                  <p:cNvSpPr/>
                  <p:nvPr/>
                </p:nvSpPr>
                <p:spPr>
                  <a:xfrm>
                    <a:off x="943001" y="1831728"/>
                    <a:ext cx="345828" cy="142125"/>
                  </a:xfrm>
                  <a:prstGeom prst="rect">
                    <a:avLst/>
                  </a:prstGeom>
                  <a:solidFill>
                    <a:schemeClr val="tx2">
                      <a:lumMod val="95000"/>
                    </a:schemeClr>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81" name="矩形 80"/>
                  <p:cNvSpPr/>
                  <p:nvPr/>
                </p:nvSpPr>
                <p:spPr>
                  <a:xfrm>
                    <a:off x="967719" y="1838871"/>
                    <a:ext cx="296392" cy="133155"/>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800" b="1" kern="0" dirty="0">
                        <a:latin typeface="Arial" pitchFamily="34" charset="0"/>
                        <a:ea typeface="微软雅黑" pitchFamily="34" charset="-122"/>
                        <a:cs typeface="Arial" pitchFamily="34" charset="0"/>
                      </a:rPr>
                      <a:t>MMU</a:t>
                    </a:r>
                    <a:endParaRPr lang="zh-CN" altLang="en-US" sz="800" b="1" kern="0" dirty="0">
                      <a:latin typeface="Arial" pitchFamily="34" charset="0"/>
                      <a:ea typeface="微软雅黑" pitchFamily="34" charset="-122"/>
                      <a:cs typeface="Arial" pitchFamily="34" charset="0"/>
                    </a:endParaRPr>
                  </a:p>
                </p:txBody>
              </p:sp>
            </p:grpSp>
            <p:grpSp>
              <p:nvGrpSpPr>
                <p:cNvPr id="77" name="组合 76"/>
                <p:cNvGrpSpPr/>
                <p:nvPr/>
              </p:nvGrpSpPr>
              <p:grpSpPr>
                <a:xfrm>
                  <a:off x="1271155" y="1829347"/>
                  <a:ext cx="378467" cy="142125"/>
                  <a:chOff x="943001" y="1831728"/>
                  <a:chExt cx="345828" cy="142125"/>
                </a:xfrm>
              </p:grpSpPr>
              <p:sp>
                <p:nvSpPr>
                  <p:cNvPr id="78" name="矩形 77"/>
                  <p:cNvSpPr/>
                  <p:nvPr/>
                </p:nvSpPr>
                <p:spPr>
                  <a:xfrm>
                    <a:off x="943001" y="1831728"/>
                    <a:ext cx="345828" cy="142125"/>
                  </a:xfrm>
                  <a:prstGeom prst="rect">
                    <a:avLst/>
                  </a:prstGeom>
                  <a:solidFill>
                    <a:schemeClr val="tx2">
                      <a:lumMod val="95000"/>
                    </a:schemeClr>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rgbClr val="EA0028"/>
                      </a:solidFill>
                      <a:latin typeface="Arial" pitchFamily="34" charset="0"/>
                      <a:ea typeface="微软雅黑" pitchFamily="34" charset="-122"/>
                      <a:cs typeface="Arial" pitchFamily="34" charset="0"/>
                    </a:endParaRPr>
                  </a:p>
                </p:txBody>
              </p:sp>
              <p:sp>
                <p:nvSpPr>
                  <p:cNvPr id="79" name="矩形 78"/>
                  <p:cNvSpPr/>
                  <p:nvPr/>
                </p:nvSpPr>
                <p:spPr>
                  <a:xfrm>
                    <a:off x="967719" y="1838871"/>
                    <a:ext cx="296392" cy="133155"/>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800" b="1" kern="0" dirty="0">
                        <a:latin typeface="Arial" pitchFamily="34" charset="0"/>
                        <a:ea typeface="微软雅黑" pitchFamily="34" charset="-122"/>
                        <a:cs typeface="Arial" pitchFamily="34" charset="0"/>
                      </a:rPr>
                      <a:t>LAPIC</a:t>
                    </a:r>
                    <a:endParaRPr lang="zh-CN" altLang="en-US" sz="800" b="1" kern="0" dirty="0">
                      <a:latin typeface="Arial" pitchFamily="34" charset="0"/>
                      <a:ea typeface="微软雅黑" pitchFamily="34" charset="-122"/>
                      <a:cs typeface="Arial" pitchFamily="34" charset="0"/>
                    </a:endParaRPr>
                  </a:p>
                </p:txBody>
              </p:sp>
            </p:grpSp>
          </p:grpSp>
        </p:grpSp>
        <p:grpSp>
          <p:nvGrpSpPr>
            <p:cNvPr id="19" name="组合 18"/>
            <p:cNvGrpSpPr/>
            <p:nvPr/>
          </p:nvGrpSpPr>
          <p:grpSpPr>
            <a:xfrm>
              <a:off x="849048" y="4194472"/>
              <a:ext cx="1474967" cy="340123"/>
              <a:chOff x="864394" y="1282197"/>
              <a:chExt cx="842962" cy="401550"/>
            </a:xfrm>
          </p:grpSpPr>
          <p:sp>
            <p:nvSpPr>
              <p:cNvPr id="71" name="矩形 70"/>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chemeClr val="tx2">
                      <a:lumMod val="50000"/>
                    </a:schemeClr>
                  </a:solidFill>
                  <a:latin typeface="微软雅黑" pitchFamily="34" charset="-122"/>
                  <a:ea typeface="微软雅黑" pitchFamily="34" charset="-122"/>
                  <a:cs typeface="Arial" pitchFamily="34" charset="0"/>
                </a:endParaRPr>
              </a:p>
            </p:txBody>
          </p:sp>
          <p:sp>
            <p:nvSpPr>
              <p:cNvPr id="72" name="矩形 71"/>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solidFill>
                      <a:schemeClr val="tx2">
                        <a:lumMod val="50000"/>
                      </a:schemeClr>
                    </a:solidFill>
                    <a:latin typeface="Arial" pitchFamily="34" charset="0"/>
                    <a:ea typeface="微软雅黑" pitchFamily="34" charset="-122"/>
                    <a:cs typeface="Arial" pitchFamily="34" charset="0"/>
                  </a:rPr>
                  <a:t>Legacy BUS</a:t>
                </a:r>
                <a:endParaRPr lang="zh-CN" altLang="en-US" sz="1399" b="1" kern="0" dirty="0">
                  <a:solidFill>
                    <a:schemeClr val="tx2">
                      <a:lumMod val="50000"/>
                    </a:schemeClr>
                  </a:solidFill>
                  <a:latin typeface="Arial" pitchFamily="34" charset="0"/>
                  <a:ea typeface="微软雅黑" pitchFamily="34" charset="-122"/>
                  <a:cs typeface="Arial" pitchFamily="34" charset="0"/>
                </a:endParaRPr>
              </a:p>
            </p:txBody>
          </p:sp>
        </p:grpSp>
        <p:sp>
          <p:nvSpPr>
            <p:cNvPr id="20" name="Freeform 6"/>
            <p:cNvSpPr>
              <a:spLocks/>
            </p:cNvSpPr>
            <p:nvPr/>
          </p:nvSpPr>
          <p:spPr bwMode="auto">
            <a:xfrm>
              <a:off x="1103925" y="2480247"/>
              <a:ext cx="1004498" cy="397582"/>
            </a:xfrm>
            <a:custGeom>
              <a:avLst/>
              <a:gdLst>
                <a:gd name="T0" fmla="*/ 1877 w 1877"/>
                <a:gd name="T1" fmla="*/ 743 h 743"/>
                <a:gd name="T2" fmla="*/ 438 w 1877"/>
                <a:gd name="T3" fmla="*/ 743 h 743"/>
                <a:gd name="T4" fmla="*/ 436 w 1877"/>
                <a:gd name="T5" fmla="*/ 735 h 743"/>
                <a:gd name="T6" fmla="*/ 368 w 1877"/>
                <a:gd name="T7" fmla="*/ 667 h 743"/>
                <a:gd name="T8" fmla="*/ 294 w 1877"/>
                <a:gd name="T9" fmla="*/ 732 h 743"/>
                <a:gd name="T10" fmla="*/ 294 w 1877"/>
                <a:gd name="T11" fmla="*/ 743 h 743"/>
                <a:gd name="T12" fmla="*/ 283 w 1877"/>
                <a:gd name="T13" fmla="*/ 743 h 743"/>
                <a:gd name="T14" fmla="*/ 0 w 1877"/>
                <a:gd name="T15" fmla="*/ 743 h 743"/>
                <a:gd name="T16" fmla="*/ 0 w 1877"/>
                <a:gd name="T17" fmla="*/ 0 h 743"/>
                <a:gd name="T18" fmla="*/ 22 w 1877"/>
                <a:gd name="T19" fmla="*/ 0 h 743"/>
                <a:gd name="T20" fmla="*/ 22 w 1877"/>
                <a:gd name="T21" fmla="*/ 721 h 743"/>
                <a:gd name="T22" fmla="*/ 273 w 1877"/>
                <a:gd name="T23" fmla="*/ 721 h 743"/>
                <a:gd name="T24" fmla="*/ 368 w 1877"/>
                <a:gd name="T25" fmla="*/ 645 h 743"/>
                <a:gd name="T26" fmla="*/ 456 w 1877"/>
                <a:gd name="T27" fmla="*/ 721 h 743"/>
                <a:gd name="T28" fmla="*/ 1854 w 1877"/>
                <a:gd name="T29" fmla="*/ 721 h 743"/>
                <a:gd name="T30" fmla="*/ 1854 w 1877"/>
                <a:gd name="T31" fmla="*/ 0 h 743"/>
                <a:gd name="T32" fmla="*/ 1877 w 1877"/>
                <a:gd name="T33" fmla="*/ 0 h 743"/>
                <a:gd name="T34" fmla="*/ 1877 w 1877"/>
                <a:gd name="T35"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7" h="743">
                  <a:moveTo>
                    <a:pt x="1877" y="743"/>
                  </a:moveTo>
                  <a:cubicBezTo>
                    <a:pt x="438" y="743"/>
                    <a:pt x="438" y="743"/>
                    <a:pt x="438" y="743"/>
                  </a:cubicBezTo>
                  <a:cubicBezTo>
                    <a:pt x="436" y="735"/>
                    <a:pt x="436" y="735"/>
                    <a:pt x="436" y="735"/>
                  </a:cubicBezTo>
                  <a:cubicBezTo>
                    <a:pt x="422" y="669"/>
                    <a:pt x="368" y="667"/>
                    <a:pt x="368" y="667"/>
                  </a:cubicBezTo>
                  <a:cubicBezTo>
                    <a:pt x="297" y="668"/>
                    <a:pt x="294" y="730"/>
                    <a:pt x="294" y="732"/>
                  </a:cubicBezTo>
                  <a:cubicBezTo>
                    <a:pt x="294" y="743"/>
                    <a:pt x="294" y="743"/>
                    <a:pt x="294" y="743"/>
                  </a:cubicBezTo>
                  <a:cubicBezTo>
                    <a:pt x="283" y="743"/>
                    <a:pt x="283" y="743"/>
                    <a:pt x="283" y="743"/>
                  </a:cubicBezTo>
                  <a:cubicBezTo>
                    <a:pt x="0" y="743"/>
                    <a:pt x="0" y="743"/>
                    <a:pt x="0" y="743"/>
                  </a:cubicBezTo>
                  <a:cubicBezTo>
                    <a:pt x="0" y="0"/>
                    <a:pt x="0" y="0"/>
                    <a:pt x="0" y="0"/>
                  </a:cubicBezTo>
                  <a:cubicBezTo>
                    <a:pt x="22" y="0"/>
                    <a:pt x="22" y="0"/>
                    <a:pt x="22" y="0"/>
                  </a:cubicBezTo>
                  <a:cubicBezTo>
                    <a:pt x="22" y="721"/>
                    <a:pt x="22" y="721"/>
                    <a:pt x="22" y="721"/>
                  </a:cubicBezTo>
                  <a:cubicBezTo>
                    <a:pt x="273" y="721"/>
                    <a:pt x="273" y="721"/>
                    <a:pt x="273" y="721"/>
                  </a:cubicBezTo>
                  <a:cubicBezTo>
                    <a:pt x="278" y="698"/>
                    <a:pt x="295" y="646"/>
                    <a:pt x="368" y="645"/>
                  </a:cubicBezTo>
                  <a:cubicBezTo>
                    <a:pt x="369" y="645"/>
                    <a:pt x="435" y="647"/>
                    <a:pt x="456" y="721"/>
                  </a:cubicBezTo>
                  <a:cubicBezTo>
                    <a:pt x="1854" y="721"/>
                    <a:pt x="1854" y="721"/>
                    <a:pt x="1854" y="721"/>
                  </a:cubicBezTo>
                  <a:cubicBezTo>
                    <a:pt x="1854" y="0"/>
                    <a:pt x="1854" y="0"/>
                    <a:pt x="1854" y="0"/>
                  </a:cubicBezTo>
                  <a:cubicBezTo>
                    <a:pt x="1877" y="0"/>
                    <a:pt x="1877" y="0"/>
                    <a:pt x="1877" y="0"/>
                  </a:cubicBezTo>
                  <a:lnTo>
                    <a:pt x="1877" y="743"/>
                  </a:lnTo>
                  <a:close/>
                </a:path>
              </a:pathLst>
            </a:custGeom>
            <a:solidFill>
              <a:schemeClr val="bg1">
                <a:lumMod val="75000"/>
              </a:schemeClr>
            </a:solidFill>
            <a:ln>
              <a:noFill/>
            </a:ln>
          </p:spPr>
          <p:txBody>
            <a:bodyPr vert="horz" wrap="square" lIns="91404" tIns="45702" rIns="91404" bIns="45702" numCol="1" anchor="t" anchorCtr="0" compatLnSpc="1">
              <a:prstTxWarp prst="textNoShape">
                <a:avLst/>
              </a:prstTxWarp>
            </a:bodyPr>
            <a:lstStyle/>
            <a:p>
              <a:endParaRPr lang="zh-CN" altLang="en-US" sz="1799"/>
            </a:p>
          </p:txBody>
        </p:sp>
        <p:sp>
          <p:nvSpPr>
            <p:cNvPr id="21" name="Freeform 7"/>
            <p:cNvSpPr>
              <a:spLocks/>
            </p:cNvSpPr>
            <p:nvPr/>
          </p:nvSpPr>
          <p:spPr bwMode="auto">
            <a:xfrm>
              <a:off x="1484379" y="2480246"/>
              <a:ext cx="1649063" cy="239453"/>
            </a:xfrm>
            <a:custGeom>
              <a:avLst/>
              <a:gdLst>
                <a:gd name="T0" fmla="*/ 1951 w 3079"/>
                <a:gd name="T1" fmla="*/ 425 h 447"/>
                <a:gd name="T2" fmla="*/ 1951 w 3079"/>
                <a:gd name="T3" fmla="*/ 135 h 447"/>
                <a:gd name="T4" fmla="*/ 2018 w 3079"/>
                <a:gd name="T5" fmla="*/ 135 h 447"/>
                <a:gd name="T6" fmla="*/ 1951 w 3079"/>
                <a:gd name="T7" fmla="*/ 20 h 447"/>
                <a:gd name="T8" fmla="*/ 1951 w 3079"/>
                <a:gd name="T9" fmla="*/ 10 h 447"/>
                <a:gd name="T10" fmla="*/ 1946 w 3079"/>
                <a:gd name="T11" fmla="*/ 10 h 447"/>
                <a:gd name="T12" fmla="*/ 1940 w 3079"/>
                <a:gd name="T13" fmla="*/ 0 h 447"/>
                <a:gd name="T14" fmla="*/ 1934 w 3079"/>
                <a:gd name="T15" fmla="*/ 10 h 447"/>
                <a:gd name="T16" fmla="*/ 1929 w 3079"/>
                <a:gd name="T17" fmla="*/ 10 h 447"/>
                <a:gd name="T18" fmla="*/ 1929 w 3079"/>
                <a:gd name="T19" fmla="*/ 20 h 447"/>
                <a:gd name="T20" fmla="*/ 1862 w 3079"/>
                <a:gd name="T21" fmla="*/ 135 h 447"/>
                <a:gd name="T22" fmla="*/ 1929 w 3079"/>
                <a:gd name="T23" fmla="*/ 135 h 447"/>
                <a:gd name="T24" fmla="*/ 1929 w 3079"/>
                <a:gd name="T25" fmla="*/ 425 h 447"/>
                <a:gd name="T26" fmla="*/ 1672 w 3079"/>
                <a:gd name="T27" fmla="*/ 425 h 447"/>
                <a:gd name="T28" fmla="*/ 1583 w 3079"/>
                <a:gd name="T29" fmla="*/ 346 h 447"/>
                <a:gd name="T30" fmla="*/ 1582 w 3079"/>
                <a:gd name="T31" fmla="*/ 346 h 447"/>
                <a:gd name="T32" fmla="*/ 1492 w 3079"/>
                <a:gd name="T33" fmla="*/ 425 h 447"/>
                <a:gd name="T34" fmla="*/ 1332 w 3079"/>
                <a:gd name="T35" fmla="*/ 425 h 447"/>
                <a:gd name="T36" fmla="*/ 1245 w 3079"/>
                <a:gd name="T37" fmla="*/ 347 h 447"/>
                <a:gd name="T38" fmla="*/ 1153 w 3079"/>
                <a:gd name="T39" fmla="*/ 425 h 447"/>
                <a:gd name="T40" fmla="*/ 89 w 3079"/>
                <a:gd name="T41" fmla="*/ 425 h 447"/>
                <a:gd name="T42" fmla="*/ 89 w 3079"/>
                <a:gd name="T43" fmla="*/ 135 h 447"/>
                <a:gd name="T44" fmla="*/ 156 w 3079"/>
                <a:gd name="T45" fmla="*/ 135 h 447"/>
                <a:gd name="T46" fmla="*/ 78 w 3079"/>
                <a:gd name="T47" fmla="*/ 0 h 447"/>
                <a:gd name="T48" fmla="*/ 0 w 3079"/>
                <a:gd name="T49" fmla="*/ 135 h 447"/>
                <a:gd name="T50" fmla="*/ 67 w 3079"/>
                <a:gd name="T51" fmla="*/ 135 h 447"/>
                <a:gd name="T52" fmla="*/ 67 w 3079"/>
                <a:gd name="T53" fmla="*/ 447 h 447"/>
                <a:gd name="T54" fmla="*/ 1171 w 3079"/>
                <a:gd name="T55" fmla="*/ 447 h 447"/>
                <a:gd name="T56" fmla="*/ 1173 w 3079"/>
                <a:gd name="T57" fmla="*/ 438 h 447"/>
                <a:gd name="T58" fmla="*/ 1245 w 3079"/>
                <a:gd name="T59" fmla="*/ 370 h 447"/>
                <a:gd name="T60" fmla="*/ 1246 w 3079"/>
                <a:gd name="T61" fmla="*/ 370 h 447"/>
                <a:gd name="T62" fmla="*/ 1312 w 3079"/>
                <a:gd name="T63" fmla="*/ 439 h 447"/>
                <a:gd name="T64" fmla="*/ 1314 w 3079"/>
                <a:gd name="T65" fmla="*/ 447 h 447"/>
                <a:gd name="T66" fmla="*/ 1499 w 3079"/>
                <a:gd name="T67" fmla="*/ 447 h 447"/>
                <a:gd name="T68" fmla="*/ 1507 w 3079"/>
                <a:gd name="T69" fmla="*/ 447 h 447"/>
                <a:gd name="T70" fmla="*/ 1510 w 3079"/>
                <a:gd name="T71" fmla="*/ 440 h 447"/>
                <a:gd name="T72" fmla="*/ 1584 w 3079"/>
                <a:gd name="T73" fmla="*/ 369 h 447"/>
                <a:gd name="T74" fmla="*/ 1652 w 3079"/>
                <a:gd name="T75" fmla="*/ 439 h 447"/>
                <a:gd name="T76" fmla="*/ 1654 w 3079"/>
                <a:gd name="T77" fmla="*/ 447 h 447"/>
                <a:gd name="T78" fmla="*/ 3079 w 3079"/>
                <a:gd name="T79" fmla="*/ 447 h 447"/>
                <a:gd name="T80" fmla="*/ 3079 w 3079"/>
                <a:gd name="T81" fmla="*/ 425 h 447"/>
                <a:gd name="T82" fmla="*/ 1951 w 3079"/>
                <a:gd name="T83" fmla="*/ 4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9" h="447">
                  <a:moveTo>
                    <a:pt x="1951" y="425"/>
                  </a:moveTo>
                  <a:cubicBezTo>
                    <a:pt x="1951" y="135"/>
                    <a:pt x="1951" y="135"/>
                    <a:pt x="1951" y="135"/>
                  </a:cubicBezTo>
                  <a:cubicBezTo>
                    <a:pt x="2018" y="135"/>
                    <a:pt x="2018" y="135"/>
                    <a:pt x="2018" y="135"/>
                  </a:cubicBezTo>
                  <a:cubicBezTo>
                    <a:pt x="1951" y="20"/>
                    <a:pt x="1951" y="20"/>
                    <a:pt x="1951" y="20"/>
                  </a:cubicBezTo>
                  <a:cubicBezTo>
                    <a:pt x="1951" y="10"/>
                    <a:pt x="1951" y="10"/>
                    <a:pt x="1951" y="10"/>
                  </a:cubicBezTo>
                  <a:cubicBezTo>
                    <a:pt x="1946" y="10"/>
                    <a:pt x="1946" y="10"/>
                    <a:pt x="1946" y="10"/>
                  </a:cubicBezTo>
                  <a:cubicBezTo>
                    <a:pt x="1940" y="0"/>
                    <a:pt x="1940" y="0"/>
                    <a:pt x="1940" y="0"/>
                  </a:cubicBezTo>
                  <a:cubicBezTo>
                    <a:pt x="1934" y="10"/>
                    <a:pt x="1934" y="10"/>
                    <a:pt x="1934" y="10"/>
                  </a:cubicBezTo>
                  <a:cubicBezTo>
                    <a:pt x="1929" y="10"/>
                    <a:pt x="1929" y="10"/>
                    <a:pt x="1929" y="10"/>
                  </a:cubicBezTo>
                  <a:cubicBezTo>
                    <a:pt x="1929" y="20"/>
                    <a:pt x="1929" y="20"/>
                    <a:pt x="1929" y="20"/>
                  </a:cubicBezTo>
                  <a:cubicBezTo>
                    <a:pt x="1862" y="135"/>
                    <a:pt x="1862" y="135"/>
                    <a:pt x="1862" y="135"/>
                  </a:cubicBezTo>
                  <a:cubicBezTo>
                    <a:pt x="1929" y="135"/>
                    <a:pt x="1929" y="135"/>
                    <a:pt x="1929" y="135"/>
                  </a:cubicBezTo>
                  <a:cubicBezTo>
                    <a:pt x="1929" y="425"/>
                    <a:pt x="1929" y="425"/>
                    <a:pt x="1929" y="425"/>
                  </a:cubicBezTo>
                  <a:cubicBezTo>
                    <a:pt x="1672" y="425"/>
                    <a:pt x="1672" y="425"/>
                    <a:pt x="1672" y="425"/>
                  </a:cubicBezTo>
                  <a:cubicBezTo>
                    <a:pt x="1648" y="344"/>
                    <a:pt x="1584" y="346"/>
                    <a:pt x="1583" y="346"/>
                  </a:cubicBezTo>
                  <a:cubicBezTo>
                    <a:pt x="1582" y="346"/>
                    <a:pt x="1582" y="346"/>
                    <a:pt x="1582" y="346"/>
                  </a:cubicBezTo>
                  <a:cubicBezTo>
                    <a:pt x="1528" y="351"/>
                    <a:pt x="1500" y="405"/>
                    <a:pt x="1492" y="425"/>
                  </a:cubicBezTo>
                  <a:cubicBezTo>
                    <a:pt x="1332" y="425"/>
                    <a:pt x="1332" y="425"/>
                    <a:pt x="1332" y="425"/>
                  </a:cubicBezTo>
                  <a:cubicBezTo>
                    <a:pt x="1311" y="348"/>
                    <a:pt x="1252" y="347"/>
                    <a:pt x="1245" y="347"/>
                  </a:cubicBezTo>
                  <a:cubicBezTo>
                    <a:pt x="1189" y="348"/>
                    <a:pt x="1162" y="394"/>
                    <a:pt x="1153" y="425"/>
                  </a:cubicBezTo>
                  <a:cubicBezTo>
                    <a:pt x="89" y="425"/>
                    <a:pt x="89" y="425"/>
                    <a:pt x="89" y="425"/>
                  </a:cubicBezTo>
                  <a:cubicBezTo>
                    <a:pt x="89" y="135"/>
                    <a:pt x="89" y="135"/>
                    <a:pt x="89" y="135"/>
                  </a:cubicBezTo>
                  <a:cubicBezTo>
                    <a:pt x="156" y="135"/>
                    <a:pt x="156" y="135"/>
                    <a:pt x="156" y="135"/>
                  </a:cubicBezTo>
                  <a:cubicBezTo>
                    <a:pt x="78" y="0"/>
                    <a:pt x="78" y="0"/>
                    <a:pt x="78" y="0"/>
                  </a:cubicBezTo>
                  <a:cubicBezTo>
                    <a:pt x="0" y="135"/>
                    <a:pt x="0" y="135"/>
                    <a:pt x="0" y="135"/>
                  </a:cubicBezTo>
                  <a:cubicBezTo>
                    <a:pt x="67" y="135"/>
                    <a:pt x="67" y="135"/>
                    <a:pt x="67" y="135"/>
                  </a:cubicBezTo>
                  <a:cubicBezTo>
                    <a:pt x="67" y="447"/>
                    <a:pt x="67" y="447"/>
                    <a:pt x="67" y="447"/>
                  </a:cubicBezTo>
                  <a:cubicBezTo>
                    <a:pt x="1171" y="447"/>
                    <a:pt x="1171" y="447"/>
                    <a:pt x="1171" y="447"/>
                  </a:cubicBezTo>
                  <a:cubicBezTo>
                    <a:pt x="1173" y="438"/>
                    <a:pt x="1173" y="438"/>
                    <a:pt x="1173" y="438"/>
                  </a:cubicBezTo>
                  <a:cubicBezTo>
                    <a:pt x="1173" y="438"/>
                    <a:pt x="1187" y="370"/>
                    <a:pt x="1245" y="370"/>
                  </a:cubicBezTo>
                  <a:cubicBezTo>
                    <a:pt x="1246" y="370"/>
                    <a:pt x="1246" y="370"/>
                    <a:pt x="1246" y="370"/>
                  </a:cubicBezTo>
                  <a:cubicBezTo>
                    <a:pt x="1248" y="370"/>
                    <a:pt x="1296" y="367"/>
                    <a:pt x="1312" y="439"/>
                  </a:cubicBezTo>
                  <a:cubicBezTo>
                    <a:pt x="1314" y="447"/>
                    <a:pt x="1314" y="447"/>
                    <a:pt x="1314" y="447"/>
                  </a:cubicBezTo>
                  <a:cubicBezTo>
                    <a:pt x="1499" y="447"/>
                    <a:pt x="1499" y="447"/>
                    <a:pt x="1499" y="447"/>
                  </a:cubicBezTo>
                  <a:cubicBezTo>
                    <a:pt x="1507" y="447"/>
                    <a:pt x="1507" y="447"/>
                    <a:pt x="1507" y="447"/>
                  </a:cubicBezTo>
                  <a:cubicBezTo>
                    <a:pt x="1510" y="440"/>
                    <a:pt x="1510" y="440"/>
                    <a:pt x="1510" y="440"/>
                  </a:cubicBezTo>
                  <a:cubicBezTo>
                    <a:pt x="1510" y="439"/>
                    <a:pt x="1534" y="374"/>
                    <a:pt x="1584" y="369"/>
                  </a:cubicBezTo>
                  <a:cubicBezTo>
                    <a:pt x="1587" y="369"/>
                    <a:pt x="1635" y="370"/>
                    <a:pt x="1652" y="439"/>
                  </a:cubicBezTo>
                  <a:cubicBezTo>
                    <a:pt x="1654" y="447"/>
                    <a:pt x="1654" y="447"/>
                    <a:pt x="1654" y="447"/>
                  </a:cubicBezTo>
                  <a:cubicBezTo>
                    <a:pt x="3079" y="447"/>
                    <a:pt x="3079" y="447"/>
                    <a:pt x="3079" y="447"/>
                  </a:cubicBezTo>
                  <a:cubicBezTo>
                    <a:pt x="3079" y="425"/>
                    <a:pt x="3079" y="425"/>
                    <a:pt x="3079" y="425"/>
                  </a:cubicBezTo>
                  <a:lnTo>
                    <a:pt x="1951" y="425"/>
                  </a:lnTo>
                  <a:close/>
                </a:path>
              </a:pathLst>
            </a:custGeom>
            <a:solidFill>
              <a:srgbClr val="C7000B"/>
            </a:solidFill>
            <a:ln>
              <a:noFill/>
            </a:ln>
          </p:spPr>
          <p:txBody>
            <a:bodyPr vert="horz" wrap="square" lIns="91404" tIns="45702" rIns="91404" bIns="45702" numCol="1" anchor="t" anchorCtr="0" compatLnSpc="1">
              <a:prstTxWarp prst="textNoShape">
                <a:avLst/>
              </a:prstTxWarp>
            </a:bodyPr>
            <a:lstStyle/>
            <a:p>
              <a:endParaRPr lang="zh-CN" altLang="en-US" sz="1799"/>
            </a:p>
          </p:txBody>
        </p:sp>
        <p:sp>
          <p:nvSpPr>
            <p:cNvPr id="22" name="Freeform 8"/>
            <p:cNvSpPr>
              <a:spLocks/>
            </p:cNvSpPr>
            <p:nvPr/>
          </p:nvSpPr>
          <p:spPr bwMode="auto">
            <a:xfrm>
              <a:off x="1833560" y="2871805"/>
              <a:ext cx="1266541" cy="909620"/>
            </a:xfrm>
            <a:custGeom>
              <a:avLst/>
              <a:gdLst>
                <a:gd name="T0" fmla="*/ 2364 w 2364"/>
                <a:gd name="T1" fmla="*/ 1695 h 1695"/>
                <a:gd name="T2" fmla="*/ 945 w 2364"/>
                <a:gd name="T3" fmla="*/ 1695 h 1695"/>
                <a:gd name="T4" fmla="*/ 943 w 2364"/>
                <a:gd name="T5" fmla="*/ 1686 h 1695"/>
                <a:gd name="T6" fmla="*/ 871 w 2364"/>
                <a:gd name="T7" fmla="*/ 1624 h 1695"/>
                <a:gd name="T8" fmla="*/ 796 w 2364"/>
                <a:gd name="T9" fmla="*/ 1687 h 1695"/>
                <a:gd name="T10" fmla="*/ 794 w 2364"/>
                <a:gd name="T11" fmla="*/ 1695 h 1695"/>
                <a:gd name="T12" fmla="*/ 0 w 2364"/>
                <a:gd name="T13" fmla="*/ 1695 h 1695"/>
                <a:gd name="T14" fmla="*/ 0 w 2364"/>
                <a:gd name="T15" fmla="*/ 0 h 1695"/>
                <a:gd name="T16" fmla="*/ 23 w 2364"/>
                <a:gd name="T17" fmla="*/ 0 h 1695"/>
                <a:gd name="T18" fmla="*/ 23 w 2364"/>
                <a:gd name="T19" fmla="*/ 1672 h 1695"/>
                <a:gd name="T20" fmla="*/ 777 w 2364"/>
                <a:gd name="T21" fmla="*/ 1672 h 1695"/>
                <a:gd name="T22" fmla="*/ 870 w 2364"/>
                <a:gd name="T23" fmla="*/ 1601 h 1695"/>
                <a:gd name="T24" fmla="*/ 871 w 2364"/>
                <a:gd name="T25" fmla="*/ 1601 h 1695"/>
                <a:gd name="T26" fmla="*/ 871 w 2364"/>
                <a:gd name="T27" fmla="*/ 1601 h 1695"/>
                <a:gd name="T28" fmla="*/ 962 w 2364"/>
                <a:gd name="T29" fmla="*/ 1672 h 1695"/>
                <a:gd name="T30" fmla="*/ 2364 w 2364"/>
                <a:gd name="T31" fmla="*/ 1672 h 1695"/>
                <a:gd name="T32" fmla="*/ 2364 w 2364"/>
                <a:gd name="T33" fmla="*/ 1695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4" h="1695">
                  <a:moveTo>
                    <a:pt x="2364" y="1695"/>
                  </a:moveTo>
                  <a:cubicBezTo>
                    <a:pt x="945" y="1695"/>
                    <a:pt x="945" y="1695"/>
                    <a:pt x="945" y="1695"/>
                  </a:cubicBezTo>
                  <a:cubicBezTo>
                    <a:pt x="943" y="1686"/>
                    <a:pt x="943" y="1686"/>
                    <a:pt x="943" y="1686"/>
                  </a:cubicBezTo>
                  <a:cubicBezTo>
                    <a:pt x="929" y="1626"/>
                    <a:pt x="876" y="1624"/>
                    <a:pt x="871" y="1624"/>
                  </a:cubicBezTo>
                  <a:cubicBezTo>
                    <a:pt x="813" y="1628"/>
                    <a:pt x="797" y="1686"/>
                    <a:pt x="796" y="1687"/>
                  </a:cubicBezTo>
                  <a:cubicBezTo>
                    <a:pt x="794" y="1695"/>
                    <a:pt x="794" y="1695"/>
                    <a:pt x="794" y="1695"/>
                  </a:cubicBezTo>
                  <a:cubicBezTo>
                    <a:pt x="0" y="1695"/>
                    <a:pt x="0" y="1695"/>
                    <a:pt x="0" y="1695"/>
                  </a:cubicBezTo>
                  <a:cubicBezTo>
                    <a:pt x="0" y="0"/>
                    <a:pt x="0" y="0"/>
                    <a:pt x="0" y="0"/>
                  </a:cubicBezTo>
                  <a:cubicBezTo>
                    <a:pt x="23" y="0"/>
                    <a:pt x="23" y="0"/>
                    <a:pt x="23" y="0"/>
                  </a:cubicBezTo>
                  <a:cubicBezTo>
                    <a:pt x="23" y="1672"/>
                    <a:pt x="23" y="1672"/>
                    <a:pt x="23" y="1672"/>
                  </a:cubicBezTo>
                  <a:cubicBezTo>
                    <a:pt x="777" y="1672"/>
                    <a:pt x="777" y="1672"/>
                    <a:pt x="777" y="1672"/>
                  </a:cubicBezTo>
                  <a:cubicBezTo>
                    <a:pt x="787" y="1645"/>
                    <a:pt x="816" y="1605"/>
                    <a:pt x="870" y="1601"/>
                  </a:cubicBezTo>
                  <a:cubicBezTo>
                    <a:pt x="871" y="1601"/>
                    <a:pt x="871" y="1601"/>
                    <a:pt x="871" y="1601"/>
                  </a:cubicBezTo>
                  <a:cubicBezTo>
                    <a:pt x="871" y="1601"/>
                    <a:pt x="871" y="1601"/>
                    <a:pt x="871" y="1601"/>
                  </a:cubicBezTo>
                  <a:cubicBezTo>
                    <a:pt x="896" y="1601"/>
                    <a:pt x="946" y="1616"/>
                    <a:pt x="962" y="1672"/>
                  </a:cubicBezTo>
                  <a:cubicBezTo>
                    <a:pt x="2364" y="1672"/>
                    <a:pt x="2364" y="1672"/>
                    <a:pt x="2364" y="1672"/>
                  </a:cubicBezTo>
                  <a:lnTo>
                    <a:pt x="2364" y="1695"/>
                  </a:lnTo>
                  <a:close/>
                </a:path>
              </a:pathLst>
            </a:custGeom>
            <a:solidFill>
              <a:schemeClr val="bg1">
                <a:lumMod val="75000"/>
              </a:schemeClr>
            </a:solidFill>
            <a:ln>
              <a:noFill/>
            </a:ln>
          </p:spPr>
          <p:txBody>
            <a:bodyPr vert="horz" wrap="square" lIns="91404" tIns="45702" rIns="91404" bIns="45702" numCol="1" anchor="t" anchorCtr="0" compatLnSpc="1">
              <a:prstTxWarp prst="textNoShape">
                <a:avLst/>
              </a:prstTxWarp>
            </a:bodyPr>
            <a:lstStyle/>
            <a:p>
              <a:endParaRPr lang="zh-CN" altLang="en-US" sz="1799"/>
            </a:p>
          </p:txBody>
        </p:sp>
        <p:grpSp>
          <p:nvGrpSpPr>
            <p:cNvPr id="23" name="组合 22"/>
            <p:cNvGrpSpPr/>
            <p:nvPr/>
          </p:nvGrpSpPr>
          <p:grpSpPr>
            <a:xfrm>
              <a:off x="2902515" y="2518651"/>
              <a:ext cx="973293" cy="340123"/>
              <a:chOff x="864394" y="1282197"/>
              <a:chExt cx="842962" cy="401550"/>
            </a:xfrm>
          </p:grpSpPr>
          <p:sp>
            <p:nvSpPr>
              <p:cNvPr id="69" name="矩形 68"/>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70" name="矩形 69"/>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latin typeface="Arial" pitchFamily="34" charset="0"/>
                    <a:ea typeface="微软雅黑" pitchFamily="34" charset="-122"/>
                    <a:cs typeface="Arial" pitchFamily="34" charset="0"/>
                  </a:rPr>
                  <a:t>IOAPIC</a:t>
                </a:r>
                <a:endParaRPr lang="zh-CN" altLang="en-US" sz="1399" b="1" kern="0" dirty="0">
                  <a:latin typeface="Arial" pitchFamily="34" charset="0"/>
                  <a:ea typeface="微软雅黑" pitchFamily="34" charset="-122"/>
                  <a:cs typeface="Arial" pitchFamily="34" charset="0"/>
                </a:endParaRPr>
              </a:p>
            </p:txBody>
          </p:sp>
        </p:grpSp>
        <p:grpSp>
          <p:nvGrpSpPr>
            <p:cNvPr id="24" name="组合 23"/>
            <p:cNvGrpSpPr/>
            <p:nvPr/>
          </p:nvGrpSpPr>
          <p:grpSpPr>
            <a:xfrm>
              <a:off x="1288389" y="2471332"/>
              <a:ext cx="1013486" cy="1729930"/>
              <a:chOff x="1288389" y="2471332"/>
              <a:chExt cx="1013486" cy="1729930"/>
            </a:xfrm>
          </p:grpSpPr>
          <p:cxnSp>
            <p:nvCxnSpPr>
              <p:cNvPr id="65" name="直接连接符 64"/>
              <p:cNvCxnSpPr>
                <a:stCxn id="82" idx="2"/>
              </p:cNvCxnSpPr>
              <p:nvPr/>
            </p:nvCxnSpPr>
            <p:spPr>
              <a:xfrm>
                <a:off x="1288389" y="2471332"/>
                <a:ext cx="17859" cy="151255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1306248" y="3983882"/>
                <a:ext cx="995627" cy="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301875" y="2471332"/>
                <a:ext cx="0" cy="151255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804061" y="3983882"/>
                <a:ext cx="0" cy="21738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flipH="1" flipV="1">
              <a:off x="2572527" y="3311587"/>
              <a:ext cx="495894" cy="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2328744" y="4148101"/>
              <a:ext cx="736502" cy="433766"/>
              <a:chOff x="2328744" y="4148101"/>
              <a:chExt cx="736502" cy="433766"/>
            </a:xfrm>
          </p:grpSpPr>
          <p:cxnSp>
            <p:nvCxnSpPr>
              <p:cNvPr id="61" name="直接连接符 60"/>
              <p:cNvCxnSpPr/>
              <p:nvPr/>
            </p:nvCxnSpPr>
            <p:spPr>
              <a:xfrm flipH="1">
                <a:off x="2328744" y="4364534"/>
                <a:ext cx="217606" cy="1"/>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2546553" y="4152652"/>
                <a:ext cx="518693" cy="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2546553" y="4581867"/>
                <a:ext cx="518693" cy="0"/>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2546555" y="4148101"/>
                <a:ext cx="1" cy="433766"/>
              </a:xfrm>
              <a:prstGeom prst="line">
                <a:avLst/>
              </a:prstGeom>
              <a:ln w="1270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885334" y="2558572"/>
              <a:ext cx="1615354" cy="82800"/>
              <a:chOff x="3885334" y="2558572"/>
              <a:chExt cx="1615354" cy="82800"/>
            </a:xfrm>
          </p:grpSpPr>
          <p:sp>
            <p:nvSpPr>
              <p:cNvPr id="59" name="Freeform 13"/>
              <p:cNvSpPr>
                <a:spLocks noChangeAspect="1"/>
              </p:cNvSpPr>
              <p:nvPr/>
            </p:nvSpPr>
            <p:spPr bwMode="auto">
              <a:xfrm>
                <a:off x="3885334" y="2558572"/>
                <a:ext cx="71357" cy="82800"/>
              </a:xfrm>
              <a:custGeom>
                <a:avLst/>
                <a:gdLst>
                  <a:gd name="T0" fmla="*/ 0 w 318"/>
                  <a:gd name="T1" fmla="*/ 184 h 369"/>
                  <a:gd name="T2" fmla="*/ 318 w 318"/>
                  <a:gd name="T3" fmla="*/ 369 h 369"/>
                  <a:gd name="T4" fmla="*/ 318 w 318"/>
                  <a:gd name="T5" fmla="*/ 0 h 369"/>
                  <a:gd name="T6" fmla="*/ 0 w 318"/>
                  <a:gd name="T7" fmla="*/ 184 h 369"/>
                </a:gdLst>
                <a:ahLst/>
                <a:cxnLst>
                  <a:cxn ang="0">
                    <a:pos x="T0" y="T1"/>
                  </a:cxn>
                  <a:cxn ang="0">
                    <a:pos x="T2" y="T3"/>
                  </a:cxn>
                  <a:cxn ang="0">
                    <a:pos x="T4" y="T5"/>
                  </a:cxn>
                  <a:cxn ang="0">
                    <a:pos x="T6" y="T7"/>
                  </a:cxn>
                </a:cxnLst>
                <a:rect l="0" t="0" r="r" b="b"/>
                <a:pathLst>
                  <a:path w="318" h="369">
                    <a:moveTo>
                      <a:pt x="0" y="184"/>
                    </a:moveTo>
                    <a:lnTo>
                      <a:pt x="318" y="369"/>
                    </a:lnTo>
                    <a:lnTo>
                      <a:pt x="318" y="0"/>
                    </a:lnTo>
                    <a:lnTo>
                      <a:pt x="0" y="184"/>
                    </a:lnTo>
                    <a:close/>
                  </a:path>
                </a:pathLst>
              </a:custGeom>
              <a:solidFill>
                <a:srgbClr val="C7000B"/>
              </a:solidFill>
              <a:ln>
                <a:noFill/>
              </a:ln>
            </p:spPr>
            <p:txBody>
              <a:bodyPr vert="horz" wrap="square" lIns="91404" tIns="45702" rIns="91404" bIns="45702" numCol="1" anchor="t" anchorCtr="0" compatLnSpc="1">
                <a:prstTxWarp prst="textNoShape">
                  <a:avLst/>
                </a:prstTxWarp>
              </a:bodyPr>
              <a:lstStyle/>
              <a:p>
                <a:endParaRPr lang="zh-CN" altLang="en-US" sz="1799"/>
              </a:p>
            </p:txBody>
          </p:sp>
          <p:cxnSp>
            <p:nvCxnSpPr>
              <p:cNvPr id="60" name="直接连接符 59"/>
              <p:cNvCxnSpPr/>
              <p:nvPr/>
            </p:nvCxnSpPr>
            <p:spPr>
              <a:xfrm>
                <a:off x="3956691" y="2599972"/>
                <a:ext cx="1543997" cy="0"/>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a:off x="5495925" y="2599972"/>
              <a:ext cx="0" cy="1975152"/>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885334" y="2653163"/>
              <a:ext cx="1462954" cy="82800"/>
              <a:chOff x="3647184" y="2666618"/>
              <a:chExt cx="1462954" cy="82800"/>
            </a:xfrm>
          </p:grpSpPr>
          <p:sp>
            <p:nvSpPr>
              <p:cNvPr id="57" name="Freeform 13"/>
              <p:cNvSpPr>
                <a:spLocks noChangeAspect="1"/>
              </p:cNvSpPr>
              <p:nvPr/>
            </p:nvSpPr>
            <p:spPr bwMode="auto">
              <a:xfrm>
                <a:off x="3647184" y="2666618"/>
                <a:ext cx="71357" cy="82800"/>
              </a:xfrm>
              <a:custGeom>
                <a:avLst/>
                <a:gdLst>
                  <a:gd name="T0" fmla="*/ 0 w 318"/>
                  <a:gd name="T1" fmla="*/ 184 h 369"/>
                  <a:gd name="T2" fmla="*/ 318 w 318"/>
                  <a:gd name="T3" fmla="*/ 369 h 369"/>
                  <a:gd name="T4" fmla="*/ 318 w 318"/>
                  <a:gd name="T5" fmla="*/ 0 h 369"/>
                  <a:gd name="T6" fmla="*/ 0 w 318"/>
                  <a:gd name="T7" fmla="*/ 184 h 369"/>
                </a:gdLst>
                <a:ahLst/>
                <a:cxnLst>
                  <a:cxn ang="0">
                    <a:pos x="T0" y="T1"/>
                  </a:cxn>
                  <a:cxn ang="0">
                    <a:pos x="T2" y="T3"/>
                  </a:cxn>
                  <a:cxn ang="0">
                    <a:pos x="T4" y="T5"/>
                  </a:cxn>
                  <a:cxn ang="0">
                    <a:pos x="T6" y="T7"/>
                  </a:cxn>
                </a:cxnLst>
                <a:rect l="0" t="0" r="r" b="b"/>
                <a:pathLst>
                  <a:path w="318" h="369">
                    <a:moveTo>
                      <a:pt x="0" y="184"/>
                    </a:moveTo>
                    <a:lnTo>
                      <a:pt x="318" y="369"/>
                    </a:lnTo>
                    <a:lnTo>
                      <a:pt x="318" y="0"/>
                    </a:lnTo>
                    <a:lnTo>
                      <a:pt x="0" y="184"/>
                    </a:lnTo>
                    <a:close/>
                  </a:path>
                </a:pathLst>
              </a:custGeom>
              <a:solidFill>
                <a:srgbClr val="C7000B"/>
              </a:solidFill>
              <a:ln>
                <a:noFill/>
              </a:ln>
            </p:spPr>
            <p:txBody>
              <a:bodyPr vert="horz" wrap="square" lIns="91404" tIns="45702" rIns="91404" bIns="45702" numCol="1" anchor="t" anchorCtr="0" compatLnSpc="1">
                <a:prstTxWarp prst="textNoShape">
                  <a:avLst/>
                </a:prstTxWarp>
              </a:bodyPr>
              <a:lstStyle/>
              <a:p>
                <a:endParaRPr lang="zh-CN" altLang="en-US" sz="1799"/>
              </a:p>
            </p:txBody>
          </p:sp>
          <p:cxnSp>
            <p:nvCxnSpPr>
              <p:cNvPr id="58" name="直接连接符 57"/>
              <p:cNvCxnSpPr/>
              <p:nvPr/>
            </p:nvCxnSpPr>
            <p:spPr>
              <a:xfrm>
                <a:off x="3718541" y="2708018"/>
                <a:ext cx="1391597" cy="0"/>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885334" y="2747755"/>
              <a:ext cx="1355797" cy="82800"/>
              <a:chOff x="3647184" y="2747755"/>
              <a:chExt cx="1355797" cy="82800"/>
            </a:xfrm>
          </p:grpSpPr>
          <p:sp>
            <p:nvSpPr>
              <p:cNvPr id="55" name="Freeform 13"/>
              <p:cNvSpPr>
                <a:spLocks noChangeAspect="1"/>
              </p:cNvSpPr>
              <p:nvPr/>
            </p:nvSpPr>
            <p:spPr bwMode="auto">
              <a:xfrm>
                <a:off x="3647184" y="2747755"/>
                <a:ext cx="71357" cy="82800"/>
              </a:xfrm>
              <a:custGeom>
                <a:avLst/>
                <a:gdLst>
                  <a:gd name="T0" fmla="*/ 0 w 318"/>
                  <a:gd name="T1" fmla="*/ 184 h 369"/>
                  <a:gd name="T2" fmla="*/ 318 w 318"/>
                  <a:gd name="T3" fmla="*/ 369 h 369"/>
                  <a:gd name="T4" fmla="*/ 318 w 318"/>
                  <a:gd name="T5" fmla="*/ 0 h 369"/>
                  <a:gd name="T6" fmla="*/ 0 w 318"/>
                  <a:gd name="T7" fmla="*/ 184 h 369"/>
                </a:gdLst>
                <a:ahLst/>
                <a:cxnLst>
                  <a:cxn ang="0">
                    <a:pos x="T0" y="T1"/>
                  </a:cxn>
                  <a:cxn ang="0">
                    <a:pos x="T2" y="T3"/>
                  </a:cxn>
                  <a:cxn ang="0">
                    <a:pos x="T4" y="T5"/>
                  </a:cxn>
                  <a:cxn ang="0">
                    <a:pos x="T6" y="T7"/>
                  </a:cxn>
                </a:cxnLst>
                <a:rect l="0" t="0" r="r" b="b"/>
                <a:pathLst>
                  <a:path w="318" h="369">
                    <a:moveTo>
                      <a:pt x="0" y="184"/>
                    </a:moveTo>
                    <a:lnTo>
                      <a:pt x="318" y="369"/>
                    </a:lnTo>
                    <a:lnTo>
                      <a:pt x="318" y="0"/>
                    </a:lnTo>
                    <a:lnTo>
                      <a:pt x="0" y="184"/>
                    </a:lnTo>
                    <a:close/>
                  </a:path>
                </a:pathLst>
              </a:custGeom>
              <a:solidFill>
                <a:srgbClr val="C7000B"/>
              </a:solidFill>
              <a:ln>
                <a:noFill/>
              </a:ln>
            </p:spPr>
            <p:txBody>
              <a:bodyPr vert="horz" wrap="square" lIns="91404" tIns="45702" rIns="91404" bIns="45702" numCol="1" anchor="t" anchorCtr="0" compatLnSpc="1">
                <a:prstTxWarp prst="textNoShape">
                  <a:avLst/>
                </a:prstTxWarp>
              </a:bodyPr>
              <a:lstStyle/>
              <a:p>
                <a:endParaRPr lang="zh-CN" altLang="en-US" sz="1799"/>
              </a:p>
            </p:txBody>
          </p:sp>
          <p:cxnSp>
            <p:nvCxnSpPr>
              <p:cNvPr id="56" name="直接连接符 55"/>
              <p:cNvCxnSpPr/>
              <p:nvPr/>
            </p:nvCxnSpPr>
            <p:spPr>
              <a:xfrm>
                <a:off x="3718541" y="2789155"/>
                <a:ext cx="1284440" cy="0"/>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5348288" y="2695884"/>
              <a:ext cx="0" cy="1466544"/>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41131" y="2795315"/>
              <a:ext cx="0" cy="937452"/>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886325" y="4575123"/>
              <a:ext cx="614363" cy="1287"/>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886325" y="4161141"/>
              <a:ext cx="461963" cy="0"/>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886325" y="3731482"/>
              <a:ext cx="354806" cy="0"/>
            </a:xfrm>
            <a:prstGeom prst="line">
              <a:avLst/>
            </a:prstGeom>
            <a:ln w="12700">
              <a:solidFill>
                <a:srgbClr val="C7000B"/>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065246" y="3141526"/>
              <a:ext cx="1821079" cy="340123"/>
              <a:chOff x="864394" y="1282197"/>
              <a:chExt cx="842962" cy="401550"/>
            </a:xfrm>
          </p:grpSpPr>
          <p:sp>
            <p:nvSpPr>
              <p:cNvPr id="53" name="矩形 52"/>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54" name="矩形 53"/>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latin typeface="Arial" pitchFamily="34" charset="0"/>
                    <a:ea typeface="微软雅黑" pitchFamily="34" charset="-122"/>
                    <a:cs typeface="Arial" pitchFamily="34" charset="0"/>
                  </a:rPr>
                  <a:t>Memory</a:t>
                </a:r>
                <a:endParaRPr lang="zh-CN" altLang="en-US" sz="1399" b="1" kern="0" dirty="0">
                  <a:latin typeface="Arial" pitchFamily="34" charset="0"/>
                  <a:ea typeface="微软雅黑" pitchFamily="34" charset="-122"/>
                  <a:cs typeface="Arial" pitchFamily="34" charset="0"/>
                </a:endParaRPr>
              </a:p>
            </p:txBody>
          </p:sp>
        </p:grpSp>
        <p:grpSp>
          <p:nvGrpSpPr>
            <p:cNvPr id="37" name="组合 36"/>
            <p:cNvGrpSpPr/>
            <p:nvPr/>
          </p:nvGrpSpPr>
          <p:grpSpPr>
            <a:xfrm>
              <a:off x="3065246" y="3562704"/>
              <a:ext cx="1821079" cy="340123"/>
              <a:chOff x="864394" y="1282197"/>
              <a:chExt cx="842962" cy="401550"/>
            </a:xfrm>
          </p:grpSpPr>
          <p:sp>
            <p:nvSpPr>
              <p:cNvPr id="51" name="矩形 50"/>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52" name="矩形 51"/>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err="1">
                    <a:latin typeface="Arial" pitchFamily="34" charset="0"/>
                    <a:ea typeface="微软雅黑" pitchFamily="34" charset="-122"/>
                    <a:cs typeface="Arial" pitchFamily="34" charset="0"/>
                  </a:rPr>
                  <a:t>Virtio</a:t>
                </a:r>
                <a:r>
                  <a:rPr lang="en-US" altLang="zh-CN" sz="1399" b="1" kern="0" dirty="0">
                    <a:latin typeface="Arial" pitchFamily="34" charset="0"/>
                    <a:ea typeface="微软雅黑" pitchFamily="34" charset="-122"/>
                    <a:cs typeface="Arial" pitchFamily="34" charset="0"/>
                  </a:rPr>
                  <a:t>-MMIO Device</a:t>
                </a:r>
                <a:endParaRPr lang="zh-CN" altLang="en-US" sz="1399" b="1" kern="0" dirty="0">
                  <a:latin typeface="Arial" pitchFamily="34" charset="0"/>
                  <a:ea typeface="微软雅黑" pitchFamily="34" charset="-122"/>
                  <a:cs typeface="Arial" pitchFamily="34" charset="0"/>
                </a:endParaRPr>
              </a:p>
            </p:txBody>
          </p:sp>
        </p:grpSp>
        <p:grpSp>
          <p:nvGrpSpPr>
            <p:cNvPr id="38" name="组合 37"/>
            <p:cNvGrpSpPr/>
            <p:nvPr/>
          </p:nvGrpSpPr>
          <p:grpSpPr>
            <a:xfrm>
              <a:off x="3065246" y="3983882"/>
              <a:ext cx="1821079" cy="340123"/>
              <a:chOff x="864394" y="1282197"/>
              <a:chExt cx="842962" cy="401550"/>
            </a:xfrm>
          </p:grpSpPr>
          <p:sp>
            <p:nvSpPr>
              <p:cNvPr id="49" name="矩形 48"/>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chemeClr val="tx2">
                      <a:lumMod val="50000"/>
                    </a:schemeClr>
                  </a:solidFill>
                  <a:latin typeface="微软雅黑" pitchFamily="34" charset="-122"/>
                  <a:ea typeface="微软雅黑" pitchFamily="34" charset="-122"/>
                  <a:cs typeface="Arial" pitchFamily="34" charset="0"/>
                </a:endParaRPr>
              </a:p>
            </p:txBody>
          </p:sp>
          <p:sp>
            <p:nvSpPr>
              <p:cNvPr id="50" name="矩形 49"/>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solidFill>
                      <a:schemeClr val="tx2">
                        <a:lumMod val="50000"/>
                      </a:schemeClr>
                    </a:solidFill>
                    <a:latin typeface="Arial" pitchFamily="34" charset="0"/>
                    <a:ea typeface="微软雅黑" pitchFamily="34" charset="-122"/>
                    <a:cs typeface="Arial" pitchFamily="34" charset="0"/>
                  </a:rPr>
                  <a:t>Serial</a:t>
                </a:r>
                <a:endParaRPr lang="zh-CN" altLang="en-US" sz="1399" b="1" kern="0" dirty="0">
                  <a:solidFill>
                    <a:schemeClr val="tx2">
                      <a:lumMod val="50000"/>
                    </a:schemeClr>
                  </a:solidFill>
                  <a:latin typeface="Arial" pitchFamily="34" charset="0"/>
                  <a:ea typeface="微软雅黑" pitchFamily="34" charset="-122"/>
                  <a:cs typeface="Arial" pitchFamily="34" charset="0"/>
                </a:endParaRPr>
              </a:p>
            </p:txBody>
          </p:sp>
        </p:grpSp>
        <p:grpSp>
          <p:nvGrpSpPr>
            <p:cNvPr id="39" name="组合 38"/>
            <p:cNvGrpSpPr/>
            <p:nvPr/>
          </p:nvGrpSpPr>
          <p:grpSpPr>
            <a:xfrm>
              <a:off x="3065246" y="4405061"/>
              <a:ext cx="1821079" cy="340123"/>
              <a:chOff x="864394" y="1282197"/>
              <a:chExt cx="842962" cy="401550"/>
            </a:xfrm>
          </p:grpSpPr>
          <p:sp>
            <p:nvSpPr>
              <p:cNvPr id="47" name="矩形 46"/>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chemeClr val="tx2">
                      <a:lumMod val="50000"/>
                    </a:schemeClr>
                  </a:solidFill>
                  <a:latin typeface="微软雅黑" pitchFamily="34" charset="-122"/>
                  <a:ea typeface="微软雅黑" pitchFamily="34" charset="-122"/>
                  <a:cs typeface="Arial" pitchFamily="34" charset="0"/>
                </a:endParaRPr>
              </a:p>
            </p:txBody>
          </p:sp>
          <p:sp>
            <p:nvSpPr>
              <p:cNvPr id="48" name="矩形 47"/>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err="1">
                    <a:solidFill>
                      <a:schemeClr val="tx2">
                        <a:lumMod val="50000"/>
                      </a:schemeClr>
                    </a:solidFill>
                    <a:latin typeface="Arial" pitchFamily="34" charset="0"/>
                    <a:ea typeface="微软雅黑" pitchFamily="34" charset="-122"/>
                    <a:cs typeface="Arial" pitchFamily="34" charset="0"/>
                  </a:rPr>
                  <a:t>KeyBoard</a:t>
                </a:r>
                <a:endParaRPr lang="zh-CN" altLang="en-US" sz="1399" b="1" kern="0" dirty="0">
                  <a:solidFill>
                    <a:schemeClr val="tx2">
                      <a:lumMod val="50000"/>
                    </a:schemeClr>
                  </a:solidFill>
                  <a:latin typeface="Arial" pitchFamily="34" charset="0"/>
                  <a:ea typeface="微软雅黑" pitchFamily="34" charset="-122"/>
                  <a:cs typeface="Arial" pitchFamily="34" charset="0"/>
                </a:endParaRPr>
              </a:p>
            </p:txBody>
          </p:sp>
        </p:grpSp>
        <p:grpSp>
          <p:nvGrpSpPr>
            <p:cNvPr id="41" name="组合 40"/>
            <p:cNvGrpSpPr/>
            <p:nvPr/>
          </p:nvGrpSpPr>
          <p:grpSpPr>
            <a:xfrm>
              <a:off x="4789642" y="2864983"/>
              <a:ext cx="1117292" cy="215487"/>
              <a:chOff x="4531033" y="3034272"/>
              <a:chExt cx="1117292" cy="215487"/>
            </a:xfrm>
          </p:grpSpPr>
          <p:sp>
            <p:nvSpPr>
              <p:cNvPr id="45" name="矩形 44"/>
              <p:cNvSpPr/>
              <p:nvPr/>
            </p:nvSpPr>
            <p:spPr>
              <a:xfrm>
                <a:off x="4531033" y="3034272"/>
                <a:ext cx="1117292" cy="215487"/>
              </a:xfrm>
              <a:prstGeom prst="rect">
                <a:avLst/>
              </a:prstGeom>
              <a:solidFill>
                <a:srgbClr val="FFFFFF"/>
              </a:solidFill>
              <a:ln w="3175" cap="flat" cmpd="sng" algn="ctr">
                <a:solidFill>
                  <a:srgbClr val="C7000B"/>
                </a:solidFill>
                <a:prstDash val="solid"/>
                <a:miter lim="800000"/>
                <a:headEnd type="none" w="med" len="med"/>
                <a:tailEnd type="none" w="med" len="med"/>
              </a:ln>
              <a:effectLst/>
            </p:spPr>
            <p:txBody>
              <a:bodyPr wrap="none" anchor="ctr" anchorCtr="1"/>
              <a:lstStyle/>
              <a:p>
                <a:pPr algn="ctr" defTabSz="914034"/>
                <a:endParaRPr lang="zh-CN" altLang="en-US" sz="1399" b="1" kern="0">
                  <a:solidFill>
                    <a:srgbClr val="C7000B"/>
                  </a:solidFill>
                  <a:latin typeface="Arial"/>
                  <a:ea typeface="Microsoft YaHei"/>
                </a:endParaRPr>
              </a:p>
            </p:txBody>
          </p:sp>
          <p:sp>
            <p:nvSpPr>
              <p:cNvPr id="46" name="矩形 45"/>
              <p:cNvSpPr/>
              <p:nvPr/>
            </p:nvSpPr>
            <p:spPr>
              <a:xfrm>
                <a:off x="4556433" y="3062214"/>
                <a:ext cx="1066492" cy="159602"/>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900" kern="0" dirty="0" err="1">
                    <a:solidFill>
                      <a:srgbClr val="C7000B"/>
                    </a:solidFill>
                    <a:latin typeface="Arial" pitchFamily="34" charset="0"/>
                    <a:ea typeface="微软雅黑" pitchFamily="34" charset="-122"/>
                    <a:cs typeface="Arial" pitchFamily="34" charset="0"/>
                  </a:rPr>
                  <a:t>Interrut</a:t>
                </a:r>
                <a:r>
                  <a:rPr lang="en-US" altLang="zh-CN" sz="900" kern="0" dirty="0">
                    <a:solidFill>
                      <a:srgbClr val="C7000B"/>
                    </a:solidFill>
                    <a:latin typeface="Arial" pitchFamily="34" charset="0"/>
                    <a:ea typeface="微软雅黑" pitchFamily="34" charset="-122"/>
                    <a:cs typeface="Arial" pitchFamily="34" charset="0"/>
                  </a:rPr>
                  <a:t> Source Line</a:t>
                </a:r>
                <a:endParaRPr lang="zh-CN" altLang="en-US" sz="900" kern="0" dirty="0">
                  <a:solidFill>
                    <a:srgbClr val="C7000B"/>
                  </a:solidFill>
                  <a:latin typeface="Arial" pitchFamily="34" charset="0"/>
                  <a:ea typeface="微软雅黑" pitchFamily="34" charset="-122"/>
                  <a:cs typeface="Arial" pitchFamily="34" charset="0"/>
                </a:endParaRPr>
              </a:p>
            </p:txBody>
          </p:sp>
        </p:grpSp>
        <p:grpSp>
          <p:nvGrpSpPr>
            <p:cNvPr id="42" name="组合 41"/>
            <p:cNvGrpSpPr/>
            <p:nvPr/>
          </p:nvGrpSpPr>
          <p:grpSpPr>
            <a:xfrm>
              <a:off x="1381125" y="3141526"/>
              <a:ext cx="1220174" cy="340123"/>
              <a:chOff x="864394" y="1282197"/>
              <a:chExt cx="842962" cy="401550"/>
            </a:xfrm>
          </p:grpSpPr>
          <p:sp>
            <p:nvSpPr>
              <p:cNvPr id="43" name="矩形 42"/>
              <p:cNvSpPr/>
              <p:nvPr/>
            </p:nvSpPr>
            <p:spPr>
              <a:xfrm>
                <a:off x="864394" y="1282197"/>
                <a:ext cx="842962" cy="401550"/>
              </a:xfrm>
              <a:prstGeom prst="rect">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endParaRPr lang="zh-CN" altLang="en-US" sz="1399" b="1" kern="0">
                  <a:solidFill>
                    <a:srgbClr val="666666"/>
                  </a:solidFill>
                  <a:latin typeface="微软雅黑" pitchFamily="34" charset="-122"/>
                  <a:ea typeface="微软雅黑" pitchFamily="34" charset="-122"/>
                  <a:cs typeface="Arial" pitchFamily="34" charset="0"/>
                </a:endParaRPr>
              </a:p>
            </p:txBody>
          </p:sp>
          <p:sp>
            <p:nvSpPr>
              <p:cNvPr id="44" name="矩形 43"/>
              <p:cNvSpPr/>
              <p:nvPr/>
            </p:nvSpPr>
            <p:spPr>
              <a:xfrm>
                <a:off x="886465" y="1388759"/>
                <a:ext cx="798820" cy="188426"/>
              </a:xfrm>
              <a:prstGeom prst="rect">
                <a:avLst/>
              </a:prstGeom>
              <a:noFill/>
              <a:ln w="25400" cap="flat" cmpd="sng" algn="ctr">
                <a:noFill/>
                <a:prstDash val="solid"/>
              </a:ln>
              <a:effectLst/>
            </p:spPr>
            <p:txBody>
              <a:bodyPr wrap="square" lIns="0" rIns="0" rtlCol="0" anchor="ctr">
                <a:noAutofit/>
              </a:bodyPr>
              <a:lstStyle/>
              <a:p>
                <a:pPr algn="ctr" defTabSz="913399" fontAlgn="ctr">
                  <a:buSzPct val="50000"/>
                </a:pPr>
                <a:r>
                  <a:rPr lang="en-US" altLang="zh-CN" sz="1399" b="1" kern="0" dirty="0">
                    <a:latin typeface="Arial" pitchFamily="34" charset="0"/>
                    <a:ea typeface="微软雅黑" pitchFamily="34" charset="-122"/>
                    <a:cs typeface="Arial" pitchFamily="34" charset="0"/>
                  </a:rPr>
                  <a:t>MMIO BUS</a:t>
                </a:r>
                <a:endParaRPr lang="zh-CN" altLang="en-US" sz="1399" b="1" kern="0" dirty="0">
                  <a:latin typeface="Arial" pitchFamily="34" charset="0"/>
                  <a:ea typeface="微软雅黑" pitchFamily="34" charset="-122"/>
                  <a:cs typeface="Arial" pitchFamily="34" charset="0"/>
                </a:endParaRPr>
              </a:p>
            </p:txBody>
          </p:sp>
        </p:grpSp>
      </p:grpSp>
    </p:spTree>
    <p:extLst>
      <p:ext uri="{BB962C8B-B14F-4D97-AF65-F5344CB8AC3E}">
        <p14:creationId xmlns:p14="http://schemas.microsoft.com/office/powerpoint/2010/main" val="426466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a:solidFill>
                  <a:schemeClr val="bg1"/>
                </a:solidFill>
                <a:latin typeface="思源黑体 CN Bold" panose="020B0800000000000000" pitchFamily="34" charset="-122"/>
                <a:ea typeface="思源黑体 CN Bold" panose="020B0800000000000000" pitchFamily="34" charset="-122"/>
                <a:cs typeface="Arial" pitchFamily="34" charset="0"/>
              </a:rPr>
              <a:t>-CPU</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子系统</a:t>
            </a:r>
          </a:p>
        </p:txBody>
      </p:sp>
      <p:grpSp>
        <p:nvGrpSpPr>
          <p:cNvPr id="3" name="组合 2"/>
          <p:cNvGrpSpPr/>
          <p:nvPr/>
        </p:nvGrpSpPr>
        <p:grpSpPr>
          <a:xfrm>
            <a:off x="733337" y="1165554"/>
            <a:ext cx="10725327" cy="4053447"/>
            <a:chOff x="-935328" y="1508595"/>
            <a:chExt cx="10742613" cy="5041578"/>
          </a:xfrm>
        </p:grpSpPr>
        <p:sp>
          <p:nvSpPr>
            <p:cNvPr id="4" name="矩形 3">
              <a:extLst>
                <a:ext uri="{FF2B5EF4-FFF2-40B4-BE49-F238E27FC236}">
                  <a16:creationId xmlns:a16="http://schemas.microsoft.com/office/drawing/2014/main" xmlns="" id="{1B1F151C-62A6-42D3-8471-D8C579005A98}"/>
                </a:ext>
              </a:extLst>
            </p:cNvPr>
            <p:cNvSpPr/>
            <p:nvPr/>
          </p:nvSpPr>
          <p:spPr>
            <a:xfrm>
              <a:off x="-880347" y="1571590"/>
              <a:ext cx="10632651" cy="4924563"/>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en-US" altLang="zh-CN" sz="900" b="1" kern="0" dirty="0">
                <a:solidFill>
                  <a:schemeClr val="bg1"/>
                </a:solidFill>
                <a:latin typeface="Arial" pitchFamily="34" charset="0"/>
                <a:ea typeface="微软雅黑" pitchFamily="34" charset="-122"/>
                <a:cs typeface="Arial" pitchFamily="34" charset="0"/>
              </a:endParaRPr>
            </a:p>
          </p:txBody>
        </p:sp>
        <p:sp>
          <p:nvSpPr>
            <p:cNvPr id="5" name="矩形 4">
              <a:extLst>
                <a:ext uri="{FF2B5EF4-FFF2-40B4-BE49-F238E27FC236}">
                  <a16:creationId xmlns:a16="http://schemas.microsoft.com/office/drawing/2014/main" xmlns="" id="{339F814C-AADF-4318-B9A5-F6EBD5D157EF}"/>
                </a:ext>
              </a:extLst>
            </p:cNvPr>
            <p:cNvSpPr/>
            <p:nvPr/>
          </p:nvSpPr>
          <p:spPr>
            <a:xfrm>
              <a:off x="-935328" y="1511153"/>
              <a:ext cx="10742613" cy="5039017"/>
            </a:xfrm>
            <a:prstGeom prst="rect">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chemeClr val="bg1"/>
                </a:solidFill>
                <a:latin typeface="Arial" pitchFamily="34" charset="0"/>
                <a:ea typeface="微软雅黑" pitchFamily="34" charset="-122"/>
                <a:cs typeface="Arial" pitchFamily="34" charset="0"/>
              </a:endParaRPr>
            </a:p>
          </p:txBody>
        </p:sp>
        <p:grpSp>
          <p:nvGrpSpPr>
            <p:cNvPr id="6" name="组合 5"/>
            <p:cNvGrpSpPr/>
            <p:nvPr/>
          </p:nvGrpSpPr>
          <p:grpSpPr>
            <a:xfrm>
              <a:off x="-935328" y="1508595"/>
              <a:ext cx="10742613" cy="5041578"/>
              <a:chOff x="-935328" y="1508595"/>
              <a:chExt cx="10742613" cy="5041578"/>
            </a:xfrm>
          </p:grpSpPr>
          <p:grpSp>
            <p:nvGrpSpPr>
              <p:cNvPr id="7" name="组合 6"/>
              <p:cNvGrpSpPr/>
              <p:nvPr/>
            </p:nvGrpSpPr>
            <p:grpSpPr>
              <a:xfrm>
                <a:off x="-935328" y="1508595"/>
                <a:ext cx="10742613" cy="107639"/>
                <a:chOff x="-935328" y="1508595"/>
                <a:chExt cx="10742613" cy="107639"/>
              </a:xfrm>
            </p:grpSpPr>
            <p:sp>
              <p:nvSpPr>
                <p:cNvPr id="11" name="半闭框 10">
                  <a:extLst>
                    <a:ext uri="{FF2B5EF4-FFF2-40B4-BE49-F238E27FC236}">
                      <a16:creationId xmlns:a16="http://schemas.microsoft.com/office/drawing/2014/main" xmlns="" id="{A771FF1D-EB4A-496A-BC13-86CD54F2502B}"/>
                    </a:ext>
                  </a:extLst>
                </p:cNvPr>
                <p:cNvSpPr/>
                <p:nvPr/>
              </p:nvSpPr>
              <p:spPr>
                <a:xfrm>
                  <a:off x="-935328" y="1508595"/>
                  <a:ext cx="110199" cy="107639"/>
                </a:xfrm>
                <a:prstGeom prst="halfFrame">
                  <a:avLst>
                    <a:gd name="adj1" fmla="val 14814"/>
                    <a:gd name="adj2" fmla="val 14814"/>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chemeClr val="bg1"/>
                    </a:solidFill>
                    <a:latin typeface="Arial" pitchFamily="34" charset="0"/>
                    <a:ea typeface="微软雅黑" pitchFamily="34" charset="-122"/>
                    <a:cs typeface="Arial" pitchFamily="34" charset="0"/>
                  </a:endParaRPr>
                </a:p>
              </p:txBody>
            </p:sp>
            <p:sp>
              <p:nvSpPr>
                <p:cNvPr id="12" name="半闭框 11">
                  <a:extLst>
                    <a:ext uri="{FF2B5EF4-FFF2-40B4-BE49-F238E27FC236}">
                      <a16:creationId xmlns:a16="http://schemas.microsoft.com/office/drawing/2014/main" xmlns="" id="{6269CECB-EE21-4490-AB13-956FFE3444C7}"/>
                    </a:ext>
                  </a:extLst>
                </p:cNvPr>
                <p:cNvSpPr/>
                <p:nvPr/>
              </p:nvSpPr>
              <p:spPr>
                <a:xfrm rot="5400000">
                  <a:off x="9698366" y="1507315"/>
                  <a:ext cx="107639" cy="110199"/>
                </a:xfrm>
                <a:prstGeom prst="halfFrame">
                  <a:avLst>
                    <a:gd name="adj1" fmla="val 14814"/>
                    <a:gd name="adj2" fmla="val 14814"/>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chemeClr val="bg1"/>
                    </a:solidFill>
                    <a:latin typeface="Arial" pitchFamily="34" charset="0"/>
                    <a:ea typeface="微软雅黑" pitchFamily="34" charset="-122"/>
                    <a:cs typeface="Arial" pitchFamily="34" charset="0"/>
                  </a:endParaRPr>
                </a:p>
              </p:txBody>
            </p:sp>
          </p:grpSp>
          <p:grpSp>
            <p:nvGrpSpPr>
              <p:cNvPr id="8" name="组合 7"/>
              <p:cNvGrpSpPr/>
              <p:nvPr/>
            </p:nvGrpSpPr>
            <p:grpSpPr>
              <a:xfrm>
                <a:off x="-935328" y="6442531"/>
                <a:ext cx="10742613" cy="107642"/>
                <a:chOff x="-935328" y="6442531"/>
                <a:chExt cx="10742613" cy="107642"/>
              </a:xfrm>
            </p:grpSpPr>
            <p:sp>
              <p:nvSpPr>
                <p:cNvPr id="9" name="半闭框 8">
                  <a:extLst>
                    <a:ext uri="{FF2B5EF4-FFF2-40B4-BE49-F238E27FC236}">
                      <a16:creationId xmlns:a16="http://schemas.microsoft.com/office/drawing/2014/main" xmlns="" id="{2A1FC73F-CFA9-4ADB-AD75-3AB099A67B78}"/>
                    </a:ext>
                  </a:extLst>
                </p:cNvPr>
                <p:cNvSpPr/>
                <p:nvPr/>
              </p:nvSpPr>
              <p:spPr>
                <a:xfrm rot="16200000">
                  <a:off x="-934048" y="6441254"/>
                  <a:ext cx="107639" cy="110199"/>
                </a:xfrm>
                <a:prstGeom prst="halfFrame">
                  <a:avLst>
                    <a:gd name="adj1" fmla="val 14814"/>
                    <a:gd name="adj2" fmla="val 14814"/>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chemeClr val="bg1"/>
                    </a:solidFill>
                    <a:latin typeface="Arial" pitchFamily="34" charset="0"/>
                    <a:ea typeface="微软雅黑" pitchFamily="34" charset="-122"/>
                    <a:cs typeface="Arial" pitchFamily="34" charset="0"/>
                  </a:endParaRPr>
                </a:p>
              </p:txBody>
            </p:sp>
            <p:sp>
              <p:nvSpPr>
                <p:cNvPr id="10" name="半闭框 9">
                  <a:extLst>
                    <a:ext uri="{FF2B5EF4-FFF2-40B4-BE49-F238E27FC236}">
                      <a16:creationId xmlns:a16="http://schemas.microsoft.com/office/drawing/2014/main" xmlns="" id="{CA6BBEF6-F7EC-4DA1-9349-6D4D85FD8EAB}"/>
                    </a:ext>
                  </a:extLst>
                </p:cNvPr>
                <p:cNvSpPr/>
                <p:nvPr/>
              </p:nvSpPr>
              <p:spPr>
                <a:xfrm rot="10800000">
                  <a:off x="9697086" y="6442531"/>
                  <a:ext cx="110199" cy="107639"/>
                </a:xfrm>
                <a:prstGeom prst="halfFrame">
                  <a:avLst>
                    <a:gd name="adj1" fmla="val 14814"/>
                    <a:gd name="adj2" fmla="val 14814"/>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a:solidFill>
                      <a:schemeClr val="bg1"/>
                    </a:solidFill>
                    <a:latin typeface="Arial" pitchFamily="34" charset="0"/>
                    <a:ea typeface="微软雅黑" pitchFamily="34" charset="-122"/>
                    <a:cs typeface="Arial" pitchFamily="34" charset="0"/>
                  </a:endParaRPr>
                </a:p>
              </p:txBody>
            </p:sp>
          </p:grpSp>
        </p:grpSp>
      </p:grpSp>
      <p:pic>
        <p:nvPicPr>
          <p:cNvPr id="13" name="图片 12"/>
          <p:cNvPicPr>
            <a:picLocks noChangeAspect="1"/>
          </p:cNvPicPr>
          <p:nvPr/>
        </p:nvPicPr>
        <p:blipFill>
          <a:blip r:embed="rId2"/>
          <a:stretch>
            <a:fillRect/>
          </a:stretch>
        </p:blipFill>
        <p:spPr>
          <a:xfrm>
            <a:off x="1097328" y="1354670"/>
            <a:ext cx="9997345" cy="3675214"/>
          </a:xfrm>
          <a:prstGeom prst="rect">
            <a:avLst/>
          </a:prstGeom>
        </p:spPr>
      </p:pic>
      <p:sp>
        <p:nvSpPr>
          <p:cNvPr id="15" name="矩形 14"/>
          <p:cNvSpPr/>
          <p:nvPr/>
        </p:nvSpPr>
        <p:spPr>
          <a:xfrm>
            <a:off x="989222" y="5574878"/>
            <a:ext cx="7876254" cy="758221"/>
          </a:xfrm>
          <a:prstGeom prst="rect">
            <a:avLst/>
          </a:prstGeom>
        </p:spPr>
        <p:txBody>
          <a:bodyPr wrap="square" lIns="0" tIns="0" rIns="0" bIns="0">
            <a:spAutoFit/>
          </a:bodyPr>
          <a:lstStyle/>
          <a:p>
            <a:pPr marL="179928" indent="-179928">
              <a:lnSpc>
                <a:spcPct val="120000"/>
              </a:lnSpc>
              <a:buClr>
                <a:srgbClr val="C7000B"/>
              </a:buClr>
              <a:buFont typeface="Arial" pitchFamily="34" charset="0"/>
              <a:buChar char="•"/>
            </a:pP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基于</a:t>
            </a:r>
            <a:r>
              <a:rPr lang="en-US" altLang="zh-CN"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KVM</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暴露接口实现虚拟</a:t>
            </a:r>
            <a:r>
              <a:rPr lang="en-US" altLang="zh-CN"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CPU</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的硬件加速</a:t>
            </a:r>
          </a:p>
          <a:p>
            <a:pPr marL="179928" indent="-179928">
              <a:lnSpc>
                <a:spcPct val="120000"/>
              </a:lnSpc>
              <a:buClr>
                <a:srgbClr val="C7000B"/>
              </a:buClr>
              <a:buFont typeface="Arial" pitchFamily="34" charset="0"/>
              <a:buChar char="•"/>
            </a:pP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通过</a:t>
            </a:r>
            <a:r>
              <a:rPr lang="en-US" altLang="zh-CN" sz="1400" dirty="0" err="1">
                <a:solidFill>
                  <a:schemeClr val="bg1"/>
                </a:solidFill>
                <a:latin typeface="思源黑体 CN Regular" panose="020B0500000000000000" pitchFamily="34" charset="-122"/>
                <a:ea typeface="思源黑体 CN Regular" panose="020B0500000000000000" pitchFamily="34" charset="-122"/>
                <a:cs typeface="Microsoft YaHei" charset="-122"/>
              </a:rPr>
              <a:t>ArchCPU</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结构隐藏体系架构差异，具体实现位于体系架构相关目录中</a:t>
            </a:r>
          </a:p>
          <a:p>
            <a:pPr marL="179928" indent="-179928">
              <a:lnSpc>
                <a:spcPct val="120000"/>
              </a:lnSpc>
              <a:buClr>
                <a:srgbClr val="C7000B"/>
              </a:buClr>
              <a:buFont typeface="Arial" pitchFamily="34" charset="0"/>
              <a:buChar char="•"/>
            </a:pPr>
            <a:r>
              <a:rPr lang="en-US" altLang="zh-CN"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Arc</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反向索引该</a:t>
            </a:r>
            <a:r>
              <a:rPr lang="en-US" altLang="zh-CN"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CPU</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所属的虚拟机对象，使得后续在虚拟机内扩展设备时，</a:t>
            </a:r>
            <a:r>
              <a:rPr lang="en-US" altLang="zh-CN"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CPU</a:t>
            </a:r>
            <a:r>
              <a:rPr lang="zh-CN" altLang="en-US" sz="1400" dirty="0">
                <a:solidFill>
                  <a:schemeClr val="bg1"/>
                </a:solidFill>
                <a:latin typeface="思源黑体 CN Regular" panose="020B0500000000000000" pitchFamily="34" charset="-122"/>
                <a:ea typeface="思源黑体 CN Regular" panose="020B0500000000000000" pitchFamily="34" charset="-122"/>
                <a:cs typeface="Microsoft YaHei" charset="-122"/>
              </a:rPr>
              <a:t>可访问该对象</a:t>
            </a:r>
          </a:p>
        </p:txBody>
      </p:sp>
    </p:spTree>
    <p:extLst>
      <p:ext uri="{BB962C8B-B14F-4D97-AF65-F5344CB8AC3E}">
        <p14:creationId xmlns:p14="http://schemas.microsoft.com/office/powerpoint/2010/main" val="313055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-Memory</a:t>
            </a:r>
            <a:r>
              <a:rPr lang="zh-CN" altLang="en-US"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子系统</a:t>
            </a:r>
            <a:endPar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endParaRPr>
          </a:p>
        </p:txBody>
      </p:sp>
      <p:sp>
        <p:nvSpPr>
          <p:cNvPr id="16" name="矩形 15"/>
          <p:cNvSpPr/>
          <p:nvPr/>
        </p:nvSpPr>
        <p:spPr>
          <a:xfrm flipH="1">
            <a:off x="583182" y="1677166"/>
            <a:ext cx="4674322" cy="2429820"/>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mn-ea"/>
            </a:endParaRPr>
          </a:p>
        </p:txBody>
      </p:sp>
      <p:pic>
        <p:nvPicPr>
          <p:cNvPr id="18" name="图片 17"/>
          <p:cNvPicPr>
            <a:picLocks noChangeAspect="1"/>
          </p:cNvPicPr>
          <p:nvPr/>
        </p:nvPicPr>
        <p:blipFill>
          <a:blip r:embed="rId2"/>
          <a:stretch>
            <a:fillRect/>
          </a:stretch>
        </p:blipFill>
        <p:spPr>
          <a:xfrm>
            <a:off x="5467145" y="1689438"/>
            <a:ext cx="6175821" cy="2429820"/>
          </a:xfrm>
          <a:prstGeom prst="rect">
            <a:avLst/>
          </a:prstGeom>
        </p:spPr>
      </p:pic>
      <p:sp>
        <p:nvSpPr>
          <p:cNvPr id="19" name="内容占位符 2"/>
          <p:cNvSpPr txBox="1">
            <a:spLocks/>
          </p:cNvSpPr>
          <p:nvPr/>
        </p:nvSpPr>
        <p:spPr>
          <a:xfrm>
            <a:off x="860124" y="4537150"/>
            <a:ext cx="9831897" cy="1384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7000B"/>
              </a:buClr>
            </a:pPr>
            <a:r>
              <a:rPr lang="zh-CN" altLang="en-US" sz="1600" dirty="0" smtClean="0">
                <a:solidFill>
                  <a:schemeClr val="bg1"/>
                </a:solidFill>
                <a:latin typeface="思源黑体 CN Regular" panose="020B0500000000000000" pitchFamily="34" charset="-122"/>
                <a:ea typeface="思源黑体 CN Regular" panose="020B0500000000000000" pitchFamily="34" charset="-122"/>
              </a:rPr>
              <a:t>内存地址空间通过</a:t>
            </a:r>
            <a:r>
              <a:rPr lang="en-US" altLang="zh-CN" sz="1600" dirty="0" smtClean="0">
                <a:solidFill>
                  <a:schemeClr val="bg1"/>
                </a:solidFill>
                <a:latin typeface="思源黑体 CN Regular" panose="020B0500000000000000" pitchFamily="34" charset="-122"/>
                <a:ea typeface="思源黑体 CN Regular" panose="020B0500000000000000" pitchFamily="34" charset="-122"/>
              </a:rPr>
              <a:t>Region</a:t>
            </a:r>
            <a:r>
              <a:rPr lang="zh-CN" altLang="en-US" sz="1600" dirty="0" smtClean="0">
                <a:solidFill>
                  <a:schemeClr val="bg1"/>
                </a:solidFill>
                <a:latin typeface="思源黑体 CN Regular" panose="020B0500000000000000" pitchFamily="34" charset="-122"/>
                <a:ea typeface="思源黑体 CN Regular" panose="020B0500000000000000" pitchFamily="34" charset="-122"/>
              </a:rPr>
              <a:t>组成树形层次关系，支持地址堆叠和优化级</a:t>
            </a:r>
            <a:endParaRPr lang="en-US" altLang="zh-CN" sz="1600" dirty="0" smtClean="0">
              <a:solidFill>
                <a:schemeClr val="bg1"/>
              </a:solidFill>
              <a:latin typeface="思源黑体 CN Regular" panose="020B0500000000000000" pitchFamily="34" charset="-122"/>
              <a:ea typeface="思源黑体 CN Regular" panose="020B0500000000000000" pitchFamily="34" charset="-122"/>
            </a:endParaRPr>
          </a:p>
          <a:p>
            <a:pPr>
              <a:buClr>
                <a:srgbClr val="C7000B"/>
              </a:buClr>
            </a:pPr>
            <a:r>
              <a:rPr lang="zh-CN" altLang="en-US" sz="1600" dirty="0" smtClean="0">
                <a:solidFill>
                  <a:schemeClr val="bg1"/>
                </a:solidFill>
                <a:latin typeface="思源黑体 CN Regular" panose="020B0500000000000000" pitchFamily="34" charset="-122"/>
                <a:ea typeface="思源黑体 CN Regular" panose="020B0500000000000000" pitchFamily="34" charset="-122"/>
              </a:rPr>
              <a:t>通过快速映射算法形成扁平地址空间（</a:t>
            </a:r>
            <a:r>
              <a:rPr lang="en-US" altLang="zh-CN" sz="1600" dirty="0" smtClean="0">
                <a:solidFill>
                  <a:schemeClr val="bg1"/>
                </a:solidFill>
                <a:latin typeface="思源黑体 CN Regular" panose="020B0500000000000000" pitchFamily="34" charset="-122"/>
                <a:ea typeface="思源黑体 CN Regular" panose="020B0500000000000000" pitchFamily="34" charset="-122"/>
              </a:rPr>
              <a:t>Flat View)</a:t>
            </a:r>
          </a:p>
          <a:p>
            <a:pPr>
              <a:buClr>
                <a:srgbClr val="C7000B"/>
              </a:buClr>
            </a:pPr>
            <a:r>
              <a:rPr lang="zh-CN" altLang="en-US" sz="1600" dirty="0" smtClean="0">
                <a:solidFill>
                  <a:schemeClr val="bg1"/>
                </a:solidFill>
                <a:latin typeface="思源黑体 CN Regular" panose="020B0500000000000000" pitchFamily="34" charset="-122"/>
                <a:ea typeface="思源黑体 CN Regular" panose="020B0500000000000000" pitchFamily="34" charset="-122"/>
              </a:rPr>
              <a:t>通过设置</a:t>
            </a:r>
            <a:r>
              <a:rPr lang="en-US" altLang="zh-CN" sz="1600" dirty="0" smtClean="0">
                <a:solidFill>
                  <a:schemeClr val="bg1"/>
                </a:solidFill>
                <a:latin typeface="思源黑体 CN Regular" panose="020B0500000000000000" pitchFamily="34" charset="-122"/>
                <a:ea typeface="思源黑体 CN Regular" panose="020B0500000000000000" pitchFamily="34" charset="-122"/>
              </a:rPr>
              <a:t>Listener</a:t>
            </a:r>
            <a:r>
              <a:rPr lang="zh-CN" altLang="en-US" sz="1600" dirty="0" smtClean="0">
                <a:solidFill>
                  <a:schemeClr val="bg1"/>
                </a:solidFill>
                <a:latin typeface="思源黑体 CN Regular" panose="020B0500000000000000" pitchFamily="34" charset="-122"/>
                <a:ea typeface="思源黑体 CN Regular" panose="020B0500000000000000" pitchFamily="34" charset="-122"/>
              </a:rPr>
              <a:t>监听地址空间变化，执行相关回调函数</a:t>
            </a:r>
            <a:endParaRPr lang="zh-CN" altLang="en-US" sz="1600" dirty="0">
              <a:solidFill>
                <a:schemeClr val="bg1"/>
              </a:solidFill>
              <a:latin typeface="思源黑体 CN Regular" panose="020B0500000000000000" pitchFamily="34" charset="-122"/>
              <a:ea typeface="思源黑体 CN Regular" panose="020B0500000000000000" pitchFamily="34" charset="-122"/>
            </a:endParaRPr>
          </a:p>
        </p:txBody>
      </p:sp>
      <p:grpSp>
        <p:nvGrpSpPr>
          <p:cNvPr id="20" name="组合 19"/>
          <p:cNvGrpSpPr/>
          <p:nvPr/>
        </p:nvGrpSpPr>
        <p:grpSpPr>
          <a:xfrm>
            <a:off x="860124" y="1777333"/>
            <a:ext cx="4325192" cy="2254028"/>
            <a:chOff x="626251" y="1469165"/>
            <a:chExt cx="4348970" cy="2478085"/>
          </a:xfrm>
        </p:grpSpPr>
        <p:sp>
          <p:nvSpPr>
            <p:cNvPr id="21" name="矩形 20"/>
            <p:cNvSpPr/>
            <p:nvPr/>
          </p:nvSpPr>
          <p:spPr>
            <a:xfrm>
              <a:off x="2550302" y="3608815"/>
              <a:ext cx="2424919" cy="33685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dirty="0">
                <a:latin typeface="微软雅黑" panose="020B0503020204020204" pitchFamily="34" charset="-122"/>
                <a:ea typeface="微软雅黑" panose="020B0503020204020204" pitchFamily="34" charset="-122"/>
              </a:endParaRPr>
            </a:p>
          </p:txBody>
        </p:sp>
        <p:sp>
          <p:nvSpPr>
            <p:cNvPr id="22" name="矩形 21"/>
            <p:cNvSpPr/>
            <p:nvPr/>
          </p:nvSpPr>
          <p:spPr>
            <a:xfrm>
              <a:off x="1727196" y="1469165"/>
              <a:ext cx="2143115" cy="336859"/>
            </a:xfrm>
            <a:prstGeom prst="rect">
              <a:avLst/>
            </a:prstGeom>
            <a:solidFill>
              <a:schemeClr val="bg2">
                <a:lumMod val="75000"/>
              </a:schemeClr>
            </a:solidFill>
            <a:ln>
              <a:solidFill>
                <a:schemeClr val="bg1">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599" dirty="0">
                  <a:latin typeface="微软雅黑" panose="020B0503020204020204" pitchFamily="34" charset="-122"/>
                  <a:ea typeface="微软雅黑" panose="020B0503020204020204" pitchFamily="34" charset="-122"/>
                </a:rPr>
                <a:t>Address Space</a:t>
              </a:r>
              <a:endParaRPr lang="zh-CN" altLang="en-US" sz="1599" dirty="0">
                <a:latin typeface="微软雅黑" panose="020B0503020204020204" pitchFamily="34" charset="-122"/>
                <a:ea typeface="微软雅黑" panose="020B0503020204020204" pitchFamily="34" charset="-122"/>
              </a:endParaRPr>
            </a:p>
          </p:txBody>
        </p:sp>
        <p:sp>
          <p:nvSpPr>
            <p:cNvPr id="23" name="矩形 22"/>
            <p:cNvSpPr/>
            <p:nvPr/>
          </p:nvSpPr>
          <p:spPr>
            <a:xfrm>
              <a:off x="626253" y="2004077"/>
              <a:ext cx="4348968" cy="336859"/>
            </a:xfrm>
            <a:prstGeom prst="rect">
              <a:avLst/>
            </a:prstGeom>
            <a:solidFill>
              <a:schemeClr val="bg2">
                <a:lumMod val="75000"/>
              </a:schemeClr>
            </a:solidFill>
            <a:ln>
              <a:solidFill>
                <a:schemeClr val="bg1">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599" dirty="0">
                  <a:latin typeface="微软雅黑" panose="020B0503020204020204" pitchFamily="34" charset="-122"/>
                  <a:ea typeface="微软雅黑" panose="020B0503020204020204" pitchFamily="34" charset="-122"/>
                </a:rPr>
                <a:t>Root Region</a:t>
              </a:r>
              <a:endParaRPr lang="zh-CN" altLang="en-US" sz="1599" dirty="0">
                <a:latin typeface="微软雅黑" panose="020B0503020204020204" pitchFamily="34" charset="-122"/>
                <a:ea typeface="微软雅黑" panose="020B0503020204020204" pitchFamily="34" charset="-122"/>
              </a:endParaRPr>
            </a:p>
          </p:txBody>
        </p:sp>
        <p:sp>
          <p:nvSpPr>
            <p:cNvPr id="24" name="矩形 23"/>
            <p:cNvSpPr/>
            <p:nvPr/>
          </p:nvSpPr>
          <p:spPr>
            <a:xfrm>
              <a:off x="626252" y="2538989"/>
              <a:ext cx="2424919" cy="33685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599" dirty="0">
                  <a:solidFill>
                    <a:schemeClr val="tx2"/>
                  </a:solidFill>
                  <a:latin typeface="微软雅黑" panose="020B0503020204020204" pitchFamily="34" charset="-122"/>
                  <a:ea typeface="微软雅黑" panose="020B0503020204020204" pitchFamily="34" charset="-122"/>
                </a:rPr>
                <a:t>High Priority Region</a:t>
              </a:r>
              <a:endParaRPr lang="zh-CN" altLang="en-US" sz="1599" dirty="0">
                <a:solidFill>
                  <a:schemeClr val="tx2"/>
                </a:solidFill>
                <a:latin typeface="微软雅黑" panose="020B0503020204020204" pitchFamily="34" charset="-122"/>
                <a:ea typeface="微软雅黑" panose="020B0503020204020204" pitchFamily="34" charset="-122"/>
              </a:endParaRPr>
            </a:p>
          </p:txBody>
        </p:sp>
        <p:sp>
          <p:nvSpPr>
            <p:cNvPr id="25" name="矩形 24"/>
            <p:cNvSpPr/>
            <p:nvPr/>
          </p:nvSpPr>
          <p:spPr>
            <a:xfrm>
              <a:off x="2550302" y="3073902"/>
              <a:ext cx="2424919" cy="336859"/>
            </a:xfrm>
            <a:prstGeom prst="rect">
              <a:avLst/>
            </a:prstGeom>
            <a:solidFill>
              <a:schemeClr val="bg2">
                <a:lumMod val="75000"/>
              </a:schemeClr>
            </a:solidFill>
            <a:ln>
              <a:solidFill>
                <a:schemeClr val="bg1">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599" dirty="0">
                  <a:latin typeface="微软雅黑" panose="020B0503020204020204" pitchFamily="34" charset="-122"/>
                  <a:ea typeface="微软雅黑" panose="020B0503020204020204" pitchFamily="34" charset="-122"/>
                </a:rPr>
                <a:t>Low Priority Region</a:t>
              </a:r>
              <a:endParaRPr lang="zh-CN" altLang="en-US" sz="1599" dirty="0">
                <a:latin typeface="微软雅黑" panose="020B0503020204020204" pitchFamily="34" charset="-122"/>
                <a:ea typeface="微软雅黑" panose="020B0503020204020204" pitchFamily="34" charset="-122"/>
              </a:endParaRPr>
            </a:p>
          </p:txBody>
        </p:sp>
        <p:sp>
          <p:nvSpPr>
            <p:cNvPr id="26" name="矩形 25"/>
            <p:cNvSpPr/>
            <p:nvPr/>
          </p:nvSpPr>
          <p:spPr>
            <a:xfrm>
              <a:off x="626251" y="3610391"/>
              <a:ext cx="2424919" cy="33685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599" dirty="0">
                <a:solidFill>
                  <a:schemeClr val="tx2"/>
                </a:solidFill>
                <a:latin typeface="微软雅黑" panose="020B0503020204020204" pitchFamily="34" charset="-122"/>
                <a:ea typeface="微软雅黑" panose="020B0503020204020204" pitchFamily="34" charset="-122"/>
              </a:endParaRPr>
            </a:p>
          </p:txBody>
        </p:sp>
        <p:sp>
          <p:nvSpPr>
            <p:cNvPr id="27" name="矩形 26"/>
            <p:cNvSpPr/>
            <p:nvPr/>
          </p:nvSpPr>
          <p:spPr>
            <a:xfrm>
              <a:off x="626253" y="3610391"/>
              <a:ext cx="4348968" cy="336859"/>
            </a:xfrm>
            <a:prstGeom prst="rect">
              <a:avLst/>
            </a:prstGeom>
            <a:noFill/>
            <a:ln>
              <a:solidFill>
                <a:schemeClr val="bg1">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r>
                <a:rPr lang="en-US" altLang="zh-CN" sz="1599" dirty="0">
                  <a:solidFill>
                    <a:schemeClr val="tx2"/>
                  </a:solidFill>
                  <a:latin typeface="微软雅黑" panose="020B0503020204020204" pitchFamily="34" charset="-122"/>
                  <a:ea typeface="微软雅黑" panose="020B0503020204020204" pitchFamily="34" charset="-122"/>
                </a:rPr>
                <a:t>Flat View</a:t>
              </a:r>
              <a:endParaRPr lang="zh-CN" altLang="en-US" sz="1599" dirty="0">
                <a:solidFill>
                  <a:schemeClr val="tx2"/>
                </a:solidFill>
                <a:latin typeface="微软雅黑" panose="020B0503020204020204" pitchFamily="34" charset="-122"/>
                <a:ea typeface="微软雅黑" panose="020B0503020204020204" pitchFamily="34" charset="-122"/>
              </a:endParaRPr>
            </a:p>
          </p:txBody>
        </p:sp>
        <p:cxnSp>
          <p:nvCxnSpPr>
            <p:cNvPr id="28" name="直接箭头连接符 27"/>
            <p:cNvCxnSpPr>
              <a:stCxn id="22" idx="2"/>
              <a:endCxn id="23" idx="0"/>
            </p:cNvCxnSpPr>
            <p:nvPr/>
          </p:nvCxnSpPr>
          <p:spPr>
            <a:xfrm>
              <a:off x="2798754" y="1806024"/>
              <a:ext cx="1983" cy="198053"/>
            </a:xfrm>
            <a:prstGeom prst="straightConnector1">
              <a:avLst/>
            </a:prstGeom>
            <a:ln w="25400">
              <a:solidFill>
                <a:srgbClr val="C7000B"/>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3" idx="2"/>
              <a:endCxn id="24" idx="0"/>
            </p:cNvCxnSpPr>
            <p:nvPr/>
          </p:nvCxnSpPr>
          <p:spPr>
            <a:xfrm flipH="1">
              <a:off x="1838712" y="2340936"/>
              <a:ext cx="962025" cy="198053"/>
            </a:xfrm>
            <a:prstGeom prst="straightConnector1">
              <a:avLst/>
            </a:prstGeom>
            <a:ln w="25400">
              <a:solidFill>
                <a:srgbClr val="C7000B"/>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3" idx="2"/>
              <a:endCxn id="25" idx="0"/>
            </p:cNvCxnSpPr>
            <p:nvPr/>
          </p:nvCxnSpPr>
          <p:spPr>
            <a:xfrm>
              <a:off x="2800737" y="2340936"/>
              <a:ext cx="962025" cy="732966"/>
            </a:xfrm>
            <a:prstGeom prst="straightConnector1">
              <a:avLst/>
            </a:prstGeom>
            <a:ln w="25400">
              <a:solidFill>
                <a:srgbClr val="C7000B"/>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4" idx="2"/>
              <a:endCxn id="26" idx="0"/>
            </p:cNvCxnSpPr>
            <p:nvPr/>
          </p:nvCxnSpPr>
          <p:spPr>
            <a:xfrm flipH="1">
              <a:off x="1838711" y="2875847"/>
              <a:ext cx="1" cy="734544"/>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21" idx="0"/>
            </p:cNvCxnSpPr>
            <p:nvPr/>
          </p:nvCxnSpPr>
          <p:spPr>
            <a:xfrm flipH="1">
              <a:off x="3762762" y="3394861"/>
              <a:ext cx="2" cy="213954"/>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21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8884" y="1528531"/>
            <a:ext cx="4674322" cy="22521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-IO</a:t>
            </a:r>
            <a:r>
              <a:rPr lang="zh-CN" altLang="en-US"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子系统</a:t>
            </a:r>
            <a:endPar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endParaRPr>
          </a:p>
        </p:txBody>
      </p:sp>
      <p:sp>
        <p:nvSpPr>
          <p:cNvPr id="34" name="内容占位符 2"/>
          <p:cNvSpPr txBox="1">
            <a:spLocks/>
          </p:cNvSpPr>
          <p:nvPr/>
        </p:nvSpPr>
        <p:spPr>
          <a:xfrm>
            <a:off x="6055926" y="4606950"/>
            <a:ext cx="5081679" cy="106362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zh-CN" altLang="en-US" sz="1600" dirty="0" smtClean="0">
                <a:latin typeface="思源黑体 CN Regular" panose="020B0500000000000000" pitchFamily="34" charset="-122"/>
                <a:ea typeface="思源黑体 CN Regular" panose="020B0500000000000000" pitchFamily="34" charset="-122"/>
              </a:rPr>
              <a:t>虚拟机主要外设均通过</a:t>
            </a:r>
            <a:r>
              <a:rPr lang="en-US" altLang="zh-CN" sz="1600" dirty="0" err="1" smtClean="0">
                <a:latin typeface="思源黑体 CN Regular" panose="020B0500000000000000" pitchFamily="34" charset="-122"/>
                <a:ea typeface="思源黑体 CN Regular" panose="020B0500000000000000" pitchFamily="34" charset="-122"/>
              </a:rPr>
              <a:t>VirtioMMIO</a:t>
            </a:r>
            <a:r>
              <a:rPr lang="zh-CN" altLang="en-US" sz="1600" dirty="0" smtClean="0">
                <a:latin typeface="思源黑体 CN Regular" panose="020B0500000000000000" pitchFamily="34" charset="-122"/>
                <a:ea typeface="思源黑体 CN Regular" panose="020B0500000000000000" pitchFamily="34" charset="-122"/>
              </a:rPr>
              <a:t>协议实现</a:t>
            </a:r>
            <a:endParaRPr lang="en-US" altLang="zh-CN" sz="1600" dirty="0" smtClean="0">
              <a:latin typeface="思源黑体 CN Regular" panose="020B0500000000000000" pitchFamily="34" charset="-122"/>
              <a:ea typeface="思源黑体 CN Regular" panose="020B0500000000000000" pitchFamily="34" charset="-122"/>
            </a:endParaRPr>
          </a:p>
          <a:p>
            <a:pPr>
              <a:buClr>
                <a:schemeClr val="tx1"/>
              </a:buClr>
            </a:pPr>
            <a:r>
              <a:rPr lang="zh-CN" altLang="en-US" sz="1600" dirty="0" smtClean="0">
                <a:latin typeface="思源黑体 CN Regular" panose="020B0500000000000000" pitchFamily="34" charset="-122"/>
                <a:ea typeface="思源黑体 CN Regular" panose="020B0500000000000000" pitchFamily="34" charset="-122"/>
              </a:rPr>
              <a:t>后端支持多种</a:t>
            </a:r>
            <a:r>
              <a:rPr lang="en-US" altLang="zh-CN" sz="1600" dirty="0" smtClean="0">
                <a:latin typeface="思源黑体 CN Regular" panose="020B0500000000000000" pitchFamily="34" charset="-122"/>
                <a:ea typeface="思源黑体 CN Regular" panose="020B0500000000000000" pitchFamily="34" charset="-122"/>
              </a:rPr>
              <a:t>IO</a:t>
            </a:r>
            <a:r>
              <a:rPr lang="zh-CN" altLang="en-US" sz="1600" dirty="0" smtClean="0">
                <a:latin typeface="思源黑体 CN Regular" panose="020B0500000000000000" pitchFamily="34" charset="-122"/>
                <a:ea typeface="思源黑体 CN Regular" panose="020B0500000000000000" pitchFamily="34" charset="-122"/>
              </a:rPr>
              <a:t>模式（</a:t>
            </a:r>
            <a:r>
              <a:rPr lang="en-US" altLang="zh-CN" sz="1600" dirty="0" smtClean="0">
                <a:latin typeface="思源黑体 CN Regular" panose="020B0500000000000000" pitchFamily="34" charset="-122"/>
                <a:ea typeface="思源黑体 CN Regular" panose="020B0500000000000000" pitchFamily="34" charset="-122"/>
              </a:rPr>
              <a:t>Direct IO</a:t>
            </a:r>
            <a:r>
              <a:rPr lang="zh-CN" altLang="en-US" sz="1600" dirty="0" smtClean="0">
                <a:latin typeface="思源黑体 CN Regular" panose="020B0500000000000000" pitchFamily="34" charset="-122"/>
                <a:ea typeface="思源黑体 CN Regular" panose="020B0500000000000000" pitchFamily="34" charset="-122"/>
              </a:rPr>
              <a:t> </a:t>
            </a:r>
            <a:r>
              <a:rPr lang="en-US" altLang="zh-CN" sz="1600" dirty="0" smtClean="0">
                <a:latin typeface="思源黑体 CN Regular" panose="020B0500000000000000" pitchFamily="34" charset="-122"/>
                <a:ea typeface="思源黑体 CN Regular" panose="020B0500000000000000" pitchFamily="34" charset="-122"/>
              </a:rPr>
              <a:t>/ Cache IO)</a:t>
            </a:r>
          </a:p>
          <a:p>
            <a:pPr>
              <a:buClr>
                <a:schemeClr val="tx1"/>
              </a:buClr>
            </a:pPr>
            <a:r>
              <a:rPr lang="zh-CN" altLang="en-US" sz="1600" dirty="0" smtClean="0">
                <a:latin typeface="思源黑体 CN Regular" panose="020B0500000000000000" pitchFamily="34" charset="-122"/>
                <a:ea typeface="思源黑体 CN Regular" panose="020B0500000000000000" pitchFamily="34" charset="-122"/>
              </a:rPr>
              <a:t>支持</a:t>
            </a:r>
            <a:r>
              <a:rPr lang="en-US" altLang="zh-CN" sz="1600" dirty="0" smtClean="0">
                <a:latin typeface="思源黑体 CN Regular" panose="020B0500000000000000" pitchFamily="34" charset="-122"/>
                <a:ea typeface="思源黑体 CN Regular" panose="020B0500000000000000" pitchFamily="34" charset="-122"/>
              </a:rPr>
              <a:t>Realize/</a:t>
            </a:r>
            <a:r>
              <a:rPr lang="en-US" altLang="zh-CN" sz="1600" dirty="0" err="1" smtClean="0">
                <a:latin typeface="思源黑体 CN Regular" panose="020B0500000000000000" pitchFamily="34" charset="-122"/>
                <a:ea typeface="思源黑体 CN Regular" panose="020B0500000000000000" pitchFamily="34" charset="-122"/>
              </a:rPr>
              <a:t>Unrealize</a:t>
            </a:r>
            <a:r>
              <a:rPr lang="zh-CN" altLang="en-US" sz="1600" dirty="0" smtClean="0">
                <a:latin typeface="思源黑体 CN Regular" panose="020B0500000000000000" pitchFamily="34" charset="-122"/>
                <a:ea typeface="思源黑体 CN Regular" panose="020B0500000000000000" pitchFamily="34" charset="-122"/>
              </a:rPr>
              <a:t>设备模型扩展</a:t>
            </a:r>
            <a:endParaRPr lang="zh-CN" altLang="en-US" sz="1600" dirty="0">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618884" y="1499400"/>
            <a:ext cx="4674322" cy="2281242"/>
            <a:chOff x="922369" y="1460546"/>
            <a:chExt cx="4545271" cy="2218260"/>
          </a:xfrm>
        </p:grpSpPr>
        <p:sp>
          <p:nvSpPr>
            <p:cNvPr id="36" name="矩形 35"/>
            <p:cNvSpPr/>
            <p:nvPr/>
          </p:nvSpPr>
          <p:spPr>
            <a:xfrm>
              <a:off x="922369" y="2382877"/>
              <a:ext cx="4545271" cy="12959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mn-ea"/>
              </a:endParaRPr>
            </a:p>
          </p:txBody>
        </p:sp>
        <p:sp>
          <p:nvSpPr>
            <p:cNvPr id="37" name="矩形 36"/>
            <p:cNvSpPr/>
            <p:nvPr/>
          </p:nvSpPr>
          <p:spPr>
            <a:xfrm>
              <a:off x="927100" y="1488873"/>
              <a:ext cx="4540540" cy="7876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mn-ea"/>
              </a:endParaRPr>
            </a:p>
          </p:txBody>
        </p:sp>
        <p:sp>
          <p:nvSpPr>
            <p:cNvPr id="38" name="矩形 37"/>
            <p:cNvSpPr/>
            <p:nvPr/>
          </p:nvSpPr>
          <p:spPr>
            <a:xfrm>
              <a:off x="1598417" y="1774722"/>
              <a:ext cx="3559960" cy="413765"/>
            </a:xfrm>
            <a:prstGeom prst="rect">
              <a:avLst/>
            </a:prstGeom>
            <a:solidFill>
              <a:schemeClr val="bg2">
                <a:lumMod val="90000"/>
              </a:schemeClr>
            </a:solidFill>
          </p:spPr>
          <p:txBody>
            <a:bodyPr wrap="square" lIns="0" tIns="0" rIns="0" bIns="0" rtlCol="0" anchor="ctr">
              <a:noAutofit/>
            </a:bodyPr>
            <a:lstStyle/>
            <a:p>
              <a:pPr algn="ctr">
                <a:lnSpc>
                  <a:spcPct val="120000"/>
                </a:lnSpc>
              </a:pPr>
              <a:r>
                <a:rPr kumimoji="1" lang="en-US" altLang="zh-CN" sz="1399" dirty="0" err="1">
                  <a:latin typeface="+mn-ea"/>
                </a:rPr>
                <a:t>Virtio-mmio</a:t>
              </a:r>
              <a:endParaRPr kumimoji="1" lang="zh-CN" altLang="en-US" sz="1399" dirty="0">
                <a:latin typeface="+mn-ea"/>
              </a:endParaRPr>
            </a:p>
          </p:txBody>
        </p:sp>
        <p:sp>
          <p:nvSpPr>
            <p:cNvPr id="39" name="上下箭头 38"/>
            <p:cNvSpPr/>
            <p:nvPr/>
          </p:nvSpPr>
          <p:spPr>
            <a:xfrm>
              <a:off x="3018956" y="2217998"/>
              <a:ext cx="718884" cy="285711"/>
            </a:xfrm>
            <a:prstGeom prst="upDownArrow">
              <a:avLst>
                <a:gd name="adj1" fmla="val 47323"/>
                <a:gd name="adj2" fmla="val 19697"/>
              </a:avLst>
            </a:prstGeom>
            <a:solidFill>
              <a:srgbClr val="C7000B"/>
            </a:solidFill>
            <a:ln w="12700" cap="flat" cmpd="sng" algn="ctr">
              <a:no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sp>
          <p:nvSpPr>
            <p:cNvPr id="40" name="文本框 21"/>
            <p:cNvSpPr txBox="1"/>
            <p:nvPr/>
          </p:nvSpPr>
          <p:spPr>
            <a:xfrm>
              <a:off x="1100559" y="1460546"/>
              <a:ext cx="548640" cy="276999"/>
            </a:xfrm>
            <a:prstGeom prst="rect">
              <a:avLst/>
            </a:prstGeom>
            <a:noFill/>
          </p:spPr>
          <p:txBody>
            <a:bodyPr wrap="square" lIns="0" tIns="0" rIns="0" bIns="0" rtlCol="0" anchor="ctr">
              <a:spAutoFit/>
            </a:bodyPr>
            <a:lstStyle/>
            <a:p>
              <a:pPr defTabSz="914034"/>
              <a:r>
                <a:rPr lang="en-US" altLang="zh-CN" sz="1799" dirty="0" err="1">
                  <a:solidFill>
                    <a:prstClr val="black"/>
                  </a:solidFill>
                  <a:ea typeface="宋体" panose="02010600030101010101" pitchFamily="2" charset="-122"/>
                </a:rPr>
                <a:t>vm</a:t>
              </a:r>
              <a:endParaRPr lang="zh-CN" altLang="en-US" sz="1799" dirty="0">
                <a:solidFill>
                  <a:prstClr val="black"/>
                </a:solidFill>
                <a:ea typeface="宋体" panose="02010600030101010101" pitchFamily="2" charset="-122"/>
              </a:endParaRPr>
            </a:p>
          </p:txBody>
        </p:sp>
        <p:sp>
          <p:nvSpPr>
            <p:cNvPr id="41" name="文本框 22"/>
            <p:cNvSpPr txBox="1"/>
            <p:nvPr/>
          </p:nvSpPr>
          <p:spPr>
            <a:xfrm>
              <a:off x="1100559" y="3313482"/>
              <a:ext cx="1370229" cy="276999"/>
            </a:xfrm>
            <a:prstGeom prst="rect">
              <a:avLst/>
            </a:prstGeom>
            <a:noFill/>
          </p:spPr>
          <p:txBody>
            <a:bodyPr wrap="square" lIns="0" tIns="0" rIns="0" bIns="0" rtlCol="0" anchor="ctr">
              <a:spAutoFit/>
            </a:bodyPr>
            <a:lstStyle/>
            <a:p>
              <a:pPr defTabSz="914034"/>
              <a:r>
                <a:rPr lang="en-US" altLang="zh-CN" sz="1799" dirty="0">
                  <a:solidFill>
                    <a:prstClr val="black"/>
                  </a:solidFill>
                  <a:ea typeface="宋体" panose="02010600030101010101" pitchFamily="2" charset="-122"/>
                </a:rPr>
                <a:t>StratoVirt</a:t>
              </a:r>
              <a:endParaRPr lang="zh-CN" altLang="en-US" sz="1799" dirty="0">
                <a:solidFill>
                  <a:prstClr val="black"/>
                </a:solidFill>
                <a:ea typeface="宋体" panose="02010600030101010101" pitchFamily="2" charset="-122"/>
              </a:endParaRPr>
            </a:p>
          </p:txBody>
        </p:sp>
        <p:grpSp>
          <p:nvGrpSpPr>
            <p:cNvPr id="42" name="组合 41"/>
            <p:cNvGrpSpPr/>
            <p:nvPr/>
          </p:nvGrpSpPr>
          <p:grpSpPr>
            <a:xfrm>
              <a:off x="1596240" y="2511329"/>
              <a:ext cx="3559960" cy="708123"/>
              <a:chOff x="1443277" y="2721641"/>
              <a:chExt cx="2781582" cy="708123"/>
            </a:xfrm>
          </p:grpSpPr>
          <p:sp>
            <p:nvSpPr>
              <p:cNvPr id="43" name="矩形 42"/>
              <p:cNvSpPr/>
              <p:nvPr/>
            </p:nvSpPr>
            <p:spPr>
              <a:xfrm>
                <a:off x="1443277" y="2721641"/>
                <a:ext cx="2781582" cy="348713"/>
              </a:xfrm>
              <a:prstGeom prst="rect">
                <a:avLst/>
              </a:prstGeom>
              <a:solidFill>
                <a:schemeClr val="accent6"/>
              </a:solidFill>
              <a:ln w="12700" cap="flat" cmpd="sng" algn="ctr">
                <a:solidFill>
                  <a:schemeClr val="tx2"/>
                </a:solidFill>
                <a:prstDash val="solid"/>
                <a:miter lim="800000"/>
              </a:ln>
              <a:effectLst/>
            </p:spPr>
            <p:txBody>
              <a:bodyPr rtlCol="0" anchor="ctr"/>
              <a:lstStyle/>
              <a:p>
                <a:pPr algn="ctr" defTabSz="914034">
                  <a:defRPr/>
                </a:pPr>
                <a:r>
                  <a:rPr lang="en-US" altLang="zh-CN" sz="1799" kern="0" dirty="0" err="1">
                    <a:solidFill>
                      <a:prstClr val="white"/>
                    </a:solidFill>
                    <a:latin typeface="Calibri" panose="020F0502020204030204"/>
                    <a:ea typeface="宋体" panose="02010600030101010101" pitchFamily="2" charset="-122"/>
                  </a:rPr>
                  <a:t>Virtio-mmio</a:t>
                </a:r>
                <a:endParaRPr lang="zh-CN" altLang="en-US" sz="1799" kern="0" dirty="0">
                  <a:solidFill>
                    <a:prstClr val="white"/>
                  </a:solidFill>
                  <a:latin typeface="Calibri" panose="020F0502020204030204"/>
                  <a:ea typeface="宋体" panose="02010600030101010101" pitchFamily="2" charset="-122"/>
                </a:endParaRPr>
              </a:p>
            </p:txBody>
          </p:sp>
          <p:sp>
            <p:nvSpPr>
              <p:cNvPr id="44" name="矩形 43"/>
              <p:cNvSpPr/>
              <p:nvPr/>
            </p:nvSpPr>
            <p:spPr>
              <a:xfrm>
                <a:off x="1443277" y="3081051"/>
                <a:ext cx="879572" cy="348713"/>
              </a:xfrm>
              <a:prstGeom prst="rect">
                <a:avLst/>
              </a:prstGeom>
              <a:solidFill>
                <a:schemeClr val="accent6"/>
              </a:solidFill>
              <a:ln w="12700" cap="flat" cmpd="sng" algn="ctr">
                <a:solidFill>
                  <a:schemeClr val="tx2"/>
                </a:solidFill>
                <a:prstDash val="solid"/>
                <a:miter lim="800000"/>
              </a:ln>
              <a:effectLst/>
            </p:spPr>
            <p:txBody>
              <a:bodyPr rtlCol="0" anchor="ctr"/>
              <a:lstStyle/>
              <a:p>
                <a:pPr algn="ctr" defTabSz="914034"/>
                <a:r>
                  <a:rPr lang="en-US" altLang="zh-CN" sz="1799" kern="0" dirty="0" err="1">
                    <a:solidFill>
                      <a:prstClr val="white"/>
                    </a:solidFill>
                    <a:latin typeface="Calibri" panose="020F0502020204030204"/>
                    <a:ea typeface="宋体" panose="02010600030101010101" pitchFamily="2" charset="-122"/>
                  </a:rPr>
                  <a:t>Virtio-blk</a:t>
                </a:r>
                <a:endParaRPr lang="zh-CN" altLang="en-US" sz="1799" kern="0" dirty="0">
                  <a:solidFill>
                    <a:prstClr val="white"/>
                  </a:solidFill>
                  <a:latin typeface="Calibri" panose="020F0502020204030204"/>
                  <a:ea typeface="宋体" panose="02010600030101010101" pitchFamily="2" charset="-122"/>
                </a:endParaRPr>
              </a:p>
            </p:txBody>
          </p:sp>
          <p:sp>
            <p:nvSpPr>
              <p:cNvPr id="45" name="矩形 44"/>
              <p:cNvSpPr/>
              <p:nvPr/>
            </p:nvSpPr>
            <p:spPr>
              <a:xfrm>
                <a:off x="2322850" y="3081051"/>
                <a:ext cx="923115" cy="348713"/>
              </a:xfrm>
              <a:prstGeom prst="rect">
                <a:avLst/>
              </a:prstGeom>
              <a:solidFill>
                <a:schemeClr val="accent6"/>
              </a:solidFill>
              <a:ln w="12700" cap="flat" cmpd="sng" algn="ctr">
                <a:solidFill>
                  <a:schemeClr val="tx2"/>
                </a:solidFill>
                <a:prstDash val="solid"/>
                <a:miter lim="800000"/>
              </a:ln>
              <a:effectLst/>
            </p:spPr>
            <p:txBody>
              <a:bodyPr rtlCol="0" anchor="ctr"/>
              <a:lstStyle/>
              <a:p>
                <a:pPr algn="ctr" defTabSz="914034"/>
                <a:r>
                  <a:rPr lang="en-US" altLang="zh-CN" sz="1799" kern="0" dirty="0" err="1">
                    <a:solidFill>
                      <a:prstClr val="white"/>
                    </a:solidFill>
                    <a:latin typeface="Calibri" panose="020F0502020204030204"/>
                    <a:ea typeface="宋体" panose="02010600030101010101" pitchFamily="2" charset="-122"/>
                  </a:rPr>
                  <a:t>Virtio</a:t>
                </a:r>
                <a:r>
                  <a:rPr lang="en-US" altLang="zh-CN" sz="1799" kern="0" dirty="0">
                    <a:solidFill>
                      <a:prstClr val="white"/>
                    </a:solidFill>
                    <a:latin typeface="Calibri" panose="020F0502020204030204"/>
                    <a:ea typeface="宋体" panose="02010600030101010101" pitchFamily="2" charset="-122"/>
                  </a:rPr>
                  <a:t>-net</a:t>
                </a:r>
                <a:endParaRPr lang="zh-CN" altLang="en-US" sz="1799" kern="0" dirty="0">
                  <a:solidFill>
                    <a:prstClr val="white"/>
                  </a:solidFill>
                  <a:latin typeface="Calibri" panose="020F0502020204030204"/>
                  <a:ea typeface="宋体" panose="02010600030101010101" pitchFamily="2" charset="-122"/>
                </a:endParaRPr>
              </a:p>
            </p:txBody>
          </p:sp>
          <p:sp>
            <p:nvSpPr>
              <p:cNvPr id="46" name="矩形 45"/>
              <p:cNvSpPr/>
              <p:nvPr/>
            </p:nvSpPr>
            <p:spPr>
              <a:xfrm>
                <a:off x="3249507" y="3081051"/>
                <a:ext cx="975352" cy="348713"/>
              </a:xfrm>
              <a:prstGeom prst="rect">
                <a:avLst/>
              </a:prstGeom>
              <a:solidFill>
                <a:schemeClr val="accent6"/>
              </a:solidFill>
              <a:ln w="12700" cap="flat" cmpd="sng" algn="ctr">
                <a:solidFill>
                  <a:schemeClr val="tx2"/>
                </a:solidFill>
                <a:prstDash val="solid"/>
                <a:miter lim="800000"/>
              </a:ln>
              <a:effectLst/>
            </p:spPr>
            <p:txBody>
              <a:bodyPr rtlCol="0" anchor="ctr"/>
              <a:lstStyle/>
              <a:p>
                <a:pPr algn="ctr" defTabSz="914034"/>
                <a:r>
                  <a:rPr lang="en-US" altLang="zh-CN" sz="1799" kern="0" dirty="0" err="1">
                    <a:solidFill>
                      <a:prstClr val="white"/>
                    </a:solidFill>
                    <a:latin typeface="Calibri" panose="020F0502020204030204"/>
                    <a:ea typeface="宋体" panose="02010600030101010101" pitchFamily="2" charset="-122"/>
                  </a:rPr>
                  <a:t>Virtio-rng</a:t>
                </a:r>
                <a:endParaRPr lang="zh-CN" altLang="en-US" sz="1799" kern="0" dirty="0">
                  <a:solidFill>
                    <a:prstClr val="white"/>
                  </a:solidFill>
                  <a:latin typeface="Calibri" panose="020F0502020204030204"/>
                  <a:ea typeface="宋体" panose="02010600030101010101" pitchFamily="2" charset="-122"/>
                </a:endParaRPr>
              </a:p>
            </p:txBody>
          </p:sp>
        </p:grpSp>
      </p:grpSp>
      <p:grpSp>
        <p:nvGrpSpPr>
          <p:cNvPr id="47" name="组合 46"/>
          <p:cNvGrpSpPr/>
          <p:nvPr/>
        </p:nvGrpSpPr>
        <p:grpSpPr>
          <a:xfrm>
            <a:off x="618884" y="3947897"/>
            <a:ext cx="4674324" cy="2146307"/>
            <a:chOff x="922369" y="3841443"/>
            <a:chExt cx="4545273" cy="2087050"/>
          </a:xfrm>
          <a:solidFill>
            <a:schemeClr val="bg1"/>
          </a:solidFill>
        </p:grpSpPr>
        <p:sp>
          <p:nvSpPr>
            <p:cNvPr id="48" name="矩形 47"/>
            <p:cNvSpPr/>
            <p:nvPr/>
          </p:nvSpPr>
          <p:spPr>
            <a:xfrm flipH="1">
              <a:off x="922369" y="3841443"/>
              <a:ext cx="4545271" cy="2087050"/>
            </a:xfrm>
            <a:prstGeom prst="rect">
              <a:avLst/>
            </a:prstGeom>
            <a:grp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mn-ea"/>
              </a:endParaRPr>
            </a:p>
          </p:txBody>
        </p:sp>
        <p:grpSp>
          <p:nvGrpSpPr>
            <p:cNvPr id="49" name="组合 48"/>
            <p:cNvGrpSpPr/>
            <p:nvPr/>
          </p:nvGrpSpPr>
          <p:grpSpPr>
            <a:xfrm>
              <a:off x="1100560" y="3935450"/>
              <a:ext cx="4367082" cy="1916711"/>
              <a:chOff x="1681230" y="3935450"/>
              <a:chExt cx="4116611" cy="1916711"/>
            </a:xfrm>
            <a:grpFill/>
          </p:grpSpPr>
          <p:cxnSp>
            <p:nvCxnSpPr>
              <p:cNvPr id="50" name="直接连接符 49"/>
              <p:cNvCxnSpPr/>
              <p:nvPr/>
            </p:nvCxnSpPr>
            <p:spPr>
              <a:xfrm>
                <a:off x="1864167" y="4425488"/>
                <a:ext cx="3448594" cy="0"/>
              </a:xfrm>
              <a:prstGeom prst="line">
                <a:avLst/>
              </a:prstGeom>
              <a:grpFill/>
              <a:ln w="19050" cap="flat" cmpd="sng" algn="ctr">
                <a:solidFill>
                  <a:srgbClr val="C7000B"/>
                </a:solidFill>
                <a:prstDash val="dash"/>
                <a:miter lim="800000"/>
              </a:ln>
              <a:effectLst/>
            </p:spPr>
          </p:cxnSp>
          <p:cxnSp>
            <p:nvCxnSpPr>
              <p:cNvPr id="51" name="直接连接符 50"/>
              <p:cNvCxnSpPr/>
              <p:nvPr/>
            </p:nvCxnSpPr>
            <p:spPr>
              <a:xfrm>
                <a:off x="1897911" y="5243061"/>
                <a:ext cx="3381106" cy="0"/>
              </a:xfrm>
              <a:prstGeom prst="line">
                <a:avLst/>
              </a:prstGeom>
              <a:grpFill/>
              <a:ln w="19050" cap="flat" cmpd="sng" algn="ctr">
                <a:solidFill>
                  <a:srgbClr val="C7000B"/>
                </a:solidFill>
                <a:prstDash val="dash"/>
                <a:miter lim="800000"/>
              </a:ln>
              <a:effectLst/>
            </p:spPr>
          </p:cxnSp>
          <p:sp>
            <p:nvSpPr>
              <p:cNvPr id="52" name="矩形 51"/>
              <p:cNvSpPr/>
              <p:nvPr/>
            </p:nvSpPr>
            <p:spPr>
              <a:xfrm>
                <a:off x="2794839" y="3935450"/>
                <a:ext cx="1628503" cy="490040"/>
              </a:xfrm>
              <a:prstGeom prst="rect">
                <a:avLst/>
              </a:prstGeom>
              <a:grpFill/>
            </p:spPr>
            <p:txBody>
              <a:bodyPr wrap="square" lIns="0" tIns="0" rIns="0" bIns="0" rtlCol="0" anchor="ctr">
                <a:noAutofit/>
              </a:bodyPr>
              <a:lstStyle/>
              <a:p>
                <a:pPr algn="ctr">
                  <a:lnSpc>
                    <a:spcPct val="120000"/>
                  </a:lnSpc>
                </a:pPr>
                <a:endParaRPr kumimoji="1" lang="zh-CN" altLang="en-US" sz="1399">
                  <a:latin typeface="+mn-ea"/>
                </a:endParaRPr>
              </a:p>
            </p:txBody>
          </p:sp>
          <p:sp>
            <p:nvSpPr>
              <p:cNvPr id="53" name="文本框 59"/>
              <p:cNvSpPr txBox="1"/>
              <p:nvPr/>
            </p:nvSpPr>
            <p:spPr>
              <a:xfrm>
                <a:off x="3282519" y="4041971"/>
                <a:ext cx="653143" cy="276999"/>
              </a:xfrm>
              <a:prstGeom prst="rect">
                <a:avLst/>
              </a:prstGeom>
              <a:grpFill/>
            </p:spPr>
            <p:txBody>
              <a:bodyPr wrap="square" lIns="0" tIns="0" rIns="0" bIns="0" rtlCol="0">
                <a:spAutoFit/>
              </a:bodyPr>
              <a:lstStyle/>
              <a:p>
                <a:pPr algn="ctr" defTabSz="914034"/>
                <a:r>
                  <a:rPr lang="en-US" altLang="zh-CN" sz="1799" dirty="0" err="1">
                    <a:solidFill>
                      <a:prstClr val="black"/>
                    </a:solidFill>
                    <a:ea typeface="宋体" panose="02010600030101010101" pitchFamily="2" charset="-122"/>
                  </a:rPr>
                  <a:t>vm</a:t>
                </a:r>
                <a:endParaRPr lang="zh-CN" altLang="en-US" sz="1799" dirty="0">
                  <a:solidFill>
                    <a:prstClr val="black"/>
                  </a:solidFill>
                  <a:ea typeface="宋体" panose="02010600030101010101" pitchFamily="2" charset="-122"/>
                </a:endParaRPr>
              </a:p>
            </p:txBody>
          </p:sp>
          <p:sp>
            <p:nvSpPr>
              <p:cNvPr id="54" name="同心圆 53"/>
              <p:cNvSpPr/>
              <p:nvPr/>
            </p:nvSpPr>
            <p:spPr>
              <a:xfrm>
                <a:off x="2673116" y="4233564"/>
                <a:ext cx="435429" cy="413045"/>
              </a:xfrm>
              <a:prstGeom prst="donut">
                <a:avLst/>
              </a:prstGeom>
              <a:grpFill/>
              <a:ln w="12700" cap="flat" cmpd="sng" algn="ctr">
                <a:solidFill>
                  <a:srgbClr val="C7000B"/>
                </a:solidFill>
                <a:prstDash val="solid"/>
                <a:miter lim="800000"/>
              </a:ln>
              <a:effectLst/>
            </p:spPr>
            <p:txBody>
              <a:bodyPr rtlCol="0" anchor="ctr"/>
              <a:lstStyle/>
              <a:p>
                <a:pPr algn="ctr" defTabSz="914034">
                  <a:defRPr/>
                </a:pPr>
                <a:endParaRPr lang="zh-CN" altLang="en-US" sz="1799" kern="0">
                  <a:solidFill>
                    <a:prstClr val="black"/>
                  </a:solidFill>
                  <a:latin typeface="Calibri" panose="020F0502020204030204"/>
                  <a:ea typeface="宋体" panose="02010600030101010101" pitchFamily="2" charset="-122"/>
                </a:endParaRPr>
              </a:p>
            </p:txBody>
          </p:sp>
          <p:cxnSp>
            <p:nvCxnSpPr>
              <p:cNvPr id="55" name="曲线连接符 54"/>
              <p:cNvCxnSpPr/>
              <p:nvPr/>
            </p:nvCxnSpPr>
            <p:spPr>
              <a:xfrm>
                <a:off x="2352876" y="4078709"/>
                <a:ext cx="326572" cy="269966"/>
              </a:xfrm>
              <a:prstGeom prst="curvedConnector3">
                <a:avLst>
                  <a:gd name="adj1" fmla="val 38333"/>
                </a:avLst>
              </a:prstGeom>
              <a:grpFill/>
              <a:ln w="19050" cap="flat" cmpd="sng" algn="ctr">
                <a:solidFill>
                  <a:sysClr val="windowText" lastClr="000000"/>
                </a:solidFill>
                <a:prstDash val="solid"/>
                <a:miter lim="800000"/>
                <a:tailEnd type="triangle"/>
              </a:ln>
              <a:effectLst/>
            </p:spPr>
          </p:cxnSp>
          <p:cxnSp>
            <p:nvCxnSpPr>
              <p:cNvPr id="56" name="曲线连接符 55"/>
              <p:cNvCxnSpPr>
                <a:stCxn id="54" idx="5"/>
                <a:endCxn id="64" idx="0"/>
              </p:cNvCxnSpPr>
              <p:nvPr/>
            </p:nvCxnSpPr>
            <p:spPr>
              <a:xfrm rot="16200000" flipH="1">
                <a:off x="3272678" y="4358219"/>
                <a:ext cx="326227" cy="782027"/>
              </a:xfrm>
              <a:prstGeom prst="curvedConnector2">
                <a:avLst/>
              </a:prstGeom>
              <a:grpFill/>
              <a:ln w="19050" cap="flat" cmpd="sng" algn="ctr">
                <a:solidFill>
                  <a:sysClr val="windowText" lastClr="000000"/>
                </a:solidFill>
                <a:prstDash val="solid"/>
                <a:miter lim="800000"/>
                <a:tailEnd type="triangle"/>
              </a:ln>
              <a:effectLst/>
            </p:spPr>
          </p:cxnSp>
          <p:grpSp>
            <p:nvGrpSpPr>
              <p:cNvPr id="57" name="组合 56"/>
              <p:cNvGrpSpPr/>
              <p:nvPr/>
            </p:nvGrpSpPr>
            <p:grpSpPr>
              <a:xfrm rot="16200000">
                <a:off x="4114015" y="4455319"/>
                <a:ext cx="339638" cy="914059"/>
                <a:chOff x="2991598" y="5410014"/>
                <a:chExt cx="339638" cy="914059"/>
              </a:xfrm>
              <a:grpFill/>
            </p:grpSpPr>
            <p:sp>
              <p:nvSpPr>
                <p:cNvPr id="63" name="流程图: 过程 62"/>
                <p:cNvSpPr/>
                <p:nvPr/>
              </p:nvSpPr>
              <p:spPr>
                <a:xfrm>
                  <a:off x="2991602" y="5427090"/>
                  <a:ext cx="339634" cy="896983"/>
                </a:xfrm>
                <a:prstGeom prst="flowChartProcess">
                  <a:avLst/>
                </a:prstGeom>
                <a:grpFill/>
                <a:ln w="12700" cap="flat" cmpd="sng" algn="ctr">
                  <a:solidFill>
                    <a:schemeClr val="tx2"/>
                  </a:solid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sp>
              <p:nvSpPr>
                <p:cNvPr id="64" name="流程图: 过程 63"/>
                <p:cNvSpPr/>
                <p:nvPr/>
              </p:nvSpPr>
              <p:spPr>
                <a:xfrm>
                  <a:off x="2991602" y="5410014"/>
                  <a:ext cx="339634" cy="188048"/>
                </a:xfrm>
                <a:prstGeom prst="flowChartProcess">
                  <a:avLst/>
                </a:prstGeom>
                <a:grpFill/>
                <a:ln w="12700" cap="flat" cmpd="sng" algn="ctr">
                  <a:solidFill>
                    <a:schemeClr val="tx2"/>
                  </a:solid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sp>
              <p:nvSpPr>
                <p:cNvPr id="65" name="流程图: 过程 64"/>
                <p:cNvSpPr/>
                <p:nvPr/>
              </p:nvSpPr>
              <p:spPr>
                <a:xfrm>
                  <a:off x="2991600" y="5598062"/>
                  <a:ext cx="339634" cy="188048"/>
                </a:xfrm>
                <a:prstGeom prst="flowChartProcess">
                  <a:avLst/>
                </a:prstGeom>
                <a:grpFill/>
                <a:ln w="12700" cap="flat" cmpd="sng" algn="ctr">
                  <a:solidFill>
                    <a:schemeClr val="tx2"/>
                  </a:solid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sp>
              <p:nvSpPr>
                <p:cNvPr id="66" name="流程图: 过程 65"/>
                <p:cNvSpPr/>
                <p:nvPr/>
              </p:nvSpPr>
              <p:spPr>
                <a:xfrm>
                  <a:off x="2991600" y="5786110"/>
                  <a:ext cx="339634" cy="188048"/>
                </a:xfrm>
                <a:prstGeom prst="flowChartProcess">
                  <a:avLst/>
                </a:prstGeom>
                <a:grpFill/>
                <a:ln w="12700" cap="flat" cmpd="sng" algn="ctr">
                  <a:solidFill>
                    <a:schemeClr val="tx2"/>
                  </a:solid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sp>
              <p:nvSpPr>
                <p:cNvPr id="67" name="流程图: 过程 66"/>
                <p:cNvSpPr/>
                <p:nvPr/>
              </p:nvSpPr>
              <p:spPr>
                <a:xfrm>
                  <a:off x="2991598" y="5968959"/>
                  <a:ext cx="339634" cy="188048"/>
                </a:xfrm>
                <a:prstGeom prst="flowChartProcess">
                  <a:avLst/>
                </a:prstGeom>
                <a:grpFill/>
                <a:ln w="12700" cap="flat" cmpd="sng" algn="ctr">
                  <a:solidFill>
                    <a:schemeClr val="tx2"/>
                  </a:solidFill>
                  <a:prstDash val="solid"/>
                  <a:miter lim="800000"/>
                </a:ln>
                <a:effectLst/>
              </p:spPr>
              <p:txBody>
                <a:bodyPr rtlCol="0" anchor="ctr"/>
                <a:lstStyle/>
                <a:p>
                  <a:pPr algn="ctr" defTabSz="914034">
                    <a:defRPr/>
                  </a:pPr>
                  <a:endParaRPr lang="zh-CN" altLang="en-US" sz="1799" kern="0">
                    <a:solidFill>
                      <a:prstClr val="white"/>
                    </a:solidFill>
                    <a:latin typeface="Calibri" panose="020F0502020204030204"/>
                    <a:ea typeface="宋体" panose="02010600030101010101" pitchFamily="2" charset="-122"/>
                  </a:endParaRPr>
                </a:p>
              </p:txBody>
            </p:sp>
          </p:grpSp>
          <p:sp>
            <p:nvSpPr>
              <p:cNvPr id="58" name="文本框 70"/>
              <p:cNvSpPr txBox="1"/>
              <p:nvPr/>
            </p:nvSpPr>
            <p:spPr>
              <a:xfrm>
                <a:off x="1681230" y="4820015"/>
                <a:ext cx="1288865" cy="215444"/>
              </a:xfrm>
              <a:prstGeom prst="rect">
                <a:avLst/>
              </a:prstGeom>
              <a:grpFill/>
            </p:spPr>
            <p:txBody>
              <a:bodyPr wrap="square" lIns="0" tIns="0" rIns="0" bIns="0" rtlCol="0">
                <a:spAutoFit/>
              </a:bodyPr>
              <a:lstStyle/>
              <a:p>
                <a:pPr algn="ctr" defTabSz="914034"/>
                <a:r>
                  <a:rPr lang="en-US" altLang="zh-CN" sz="1399" dirty="0">
                    <a:solidFill>
                      <a:prstClr val="black"/>
                    </a:solidFill>
                    <a:ea typeface="宋体" panose="02010600030101010101" pitchFamily="2" charset="-122"/>
                  </a:rPr>
                  <a:t>StratoVirt</a:t>
                </a:r>
                <a:endParaRPr lang="zh-CN" altLang="en-US" sz="1399" dirty="0">
                  <a:solidFill>
                    <a:prstClr val="black"/>
                  </a:solidFill>
                  <a:ea typeface="宋体" panose="02010600030101010101" pitchFamily="2" charset="-122"/>
                </a:endParaRPr>
              </a:p>
            </p:txBody>
          </p:sp>
          <p:sp>
            <p:nvSpPr>
              <p:cNvPr id="59" name="文本框 71"/>
              <p:cNvSpPr txBox="1"/>
              <p:nvPr/>
            </p:nvSpPr>
            <p:spPr>
              <a:xfrm>
                <a:off x="1833628" y="5345457"/>
                <a:ext cx="984069" cy="215444"/>
              </a:xfrm>
              <a:prstGeom prst="rect">
                <a:avLst/>
              </a:prstGeom>
              <a:grpFill/>
            </p:spPr>
            <p:txBody>
              <a:bodyPr wrap="square" lIns="0" tIns="0" rIns="0" bIns="0" rtlCol="0">
                <a:spAutoFit/>
              </a:bodyPr>
              <a:lstStyle/>
              <a:p>
                <a:pPr algn="ctr" defTabSz="914034"/>
                <a:r>
                  <a:rPr lang="en-US" altLang="zh-CN" sz="1399" dirty="0">
                    <a:solidFill>
                      <a:prstClr val="black"/>
                    </a:solidFill>
                    <a:ea typeface="宋体" panose="02010600030101010101" pitchFamily="2" charset="-122"/>
                  </a:rPr>
                  <a:t>Kernel</a:t>
                </a:r>
                <a:endParaRPr lang="zh-CN" altLang="en-US" sz="1399" dirty="0">
                  <a:solidFill>
                    <a:prstClr val="black"/>
                  </a:solidFill>
                  <a:ea typeface="宋体" panose="02010600030101010101" pitchFamily="2" charset="-122"/>
                </a:endParaRPr>
              </a:p>
            </p:txBody>
          </p:sp>
          <p:sp>
            <p:nvSpPr>
              <p:cNvPr id="60" name="文本框 73"/>
              <p:cNvSpPr txBox="1"/>
              <p:nvPr/>
            </p:nvSpPr>
            <p:spPr>
              <a:xfrm>
                <a:off x="4821815" y="4719431"/>
                <a:ext cx="976026" cy="215444"/>
              </a:xfrm>
              <a:prstGeom prst="rect">
                <a:avLst/>
              </a:prstGeom>
              <a:grpFill/>
            </p:spPr>
            <p:txBody>
              <a:bodyPr wrap="square" lIns="0" tIns="0" rIns="0" bIns="0" rtlCol="0">
                <a:spAutoFit/>
              </a:bodyPr>
              <a:lstStyle/>
              <a:p>
                <a:pPr algn="ctr" defTabSz="914034"/>
                <a:r>
                  <a:rPr lang="en-US" altLang="zh-CN" sz="1399" dirty="0">
                    <a:solidFill>
                      <a:prstClr val="black"/>
                    </a:solidFill>
                    <a:ea typeface="宋体" panose="02010600030101010101" pitchFamily="2" charset="-122"/>
                  </a:rPr>
                  <a:t>io_submit</a:t>
                </a:r>
                <a:endParaRPr lang="zh-CN" altLang="en-US" sz="1399" dirty="0">
                  <a:solidFill>
                    <a:prstClr val="black"/>
                  </a:solidFill>
                  <a:ea typeface="宋体" panose="02010600030101010101" pitchFamily="2" charset="-122"/>
                </a:endParaRPr>
              </a:p>
            </p:txBody>
          </p:sp>
          <p:sp>
            <p:nvSpPr>
              <p:cNvPr id="61" name="流程图: 磁盘 60"/>
              <p:cNvSpPr/>
              <p:nvPr/>
            </p:nvSpPr>
            <p:spPr>
              <a:xfrm>
                <a:off x="4959130" y="5520061"/>
                <a:ext cx="735875" cy="332100"/>
              </a:xfrm>
              <a:prstGeom prst="flowChartMagneticDisk">
                <a:avLst/>
              </a:prstGeom>
              <a:grpFill/>
              <a:ln w="6350" cap="flat" cmpd="sng" algn="ctr">
                <a:solidFill>
                  <a:srgbClr val="A5A5A5"/>
                </a:solidFill>
                <a:prstDash val="solid"/>
                <a:miter lim="800000"/>
              </a:ln>
              <a:effectLst/>
            </p:spPr>
            <p:txBody>
              <a:bodyPr rtlCol="0" anchor="ctr"/>
              <a:lstStyle/>
              <a:p>
                <a:pPr algn="ctr" defTabSz="914034">
                  <a:defRPr/>
                </a:pPr>
                <a:r>
                  <a:rPr lang="en-US" altLang="zh-CN" sz="1799" kern="0" dirty="0">
                    <a:solidFill>
                      <a:prstClr val="black"/>
                    </a:solidFill>
                    <a:latin typeface="Calibri" panose="020F0502020204030204"/>
                    <a:ea typeface="宋体" panose="02010600030101010101" pitchFamily="2" charset="-122"/>
                  </a:rPr>
                  <a:t>driver</a:t>
                </a:r>
                <a:endParaRPr lang="zh-CN" altLang="en-US" sz="1799" kern="0" dirty="0">
                  <a:solidFill>
                    <a:prstClr val="black"/>
                  </a:solidFill>
                  <a:latin typeface="Calibri" panose="020F0502020204030204"/>
                  <a:ea typeface="宋体" panose="02010600030101010101" pitchFamily="2" charset="-122"/>
                </a:endParaRPr>
              </a:p>
            </p:txBody>
          </p:sp>
          <p:cxnSp>
            <p:nvCxnSpPr>
              <p:cNvPr id="62" name="曲线连接符 61"/>
              <p:cNvCxnSpPr>
                <a:stCxn id="63" idx="2"/>
                <a:endCxn id="61" idx="0"/>
              </p:cNvCxnSpPr>
              <p:nvPr/>
            </p:nvCxnSpPr>
            <p:spPr>
              <a:xfrm>
                <a:off x="4740864" y="4912347"/>
                <a:ext cx="586204" cy="718414"/>
              </a:xfrm>
              <a:prstGeom prst="curvedConnector2">
                <a:avLst/>
              </a:prstGeom>
              <a:grpFill/>
              <a:ln w="19050" cap="flat" cmpd="sng" algn="ctr">
                <a:solidFill>
                  <a:sysClr val="windowText" lastClr="000000"/>
                </a:solidFill>
                <a:prstDash val="solid"/>
                <a:miter lim="800000"/>
                <a:tailEnd type="triangle"/>
              </a:ln>
              <a:effectLst/>
            </p:spPr>
          </p:cxnSp>
        </p:grpSp>
      </p:grpSp>
      <p:pic>
        <p:nvPicPr>
          <p:cNvPr id="68" name="图片 67"/>
          <p:cNvPicPr>
            <a:picLocks noChangeAspect="1"/>
          </p:cNvPicPr>
          <p:nvPr/>
        </p:nvPicPr>
        <p:blipFill>
          <a:blip r:embed="rId2"/>
          <a:stretch>
            <a:fillRect/>
          </a:stretch>
        </p:blipFill>
        <p:spPr>
          <a:xfrm>
            <a:off x="5676856" y="1528532"/>
            <a:ext cx="5752372" cy="2493555"/>
          </a:xfrm>
          <a:prstGeom prst="rect">
            <a:avLst/>
          </a:prstGeom>
        </p:spPr>
      </p:pic>
    </p:spTree>
    <p:extLst>
      <p:ext uri="{BB962C8B-B14F-4D97-AF65-F5344CB8AC3E}">
        <p14:creationId xmlns:p14="http://schemas.microsoft.com/office/powerpoint/2010/main" val="201281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6299554" y="1188353"/>
            <a:ext cx="5123147" cy="3961586"/>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solidFill>
                <a:schemeClr val="bg1"/>
              </a:solidFill>
              <a:latin typeface="思源黑体 CN Regular" panose="020B0500000000000000" pitchFamily="34" charset="-122"/>
              <a:ea typeface="思源黑体 CN Regular" panose="020B0500000000000000" pitchFamily="34" charset="-122"/>
            </a:endParaRPr>
          </a:p>
        </p:txBody>
      </p:sp>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快速冷启动</a:t>
            </a:r>
          </a:p>
        </p:txBody>
      </p:sp>
      <p:pic>
        <p:nvPicPr>
          <p:cNvPr id="3" name="图片 1"/>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563766" y="2052497"/>
            <a:ext cx="4749502" cy="278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11"/>
          <p:cNvSpPr/>
          <p:nvPr/>
        </p:nvSpPr>
        <p:spPr bwMode="auto">
          <a:xfrm>
            <a:off x="541097" y="1188353"/>
            <a:ext cx="5662179" cy="3961586"/>
          </a:xfrm>
          <a:prstGeom prst="roundRect">
            <a:avLst>
              <a:gd name="adj" fmla="val 0"/>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dirty="0">
              <a:solidFill>
                <a:schemeClr val="bg1"/>
              </a:solidFill>
              <a:latin typeface="思源黑体 CN Regular" panose="020B0500000000000000" pitchFamily="34" charset="-122"/>
              <a:ea typeface="思源黑体 CN Regular" panose="020B0500000000000000" pitchFamily="34" charset="-122"/>
              <a:cs typeface="Arial" pitchFamily="34" charset="0"/>
            </a:endParaRPr>
          </a:p>
        </p:txBody>
      </p:sp>
      <p:sp>
        <p:nvSpPr>
          <p:cNvPr id="6" name="内容占位符 2"/>
          <p:cNvSpPr txBox="1">
            <a:spLocks/>
          </p:cNvSpPr>
          <p:nvPr/>
        </p:nvSpPr>
        <p:spPr>
          <a:xfrm>
            <a:off x="637375" y="1272243"/>
            <a:ext cx="5469621" cy="33716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09" indent="0">
              <a:spcAft>
                <a:spcPts val="500"/>
              </a:spcAft>
              <a:buFont typeface="Arial" panose="020B0604020202020204" pitchFamily="34" charset="0"/>
              <a:buNone/>
            </a:pPr>
            <a:r>
              <a:rPr lang="zh-CN" altLang="en-US" sz="1399" dirty="0" smtClean="0">
                <a:latin typeface="思源黑体 CN Regular" panose="020B0500000000000000" pitchFamily="34" charset="-122"/>
                <a:ea typeface="思源黑体 CN Regular" panose="020B0500000000000000" pitchFamily="34" charset="-122"/>
              </a:rPr>
              <a:t>传统虚拟机或者物理机的启动流程包括：</a:t>
            </a:r>
            <a:endParaRPr lang="en-US" altLang="zh-CN" sz="1399" dirty="0" smtClean="0">
              <a:latin typeface="思源黑体 CN Regular" panose="020B0500000000000000" pitchFamily="34" charset="-122"/>
              <a:ea typeface="思源黑体 CN Regular" panose="020B0500000000000000" pitchFamily="34" charset="-122"/>
            </a:endParaRPr>
          </a:p>
          <a:p>
            <a:pPr>
              <a:buClr>
                <a:srgbClr val="C7000B"/>
              </a:buClr>
            </a:pPr>
            <a:r>
              <a:rPr lang="en-US" altLang="zh-CN" sz="1399" b="1" dirty="0" smtClean="0">
                <a:latin typeface="思源黑体 CN Bold" panose="020B0800000000000000" pitchFamily="34" charset="-122"/>
                <a:ea typeface="思源黑体 CN Bold" panose="020B0800000000000000" pitchFamily="34" charset="-122"/>
              </a:rPr>
              <a:t>BIOS</a:t>
            </a:r>
            <a:r>
              <a:rPr lang="zh-CN" altLang="en-US" sz="1399" b="1" dirty="0" smtClean="0">
                <a:latin typeface="思源黑体 CN Bold" panose="020B0800000000000000" pitchFamily="34" charset="-122"/>
                <a:ea typeface="思源黑体 CN Bold" panose="020B0800000000000000" pitchFamily="34" charset="-122"/>
              </a:rPr>
              <a:t>阶段</a:t>
            </a:r>
            <a:r>
              <a:rPr lang="zh-CN" altLang="en-US" sz="1399" dirty="0" smtClean="0">
                <a:latin typeface="思源黑体 CN Bold" panose="020B0800000000000000" pitchFamily="34" charset="-122"/>
                <a:ea typeface="思源黑体 CN Bold" panose="020B0800000000000000" pitchFamily="34" charset="-122"/>
              </a:rPr>
              <a:t>：</a:t>
            </a:r>
            <a:endParaRPr lang="en-US" altLang="zh-CN" sz="1399" dirty="0" smtClean="0">
              <a:latin typeface="思源黑体 CN Bold" panose="020B0800000000000000" pitchFamily="34" charset="-122"/>
              <a:ea typeface="思源黑体 CN Bold" panose="020B0800000000000000" pitchFamily="34" charset="-122"/>
            </a:endParaRPr>
          </a:p>
          <a:p>
            <a:pPr marL="179928" indent="0">
              <a:buClr>
                <a:srgbClr val="C7000B"/>
              </a:buClr>
              <a:buFont typeface="Arial" panose="020B0604020202020204" pitchFamily="34" charset="0"/>
              <a:buNone/>
            </a:pPr>
            <a:r>
              <a:rPr lang="zh-CN" altLang="en-US" sz="1399" dirty="0" smtClean="0">
                <a:latin typeface="思源黑体 CN Regular" panose="020B0500000000000000" pitchFamily="34" charset="-122"/>
                <a:ea typeface="思源黑体 CN Regular" panose="020B0500000000000000" pitchFamily="34" charset="-122"/>
              </a:rPr>
              <a:t>在物理机上</a:t>
            </a:r>
            <a:r>
              <a:rPr lang="en-US" altLang="zh-CN" sz="1399" dirty="0" smtClean="0">
                <a:latin typeface="思源黑体 CN Regular" panose="020B0500000000000000" pitchFamily="34" charset="-122"/>
                <a:ea typeface="思源黑体 CN Regular" panose="020B0500000000000000" pitchFamily="34" charset="-122"/>
              </a:rPr>
              <a:t>bios</a:t>
            </a:r>
            <a:r>
              <a:rPr lang="zh-CN" altLang="en-US" sz="1399" dirty="0" smtClean="0">
                <a:latin typeface="思源黑体 CN Regular" panose="020B0500000000000000" pitchFamily="34" charset="-122"/>
                <a:ea typeface="思源黑体 CN Regular" panose="020B0500000000000000" pitchFamily="34" charset="-122"/>
              </a:rPr>
              <a:t>阶段完成硬件设备信息探索和各种表格</a:t>
            </a:r>
            <a:r>
              <a:rPr lang="en-US" altLang="zh-CN" sz="1399" dirty="0" smtClean="0">
                <a:latin typeface="思源黑体 CN Regular" panose="020B0500000000000000" pitchFamily="34" charset="-122"/>
                <a:ea typeface="思源黑体 CN Regular" panose="020B0500000000000000" pitchFamily="34" charset="-122"/>
              </a:rPr>
              <a:t>,</a:t>
            </a:r>
            <a:r>
              <a:rPr lang="zh-CN" altLang="en-US" sz="1399" dirty="0" smtClean="0">
                <a:latin typeface="思源黑体 CN Regular" panose="020B0500000000000000" pitchFamily="34" charset="-122"/>
                <a:ea typeface="思源黑体 CN Regular" panose="020B0500000000000000" pitchFamily="34" charset="-122"/>
              </a:rPr>
              <a:t>如</a:t>
            </a:r>
            <a:r>
              <a:rPr lang="en-US" altLang="zh-CN" sz="1399" dirty="0" smtClean="0">
                <a:latin typeface="思源黑体 CN Regular" panose="020B0500000000000000" pitchFamily="34" charset="-122"/>
                <a:ea typeface="思源黑体 CN Regular" panose="020B0500000000000000" pitchFamily="34" charset="-122"/>
              </a:rPr>
              <a:t>ACPI</a:t>
            </a:r>
            <a:r>
              <a:rPr lang="zh-CN" altLang="en-US" sz="1399" dirty="0" smtClean="0">
                <a:latin typeface="思源黑体 CN Regular" panose="020B0500000000000000" pitchFamily="34" charset="-122"/>
                <a:ea typeface="思源黑体 CN Regular" panose="020B0500000000000000" pitchFamily="34" charset="-122"/>
              </a:rPr>
              <a:t>，</a:t>
            </a:r>
            <a:endParaRPr lang="en-US" altLang="zh-CN" sz="1399" dirty="0" smtClean="0">
              <a:latin typeface="思源黑体 CN Regular" panose="020B0500000000000000" pitchFamily="34" charset="-122"/>
              <a:ea typeface="思源黑体 CN Regular" panose="020B0500000000000000" pitchFamily="34" charset="-122"/>
            </a:endParaRPr>
          </a:p>
          <a:p>
            <a:pPr marL="179928" indent="0">
              <a:spcAft>
                <a:spcPts val="500"/>
              </a:spcAft>
              <a:buClr>
                <a:srgbClr val="C7000B"/>
              </a:buClr>
              <a:buFont typeface="Arial" panose="020B0604020202020204" pitchFamily="34" charset="0"/>
              <a:buNone/>
            </a:pPr>
            <a:r>
              <a:rPr lang="en-US" altLang="zh-CN" sz="1399" dirty="0" smtClean="0">
                <a:latin typeface="思源黑体 CN Regular" panose="020B0500000000000000" pitchFamily="34" charset="-122"/>
                <a:ea typeface="思源黑体 CN Regular" panose="020B0500000000000000" pitchFamily="34" charset="-122"/>
              </a:rPr>
              <a:t>SMBIOS</a:t>
            </a:r>
            <a:r>
              <a:rPr lang="zh-CN" altLang="en-US" sz="1399" dirty="0" smtClean="0">
                <a:latin typeface="思源黑体 CN Regular" panose="020B0500000000000000" pitchFamily="34" charset="-122"/>
                <a:ea typeface="思源黑体 CN Regular" panose="020B0500000000000000" pitchFamily="34" charset="-122"/>
              </a:rPr>
              <a:t>，</a:t>
            </a:r>
            <a:r>
              <a:rPr lang="en-US" altLang="zh-CN" sz="1399" dirty="0" smtClean="0">
                <a:latin typeface="思源黑体 CN Regular" panose="020B0500000000000000" pitchFamily="34" charset="-122"/>
                <a:ea typeface="思源黑体 CN Regular" panose="020B0500000000000000" pitchFamily="34" charset="-122"/>
              </a:rPr>
              <a:t>E820</a:t>
            </a:r>
            <a:r>
              <a:rPr lang="zh-CN" altLang="en-US" sz="1399" dirty="0" smtClean="0">
                <a:latin typeface="思源黑体 CN Regular" panose="020B0500000000000000" pitchFamily="34" charset="-122"/>
                <a:ea typeface="思源黑体 CN Regular" panose="020B0500000000000000" pitchFamily="34" charset="-122"/>
              </a:rPr>
              <a:t>表等创建，在传统虚拟化环境下，这个是由</a:t>
            </a:r>
            <a:r>
              <a:rPr lang="en-US" altLang="zh-CN" sz="1399" dirty="0" err="1" smtClean="0">
                <a:latin typeface="思源黑体 CN Regular" panose="020B0500000000000000" pitchFamily="34" charset="-122"/>
                <a:ea typeface="思源黑体 CN Regular" panose="020B0500000000000000" pitchFamily="34" charset="-122"/>
              </a:rPr>
              <a:t>qemu</a:t>
            </a:r>
            <a:r>
              <a:rPr lang="zh-CN" altLang="en-US" sz="1399" dirty="0" smtClean="0">
                <a:latin typeface="思源黑体 CN Regular" panose="020B0500000000000000" pitchFamily="34" charset="-122"/>
                <a:ea typeface="思源黑体 CN Regular" panose="020B0500000000000000" pitchFamily="34" charset="-122"/>
              </a:rPr>
              <a:t>直接创建的</a:t>
            </a:r>
            <a:r>
              <a:rPr lang="en-US" altLang="zh-CN" sz="1399" dirty="0" smtClean="0">
                <a:latin typeface="思源黑体 CN Regular" panose="020B0500000000000000" pitchFamily="34" charset="-122"/>
                <a:ea typeface="思源黑体 CN Regular" panose="020B0500000000000000" pitchFamily="34" charset="-122"/>
              </a:rPr>
              <a:t>	</a:t>
            </a:r>
          </a:p>
          <a:p>
            <a:pPr>
              <a:buClr>
                <a:srgbClr val="C7000B"/>
              </a:buClr>
            </a:pPr>
            <a:r>
              <a:rPr lang="en-US" altLang="zh-CN" sz="1400" b="1" dirty="0">
                <a:latin typeface="思源黑体 CN Bold" panose="020B0800000000000000" pitchFamily="34" charset="-122"/>
                <a:ea typeface="思源黑体 CN Bold" panose="020B0800000000000000" pitchFamily="34" charset="-122"/>
              </a:rPr>
              <a:t>GRUB</a:t>
            </a:r>
            <a:r>
              <a:rPr lang="zh-CN" altLang="en-US" sz="1400" b="1" dirty="0">
                <a:latin typeface="思源黑体 CN Bold" panose="020B0800000000000000" pitchFamily="34" charset="-122"/>
                <a:ea typeface="思源黑体 CN Bold" panose="020B0800000000000000" pitchFamily="34" charset="-122"/>
              </a:rPr>
              <a:t>阶段：</a:t>
            </a:r>
            <a:endParaRPr lang="en-US" altLang="zh-CN" sz="1400" b="1" dirty="0">
              <a:latin typeface="思源黑体 CN Bold" panose="020B0800000000000000" pitchFamily="34" charset="-122"/>
              <a:ea typeface="思源黑体 CN Bold" panose="020B0800000000000000" pitchFamily="34" charset="-122"/>
            </a:endParaRPr>
          </a:p>
          <a:p>
            <a:pPr marL="179928" indent="0">
              <a:spcAft>
                <a:spcPts val="500"/>
              </a:spcAft>
              <a:buClr>
                <a:srgbClr val="C7000B"/>
              </a:buClr>
              <a:buFont typeface="Arial" panose="020B0604020202020204" pitchFamily="34" charset="0"/>
              <a:buNone/>
            </a:pPr>
            <a:r>
              <a:rPr lang="zh-CN" altLang="en-US" sz="1399" dirty="0" smtClean="0">
                <a:latin typeface="思源黑体 CN Regular" panose="020B0500000000000000" pitchFamily="34" charset="-122"/>
                <a:ea typeface="思源黑体 CN Regular" panose="020B0500000000000000" pitchFamily="34" charset="-122"/>
              </a:rPr>
              <a:t>向用户呈现可引导的内核，同时允许用户修改启动参数</a:t>
            </a:r>
            <a:endParaRPr lang="en-US" altLang="zh-CN" sz="1399" dirty="0" smtClean="0">
              <a:latin typeface="思源黑体 CN Regular" panose="020B0500000000000000" pitchFamily="34" charset="-122"/>
              <a:ea typeface="思源黑体 CN Regular" panose="020B0500000000000000" pitchFamily="34" charset="-122"/>
            </a:endParaRPr>
          </a:p>
          <a:p>
            <a:pPr>
              <a:buClr>
                <a:srgbClr val="C7000B"/>
              </a:buClr>
            </a:pPr>
            <a:r>
              <a:rPr lang="en-US" altLang="zh-CN" sz="1400" b="1" dirty="0">
                <a:latin typeface="思源黑体 CN Bold" panose="020B0800000000000000" pitchFamily="34" charset="-122"/>
                <a:ea typeface="思源黑体 CN Bold" panose="020B0800000000000000" pitchFamily="34" charset="-122"/>
              </a:rPr>
              <a:t>Setup</a:t>
            </a:r>
            <a:r>
              <a:rPr lang="zh-CN" altLang="en-US" sz="1400" b="1" dirty="0">
                <a:latin typeface="思源黑体 CN Bold" panose="020B0800000000000000" pitchFamily="34" charset="-122"/>
                <a:ea typeface="思源黑体 CN Bold" panose="020B0800000000000000" pitchFamily="34" charset="-122"/>
              </a:rPr>
              <a:t>阶段：</a:t>
            </a:r>
            <a:endParaRPr lang="en-US" altLang="zh-CN" sz="1400" b="1" dirty="0">
              <a:latin typeface="思源黑体 CN Bold" panose="020B0800000000000000" pitchFamily="34" charset="-122"/>
              <a:ea typeface="思源黑体 CN Bold" panose="020B0800000000000000" pitchFamily="34" charset="-122"/>
            </a:endParaRPr>
          </a:p>
          <a:p>
            <a:pPr marL="179928" indent="0">
              <a:buClr>
                <a:srgbClr val="C7000B"/>
              </a:buClr>
              <a:buFont typeface="Arial" panose="020B0604020202020204" pitchFamily="34" charset="0"/>
              <a:buNone/>
            </a:pPr>
            <a:r>
              <a:rPr lang="zh-CN" altLang="zh-CN" sz="1399" dirty="0" smtClean="0">
                <a:latin typeface="思源黑体 CN Regular" panose="020B0500000000000000" pitchFamily="34" charset="-122"/>
                <a:ea typeface="思源黑体 CN Regular" panose="020B0500000000000000" pitchFamily="34" charset="-122"/>
              </a:rPr>
              <a:t>初始化</a:t>
            </a:r>
            <a:r>
              <a:rPr lang="en-US" altLang="zh-CN" sz="1399" dirty="0" smtClean="0">
                <a:latin typeface="思源黑体 CN Regular" panose="020B0500000000000000" pitchFamily="34" charset="-122"/>
                <a:ea typeface="思源黑体 CN Regular" panose="020B0500000000000000" pitchFamily="34" charset="-122"/>
              </a:rPr>
              <a:t>boot </a:t>
            </a:r>
            <a:r>
              <a:rPr lang="en-US" altLang="zh-CN" sz="1399" dirty="0" err="1" smtClean="0">
                <a:latin typeface="思源黑体 CN Regular" panose="020B0500000000000000" pitchFamily="34" charset="-122"/>
                <a:ea typeface="思源黑体 CN Regular" panose="020B0500000000000000" pitchFamily="34" charset="-122"/>
              </a:rPr>
              <a:t>param</a:t>
            </a:r>
            <a:r>
              <a:rPr lang="zh-CN" altLang="zh-CN" sz="1399" dirty="0" smtClean="0">
                <a:latin typeface="思源黑体 CN Regular" panose="020B0500000000000000" pitchFamily="34" charset="-122"/>
                <a:ea typeface="思源黑体 CN Regular" panose="020B0500000000000000" pitchFamily="34" charset="-122"/>
              </a:rPr>
              <a:t>表，通过</a:t>
            </a:r>
            <a:r>
              <a:rPr lang="en-US" altLang="zh-CN" sz="1399" dirty="0" err="1" smtClean="0">
                <a:latin typeface="思源黑体 CN Regular" panose="020B0500000000000000" pitchFamily="34" charset="-122"/>
                <a:ea typeface="思源黑体 CN Regular" panose="020B0500000000000000" pitchFamily="34" charset="-122"/>
              </a:rPr>
              <a:t>int</a:t>
            </a:r>
            <a:r>
              <a:rPr lang="en-US" altLang="zh-CN" sz="1399" dirty="0" smtClean="0">
                <a:latin typeface="思源黑体 CN Regular" panose="020B0500000000000000" pitchFamily="34" charset="-122"/>
                <a:ea typeface="思源黑体 CN Regular" panose="020B0500000000000000" pitchFamily="34" charset="-122"/>
              </a:rPr>
              <a:t> 0x15</a:t>
            </a:r>
            <a:r>
              <a:rPr lang="zh-CN" altLang="zh-CN" sz="1399" dirty="0" smtClean="0">
                <a:latin typeface="思源黑体 CN Regular" panose="020B0500000000000000" pitchFamily="34" charset="-122"/>
                <a:ea typeface="思源黑体 CN Regular" panose="020B0500000000000000" pitchFamily="34" charset="-122"/>
              </a:rPr>
              <a:t>中断进入</a:t>
            </a:r>
            <a:r>
              <a:rPr lang="en-US" altLang="zh-CN" sz="1399" dirty="0" smtClean="0">
                <a:latin typeface="思源黑体 CN Regular" panose="020B0500000000000000" pitchFamily="34" charset="-122"/>
                <a:ea typeface="思源黑体 CN Regular" panose="020B0500000000000000" pitchFamily="34" charset="-122"/>
              </a:rPr>
              <a:t>bios</a:t>
            </a:r>
            <a:r>
              <a:rPr lang="zh-CN" altLang="zh-CN" sz="1399" dirty="0" smtClean="0">
                <a:latin typeface="思源黑体 CN Regular" panose="020B0500000000000000" pitchFamily="34" charset="-122"/>
                <a:ea typeface="思源黑体 CN Regular" panose="020B0500000000000000" pitchFamily="34" charset="-122"/>
              </a:rPr>
              <a:t>获取</a:t>
            </a:r>
            <a:r>
              <a:rPr lang="en-US" altLang="zh-CN" sz="1399" dirty="0" smtClean="0">
                <a:latin typeface="思源黑体 CN Regular" panose="020B0500000000000000" pitchFamily="34" charset="-122"/>
                <a:ea typeface="思源黑体 CN Regular" panose="020B0500000000000000" pitchFamily="34" charset="-122"/>
              </a:rPr>
              <a:t>e820</a:t>
            </a:r>
            <a:r>
              <a:rPr lang="zh-CN" altLang="zh-CN" sz="1399" dirty="0" smtClean="0">
                <a:latin typeface="思源黑体 CN Regular" panose="020B0500000000000000" pitchFamily="34" charset="-122"/>
                <a:ea typeface="思源黑体 CN Regular" panose="020B0500000000000000" pitchFamily="34" charset="-122"/>
              </a:rPr>
              <a:t>表</a:t>
            </a:r>
            <a:r>
              <a:rPr lang="zh-CN" altLang="en-US" sz="1399" dirty="0" smtClean="0">
                <a:latin typeface="思源黑体 CN Regular" panose="020B0500000000000000" pitchFamily="34" charset="-122"/>
                <a:ea typeface="思源黑体 CN Regular" panose="020B0500000000000000" pitchFamily="34" charset="-122"/>
              </a:rPr>
              <a:t>，</a:t>
            </a:r>
            <a:endParaRPr lang="en-US" altLang="zh-CN" sz="1399" dirty="0" smtClean="0">
              <a:latin typeface="思源黑体 CN Regular" panose="020B0500000000000000" pitchFamily="34" charset="-122"/>
              <a:ea typeface="思源黑体 CN Regular" panose="020B0500000000000000" pitchFamily="34" charset="-122"/>
            </a:endParaRPr>
          </a:p>
          <a:p>
            <a:pPr marL="179928" indent="0">
              <a:spcAft>
                <a:spcPts val="500"/>
              </a:spcAft>
              <a:buClr>
                <a:srgbClr val="C7000B"/>
              </a:buClr>
              <a:buFont typeface="Arial" panose="020B0604020202020204" pitchFamily="34" charset="0"/>
              <a:buNone/>
            </a:pPr>
            <a:r>
              <a:rPr lang="zh-CN" altLang="zh-CN" sz="1399" dirty="0" smtClean="0">
                <a:latin typeface="思源黑体 CN Regular" panose="020B0500000000000000" pitchFamily="34" charset="-122"/>
                <a:ea typeface="思源黑体 CN Regular" panose="020B0500000000000000" pitchFamily="34" charset="-122"/>
              </a:rPr>
              <a:t>并拷贝到</a:t>
            </a:r>
            <a:r>
              <a:rPr lang="en-US" altLang="zh-CN" sz="1399" dirty="0" smtClean="0">
                <a:latin typeface="思源黑体 CN Regular" panose="020B0500000000000000" pitchFamily="34" charset="-122"/>
                <a:ea typeface="思源黑体 CN Regular" panose="020B0500000000000000" pitchFamily="34" charset="-122"/>
              </a:rPr>
              <a:t>boot </a:t>
            </a:r>
            <a:r>
              <a:rPr lang="en-US" altLang="zh-CN" sz="1399" dirty="0" err="1" smtClean="0">
                <a:latin typeface="思源黑体 CN Regular" panose="020B0500000000000000" pitchFamily="34" charset="-122"/>
                <a:ea typeface="思源黑体 CN Regular" panose="020B0500000000000000" pitchFamily="34" charset="-122"/>
              </a:rPr>
              <a:t>param</a:t>
            </a:r>
            <a:r>
              <a:rPr lang="zh-CN" altLang="zh-CN" sz="1399" dirty="0" smtClean="0">
                <a:latin typeface="思源黑体 CN Regular" panose="020B0500000000000000" pitchFamily="34" charset="-122"/>
                <a:ea typeface="思源黑体 CN Regular" panose="020B0500000000000000" pitchFamily="34" charset="-122"/>
              </a:rPr>
              <a:t>表，最后设定</a:t>
            </a:r>
            <a:r>
              <a:rPr lang="en-US" altLang="zh-CN" sz="1399" dirty="0" err="1" smtClean="0">
                <a:latin typeface="思源黑体 CN Regular" panose="020B0500000000000000" pitchFamily="34" charset="-122"/>
                <a:ea typeface="思源黑体 CN Regular" panose="020B0500000000000000" pitchFamily="34" charset="-122"/>
              </a:rPr>
              <a:t>idt</a:t>
            </a:r>
            <a:r>
              <a:rPr lang="zh-CN" altLang="zh-CN" sz="1399" dirty="0" smtClean="0">
                <a:latin typeface="思源黑体 CN Regular" panose="020B0500000000000000" pitchFamily="34" charset="-122"/>
                <a:ea typeface="思源黑体 CN Regular" panose="020B0500000000000000" pitchFamily="34" charset="-122"/>
              </a:rPr>
              <a:t>，</a:t>
            </a:r>
            <a:r>
              <a:rPr lang="en-US" altLang="zh-CN" sz="1399" dirty="0" err="1" smtClean="0">
                <a:latin typeface="思源黑体 CN Regular" panose="020B0500000000000000" pitchFamily="34" charset="-122"/>
                <a:ea typeface="思源黑体 CN Regular" panose="020B0500000000000000" pitchFamily="34" charset="-122"/>
              </a:rPr>
              <a:t>gdt</a:t>
            </a:r>
            <a:r>
              <a:rPr lang="zh-CN" altLang="zh-CN" sz="1399" dirty="0" smtClean="0">
                <a:latin typeface="思源黑体 CN Regular" panose="020B0500000000000000" pitchFamily="34" charset="-122"/>
                <a:ea typeface="思源黑体 CN Regular" panose="020B0500000000000000" pitchFamily="34" charset="-122"/>
              </a:rPr>
              <a:t>表格，进入保护模式</a:t>
            </a:r>
            <a:endParaRPr lang="en-US" altLang="zh-CN" sz="1399" dirty="0" smtClean="0">
              <a:latin typeface="思源黑体 CN Regular" panose="020B0500000000000000" pitchFamily="34" charset="-122"/>
              <a:ea typeface="思源黑体 CN Regular" panose="020B0500000000000000" pitchFamily="34" charset="-122"/>
            </a:endParaRPr>
          </a:p>
          <a:p>
            <a:pPr>
              <a:buClr>
                <a:srgbClr val="C7000B"/>
              </a:buClr>
            </a:pPr>
            <a:r>
              <a:rPr lang="zh-CN" altLang="en-US" sz="1400" b="1" dirty="0">
                <a:latin typeface="思源黑体 CN Bold" panose="020B0800000000000000" pitchFamily="34" charset="-122"/>
                <a:ea typeface="思源黑体 CN Bold" panose="020B0800000000000000" pitchFamily="34" charset="-122"/>
              </a:rPr>
              <a:t>内核启动阶段</a:t>
            </a:r>
            <a:endParaRPr lang="en-US" altLang="zh-CN" sz="1400" b="1" dirty="0">
              <a:latin typeface="思源黑体 CN Bold" panose="020B0800000000000000" pitchFamily="34" charset="-122"/>
              <a:ea typeface="思源黑体 CN Bold" panose="020B0800000000000000" pitchFamily="34" charset="-122"/>
            </a:endParaRPr>
          </a:p>
          <a:p>
            <a:pPr marL="179928" indent="0">
              <a:buClr>
                <a:srgbClr val="C7000B"/>
              </a:buClr>
              <a:buFont typeface="Arial" panose="020B0604020202020204" pitchFamily="34" charset="0"/>
              <a:buNone/>
            </a:pPr>
            <a:r>
              <a:rPr lang="zh-CN" altLang="en-US" sz="1399" dirty="0" smtClean="0">
                <a:latin typeface="思源黑体 CN Regular" panose="020B0500000000000000" pitchFamily="34" charset="-122"/>
                <a:ea typeface="思源黑体 CN Regular" panose="020B0500000000000000" pitchFamily="34" charset="-122"/>
              </a:rPr>
              <a:t>引导内核，挂载磁盘，加载驱动</a:t>
            </a:r>
            <a:endParaRPr lang="en-US" altLang="zh-CN" sz="1399" dirty="0">
              <a:latin typeface="思源黑体 CN Regular" panose="020B0500000000000000" pitchFamily="34" charset="-122"/>
              <a:ea typeface="思源黑体 CN Regular" panose="020B0500000000000000" pitchFamily="34" charset="-122"/>
            </a:endParaRPr>
          </a:p>
        </p:txBody>
      </p:sp>
      <p:sp>
        <p:nvSpPr>
          <p:cNvPr id="7" name="矩形 6"/>
          <p:cNvSpPr/>
          <p:nvPr/>
        </p:nvSpPr>
        <p:spPr>
          <a:xfrm>
            <a:off x="530614" y="5382525"/>
            <a:ext cx="10958995" cy="1180638"/>
          </a:xfrm>
          <a:prstGeom prst="rect">
            <a:avLst/>
          </a:prstGeom>
          <a:solidFill>
            <a:schemeClr val="bg1">
              <a:lumMod val="95000"/>
            </a:schemeClr>
          </a:solidFill>
          <a:ln w="12700" cap="flat" cmpd="sng" algn="ctr">
            <a:gradFill flip="none" rotWithShape="1">
              <a:gsLst>
                <a:gs pos="50000">
                  <a:srgbClr val="FFFFFF">
                    <a:alpha val="10000"/>
                  </a:srgbClr>
                </a:gs>
                <a:gs pos="90000">
                  <a:srgbClr val="666666">
                    <a:alpha val="0"/>
                  </a:srgbClr>
                </a:gs>
                <a:gs pos="10000">
                  <a:srgbClr val="666666">
                    <a:alpha val="0"/>
                  </a:srgbClr>
                </a:gs>
                <a:gs pos="0">
                  <a:srgbClr val="C7000B"/>
                </a:gs>
                <a:gs pos="100000">
                  <a:srgbClr val="C7000B"/>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solidFill>
                <a:schemeClr val="bg1"/>
              </a:solidFill>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652692" y="5718581"/>
            <a:ext cx="10366775" cy="646079"/>
          </a:xfrm>
          <a:prstGeom prst="rect">
            <a:avLst/>
          </a:prstGeom>
        </p:spPr>
        <p:txBody>
          <a:bodyPr wrap="square">
            <a:spAutoFit/>
          </a:bodyPr>
          <a:lstStyle/>
          <a:p>
            <a:r>
              <a:rPr lang="zh-CN" altLang="en-US" sz="1799" dirty="0">
                <a:latin typeface="思源黑体 CN Regular" panose="020B0500000000000000" pitchFamily="34" charset="-122"/>
                <a:ea typeface="思源黑体 CN Regular" panose="020B0500000000000000" pitchFamily="34" charset="-122"/>
              </a:rPr>
              <a:t>前三个阶段在虚拟化场景中至少</a:t>
            </a:r>
            <a:r>
              <a:rPr lang="en-US" altLang="zh-CN" sz="1799" dirty="0">
                <a:latin typeface="思源黑体 CN Regular" panose="020B0500000000000000" pitchFamily="34" charset="-122"/>
                <a:ea typeface="思源黑体 CN Regular" panose="020B0500000000000000" pitchFamily="34" charset="-122"/>
              </a:rPr>
              <a:t>100ms</a:t>
            </a:r>
            <a:r>
              <a:rPr lang="zh-CN" altLang="en-US" sz="1799" dirty="0">
                <a:latin typeface="思源黑体 CN Regular" panose="020B0500000000000000" pitchFamily="34" charset="-122"/>
                <a:ea typeface="思源黑体 CN Regular" panose="020B0500000000000000" pitchFamily="34" charset="-122"/>
              </a:rPr>
              <a:t>以上时间，</a:t>
            </a:r>
            <a:r>
              <a:rPr lang="en-US" altLang="zh-CN" sz="1799" dirty="0">
                <a:latin typeface="思源黑体 CN Regular" panose="020B0500000000000000" pitchFamily="34" charset="-122"/>
                <a:ea typeface="思源黑体 CN Regular" panose="020B0500000000000000" pitchFamily="34" charset="-122"/>
              </a:rPr>
              <a:t>StratoVirt</a:t>
            </a:r>
            <a:r>
              <a:rPr lang="zh-CN" altLang="en-US" sz="1799" dirty="0">
                <a:latin typeface="思源黑体 CN Regular" panose="020B0500000000000000" pitchFamily="34" charset="-122"/>
                <a:ea typeface="思源黑体 CN Regular" panose="020B0500000000000000" pitchFamily="34" charset="-122"/>
              </a:rPr>
              <a:t>为了加快流程，会跳过阶段</a:t>
            </a:r>
            <a:r>
              <a:rPr lang="en-US" altLang="zh-CN" sz="1799" dirty="0">
                <a:latin typeface="思源黑体 CN Regular" panose="020B0500000000000000" pitchFamily="34" charset="-122"/>
                <a:ea typeface="思源黑体 CN Regular" panose="020B0500000000000000" pitchFamily="34" charset="-122"/>
              </a:rPr>
              <a:t>1~2</a:t>
            </a:r>
            <a:r>
              <a:rPr lang="zh-CN" altLang="en-US" sz="1799" dirty="0">
                <a:latin typeface="思源黑体 CN Regular" panose="020B0500000000000000" pitchFamily="34" charset="-122"/>
                <a:ea typeface="思源黑体 CN Regular" panose="020B0500000000000000" pitchFamily="34" charset="-122"/>
              </a:rPr>
              <a:t>，同时将</a:t>
            </a:r>
            <a:r>
              <a:rPr lang="en-US" altLang="zh-CN" sz="1799" dirty="0">
                <a:latin typeface="思源黑体 CN Regular" panose="020B0500000000000000" pitchFamily="34" charset="-122"/>
                <a:ea typeface="思源黑体 CN Regular" panose="020B0500000000000000" pitchFamily="34" charset="-122"/>
              </a:rPr>
              <a:t>setup</a:t>
            </a:r>
            <a:r>
              <a:rPr lang="zh-CN" altLang="en-US" sz="1799" dirty="0">
                <a:latin typeface="思源黑体 CN Regular" panose="020B0500000000000000" pitchFamily="34" charset="-122"/>
                <a:ea typeface="思源黑体 CN Regular" panose="020B0500000000000000" pitchFamily="34" charset="-122"/>
              </a:rPr>
              <a:t>阶段在</a:t>
            </a:r>
            <a:r>
              <a:rPr lang="en-US" altLang="zh-CN" sz="1799" dirty="0">
                <a:latin typeface="思源黑体 CN Regular" panose="020B0500000000000000" pitchFamily="34" charset="-122"/>
                <a:ea typeface="思源黑体 CN Regular" panose="020B0500000000000000" pitchFamily="34" charset="-122"/>
              </a:rPr>
              <a:t>Boot Loader</a:t>
            </a:r>
            <a:r>
              <a:rPr lang="zh-CN" altLang="en-US" sz="1799" dirty="0">
                <a:latin typeface="思源黑体 CN Regular" panose="020B0500000000000000" pitchFamily="34" charset="-122"/>
                <a:ea typeface="思源黑体 CN Regular" panose="020B0500000000000000" pitchFamily="34" charset="-122"/>
              </a:rPr>
              <a:t>中实现，会初始</a:t>
            </a:r>
            <a:r>
              <a:rPr lang="en-US" altLang="zh-CN" sz="1799" dirty="0">
                <a:latin typeface="思源黑体 CN Regular" panose="020B0500000000000000" pitchFamily="34" charset="-122"/>
                <a:ea typeface="思源黑体 CN Regular" panose="020B0500000000000000" pitchFamily="34" charset="-122"/>
              </a:rPr>
              <a:t>VCPU</a:t>
            </a:r>
            <a:r>
              <a:rPr lang="zh-CN" altLang="en-US" sz="1799" dirty="0">
                <a:latin typeface="思源黑体 CN Regular" panose="020B0500000000000000" pitchFamily="34" charset="-122"/>
                <a:ea typeface="思源黑体 CN Regular" panose="020B0500000000000000" pitchFamily="34" charset="-122"/>
              </a:rPr>
              <a:t>到保护模式，然后直接启动虚拟机</a:t>
            </a:r>
            <a:endParaRPr lang="en-US" altLang="zh-CN" sz="1799" dirty="0">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10304374" y="3381495"/>
            <a:ext cx="916426" cy="635546"/>
            <a:chOff x="10408444" y="3133725"/>
            <a:chExt cx="916784" cy="635794"/>
          </a:xfrm>
        </p:grpSpPr>
        <p:sp>
          <p:nvSpPr>
            <p:cNvPr id="10" name="圆角矩形 9"/>
            <p:cNvSpPr/>
            <p:nvPr/>
          </p:nvSpPr>
          <p:spPr>
            <a:xfrm>
              <a:off x="10408444" y="3133725"/>
              <a:ext cx="916784" cy="635794"/>
            </a:xfrm>
            <a:prstGeom prst="round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11" name="TextBox 1"/>
            <p:cNvSpPr txBox="1"/>
            <p:nvPr/>
          </p:nvSpPr>
          <p:spPr>
            <a:xfrm>
              <a:off x="10518985" y="3220790"/>
              <a:ext cx="695703" cy="461665"/>
            </a:xfrm>
            <a:prstGeom prst="rect">
              <a:avLst/>
            </a:prstGeom>
            <a:noFill/>
          </p:spPr>
          <p:txBody>
            <a:bodyPr wrap="none" lIns="0" tIns="0" rIns="0" bIns="0" rtlCol="0">
              <a:spAutoFit/>
            </a:bodyPr>
            <a:lstStyle/>
            <a:p>
              <a:pPr algn="ctr"/>
              <a:r>
                <a:rPr kumimoji="1" lang="en-US" altLang="zh-CN" sz="1000" dirty="0">
                  <a:solidFill>
                    <a:schemeClr val="bg1"/>
                  </a:solidFill>
                  <a:latin typeface="思源黑体 CN Regular" panose="020B0500000000000000" pitchFamily="34" charset="-122"/>
                  <a:ea typeface="思源黑体 CN Regular" panose="020B0500000000000000" pitchFamily="34" charset="-122"/>
                </a:rPr>
                <a:t>Hypervisor</a:t>
              </a:r>
            </a:p>
            <a:p>
              <a:pPr algn="ctr"/>
              <a:r>
                <a:rPr kumimoji="1" lang="en-US" altLang="zh-CN" sz="1000" dirty="0">
                  <a:solidFill>
                    <a:schemeClr val="bg1"/>
                  </a:solidFill>
                  <a:latin typeface="思源黑体 CN Regular" panose="020B0500000000000000" pitchFamily="34" charset="-122"/>
                  <a:ea typeface="思源黑体 CN Regular" panose="020B0500000000000000" pitchFamily="34" charset="-122"/>
                </a:rPr>
                <a:t>Direct Boot</a:t>
              </a:r>
            </a:p>
            <a:p>
              <a:pPr algn="ctr"/>
              <a:r>
                <a:rPr kumimoji="1" lang="en-US" altLang="zh-CN" sz="1000" dirty="0">
                  <a:solidFill>
                    <a:schemeClr val="bg1"/>
                  </a:solidFill>
                  <a:latin typeface="思源黑体 CN Regular" panose="020B0500000000000000" pitchFamily="34" charset="-122"/>
                  <a:ea typeface="思源黑体 CN Regular" panose="020B0500000000000000" pitchFamily="34" charset="-122"/>
                </a:rPr>
                <a:t>kernel</a:t>
              </a:r>
              <a:endParaRPr kumimoji="1" lang="zh-CN" altLang="en-US" sz="1000" dirty="0">
                <a:solidFill>
                  <a:schemeClr val="bg1"/>
                </a:solidFill>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1819300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实现剖析</a:t>
            </a: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a:t>
            </a:r>
            <a:r>
              <a:rPr lang="zh-CN" altLang="en-US"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极速</a:t>
            </a: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CPU</a:t>
            </a:r>
            <a:r>
              <a:rPr lang="zh-CN" altLang="en-US"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伸缩</a:t>
            </a:r>
            <a:endPar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endParaRPr>
          </a:p>
        </p:txBody>
      </p:sp>
      <p:sp>
        <p:nvSpPr>
          <p:cNvPr id="3" name="矩形 2"/>
          <p:cNvSpPr/>
          <p:nvPr/>
        </p:nvSpPr>
        <p:spPr>
          <a:xfrm>
            <a:off x="617297" y="1475435"/>
            <a:ext cx="4952652" cy="4714736"/>
          </a:xfrm>
          <a:prstGeom prst="rect">
            <a:avLst/>
          </a:prstGeom>
          <a:solidFill>
            <a:schemeClr val="bg1">
              <a:lumMod val="95000"/>
            </a:schemeClr>
          </a:solidFill>
          <a:ln w="12700" cap="flat" cmpd="sng" algn="ctr">
            <a:gradFill flip="none" rotWithShape="1">
              <a:gsLst>
                <a:gs pos="50000">
                  <a:srgbClr val="FFFFFF">
                    <a:alpha val="10000"/>
                  </a:srgbClr>
                </a:gs>
                <a:gs pos="90000">
                  <a:srgbClr val="666666">
                    <a:alpha val="0"/>
                  </a:srgbClr>
                </a:gs>
                <a:gs pos="10000">
                  <a:srgbClr val="666666">
                    <a:alpha val="0"/>
                  </a:srgbClr>
                </a:gs>
                <a:gs pos="0">
                  <a:srgbClr val="C7000B"/>
                </a:gs>
                <a:gs pos="100000">
                  <a:srgbClr val="C7000B"/>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4" name="圆角矩形 11"/>
          <p:cNvSpPr/>
          <p:nvPr/>
        </p:nvSpPr>
        <p:spPr bwMode="auto">
          <a:xfrm>
            <a:off x="5772132" y="1486659"/>
            <a:ext cx="5804160" cy="4703513"/>
          </a:xfrm>
          <a:prstGeom prst="roundRect">
            <a:avLst>
              <a:gd name="adj" fmla="val 0"/>
            </a:avLst>
          </a:prstGeom>
          <a:solidFill>
            <a:schemeClr val="bg2"/>
          </a:solidFill>
          <a:ln w="25400" cap="flat" cmpd="sng" algn="ctr">
            <a:noFill/>
            <a:prstDash val="solid"/>
          </a:ln>
          <a:effectLst/>
        </p:spPr>
        <p:txBody>
          <a:bodyPr wrap="square" lIns="0" rIns="0" rtlCol="0" anchor="ctr">
            <a:noAutofit/>
          </a:bodyPr>
          <a:lstStyle/>
          <a:p>
            <a:pPr defTabSz="913399" fontAlgn="ctr">
              <a:buSzPct val="50000"/>
            </a:pPr>
            <a:endParaRPr lang="zh-CN" altLang="en-US" sz="900" b="1" kern="0" dirty="0">
              <a:solidFill>
                <a:srgbClr val="EA0028"/>
              </a:solidFill>
              <a:latin typeface="思源黑体 CN Regular" panose="020B0500000000000000" pitchFamily="34" charset="-122"/>
              <a:ea typeface="思源黑体 CN Regular" panose="020B0500000000000000" pitchFamily="34" charset="-122"/>
              <a:cs typeface="Arial" pitchFamily="34" charset="0"/>
            </a:endParaRPr>
          </a:p>
        </p:txBody>
      </p:sp>
      <p:sp>
        <p:nvSpPr>
          <p:cNvPr id="5" name="内容占位符 2"/>
          <p:cNvSpPr txBox="1">
            <a:spLocks/>
          </p:cNvSpPr>
          <p:nvPr/>
        </p:nvSpPr>
        <p:spPr>
          <a:xfrm>
            <a:off x="5939676" y="1882682"/>
            <a:ext cx="5340350" cy="37121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636" indent="-285636">
              <a:lnSpc>
                <a:spcPct val="120000"/>
              </a:lnSpc>
              <a:spcAft>
                <a:spcPts val="1499"/>
              </a:spcAft>
              <a:buClr>
                <a:srgbClr val="C7000B"/>
              </a:buClr>
            </a:pPr>
            <a:r>
              <a:rPr lang="en-US" altLang="zh-CN" sz="1599" smtClean="0">
                <a:solidFill>
                  <a:srgbClr val="1D1D1A"/>
                </a:solidFill>
                <a:latin typeface="思源黑体 CN Regular" panose="020B0500000000000000" pitchFamily="34" charset="-122"/>
                <a:ea typeface="思源黑体 CN Regular" panose="020B0500000000000000" pitchFamily="34" charset="-122"/>
              </a:rPr>
              <a:t>STEP1: </a:t>
            </a:r>
            <a:r>
              <a:rPr lang="zh-CN" altLang="en-US" sz="1599" smtClean="0">
                <a:solidFill>
                  <a:srgbClr val="1D1D1A"/>
                </a:solidFill>
                <a:latin typeface="思源黑体 CN Regular" panose="020B0500000000000000" pitchFamily="34" charset="-122"/>
                <a:ea typeface="思源黑体 CN Regular" panose="020B0500000000000000" pitchFamily="34" charset="-122"/>
              </a:rPr>
              <a:t>启动虚拟机时，配置虚拟机满规格</a:t>
            </a:r>
            <a:r>
              <a:rPr lang="en-US" altLang="zh-CN" sz="1599" smtClean="0">
                <a:solidFill>
                  <a:srgbClr val="1D1D1A"/>
                </a:solidFill>
                <a:latin typeface="思源黑体 CN Regular" panose="020B0500000000000000" pitchFamily="34" charset="-122"/>
                <a:ea typeface="思源黑体 CN Regular" panose="020B0500000000000000" pitchFamily="34" charset="-122"/>
              </a:rPr>
              <a:t>VCPU</a:t>
            </a:r>
            <a:r>
              <a:rPr lang="zh-CN" altLang="en-US" sz="1599" smtClean="0">
                <a:solidFill>
                  <a:srgbClr val="1D1D1A"/>
                </a:solidFill>
                <a:latin typeface="思源黑体 CN Regular" panose="020B0500000000000000" pitchFamily="34" charset="-122"/>
                <a:ea typeface="思源黑体 CN Regular" panose="020B0500000000000000" pitchFamily="34" charset="-122"/>
              </a:rPr>
              <a:t>个数</a:t>
            </a:r>
            <a:r>
              <a:rPr lang="en-US" altLang="zh-CN" sz="1599" smtClean="0">
                <a:solidFill>
                  <a:srgbClr val="1D1D1A"/>
                </a:solidFill>
                <a:latin typeface="思源黑体 CN Regular" panose="020B0500000000000000" pitchFamily="34" charset="-122"/>
                <a:ea typeface="思源黑体 CN Regular" panose="020B0500000000000000" pitchFamily="34" charset="-122"/>
              </a:rPr>
              <a:t>maxcpus=N </a:t>
            </a:r>
          </a:p>
          <a:p>
            <a:pPr marL="285636" indent="-285636">
              <a:lnSpc>
                <a:spcPct val="120000"/>
              </a:lnSpc>
              <a:spcAft>
                <a:spcPts val="1499"/>
              </a:spcAft>
              <a:buClr>
                <a:srgbClr val="C7000B"/>
              </a:buClr>
            </a:pPr>
            <a:r>
              <a:rPr lang="en-US" altLang="zh-CN" sz="1599" smtClean="0">
                <a:solidFill>
                  <a:srgbClr val="1D1D1A"/>
                </a:solidFill>
                <a:latin typeface="思源黑体 CN Regular" panose="020B0500000000000000" pitchFamily="34" charset="-122"/>
                <a:ea typeface="思源黑体 CN Regular" panose="020B0500000000000000" pitchFamily="34" charset="-122"/>
              </a:rPr>
              <a:t>STEP2: </a:t>
            </a:r>
            <a:r>
              <a:rPr lang="zh-CN" altLang="en-US" sz="1599" smtClean="0">
                <a:solidFill>
                  <a:srgbClr val="1D1D1A"/>
                </a:solidFill>
                <a:latin typeface="思源黑体 CN Regular" panose="020B0500000000000000" pitchFamily="34" charset="-122"/>
                <a:ea typeface="思源黑体 CN Regular" panose="020B0500000000000000" pitchFamily="34" charset="-122"/>
              </a:rPr>
              <a:t>隐式修改虚拟机 </a:t>
            </a:r>
            <a:r>
              <a:rPr lang="en-US" altLang="zh-CN" sz="1599" smtClean="0">
                <a:solidFill>
                  <a:srgbClr val="1D1D1A"/>
                </a:solidFill>
                <a:latin typeface="思源黑体 CN Regular" panose="020B0500000000000000" pitchFamily="34" charset="-122"/>
                <a:ea typeface="思源黑体 CN Regular" panose="020B0500000000000000" pitchFamily="34" charset="-122"/>
              </a:rPr>
              <a:t>kernel cmdline maxcpus=M(</a:t>
            </a:r>
            <a:r>
              <a:rPr lang="zh-CN" altLang="en-US" sz="1599" smtClean="0">
                <a:solidFill>
                  <a:srgbClr val="1D1D1A"/>
                </a:solidFill>
                <a:latin typeface="思源黑体 CN Regular" panose="020B0500000000000000" pitchFamily="34" charset="-122"/>
                <a:ea typeface="思源黑体 CN Regular" panose="020B0500000000000000" pitchFamily="34" charset="-122"/>
              </a:rPr>
              <a:t>虚拟机内部实际上线</a:t>
            </a:r>
            <a:r>
              <a:rPr lang="en-US" altLang="zh-CN" sz="1599" smtClean="0">
                <a:solidFill>
                  <a:srgbClr val="1D1D1A"/>
                </a:solidFill>
                <a:latin typeface="思源黑体 CN Regular" panose="020B0500000000000000" pitchFamily="34" charset="-122"/>
                <a:ea typeface="思源黑体 CN Regular" panose="020B0500000000000000" pitchFamily="34" charset="-122"/>
              </a:rPr>
              <a:t>M</a:t>
            </a:r>
            <a:r>
              <a:rPr lang="zh-CN" altLang="en-US" sz="1599" smtClean="0">
                <a:solidFill>
                  <a:srgbClr val="1D1D1A"/>
                </a:solidFill>
                <a:latin typeface="思源黑体 CN Regular" panose="020B0500000000000000" pitchFamily="34" charset="-122"/>
                <a:ea typeface="思源黑体 CN Regular" panose="020B0500000000000000" pitchFamily="34" charset="-122"/>
              </a:rPr>
              <a:t>个</a:t>
            </a:r>
            <a:r>
              <a:rPr lang="en-US" altLang="zh-CN" sz="1599" smtClean="0">
                <a:solidFill>
                  <a:srgbClr val="1D1D1A"/>
                </a:solidFill>
                <a:latin typeface="思源黑体 CN Regular" panose="020B0500000000000000" pitchFamily="34" charset="-122"/>
                <a:ea typeface="思源黑体 CN Regular" panose="020B0500000000000000" pitchFamily="34" charset="-122"/>
              </a:rPr>
              <a:t>CPU</a:t>
            </a:r>
            <a:r>
              <a:rPr lang="zh-CN" altLang="en-US" sz="1599" smtClean="0">
                <a:solidFill>
                  <a:srgbClr val="1D1D1A"/>
                </a:solidFill>
                <a:latin typeface="思源黑体 CN Regular" panose="020B0500000000000000" pitchFamily="34" charset="-122"/>
                <a:ea typeface="思源黑体 CN Regular" panose="020B0500000000000000" pitchFamily="34" charset="-122"/>
              </a:rPr>
              <a:t>，剩余未被</a:t>
            </a:r>
            <a:r>
              <a:rPr lang="en-US" altLang="zh-CN" sz="1599" smtClean="0">
                <a:solidFill>
                  <a:srgbClr val="1D1D1A"/>
                </a:solidFill>
                <a:latin typeface="思源黑体 CN Regular" panose="020B0500000000000000" pitchFamily="34" charset="-122"/>
                <a:ea typeface="思源黑体 CN Regular" panose="020B0500000000000000" pitchFamily="34" charset="-122"/>
              </a:rPr>
              <a:t>online</a:t>
            </a:r>
            <a:r>
              <a:rPr lang="zh-CN" altLang="en-US" sz="1599" smtClean="0">
                <a:solidFill>
                  <a:srgbClr val="1D1D1A"/>
                </a:solidFill>
                <a:latin typeface="思源黑体 CN Regular" panose="020B0500000000000000" pitchFamily="34" charset="-122"/>
                <a:ea typeface="思源黑体 CN Regular" panose="020B0500000000000000" pitchFamily="34" charset="-122"/>
              </a:rPr>
              <a:t>的</a:t>
            </a:r>
            <a:r>
              <a:rPr lang="en-US" altLang="zh-CN" sz="1599" smtClean="0">
                <a:solidFill>
                  <a:srgbClr val="1D1D1A"/>
                </a:solidFill>
                <a:latin typeface="思源黑体 CN Regular" panose="020B0500000000000000" pitchFamily="34" charset="-122"/>
                <a:ea typeface="思源黑体 CN Regular" panose="020B0500000000000000" pitchFamily="34" charset="-122"/>
              </a:rPr>
              <a:t>VCPU</a:t>
            </a:r>
            <a:r>
              <a:rPr lang="zh-CN" altLang="en-US" sz="1599" smtClean="0">
                <a:solidFill>
                  <a:srgbClr val="1D1D1A"/>
                </a:solidFill>
                <a:latin typeface="思源黑体 CN Regular" panose="020B0500000000000000" pitchFamily="34" charset="-122"/>
                <a:ea typeface="思源黑体 CN Regular" panose="020B0500000000000000" pitchFamily="34" charset="-122"/>
              </a:rPr>
              <a:t>作为动态伸缩部分</a:t>
            </a:r>
            <a:r>
              <a:rPr lang="en-US" altLang="zh-CN" sz="1599" smtClean="0">
                <a:solidFill>
                  <a:srgbClr val="1D1D1A"/>
                </a:solidFill>
                <a:latin typeface="思源黑体 CN Regular" panose="020B0500000000000000" pitchFamily="34" charset="-122"/>
                <a:ea typeface="思源黑体 CN Regular" panose="020B0500000000000000" pitchFamily="34" charset="-122"/>
              </a:rPr>
              <a:t>)</a:t>
            </a:r>
          </a:p>
          <a:p>
            <a:pPr marL="285636" indent="-285636">
              <a:lnSpc>
                <a:spcPct val="120000"/>
              </a:lnSpc>
              <a:spcAft>
                <a:spcPts val="1499"/>
              </a:spcAft>
              <a:buClr>
                <a:srgbClr val="C7000B"/>
              </a:buClr>
            </a:pPr>
            <a:r>
              <a:rPr lang="en-US" altLang="zh-CN" sz="1599" smtClean="0">
                <a:solidFill>
                  <a:srgbClr val="1D1D1A"/>
                </a:solidFill>
                <a:latin typeface="思源黑体 CN Regular" panose="020B0500000000000000" pitchFamily="34" charset="-122"/>
                <a:ea typeface="思源黑体 CN Regular" panose="020B0500000000000000" pitchFamily="34" charset="-122"/>
              </a:rPr>
              <a:t>STEP3: </a:t>
            </a:r>
            <a:r>
              <a:rPr lang="zh-CN" altLang="en-US" sz="1599" smtClean="0">
                <a:solidFill>
                  <a:srgbClr val="1D1D1A"/>
                </a:solidFill>
                <a:latin typeface="思源黑体 CN Regular" panose="020B0500000000000000" pitchFamily="34" charset="-122"/>
                <a:ea typeface="思源黑体 CN Regular" panose="020B0500000000000000" pitchFamily="34" charset="-122"/>
              </a:rPr>
              <a:t>用户通过客户端工具下发</a:t>
            </a:r>
            <a:r>
              <a:rPr lang="en-US" altLang="zh-CN" sz="1599" smtClean="0">
                <a:solidFill>
                  <a:srgbClr val="1D1D1A"/>
                </a:solidFill>
                <a:latin typeface="思源黑体 CN Regular" panose="020B0500000000000000" pitchFamily="34" charset="-122"/>
                <a:ea typeface="思源黑体 CN Regular" panose="020B0500000000000000" pitchFamily="34" charset="-122"/>
              </a:rPr>
              <a:t>CPU</a:t>
            </a:r>
            <a:r>
              <a:rPr lang="zh-CN" altLang="en-US" sz="1599" smtClean="0">
                <a:solidFill>
                  <a:srgbClr val="1D1D1A"/>
                </a:solidFill>
                <a:latin typeface="思源黑体 CN Regular" panose="020B0500000000000000" pitchFamily="34" charset="-122"/>
                <a:ea typeface="思源黑体 CN Regular" panose="020B0500000000000000" pitchFamily="34" charset="-122"/>
              </a:rPr>
              <a:t>伸缩命令，</a:t>
            </a:r>
            <a:r>
              <a:rPr lang="en-US" altLang="zh-CN" sz="1599" smtClean="0">
                <a:solidFill>
                  <a:srgbClr val="1D1D1A"/>
                </a:solidFill>
                <a:latin typeface="思源黑体 CN Regular" panose="020B0500000000000000" pitchFamily="34" charset="-122"/>
                <a:ea typeface="思源黑体 CN Regular" panose="020B0500000000000000" pitchFamily="34" charset="-122"/>
              </a:rPr>
              <a:t>API-Server</a:t>
            </a:r>
            <a:r>
              <a:rPr lang="zh-CN" altLang="en-US" sz="1599" smtClean="0">
                <a:solidFill>
                  <a:srgbClr val="1D1D1A"/>
                </a:solidFill>
                <a:latin typeface="思源黑体 CN Regular" panose="020B0500000000000000" pitchFamily="34" charset="-122"/>
                <a:ea typeface="思源黑体 CN Regular" panose="020B0500000000000000" pitchFamily="34" charset="-122"/>
              </a:rPr>
              <a:t>将命令传递到虚拟机内部</a:t>
            </a:r>
          </a:p>
          <a:p>
            <a:pPr marL="285636" indent="-285636">
              <a:lnSpc>
                <a:spcPct val="120000"/>
              </a:lnSpc>
              <a:spcAft>
                <a:spcPts val="1499"/>
              </a:spcAft>
              <a:buClr>
                <a:srgbClr val="C7000B"/>
              </a:buClr>
            </a:pPr>
            <a:r>
              <a:rPr lang="en-US" altLang="zh-CN" sz="1599" smtClean="0">
                <a:solidFill>
                  <a:srgbClr val="1D1D1A"/>
                </a:solidFill>
                <a:latin typeface="思源黑体 CN Regular" panose="020B0500000000000000" pitchFamily="34" charset="-122"/>
                <a:ea typeface="思源黑体 CN Regular" panose="020B0500000000000000" pitchFamily="34" charset="-122"/>
              </a:rPr>
              <a:t>STEP4: </a:t>
            </a:r>
            <a:r>
              <a:rPr lang="zh-CN" altLang="en-US" sz="1599" smtClean="0">
                <a:solidFill>
                  <a:srgbClr val="1D1D1A"/>
                </a:solidFill>
                <a:latin typeface="思源黑体 CN Regular" panose="020B0500000000000000" pitchFamily="34" charset="-122"/>
                <a:ea typeface="思源黑体 CN Regular" panose="020B0500000000000000" pitchFamily="34" charset="-122"/>
              </a:rPr>
              <a:t>虚拟机内部</a:t>
            </a:r>
            <a:r>
              <a:rPr lang="en-US" altLang="zh-CN" sz="1599" smtClean="0">
                <a:solidFill>
                  <a:srgbClr val="1D1D1A"/>
                </a:solidFill>
                <a:latin typeface="思源黑体 CN Regular" panose="020B0500000000000000" pitchFamily="34" charset="-122"/>
                <a:ea typeface="思源黑体 CN Regular" panose="020B0500000000000000" pitchFamily="34" charset="-122"/>
              </a:rPr>
              <a:t>agent</a:t>
            </a:r>
            <a:r>
              <a:rPr lang="zh-CN" altLang="en-US" sz="1599" smtClean="0">
                <a:solidFill>
                  <a:srgbClr val="1D1D1A"/>
                </a:solidFill>
                <a:latin typeface="思源黑体 CN Regular" panose="020B0500000000000000" pitchFamily="34" charset="-122"/>
                <a:ea typeface="思源黑体 CN Regular" panose="020B0500000000000000" pitchFamily="34" charset="-122"/>
              </a:rPr>
              <a:t>执行</a:t>
            </a:r>
            <a:r>
              <a:rPr lang="en-US" altLang="zh-CN" sz="1599" smtClean="0">
                <a:solidFill>
                  <a:srgbClr val="1D1D1A"/>
                </a:solidFill>
                <a:latin typeface="思源黑体 CN Regular" panose="020B0500000000000000" pitchFamily="34" charset="-122"/>
                <a:ea typeface="思源黑体 CN Regular" panose="020B0500000000000000" pitchFamily="34" charset="-122"/>
              </a:rPr>
              <a:t>online/offline</a:t>
            </a:r>
            <a:r>
              <a:rPr lang="zh-CN" altLang="en-US" sz="1599" smtClean="0">
                <a:solidFill>
                  <a:srgbClr val="1D1D1A"/>
                </a:solidFill>
                <a:latin typeface="思源黑体 CN Regular" panose="020B0500000000000000" pitchFamily="34" charset="-122"/>
                <a:ea typeface="思源黑体 CN Regular" panose="020B0500000000000000" pitchFamily="34" charset="-122"/>
              </a:rPr>
              <a:t>快速上线</a:t>
            </a:r>
            <a:r>
              <a:rPr lang="en-US" altLang="zh-CN" sz="1599" smtClean="0">
                <a:solidFill>
                  <a:srgbClr val="1D1D1A"/>
                </a:solidFill>
                <a:latin typeface="思源黑体 CN Regular" panose="020B0500000000000000" pitchFamily="34" charset="-122"/>
                <a:ea typeface="思源黑体 CN Regular" panose="020B0500000000000000" pitchFamily="34" charset="-122"/>
              </a:rPr>
              <a:t>/</a:t>
            </a:r>
            <a:r>
              <a:rPr lang="zh-CN" altLang="en-US" sz="1599" smtClean="0">
                <a:solidFill>
                  <a:srgbClr val="1D1D1A"/>
                </a:solidFill>
                <a:latin typeface="思源黑体 CN Regular" panose="020B0500000000000000" pitchFamily="34" charset="-122"/>
                <a:ea typeface="思源黑体 CN Regular" panose="020B0500000000000000" pitchFamily="34" charset="-122"/>
              </a:rPr>
              <a:t>下线</a:t>
            </a:r>
            <a:r>
              <a:rPr lang="en-US" altLang="zh-CN" sz="1599" smtClean="0">
                <a:solidFill>
                  <a:srgbClr val="1D1D1A"/>
                </a:solidFill>
                <a:latin typeface="思源黑体 CN Regular" panose="020B0500000000000000" pitchFamily="34" charset="-122"/>
                <a:ea typeface="思源黑体 CN Regular" panose="020B0500000000000000" pitchFamily="34" charset="-122"/>
              </a:rPr>
              <a:t>VCPU</a:t>
            </a:r>
            <a:endParaRPr lang="en-US" altLang="zh-CN" sz="1599" dirty="0">
              <a:solidFill>
                <a:srgbClr val="1D1D1A"/>
              </a:solidFill>
              <a:latin typeface="思源黑体 CN Regular" panose="020B0500000000000000" pitchFamily="34" charset="-122"/>
              <a:ea typeface="思源黑体 CN Regular" panose="020B0500000000000000" pitchFamily="34" charset="-122"/>
            </a:endParaRPr>
          </a:p>
        </p:txBody>
      </p:sp>
      <p:pic>
        <p:nvPicPr>
          <p:cNvPr id="6" name="图片 5"/>
          <p:cNvPicPr>
            <a:picLocks noChangeAspect="1"/>
          </p:cNvPicPr>
          <p:nvPr/>
        </p:nvPicPr>
        <p:blipFill>
          <a:blip r:embed="rId2"/>
          <a:stretch>
            <a:fillRect/>
          </a:stretch>
        </p:blipFill>
        <p:spPr>
          <a:xfrm>
            <a:off x="979898" y="1939245"/>
            <a:ext cx="4227449" cy="3599044"/>
          </a:xfrm>
          <a:prstGeom prst="rect">
            <a:avLst/>
          </a:prstGeom>
        </p:spPr>
      </p:pic>
    </p:spTree>
    <p:extLst>
      <p:ext uri="{BB962C8B-B14F-4D97-AF65-F5344CB8AC3E}">
        <p14:creationId xmlns:p14="http://schemas.microsoft.com/office/powerpoint/2010/main" val="251138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5115" y="1429460"/>
            <a:ext cx="12186886" cy="880297"/>
          </a:xfrm>
          <a:prstGeom prst="rect">
            <a:avLst/>
          </a:prstGeom>
          <a:solidFill>
            <a:srgbClr val="00B0F0"/>
          </a:solidFill>
          <a:ln w="9525" cap="flat" cmpd="sng" algn="ctr">
            <a:noFill/>
            <a:prstDash val="solid"/>
            <a:round/>
            <a:headEnd type="none" w="med" len="med"/>
            <a:tailEnd type="none" w="med" len="med"/>
          </a:ln>
          <a:effectLst/>
        </p:spPr>
        <p:txBody>
          <a:bodyPr lIns="79002" tIns="39501" rIns="79002" bIns="39501"/>
          <a:lstStyle/>
          <a:p>
            <a:pPr defTabSz="799574">
              <a:defRPr/>
            </a:pPr>
            <a:endParaRPr lang="zh-CN" altLang="en-US" sz="1797" kern="0" dirty="0">
              <a:solidFill>
                <a:prstClr val="white"/>
              </a:solidFill>
              <a:latin typeface="微软雅黑" pitchFamily="34" charset="-122"/>
              <a:ea typeface="微软雅黑" pitchFamily="34" charset="-122"/>
            </a:endParaRPr>
          </a:p>
        </p:txBody>
      </p:sp>
      <p:grpSp>
        <p:nvGrpSpPr>
          <p:cNvPr id="5" name="组合 4"/>
          <p:cNvGrpSpPr/>
          <p:nvPr/>
        </p:nvGrpSpPr>
        <p:grpSpPr>
          <a:xfrm>
            <a:off x="3476087" y="1486659"/>
            <a:ext cx="4750305" cy="801249"/>
            <a:chOff x="3477444" y="1485900"/>
            <a:chExt cx="4752161" cy="801562"/>
          </a:xfrm>
          <a:solidFill>
            <a:schemeClr val="bg1">
              <a:lumMod val="50000"/>
            </a:schemeClr>
          </a:solidFill>
        </p:grpSpPr>
        <p:sp>
          <p:nvSpPr>
            <p:cNvPr id="6" name="矩形 5"/>
            <p:cNvSpPr/>
            <p:nvPr/>
          </p:nvSpPr>
          <p:spPr>
            <a:xfrm rot="5400000">
              <a:off x="5752268" y="-292822"/>
              <a:ext cx="595670" cy="4359005"/>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7" name="MH_SubTitle_1"/>
            <p:cNvSpPr txBox="1"/>
            <p:nvPr>
              <p:custDataLst>
                <p:tags r:id="rId5"/>
              </p:custDataLst>
            </p:nvPr>
          </p:nvSpPr>
          <p:spPr>
            <a:xfrm>
              <a:off x="5100863" y="1746888"/>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项目简介</a:t>
              </a:r>
            </a:p>
          </p:txBody>
        </p:sp>
        <p:grpSp>
          <p:nvGrpSpPr>
            <p:cNvPr id="8" name="组合 7"/>
            <p:cNvGrpSpPr/>
            <p:nvPr/>
          </p:nvGrpSpPr>
          <p:grpSpPr>
            <a:xfrm>
              <a:off x="3477444" y="1485900"/>
              <a:ext cx="698617" cy="801562"/>
              <a:chOff x="5819321" y="837839"/>
              <a:chExt cx="864001" cy="991316"/>
            </a:xfrm>
            <a:grpFill/>
          </p:grpSpPr>
          <p:sp>
            <p:nvSpPr>
              <p:cNvPr id="9" name="Flowchart: Decision 78"/>
              <p:cNvSpPr/>
              <p:nvPr/>
            </p:nvSpPr>
            <p:spPr>
              <a:xfrm>
                <a:off x="5819321" y="837839"/>
                <a:ext cx="864001"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0" name="Flowchart: Decision 79"/>
              <p:cNvSpPr/>
              <p:nvPr/>
            </p:nvSpPr>
            <p:spPr>
              <a:xfrm>
                <a:off x="5819321" y="965155"/>
                <a:ext cx="864000"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defRPr/>
                </a:pPr>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TextBox 12"/>
              <p:cNvSpPr txBox="1"/>
              <p:nvPr/>
            </p:nvSpPr>
            <p:spPr>
              <a:xfrm>
                <a:off x="6030107" y="1205272"/>
                <a:ext cx="442429" cy="380478"/>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rPr>
                  <a:t>01</a:t>
                </a:r>
                <a:endParaRPr lang="zh-CN" altLang="en-US"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endParaRPr>
              </a:p>
            </p:txBody>
          </p:sp>
        </p:grpSp>
      </p:grpSp>
      <p:grpSp>
        <p:nvGrpSpPr>
          <p:cNvPr id="12" name="组合 11"/>
          <p:cNvGrpSpPr/>
          <p:nvPr/>
        </p:nvGrpSpPr>
        <p:grpSpPr>
          <a:xfrm>
            <a:off x="3510875" y="2448011"/>
            <a:ext cx="4715514" cy="801249"/>
            <a:chOff x="3512246" y="2447628"/>
            <a:chExt cx="4717356" cy="801562"/>
          </a:xfrm>
          <a:solidFill>
            <a:schemeClr val="bg1">
              <a:lumMod val="50000"/>
            </a:schemeClr>
          </a:solidFill>
        </p:grpSpPr>
        <p:sp>
          <p:nvSpPr>
            <p:cNvPr id="13" name="矩形 12"/>
            <p:cNvSpPr/>
            <p:nvPr/>
          </p:nvSpPr>
          <p:spPr>
            <a:xfrm rot="5400000">
              <a:off x="5752266" y="668908"/>
              <a:ext cx="595670" cy="4359002"/>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14" name="MH_SubTitle_2"/>
            <p:cNvSpPr txBox="1"/>
            <p:nvPr>
              <p:custDataLst>
                <p:tags r:id="rId4"/>
              </p:custDataLst>
            </p:nvPr>
          </p:nvSpPr>
          <p:spPr>
            <a:xfrm>
              <a:off x="5100864" y="2708615"/>
              <a:ext cx="1806396" cy="276999"/>
            </a:xfrm>
            <a:prstGeom prst="rect">
              <a:avLst/>
            </a:prstGeom>
            <a:grpFill/>
          </p:spPr>
          <p:txBody>
            <a:bodyPr wrap="square" lIns="0" tIns="0" rIns="0" bIns="0" anchor="t" anchorCtr="0">
              <a:spAutoFit/>
            </a:bodyPr>
            <a:lstStyle>
              <a:defPPr>
                <a:defRPr lang="zh-CN"/>
              </a:defPPr>
              <a:lvl1pPr algn="ctr" defTabSz="914034">
                <a:defRPr sz="1799" b="1" kern="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sym typeface="Arial" panose="020B0604020202020204" pitchFamily="34" charset="0"/>
                </a:rPr>
                <a:t>背景意义</a:t>
              </a:r>
            </a:p>
          </p:txBody>
        </p:sp>
        <p:grpSp>
          <p:nvGrpSpPr>
            <p:cNvPr id="15" name="组合 14"/>
            <p:cNvGrpSpPr/>
            <p:nvPr/>
          </p:nvGrpSpPr>
          <p:grpSpPr>
            <a:xfrm>
              <a:off x="3512246" y="2447628"/>
              <a:ext cx="698616" cy="801562"/>
              <a:chOff x="3502770" y="3109621"/>
              <a:chExt cx="864000" cy="991316"/>
            </a:xfrm>
            <a:grpFill/>
          </p:grpSpPr>
          <p:sp>
            <p:nvSpPr>
              <p:cNvPr id="16" name="Flowchart: Decision 78"/>
              <p:cNvSpPr/>
              <p:nvPr/>
            </p:nvSpPr>
            <p:spPr>
              <a:xfrm>
                <a:off x="3502770" y="3109621"/>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7" name="Flowchart: Decision 79"/>
              <p:cNvSpPr/>
              <p:nvPr/>
            </p:nvSpPr>
            <p:spPr>
              <a:xfrm>
                <a:off x="3502770" y="3236937"/>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2"/>
              <p:cNvSpPr txBox="1"/>
              <p:nvPr/>
            </p:nvSpPr>
            <p:spPr>
              <a:xfrm>
                <a:off x="3713555" y="3477054"/>
                <a:ext cx="442429" cy="380637"/>
              </a:xfrm>
              <a:prstGeom prst="rect">
                <a:avLst/>
              </a:prstGeom>
              <a:grpFill/>
            </p:spPr>
            <p:txBody>
              <a:bodyPr wrap="square" lIns="0" tIns="0" rIns="0" bIns="0" rtlCol="0">
                <a:spAutoFit/>
              </a:bodyPr>
              <a:lstStyle>
                <a:defPPr>
                  <a:defRPr lang="zh-CN"/>
                </a:defPPr>
                <a:lvl1pPr algn="ctr" defTabSz="914034">
                  <a:defRPr sz="1999" b="1" kern="0">
                    <a:solidFill>
                      <a:srgbClr val="C7000B"/>
                    </a:solidFill>
                    <a:latin typeface="思源黑体 CN Bold" panose="020B0800000000000000" pitchFamily="34" charset="-122"/>
                    <a:ea typeface="思源黑体 CN Bold" panose="020B0800000000000000" pitchFamily="34" charset="-122"/>
                  </a:defRPr>
                </a:lvl1pPr>
              </a:lstStyle>
              <a:p>
                <a:r>
                  <a:rPr lang="en-US" altLang="zh-CN" dirty="0">
                    <a:sym typeface="字魂105号-简雅黑" panose="00000500000000000000" pitchFamily="2" charset="-122"/>
                  </a:rPr>
                  <a:t>02</a:t>
                </a:r>
                <a:endParaRPr lang="zh-CN" altLang="en-US" dirty="0">
                  <a:sym typeface="字魂105号-简雅黑" panose="00000500000000000000" pitchFamily="2" charset="-122"/>
                </a:endParaRPr>
              </a:p>
            </p:txBody>
          </p:sp>
        </p:grpSp>
      </p:grpSp>
      <p:grpSp>
        <p:nvGrpSpPr>
          <p:cNvPr id="19" name="组合 18"/>
          <p:cNvGrpSpPr/>
          <p:nvPr/>
        </p:nvGrpSpPr>
        <p:grpSpPr>
          <a:xfrm>
            <a:off x="3520359" y="3409363"/>
            <a:ext cx="4706027" cy="801249"/>
            <a:chOff x="3521734" y="3409355"/>
            <a:chExt cx="4707865" cy="801562"/>
          </a:xfrm>
          <a:solidFill>
            <a:schemeClr val="bg1">
              <a:lumMod val="50000"/>
            </a:schemeClr>
          </a:solidFill>
        </p:grpSpPr>
        <p:sp>
          <p:nvSpPr>
            <p:cNvPr id="20" name="矩形 19"/>
            <p:cNvSpPr/>
            <p:nvPr/>
          </p:nvSpPr>
          <p:spPr>
            <a:xfrm rot="5400000">
              <a:off x="5752265" y="1630638"/>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1" name="MH_SubTitle_3"/>
            <p:cNvSpPr txBox="1"/>
            <p:nvPr>
              <p:custDataLst>
                <p:tags r:id="rId3"/>
              </p:custDataLst>
            </p:nvPr>
          </p:nvSpPr>
          <p:spPr>
            <a:xfrm>
              <a:off x="5100863" y="3670343"/>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架构设计</a:t>
              </a:r>
            </a:p>
          </p:txBody>
        </p:sp>
        <p:grpSp>
          <p:nvGrpSpPr>
            <p:cNvPr id="22" name="组合 21"/>
            <p:cNvGrpSpPr/>
            <p:nvPr/>
          </p:nvGrpSpPr>
          <p:grpSpPr>
            <a:xfrm>
              <a:off x="3521734" y="3409355"/>
              <a:ext cx="698616" cy="801562"/>
              <a:chOff x="5874095" y="3632405"/>
              <a:chExt cx="864000" cy="991316"/>
            </a:xfrm>
            <a:grpFill/>
          </p:grpSpPr>
          <p:sp>
            <p:nvSpPr>
              <p:cNvPr id="23"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24"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03</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26" name="组合 25"/>
          <p:cNvGrpSpPr/>
          <p:nvPr/>
        </p:nvGrpSpPr>
        <p:grpSpPr>
          <a:xfrm>
            <a:off x="3520360" y="4370715"/>
            <a:ext cx="4706026" cy="801249"/>
            <a:chOff x="3521735" y="4371083"/>
            <a:chExt cx="4707864" cy="801562"/>
          </a:xfrm>
          <a:solidFill>
            <a:schemeClr val="bg1">
              <a:lumMod val="50000"/>
            </a:schemeClr>
          </a:solidFill>
        </p:grpSpPr>
        <p:sp>
          <p:nvSpPr>
            <p:cNvPr id="27" name="矩形 26"/>
            <p:cNvSpPr/>
            <p:nvPr/>
          </p:nvSpPr>
          <p:spPr>
            <a:xfrm rot="5400000">
              <a:off x="5752265" y="259236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8" name="MH_SubTitle_3"/>
            <p:cNvSpPr txBox="1"/>
            <p:nvPr>
              <p:custDataLst>
                <p:tags r:id="rId2"/>
              </p:custDataLst>
            </p:nvPr>
          </p:nvSpPr>
          <p:spPr>
            <a:xfrm>
              <a:off x="5100863" y="463206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实现剖析</a:t>
              </a:r>
            </a:p>
          </p:txBody>
        </p:sp>
        <p:grpSp>
          <p:nvGrpSpPr>
            <p:cNvPr id="29" name="组合 28"/>
            <p:cNvGrpSpPr/>
            <p:nvPr/>
          </p:nvGrpSpPr>
          <p:grpSpPr>
            <a:xfrm>
              <a:off x="3521735" y="4371083"/>
              <a:ext cx="698616" cy="801562"/>
              <a:chOff x="5874095" y="3632405"/>
              <a:chExt cx="864000" cy="991316"/>
            </a:xfrm>
            <a:grpFill/>
          </p:grpSpPr>
          <p:sp>
            <p:nvSpPr>
              <p:cNvPr id="30"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1"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04</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33" name="组合 32"/>
          <p:cNvGrpSpPr/>
          <p:nvPr/>
        </p:nvGrpSpPr>
        <p:grpSpPr>
          <a:xfrm>
            <a:off x="3520360" y="5332070"/>
            <a:ext cx="4706026" cy="801249"/>
            <a:chOff x="3521735" y="5332813"/>
            <a:chExt cx="4707864" cy="801562"/>
          </a:xfrm>
          <a:solidFill>
            <a:schemeClr val="bg1">
              <a:lumMod val="50000"/>
            </a:schemeClr>
          </a:solidFill>
        </p:grpSpPr>
        <p:sp>
          <p:nvSpPr>
            <p:cNvPr id="34" name="矩形 33"/>
            <p:cNvSpPr/>
            <p:nvPr/>
          </p:nvSpPr>
          <p:spPr>
            <a:xfrm rot="5400000">
              <a:off x="5752265" y="355409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35" name="MH_SubTitle_3"/>
            <p:cNvSpPr txBox="1"/>
            <p:nvPr>
              <p:custDataLst>
                <p:tags r:id="rId1"/>
              </p:custDataLst>
            </p:nvPr>
          </p:nvSpPr>
          <p:spPr>
            <a:xfrm>
              <a:off x="5100863" y="559379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路标计划</a:t>
              </a:r>
            </a:p>
          </p:txBody>
        </p:sp>
        <p:grpSp>
          <p:nvGrpSpPr>
            <p:cNvPr id="36" name="组合 35"/>
            <p:cNvGrpSpPr/>
            <p:nvPr/>
          </p:nvGrpSpPr>
          <p:grpSpPr>
            <a:xfrm>
              <a:off x="3521735" y="5332813"/>
              <a:ext cx="698616" cy="801562"/>
              <a:chOff x="5874095" y="3632405"/>
              <a:chExt cx="864000" cy="991316"/>
            </a:xfrm>
            <a:grpFill/>
          </p:grpSpPr>
          <p:sp>
            <p:nvSpPr>
              <p:cNvPr id="37"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8"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05</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spTree>
    <p:extLst>
      <p:ext uri="{BB962C8B-B14F-4D97-AF65-F5344CB8AC3E}">
        <p14:creationId xmlns:p14="http://schemas.microsoft.com/office/powerpoint/2010/main" val="166239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919" y="5296368"/>
            <a:ext cx="12186886" cy="880297"/>
          </a:xfrm>
          <a:prstGeom prst="rect">
            <a:avLst/>
          </a:prstGeom>
          <a:solidFill>
            <a:srgbClr val="00B0F0"/>
          </a:solidFill>
          <a:ln w="9525" cap="flat" cmpd="sng" algn="ctr">
            <a:noFill/>
            <a:prstDash val="solid"/>
            <a:round/>
            <a:headEnd type="none" w="med" len="med"/>
            <a:tailEnd type="none" w="med" len="med"/>
          </a:ln>
          <a:effectLst/>
        </p:spPr>
        <p:txBody>
          <a:bodyPr lIns="79002" tIns="39501" rIns="79002" bIns="39501"/>
          <a:lstStyle/>
          <a:p>
            <a:pPr defTabSz="799574">
              <a:defRPr/>
            </a:pPr>
            <a:endParaRPr lang="zh-CN" altLang="en-US" sz="1797" kern="0" dirty="0">
              <a:solidFill>
                <a:prstClr val="white"/>
              </a:solidFill>
              <a:latin typeface="微软雅黑" pitchFamily="34" charset="-122"/>
              <a:ea typeface="微软雅黑" pitchFamily="34" charset="-122"/>
            </a:endParaRPr>
          </a:p>
        </p:txBody>
      </p:sp>
      <p:grpSp>
        <p:nvGrpSpPr>
          <p:cNvPr id="5" name="组合 4"/>
          <p:cNvGrpSpPr/>
          <p:nvPr/>
        </p:nvGrpSpPr>
        <p:grpSpPr>
          <a:xfrm>
            <a:off x="3476087" y="1486659"/>
            <a:ext cx="4750305" cy="801249"/>
            <a:chOff x="3477444" y="1485900"/>
            <a:chExt cx="4752161" cy="801562"/>
          </a:xfrm>
          <a:solidFill>
            <a:schemeClr val="bg1">
              <a:lumMod val="50000"/>
            </a:schemeClr>
          </a:solidFill>
        </p:grpSpPr>
        <p:sp>
          <p:nvSpPr>
            <p:cNvPr id="6" name="矩形 5"/>
            <p:cNvSpPr/>
            <p:nvPr/>
          </p:nvSpPr>
          <p:spPr>
            <a:xfrm rot="5400000">
              <a:off x="5752268" y="-292822"/>
              <a:ext cx="595670" cy="4359005"/>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7" name="MH_SubTitle_1"/>
            <p:cNvSpPr txBox="1"/>
            <p:nvPr>
              <p:custDataLst>
                <p:tags r:id="rId5"/>
              </p:custDataLst>
            </p:nvPr>
          </p:nvSpPr>
          <p:spPr>
            <a:xfrm>
              <a:off x="5100863" y="1746888"/>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项目简介</a:t>
              </a:r>
            </a:p>
          </p:txBody>
        </p:sp>
        <p:grpSp>
          <p:nvGrpSpPr>
            <p:cNvPr id="8" name="组合 7"/>
            <p:cNvGrpSpPr/>
            <p:nvPr/>
          </p:nvGrpSpPr>
          <p:grpSpPr>
            <a:xfrm>
              <a:off x="3477444" y="1485900"/>
              <a:ext cx="698617" cy="801562"/>
              <a:chOff x="5819321" y="837839"/>
              <a:chExt cx="864001" cy="991316"/>
            </a:xfrm>
            <a:grpFill/>
          </p:grpSpPr>
          <p:sp>
            <p:nvSpPr>
              <p:cNvPr id="9" name="Flowchart: Decision 78"/>
              <p:cNvSpPr/>
              <p:nvPr/>
            </p:nvSpPr>
            <p:spPr>
              <a:xfrm>
                <a:off x="5819321" y="837839"/>
                <a:ext cx="864001"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0" name="Flowchart: Decision 79"/>
              <p:cNvSpPr/>
              <p:nvPr/>
            </p:nvSpPr>
            <p:spPr>
              <a:xfrm>
                <a:off x="5819321" y="965155"/>
                <a:ext cx="864000"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defRPr/>
                </a:pPr>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TextBox 12"/>
              <p:cNvSpPr txBox="1"/>
              <p:nvPr/>
            </p:nvSpPr>
            <p:spPr>
              <a:xfrm>
                <a:off x="6030107" y="1205272"/>
                <a:ext cx="442429" cy="380478"/>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rPr>
                  <a:t>01</a:t>
                </a:r>
                <a:endParaRPr lang="zh-CN" altLang="en-US"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endParaRPr>
              </a:p>
            </p:txBody>
          </p:sp>
        </p:grpSp>
      </p:grpSp>
      <p:grpSp>
        <p:nvGrpSpPr>
          <p:cNvPr id="12" name="组合 11"/>
          <p:cNvGrpSpPr/>
          <p:nvPr/>
        </p:nvGrpSpPr>
        <p:grpSpPr>
          <a:xfrm>
            <a:off x="3510875" y="2448011"/>
            <a:ext cx="4715514" cy="801249"/>
            <a:chOff x="3512246" y="2447628"/>
            <a:chExt cx="4717356" cy="801562"/>
          </a:xfrm>
          <a:solidFill>
            <a:schemeClr val="bg1">
              <a:lumMod val="50000"/>
            </a:schemeClr>
          </a:solidFill>
        </p:grpSpPr>
        <p:sp>
          <p:nvSpPr>
            <p:cNvPr id="13" name="矩形 12"/>
            <p:cNvSpPr/>
            <p:nvPr/>
          </p:nvSpPr>
          <p:spPr>
            <a:xfrm rot="5400000">
              <a:off x="5752266" y="668908"/>
              <a:ext cx="595670" cy="4359002"/>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14" name="MH_SubTitle_2"/>
            <p:cNvSpPr txBox="1"/>
            <p:nvPr>
              <p:custDataLst>
                <p:tags r:id="rId4"/>
              </p:custDataLst>
            </p:nvPr>
          </p:nvSpPr>
          <p:spPr>
            <a:xfrm>
              <a:off x="5100864" y="2708615"/>
              <a:ext cx="1806396" cy="276999"/>
            </a:xfrm>
            <a:prstGeom prst="rect">
              <a:avLst/>
            </a:prstGeom>
            <a:grpFill/>
          </p:spPr>
          <p:txBody>
            <a:bodyPr wrap="square" lIns="0" tIns="0" rIns="0" bIns="0" anchor="t" anchorCtr="0">
              <a:spAutoFit/>
            </a:bodyPr>
            <a:lstStyle>
              <a:defPPr>
                <a:defRPr lang="zh-CN"/>
              </a:defPPr>
              <a:lvl1pPr algn="ctr" defTabSz="914034">
                <a:defRPr sz="1799" b="1" kern="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sym typeface="Arial" panose="020B0604020202020204" pitchFamily="34" charset="0"/>
                </a:rPr>
                <a:t>背景意义</a:t>
              </a:r>
            </a:p>
          </p:txBody>
        </p:sp>
        <p:grpSp>
          <p:nvGrpSpPr>
            <p:cNvPr id="15" name="组合 14"/>
            <p:cNvGrpSpPr/>
            <p:nvPr/>
          </p:nvGrpSpPr>
          <p:grpSpPr>
            <a:xfrm>
              <a:off x="3512246" y="2447628"/>
              <a:ext cx="698616" cy="801562"/>
              <a:chOff x="3502770" y="3109621"/>
              <a:chExt cx="864000" cy="991316"/>
            </a:xfrm>
            <a:grpFill/>
          </p:grpSpPr>
          <p:sp>
            <p:nvSpPr>
              <p:cNvPr id="16" name="Flowchart: Decision 78"/>
              <p:cNvSpPr/>
              <p:nvPr/>
            </p:nvSpPr>
            <p:spPr>
              <a:xfrm>
                <a:off x="3502770" y="3109621"/>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7" name="Flowchart: Decision 79"/>
              <p:cNvSpPr/>
              <p:nvPr/>
            </p:nvSpPr>
            <p:spPr>
              <a:xfrm>
                <a:off x="3502770" y="3236937"/>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2"/>
              <p:cNvSpPr txBox="1"/>
              <p:nvPr/>
            </p:nvSpPr>
            <p:spPr>
              <a:xfrm>
                <a:off x="3713555" y="3477054"/>
                <a:ext cx="442429" cy="380637"/>
              </a:xfrm>
              <a:prstGeom prst="rect">
                <a:avLst/>
              </a:prstGeom>
              <a:grpFill/>
            </p:spPr>
            <p:txBody>
              <a:bodyPr wrap="square" lIns="0" tIns="0" rIns="0" bIns="0" rtlCol="0">
                <a:spAutoFit/>
              </a:bodyPr>
              <a:lstStyle>
                <a:defPPr>
                  <a:defRPr lang="zh-CN"/>
                </a:defPPr>
                <a:lvl1pPr algn="ctr" defTabSz="914034">
                  <a:defRPr sz="1999" b="1" kern="0">
                    <a:solidFill>
                      <a:srgbClr val="C7000B"/>
                    </a:solidFill>
                    <a:latin typeface="思源黑体 CN Bold" panose="020B0800000000000000" pitchFamily="34" charset="-122"/>
                    <a:ea typeface="思源黑体 CN Bold" panose="020B0800000000000000" pitchFamily="34" charset="-122"/>
                  </a:defRPr>
                </a:lvl1pPr>
              </a:lstStyle>
              <a:p>
                <a:r>
                  <a:rPr lang="en-US" altLang="zh-CN" dirty="0">
                    <a:sym typeface="字魂105号-简雅黑" panose="00000500000000000000" pitchFamily="2" charset="-122"/>
                  </a:rPr>
                  <a:t>02</a:t>
                </a:r>
                <a:endParaRPr lang="zh-CN" altLang="en-US" dirty="0">
                  <a:sym typeface="字魂105号-简雅黑" panose="00000500000000000000" pitchFamily="2" charset="-122"/>
                </a:endParaRPr>
              </a:p>
            </p:txBody>
          </p:sp>
        </p:grpSp>
      </p:grpSp>
      <p:grpSp>
        <p:nvGrpSpPr>
          <p:cNvPr id="19" name="组合 18"/>
          <p:cNvGrpSpPr/>
          <p:nvPr/>
        </p:nvGrpSpPr>
        <p:grpSpPr>
          <a:xfrm>
            <a:off x="3520359" y="3409363"/>
            <a:ext cx="4706027" cy="801249"/>
            <a:chOff x="3521734" y="3409355"/>
            <a:chExt cx="4707865" cy="801562"/>
          </a:xfrm>
          <a:solidFill>
            <a:schemeClr val="bg1">
              <a:lumMod val="50000"/>
            </a:schemeClr>
          </a:solidFill>
        </p:grpSpPr>
        <p:sp>
          <p:nvSpPr>
            <p:cNvPr id="20" name="矩形 19"/>
            <p:cNvSpPr/>
            <p:nvPr/>
          </p:nvSpPr>
          <p:spPr>
            <a:xfrm rot="5400000">
              <a:off x="5752265" y="1630638"/>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1" name="MH_SubTitle_3"/>
            <p:cNvSpPr txBox="1"/>
            <p:nvPr>
              <p:custDataLst>
                <p:tags r:id="rId3"/>
              </p:custDataLst>
            </p:nvPr>
          </p:nvSpPr>
          <p:spPr>
            <a:xfrm>
              <a:off x="5100863" y="3670343"/>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架构设计</a:t>
              </a:r>
            </a:p>
          </p:txBody>
        </p:sp>
        <p:grpSp>
          <p:nvGrpSpPr>
            <p:cNvPr id="22" name="组合 21"/>
            <p:cNvGrpSpPr/>
            <p:nvPr/>
          </p:nvGrpSpPr>
          <p:grpSpPr>
            <a:xfrm>
              <a:off x="3521734" y="3409355"/>
              <a:ext cx="698616" cy="801562"/>
              <a:chOff x="5874095" y="3632405"/>
              <a:chExt cx="864000" cy="991316"/>
            </a:xfrm>
            <a:grpFill/>
          </p:grpSpPr>
          <p:sp>
            <p:nvSpPr>
              <p:cNvPr id="23"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24"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03</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26" name="组合 25"/>
          <p:cNvGrpSpPr/>
          <p:nvPr/>
        </p:nvGrpSpPr>
        <p:grpSpPr>
          <a:xfrm>
            <a:off x="3520360" y="4370715"/>
            <a:ext cx="4706026" cy="801249"/>
            <a:chOff x="3521735" y="4371083"/>
            <a:chExt cx="4707864" cy="801562"/>
          </a:xfrm>
          <a:solidFill>
            <a:schemeClr val="bg1">
              <a:lumMod val="50000"/>
            </a:schemeClr>
          </a:solidFill>
        </p:grpSpPr>
        <p:sp>
          <p:nvSpPr>
            <p:cNvPr id="27" name="矩形 26"/>
            <p:cNvSpPr/>
            <p:nvPr/>
          </p:nvSpPr>
          <p:spPr>
            <a:xfrm rot="5400000">
              <a:off x="5752265" y="259236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8" name="MH_SubTitle_3"/>
            <p:cNvSpPr txBox="1"/>
            <p:nvPr>
              <p:custDataLst>
                <p:tags r:id="rId2"/>
              </p:custDataLst>
            </p:nvPr>
          </p:nvSpPr>
          <p:spPr>
            <a:xfrm>
              <a:off x="5100863" y="463206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实现剖析</a:t>
              </a:r>
            </a:p>
          </p:txBody>
        </p:sp>
        <p:grpSp>
          <p:nvGrpSpPr>
            <p:cNvPr id="29" name="组合 28"/>
            <p:cNvGrpSpPr/>
            <p:nvPr/>
          </p:nvGrpSpPr>
          <p:grpSpPr>
            <a:xfrm>
              <a:off x="3521735" y="4371083"/>
              <a:ext cx="698616" cy="801562"/>
              <a:chOff x="5874095" y="3632405"/>
              <a:chExt cx="864000" cy="991316"/>
            </a:xfrm>
            <a:grpFill/>
          </p:grpSpPr>
          <p:sp>
            <p:nvSpPr>
              <p:cNvPr id="30"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1"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04</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33" name="组合 32"/>
          <p:cNvGrpSpPr/>
          <p:nvPr/>
        </p:nvGrpSpPr>
        <p:grpSpPr>
          <a:xfrm>
            <a:off x="3520360" y="5332070"/>
            <a:ext cx="4706026" cy="801249"/>
            <a:chOff x="3521735" y="5332813"/>
            <a:chExt cx="4707864" cy="801562"/>
          </a:xfrm>
          <a:solidFill>
            <a:schemeClr val="bg1">
              <a:lumMod val="50000"/>
            </a:schemeClr>
          </a:solidFill>
        </p:grpSpPr>
        <p:sp>
          <p:nvSpPr>
            <p:cNvPr id="34" name="矩形 33"/>
            <p:cNvSpPr/>
            <p:nvPr/>
          </p:nvSpPr>
          <p:spPr>
            <a:xfrm rot="5400000">
              <a:off x="5752265" y="355409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35" name="MH_SubTitle_3"/>
            <p:cNvSpPr txBox="1"/>
            <p:nvPr>
              <p:custDataLst>
                <p:tags r:id="rId1"/>
              </p:custDataLst>
            </p:nvPr>
          </p:nvSpPr>
          <p:spPr>
            <a:xfrm>
              <a:off x="5100863" y="559379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路标计划</a:t>
              </a:r>
            </a:p>
          </p:txBody>
        </p:sp>
        <p:grpSp>
          <p:nvGrpSpPr>
            <p:cNvPr id="36" name="组合 35"/>
            <p:cNvGrpSpPr/>
            <p:nvPr/>
          </p:nvGrpSpPr>
          <p:grpSpPr>
            <a:xfrm>
              <a:off x="3521735" y="5332813"/>
              <a:ext cx="698616" cy="801562"/>
              <a:chOff x="5874095" y="3632405"/>
              <a:chExt cx="864000" cy="991316"/>
            </a:xfrm>
            <a:grpFill/>
          </p:grpSpPr>
          <p:sp>
            <p:nvSpPr>
              <p:cNvPr id="37"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8"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05</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spTree>
    <p:extLst>
      <p:ext uri="{BB962C8B-B14F-4D97-AF65-F5344CB8AC3E}">
        <p14:creationId xmlns:p14="http://schemas.microsoft.com/office/powerpoint/2010/main" val="5787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路标与开源计划</a:t>
            </a:r>
          </a:p>
        </p:txBody>
      </p:sp>
      <p:sp>
        <p:nvSpPr>
          <p:cNvPr id="7" name="矩形 6"/>
          <p:cNvSpPr/>
          <p:nvPr/>
        </p:nvSpPr>
        <p:spPr>
          <a:xfrm>
            <a:off x="6915154" y="4495175"/>
            <a:ext cx="1243865" cy="1250788"/>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8233140" y="4495175"/>
            <a:ext cx="1243865" cy="1250788"/>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9" name="矩形 8"/>
          <p:cNvSpPr/>
          <p:nvPr/>
        </p:nvSpPr>
        <p:spPr>
          <a:xfrm>
            <a:off x="6915153" y="3694725"/>
            <a:ext cx="2561851" cy="771224"/>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10" name="矩形 9"/>
          <p:cNvSpPr/>
          <p:nvPr/>
        </p:nvSpPr>
        <p:spPr>
          <a:xfrm>
            <a:off x="2716583" y="3694725"/>
            <a:ext cx="2561851" cy="771224"/>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11" name="文本框 29"/>
          <p:cNvSpPr txBox="1"/>
          <p:nvPr/>
        </p:nvSpPr>
        <p:spPr>
          <a:xfrm>
            <a:off x="9852627" y="2731441"/>
            <a:ext cx="885479" cy="246125"/>
          </a:xfrm>
          <a:prstGeom prst="rect">
            <a:avLst/>
          </a:prstGeom>
          <a:noFill/>
        </p:spPr>
        <p:txBody>
          <a:bodyPr wrap="square" lIns="0" tIns="0" rIns="0" bIns="0" rtlCol="0">
            <a:spAutoFit/>
          </a:bodyPr>
          <a:lstStyle/>
          <a:p>
            <a:pPr algn="ctr"/>
            <a:r>
              <a:rPr kumimoji="1" lang="en-US" altLang="zh-CN" sz="1599" b="1" dirty="0">
                <a:solidFill>
                  <a:schemeClr val="bg1"/>
                </a:solidFill>
                <a:latin typeface="思源黑体 CN Regular" panose="020B0500000000000000" pitchFamily="34" charset="-122"/>
                <a:ea typeface="思源黑体 CN Regular" panose="020B0500000000000000" pitchFamily="34" charset="-122"/>
              </a:rPr>
              <a:t>21.09.30</a:t>
            </a:r>
            <a:endParaRPr kumimoji="1" lang="zh-CN" altLang="en-US" sz="1599" b="1" dirty="0">
              <a:solidFill>
                <a:schemeClr val="bg1"/>
              </a:solidFill>
              <a:latin typeface="思源黑体 CN Regular" panose="020B0500000000000000" pitchFamily="34" charset="-122"/>
              <a:ea typeface="思源黑体 CN Regular" panose="020B0500000000000000" pitchFamily="34" charset="-122"/>
            </a:endParaRPr>
          </a:p>
        </p:txBody>
      </p:sp>
      <p:sp>
        <p:nvSpPr>
          <p:cNvPr id="12" name="椭圆 11"/>
          <p:cNvSpPr/>
          <p:nvPr/>
        </p:nvSpPr>
        <p:spPr>
          <a:xfrm>
            <a:off x="10187143" y="3012727"/>
            <a:ext cx="216445" cy="216445"/>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13" name="矩形 12"/>
          <p:cNvSpPr/>
          <p:nvPr/>
        </p:nvSpPr>
        <p:spPr>
          <a:xfrm>
            <a:off x="9014440" y="1893610"/>
            <a:ext cx="2561851" cy="771224"/>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solidFill>
                <a:schemeClr val="bg1"/>
              </a:solidFill>
              <a:latin typeface="思源黑体 CN Regular" panose="020B0500000000000000" pitchFamily="34" charset="-122"/>
              <a:ea typeface="思源黑体 CN Regular" panose="020B0500000000000000" pitchFamily="34" charset="-122"/>
            </a:endParaRPr>
          </a:p>
        </p:txBody>
      </p:sp>
      <p:sp>
        <p:nvSpPr>
          <p:cNvPr id="14" name="矩形 13"/>
          <p:cNvSpPr/>
          <p:nvPr/>
        </p:nvSpPr>
        <p:spPr>
          <a:xfrm>
            <a:off x="4815868" y="1893610"/>
            <a:ext cx="2561851" cy="771224"/>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solidFill>
                <a:schemeClr val="bg1"/>
              </a:solidFill>
              <a:latin typeface="思源黑体 CN Regular" panose="020B0500000000000000" pitchFamily="34" charset="-122"/>
              <a:ea typeface="思源黑体 CN Regular" panose="020B0500000000000000" pitchFamily="34" charset="-122"/>
            </a:endParaRPr>
          </a:p>
        </p:txBody>
      </p:sp>
      <p:sp>
        <p:nvSpPr>
          <p:cNvPr id="15" name="文本框 53"/>
          <p:cNvSpPr txBox="1"/>
          <p:nvPr/>
        </p:nvSpPr>
        <p:spPr>
          <a:xfrm>
            <a:off x="5331201" y="2020791"/>
            <a:ext cx="1531186" cy="516863"/>
          </a:xfrm>
          <a:prstGeom prst="rect">
            <a:avLst/>
          </a:prstGeom>
          <a:noFill/>
        </p:spPr>
        <p:txBody>
          <a:bodyPr wrap="square" lIns="0" tIns="0" rIns="0" bIns="0" rtlCol="0">
            <a:spAutoFit/>
          </a:bodyPr>
          <a:lstStyle/>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1) </a:t>
            </a:r>
            <a:r>
              <a:rPr kumimoji="1" lang="zh-CN" altLang="en-US" sz="1399" dirty="0">
                <a:latin typeface="思源黑体 CN Regular" panose="020B0500000000000000" pitchFamily="34" charset="-122"/>
                <a:ea typeface="思源黑体 CN Regular" panose="020B0500000000000000" pitchFamily="34" charset="-122"/>
              </a:rPr>
              <a:t>虚拟机热迁移</a:t>
            </a:r>
            <a:endParaRPr kumimoji="1" lang="en-US" altLang="zh-CN" sz="1399" dirty="0">
              <a:latin typeface="思源黑体 CN Regular" panose="020B0500000000000000" pitchFamily="34" charset="-122"/>
              <a:ea typeface="思源黑体 CN Regular" panose="020B0500000000000000" pitchFamily="34" charset="-122"/>
            </a:endParaRPr>
          </a:p>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2) IO</a:t>
            </a:r>
            <a:r>
              <a:rPr kumimoji="1" lang="zh-CN" altLang="en-US" sz="1399" dirty="0">
                <a:latin typeface="思源黑体 CN Regular" panose="020B0500000000000000" pitchFamily="34" charset="-122"/>
                <a:ea typeface="思源黑体 CN Regular" panose="020B0500000000000000" pitchFamily="34" charset="-122"/>
              </a:rPr>
              <a:t>系统性能优化</a:t>
            </a:r>
          </a:p>
        </p:txBody>
      </p:sp>
      <p:sp>
        <p:nvSpPr>
          <p:cNvPr id="16" name="矩形 15"/>
          <p:cNvSpPr/>
          <p:nvPr/>
        </p:nvSpPr>
        <p:spPr>
          <a:xfrm>
            <a:off x="617297" y="1893610"/>
            <a:ext cx="2561851" cy="771224"/>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solidFill>
                <a:schemeClr val="bg1"/>
              </a:solidFill>
              <a:latin typeface="思源黑体 CN Regular" panose="020B0500000000000000" pitchFamily="34" charset="-122"/>
              <a:ea typeface="思源黑体 CN Regular" panose="020B0500000000000000" pitchFamily="34" charset="-122"/>
            </a:endParaRPr>
          </a:p>
        </p:txBody>
      </p:sp>
      <p:sp>
        <p:nvSpPr>
          <p:cNvPr id="17" name="右箭头 16"/>
          <p:cNvSpPr/>
          <p:nvPr/>
        </p:nvSpPr>
        <p:spPr>
          <a:xfrm>
            <a:off x="895001" y="3486247"/>
            <a:ext cx="3570480" cy="571277"/>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18" name="右箭头 17"/>
          <p:cNvSpPr/>
          <p:nvPr/>
        </p:nvSpPr>
        <p:spPr>
          <a:xfrm>
            <a:off x="1075905" y="2734066"/>
            <a:ext cx="466543" cy="342766"/>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grpSp>
        <p:nvGrpSpPr>
          <p:cNvPr id="19" name="组合 18"/>
          <p:cNvGrpSpPr/>
          <p:nvPr/>
        </p:nvGrpSpPr>
        <p:grpSpPr>
          <a:xfrm>
            <a:off x="954827" y="2031750"/>
            <a:ext cx="1886794" cy="516863"/>
            <a:chOff x="793755" y="1835585"/>
            <a:chExt cx="1887531" cy="517065"/>
          </a:xfrm>
        </p:grpSpPr>
        <p:sp>
          <p:nvSpPr>
            <p:cNvPr id="20" name="文本框 12"/>
            <p:cNvSpPr txBox="1"/>
            <p:nvPr/>
          </p:nvSpPr>
          <p:spPr>
            <a:xfrm>
              <a:off x="1395411" y="1835585"/>
              <a:ext cx="1285875" cy="517065"/>
            </a:xfrm>
            <a:prstGeom prst="rect">
              <a:avLst/>
            </a:prstGeom>
            <a:noFill/>
          </p:spPr>
          <p:txBody>
            <a:bodyPr wrap="square" lIns="0" tIns="0" rIns="0" bIns="0" rtlCol="0">
              <a:spAutoFit/>
            </a:bodyPr>
            <a:lstStyle/>
            <a:p>
              <a:pPr algn="l">
                <a:lnSpc>
                  <a:spcPct val="120000"/>
                </a:lnSpc>
              </a:pPr>
              <a:r>
                <a:rPr kumimoji="1" lang="zh-CN" altLang="en-US" sz="1399" dirty="0">
                  <a:latin typeface="思源黑体 CN Regular" panose="020B0500000000000000" pitchFamily="34" charset="-122"/>
                  <a:ea typeface="思源黑体 CN Regular" panose="020B0500000000000000" pitchFamily="34" charset="-122"/>
                </a:rPr>
                <a:t>正式开源，支持轻量级虚拟化</a:t>
              </a:r>
            </a:p>
          </p:txBody>
        </p:sp>
        <p:pic>
          <p:nvPicPr>
            <p:cNvPr id="21" name="图片 20"/>
            <p:cNvPicPr>
              <a:picLocks noChangeAspect="1"/>
            </p:cNvPicPr>
            <p:nvPr/>
          </p:nvPicPr>
          <p:blipFill>
            <a:blip r:embed="rId2"/>
            <a:stretch>
              <a:fillRect/>
            </a:stretch>
          </p:blipFill>
          <p:spPr>
            <a:xfrm>
              <a:off x="793755" y="1855592"/>
              <a:ext cx="499742" cy="455122"/>
            </a:xfrm>
            <a:prstGeom prst="rect">
              <a:avLst/>
            </a:prstGeom>
          </p:spPr>
        </p:pic>
      </p:grpSp>
      <p:sp>
        <p:nvSpPr>
          <p:cNvPr id="22" name="文本框 15"/>
          <p:cNvSpPr txBox="1"/>
          <p:nvPr/>
        </p:nvSpPr>
        <p:spPr>
          <a:xfrm>
            <a:off x="1455484" y="2731441"/>
            <a:ext cx="885479" cy="246125"/>
          </a:xfrm>
          <a:prstGeom prst="rect">
            <a:avLst/>
          </a:prstGeom>
          <a:noFill/>
        </p:spPr>
        <p:txBody>
          <a:bodyPr wrap="square" lIns="0" tIns="0" rIns="0" bIns="0" rtlCol="0">
            <a:spAutoFit/>
          </a:bodyPr>
          <a:lstStyle/>
          <a:p>
            <a:pPr algn="ctr"/>
            <a:r>
              <a:rPr kumimoji="1" lang="en-US" altLang="zh-CN" sz="1599" b="1" dirty="0">
                <a:solidFill>
                  <a:schemeClr val="bg1"/>
                </a:solidFill>
                <a:latin typeface="思源黑体 CN Regular" panose="020B0500000000000000" pitchFamily="34" charset="-122"/>
                <a:ea typeface="思源黑体 CN Regular" panose="020B0500000000000000" pitchFamily="34" charset="-122"/>
              </a:rPr>
              <a:t>20.09.30</a:t>
            </a:r>
            <a:endParaRPr kumimoji="1" lang="zh-CN" altLang="en-US" sz="1599" b="1" dirty="0">
              <a:solidFill>
                <a:schemeClr val="bg1"/>
              </a:solidFill>
              <a:latin typeface="思源黑体 CN Regular" panose="020B0500000000000000" pitchFamily="34" charset="-122"/>
              <a:ea typeface="思源黑体 CN Regular" panose="020B0500000000000000" pitchFamily="34" charset="-122"/>
            </a:endParaRPr>
          </a:p>
        </p:txBody>
      </p:sp>
      <p:sp>
        <p:nvSpPr>
          <p:cNvPr id="23" name="文本框 19"/>
          <p:cNvSpPr txBox="1"/>
          <p:nvPr/>
        </p:nvSpPr>
        <p:spPr>
          <a:xfrm>
            <a:off x="3554770" y="3348657"/>
            <a:ext cx="885479" cy="246125"/>
          </a:xfrm>
          <a:prstGeom prst="rect">
            <a:avLst/>
          </a:prstGeom>
          <a:noFill/>
        </p:spPr>
        <p:txBody>
          <a:bodyPr wrap="square" lIns="0" tIns="0" rIns="0" bIns="0" rtlCol="0">
            <a:spAutoFit/>
          </a:bodyPr>
          <a:lstStyle/>
          <a:p>
            <a:pPr algn="ctr"/>
            <a:r>
              <a:rPr kumimoji="1" lang="en-US" altLang="zh-CN" sz="1599" b="1" dirty="0">
                <a:solidFill>
                  <a:schemeClr val="bg1"/>
                </a:solidFill>
                <a:latin typeface="思源黑体 CN Regular" panose="020B0500000000000000" pitchFamily="34" charset="-122"/>
                <a:ea typeface="思源黑体 CN Regular" panose="020B0500000000000000" pitchFamily="34" charset="-122"/>
              </a:rPr>
              <a:t>20.12.30</a:t>
            </a:r>
            <a:endParaRPr kumimoji="1" lang="zh-CN" altLang="en-US" sz="1599" b="1" dirty="0">
              <a:solidFill>
                <a:schemeClr val="bg1"/>
              </a:solidFill>
              <a:latin typeface="思源黑体 CN Regular" panose="020B0500000000000000" pitchFamily="34" charset="-122"/>
              <a:ea typeface="思源黑体 CN Regular" panose="020B0500000000000000" pitchFamily="34" charset="-122"/>
            </a:endParaRPr>
          </a:p>
        </p:txBody>
      </p:sp>
      <p:sp>
        <p:nvSpPr>
          <p:cNvPr id="24" name="文本框 21"/>
          <p:cNvSpPr txBox="1"/>
          <p:nvPr/>
        </p:nvSpPr>
        <p:spPr>
          <a:xfrm>
            <a:off x="5654055" y="2731441"/>
            <a:ext cx="885479" cy="246125"/>
          </a:xfrm>
          <a:prstGeom prst="rect">
            <a:avLst/>
          </a:prstGeom>
          <a:noFill/>
        </p:spPr>
        <p:txBody>
          <a:bodyPr wrap="square" lIns="0" tIns="0" rIns="0" bIns="0" rtlCol="0">
            <a:spAutoFit/>
          </a:bodyPr>
          <a:lstStyle/>
          <a:p>
            <a:pPr algn="ctr"/>
            <a:r>
              <a:rPr kumimoji="1" lang="en-US" altLang="zh-CN" sz="1599" b="1" dirty="0">
                <a:solidFill>
                  <a:schemeClr val="bg1"/>
                </a:solidFill>
                <a:latin typeface="思源黑体 CN Regular" panose="020B0500000000000000" pitchFamily="34" charset="-122"/>
                <a:ea typeface="思源黑体 CN Regular" panose="020B0500000000000000" pitchFamily="34" charset="-122"/>
              </a:rPr>
              <a:t>21.03.30</a:t>
            </a:r>
            <a:endParaRPr kumimoji="1" lang="zh-CN" altLang="en-US" sz="1599" b="1" dirty="0">
              <a:solidFill>
                <a:schemeClr val="bg1"/>
              </a:solidFill>
              <a:latin typeface="思源黑体 CN Regular" panose="020B0500000000000000" pitchFamily="34" charset="-122"/>
              <a:ea typeface="思源黑体 CN Regular" panose="020B0500000000000000" pitchFamily="34" charset="-122"/>
            </a:endParaRPr>
          </a:p>
        </p:txBody>
      </p:sp>
      <p:sp>
        <p:nvSpPr>
          <p:cNvPr id="25" name="文本框 23"/>
          <p:cNvSpPr txBox="1"/>
          <p:nvPr/>
        </p:nvSpPr>
        <p:spPr>
          <a:xfrm>
            <a:off x="7753340" y="3348657"/>
            <a:ext cx="885479" cy="246125"/>
          </a:xfrm>
          <a:prstGeom prst="rect">
            <a:avLst/>
          </a:prstGeom>
          <a:noFill/>
        </p:spPr>
        <p:txBody>
          <a:bodyPr wrap="square" lIns="0" tIns="0" rIns="0" bIns="0" rtlCol="0">
            <a:spAutoFit/>
          </a:bodyPr>
          <a:lstStyle/>
          <a:p>
            <a:pPr algn="ctr"/>
            <a:r>
              <a:rPr kumimoji="1" lang="en-US" altLang="zh-CN" sz="1599" b="1" dirty="0">
                <a:solidFill>
                  <a:schemeClr val="bg1"/>
                </a:solidFill>
                <a:latin typeface="思源黑体 CN Regular" panose="020B0500000000000000" pitchFamily="34" charset="-122"/>
                <a:ea typeface="思源黑体 CN Regular" panose="020B0500000000000000" pitchFamily="34" charset="-122"/>
              </a:rPr>
              <a:t>21.06.30</a:t>
            </a:r>
            <a:endParaRPr kumimoji="1" lang="zh-CN" altLang="en-US" sz="1599" b="1" dirty="0">
              <a:solidFill>
                <a:schemeClr val="bg1"/>
              </a:solidFill>
              <a:latin typeface="思源黑体 CN Regular" panose="020B0500000000000000" pitchFamily="34" charset="-122"/>
              <a:ea typeface="思源黑体 CN Regular" panose="020B0500000000000000" pitchFamily="34" charset="-122"/>
            </a:endParaRPr>
          </a:p>
        </p:txBody>
      </p:sp>
      <p:sp>
        <p:nvSpPr>
          <p:cNvPr id="26" name="文本框 51"/>
          <p:cNvSpPr txBox="1"/>
          <p:nvPr/>
        </p:nvSpPr>
        <p:spPr>
          <a:xfrm>
            <a:off x="2856175" y="3832865"/>
            <a:ext cx="2282668" cy="516863"/>
          </a:xfrm>
          <a:prstGeom prst="rect">
            <a:avLst/>
          </a:prstGeom>
          <a:noFill/>
        </p:spPr>
        <p:txBody>
          <a:bodyPr wrap="square" lIns="0" tIns="0" rIns="0" bIns="0" rtlCol="0">
            <a:spAutoFit/>
          </a:bodyPr>
          <a:lstStyle/>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1) </a:t>
            </a:r>
            <a:r>
              <a:rPr kumimoji="1" lang="zh-CN" altLang="en-US" sz="1399" dirty="0">
                <a:latin typeface="思源黑体 CN Regular" panose="020B0500000000000000" pitchFamily="34" charset="-122"/>
                <a:ea typeface="思源黑体 CN Regular" panose="020B0500000000000000" pitchFamily="34" charset="-122"/>
              </a:rPr>
              <a:t>内存极速伸缩</a:t>
            </a:r>
            <a:endParaRPr kumimoji="1" lang="en-US" altLang="zh-CN" sz="1399" dirty="0">
              <a:latin typeface="思源黑体 CN Regular" panose="020B0500000000000000" pitchFamily="34" charset="-122"/>
              <a:ea typeface="思源黑体 CN Regular" panose="020B0500000000000000" pitchFamily="34" charset="-122"/>
            </a:endParaRPr>
          </a:p>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2) </a:t>
            </a:r>
            <a:r>
              <a:rPr kumimoji="1" lang="zh-CN" altLang="en-US" sz="1399" dirty="0">
                <a:latin typeface="思源黑体 CN Regular" panose="020B0500000000000000" pitchFamily="34" charset="-122"/>
                <a:ea typeface="思源黑体 CN Regular" panose="020B0500000000000000" pitchFamily="34" charset="-122"/>
              </a:rPr>
              <a:t>支持</a:t>
            </a:r>
            <a:r>
              <a:rPr kumimoji="1" lang="en-US" altLang="zh-CN" sz="1399" dirty="0">
                <a:latin typeface="思源黑体 CN Regular" panose="020B0500000000000000" pitchFamily="34" charset="-122"/>
                <a:ea typeface="思源黑体 CN Regular" panose="020B0500000000000000" pitchFamily="34" charset="-122"/>
              </a:rPr>
              <a:t>PCI</a:t>
            </a:r>
            <a:r>
              <a:rPr kumimoji="1" lang="zh-CN" altLang="en-US" sz="1399" dirty="0">
                <a:latin typeface="思源黑体 CN Regular" panose="020B0500000000000000" pitchFamily="34" charset="-122"/>
                <a:ea typeface="思源黑体 CN Regular" panose="020B0500000000000000" pitchFamily="34" charset="-122"/>
              </a:rPr>
              <a:t>虚拟化及设备直通</a:t>
            </a:r>
          </a:p>
        </p:txBody>
      </p:sp>
      <p:sp>
        <p:nvSpPr>
          <p:cNvPr id="27" name="文本框 55"/>
          <p:cNvSpPr txBox="1"/>
          <p:nvPr/>
        </p:nvSpPr>
        <p:spPr>
          <a:xfrm>
            <a:off x="7631108" y="3821905"/>
            <a:ext cx="1129941" cy="516863"/>
          </a:xfrm>
          <a:prstGeom prst="rect">
            <a:avLst/>
          </a:prstGeom>
          <a:noFill/>
        </p:spPr>
        <p:txBody>
          <a:bodyPr wrap="square" lIns="0" tIns="0" rIns="0" bIns="0" rtlCol="0">
            <a:spAutoFit/>
          </a:bodyPr>
          <a:lstStyle/>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1) ACPI</a:t>
            </a:r>
            <a:r>
              <a:rPr kumimoji="1" lang="zh-CN" altLang="en-US" sz="1399" dirty="0">
                <a:latin typeface="思源黑体 CN Regular" panose="020B0500000000000000" pitchFamily="34" charset="-122"/>
                <a:ea typeface="思源黑体 CN Regular" panose="020B0500000000000000" pitchFamily="34" charset="-122"/>
              </a:rPr>
              <a:t>支持</a:t>
            </a:r>
            <a:endParaRPr kumimoji="1" lang="en-US" altLang="zh-CN" sz="1399" dirty="0">
              <a:latin typeface="思源黑体 CN Regular" panose="020B0500000000000000" pitchFamily="34" charset="-122"/>
              <a:ea typeface="思源黑体 CN Regular" panose="020B0500000000000000" pitchFamily="34" charset="-122"/>
            </a:endParaRPr>
          </a:p>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2) </a:t>
            </a:r>
            <a:r>
              <a:rPr kumimoji="1" lang="zh-CN" altLang="en-US" sz="1399" dirty="0">
                <a:latin typeface="思源黑体 CN Regular" panose="020B0500000000000000" pitchFamily="34" charset="-122"/>
                <a:ea typeface="思源黑体 CN Regular" panose="020B0500000000000000" pitchFamily="34" charset="-122"/>
              </a:rPr>
              <a:t>极速热启动</a:t>
            </a:r>
          </a:p>
        </p:txBody>
      </p:sp>
      <p:sp>
        <p:nvSpPr>
          <p:cNvPr id="28" name="文本框 57"/>
          <p:cNvSpPr txBox="1"/>
          <p:nvPr/>
        </p:nvSpPr>
        <p:spPr>
          <a:xfrm>
            <a:off x="9738366" y="2020791"/>
            <a:ext cx="1113999" cy="516863"/>
          </a:xfrm>
          <a:prstGeom prst="rect">
            <a:avLst/>
          </a:prstGeom>
          <a:noFill/>
        </p:spPr>
        <p:txBody>
          <a:bodyPr wrap="square" lIns="0" tIns="0" rIns="0" bIns="0" rtlCol="0">
            <a:spAutoFit/>
          </a:bodyPr>
          <a:lstStyle/>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1) </a:t>
            </a:r>
            <a:r>
              <a:rPr kumimoji="1" lang="zh-CN" altLang="en-US" sz="1399" dirty="0">
                <a:latin typeface="思源黑体 CN Regular" panose="020B0500000000000000" pitchFamily="34" charset="-122"/>
                <a:ea typeface="思源黑体 CN Regular" panose="020B0500000000000000" pitchFamily="34" charset="-122"/>
              </a:rPr>
              <a:t>精简置备</a:t>
            </a:r>
            <a:endParaRPr kumimoji="1" lang="en-US" altLang="zh-CN" sz="1399" dirty="0">
              <a:latin typeface="思源黑体 CN Regular" panose="020B0500000000000000" pitchFamily="34" charset="-122"/>
              <a:ea typeface="思源黑体 CN Regular" panose="020B0500000000000000" pitchFamily="34" charset="-122"/>
            </a:endParaRPr>
          </a:p>
          <a:p>
            <a:pPr algn="l">
              <a:lnSpc>
                <a:spcPct val="120000"/>
              </a:lnSpc>
            </a:pPr>
            <a:r>
              <a:rPr kumimoji="1" lang="en-US" altLang="zh-CN" sz="1399" dirty="0">
                <a:latin typeface="思源黑体 CN Regular" panose="020B0500000000000000" pitchFamily="34" charset="-122"/>
                <a:ea typeface="思源黑体 CN Regular" panose="020B0500000000000000" pitchFamily="34" charset="-122"/>
              </a:rPr>
              <a:t>2) </a:t>
            </a:r>
            <a:r>
              <a:rPr kumimoji="1" lang="zh-CN" altLang="en-US" sz="1399" dirty="0">
                <a:latin typeface="思源黑体 CN Regular" panose="020B0500000000000000" pitchFamily="34" charset="-122"/>
                <a:ea typeface="思源黑体 CN Regular" panose="020B0500000000000000" pitchFamily="34" charset="-122"/>
              </a:rPr>
              <a:t>备份与快照</a:t>
            </a:r>
            <a:endParaRPr kumimoji="1" lang="en-US" altLang="zh-CN" sz="1399" dirty="0">
              <a:latin typeface="思源黑体 CN Regular" panose="020B0500000000000000" pitchFamily="34" charset="-122"/>
              <a:ea typeface="思源黑体 CN Regular" panose="020B0500000000000000" pitchFamily="34" charset="-122"/>
            </a:endParaRPr>
          </a:p>
        </p:txBody>
      </p:sp>
      <p:cxnSp>
        <p:nvCxnSpPr>
          <p:cNvPr id="29" name="直接箭头连接符 28"/>
          <p:cNvCxnSpPr/>
          <p:nvPr/>
        </p:nvCxnSpPr>
        <p:spPr>
          <a:xfrm>
            <a:off x="618883" y="3120949"/>
            <a:ext cx="10957408" cy="0"/>
          </a:xfrm>
          <a:prstGeom prst="straightConnector1">
            <a:avLst/>
          </a:prstGeom>
          <a:ln w="63500" cap="rnd">
            <a:solidFill>
              <a:srgbClr val="C7000B"/>
            </a:solidFill>
            <a:round/>
            <a:tailEnd type="arrow"/>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790001" y="3012727"/>
            <a:ext cx="216445" cy="216445"/>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31" name="椭圆 30"/>
          <p:cNvSpPr/>
          <p:nvPr/>
        </p:nvSpPr>
        <p:spPr>
          <a:xfrm>
            <a:off x="3889286" y="3012727"/>
            <a:ext cx="216445" cy="216445"/>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32" name="椭圆 31"/>
          <p:cNvSpPr/>
          <p:nvPr/>
        </p:nvSpPr>
        <p:spPr>
          <a:xfrm>
            <a:off x="5988571" y="3012727"/>
            <a:ext cx="216445" cy="216445"/>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33" name="椭圆 32"/>
          <p:cNvSpPr/>
          <p:nvPr/>
        </p:nvSpPr>
        <p:spPr>
          <a:xfrm>
            <a:off x="8087856" y="3012727"/>
            <a:ext cx="216445" cy="216445"/>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34" name="矩形 33"/>
          <p:cNvSpPr/>
          <p:nvPr/>
        </p:nvSpPr>
        <p:spPr>
          <a:xfrm>
            <a:off x="2716583" y="4495176"/>
            <a:ext cx="2561851" cy="498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sp>
        <p:nvSpPr>
          <p:cNvPr id="35" name="文本框 51"/>
          <p:cNvSpPr txBox="1"/>
          <p:nvPr/>
        </p:nvSpPr>
        <p:spPr>
          <a:xfrm>
            <a:off x="2856175" y="4503122"/>
            <a:ext cx="195397" cy="172227"/>
          </a:xfrm>
          <a:prstGeom prst="rect">
            <a:avLst/>
          </a:prstGeom>
          <a:noFill/>
        </p:spPr>
        <p:txBody>
          <a:bodyPr wrap="square" lIns="0" tIns="0" rIns="0" bIns="0" rtlCol="0" anchor="ctr">
            <a:spAutoFit/>
          </a:bodyPr>
          <a:lstStyle/>
          <a:p>
            <a:pP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vm</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36" name="文本框 51"/>
          <p:cNvSpPr txBox="1"/>
          <p:nvPr/>
        </p:nvSpPr>
        <p:spPr>
          <a:xfrm>
            <a:off x="2926312" y="4735631"/>
            <a:ext cx="962974" cy="172227"/>
          </a:xfrm>
          <a:prstGeom prst="rect">
            <a:avLst/>
          </a:prstGeom>
          <a:solidFill>
            <a:schemeClr val="bg2">
              <a:lumMod val="90000"/>
            </a:schemeClr>
          </a:solidFill>
        </p:spPr>
        <p:txBody>
          <a:bodyPr wrap="square" lIns="0" tIns="0" rIns="0" bIns="0" rtlCol="0">
            <a:sp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dev</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37" name="文本框 51"/>
          <p:cNvSpPr txBox="1"/>
          <p:nvPr/>
        </p:nvSpPr>
        <p:spPr>
          <a:xfrm>
            <a:off x="4090074" y="4735631"/>
            <a:ext cx="994290" cy="172227"/>
          </a:xfrm>
          <a:prstGeom prst="rect">
            <a:avLst/>
          </a:prstGeom>
          <a:solidFill>
            <a:schemeClr val="tx2"/>
          </a:solidFill>
          <a:ln>
            <a:solidFill>
              <a:schemeClr val="bg1">
                <a:lumMod val="40000"/>
                <a:lumOff val="60000"/>
              </a:schemeClr>
            </a:solidFill>
          </a:ln>
        </p:spPr>
        <p:txBody>
          <a:bodyPr wrap="square" lIns="0" tIns="0" rIns="0" bIns="0" rtlCol="0">
            <a:sp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Virtio-pci</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38" name="矩形 37"/>
          <p:cNvSpPr/>
          <p:nvPr/>
        </p:nvSpPr>
        <p:spPr>
          <a:xfrm>
            <a:off x="2716583" y="5142623"/>
            <a:ext cx="2561851" cy="11238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sp>
        <p:nvSpPr>
          <p:cNvPr id="39" name="文本框 51"/>
          <p:cNvSpPr txBox="1"/>
          <p:nvPr/>
        </p:nvSpPr>
        <p:spPr>
          <a:xfrm>
            <a:off x="2926312" y="5246384"/>
            <a:ext cx="962974" cy="172227"/>
          </a:xfrm>
          <a:prstGeom prst="rect">
            <a:avLst/>
          </a:prstGeom>
          <a:solidFill>
            <a:srgbClr val="C7000B"/>
          </a:solidFill>
        </p:spPr>
        <p:txBody>
          <a:bodyPr wrap="square" lIns="0" tIns="0" rIns="0" bIns="0" rtlCol="0" anchor="ctr">
            <a:sp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Passthrough</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40" name="文本框 51"/>
          <p:cNvSpPr txBox="1"/>
          <p:nvPr/>
        </p:nvSpPr>
        <p:spPr>
          <a:xfrm>
            <a:off x="2926312" y="5495573"/>
            <a:ext cx="962974" cy="172227"/>
          </a:xfrm>
          <a:prstGeom prst="rect">
            <a:avLst/>
          </a:prstGeom>
          <a:solidFill>
            <a:schemeClr val="tx2"/>
          </a:solidFill>
          <a:ln>
            <a:solidFill>
              <a:schemeClr val="bg1">
                <a:lumMod val="40000"/>
                <a:lumOff val="60000"/>
              </a:schemeClr>
            </a:solidFill>
          </a:ln>
        </p:spPr>
        <p:txBody>
          <a:bodyPr wrap="square" lIns="0" tIns="0" rIns="0" bIns="0" rtlCol="0">
            <a:sp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Vhost</a:t>
            </a:r>
            <a:r>
              <a:rPr kumimoji="1" lang="en-US" altLang="zh-CN" sz="1000" dirty="0">
                <a:latin typeface="思源黑体 CN Regular" panose="020B0500000000000000" pitchFamily="34" charset="-122"/>
                <a:ea typeface="思源黑体 CN Regular" panose="020B0500000000000000" pitchFamily="34" charset="-122"/>
              </a:rPr>
              <a:t>-user</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41" name="文本框 51"/>
          <p:cNvSpPr txBox="1"/>
          <p:nvPr/>
        </p:nvSpPr>
        <p:spPr>
          <a:xfrm>
            <a:off x="2926312" y="5680167"/>
            <a:ext cx="962974" cy="172227"/>
          </a:xfrm>
          <a:prstGeom prst="rect">
            <a:avLst/>
          </a:prstGeom>
          <a:solidFill>
            <a:schemeClr val="tx2"/>
          </a:solidFill>
          <a:ln>
            <a:solidFill>
              <a:schemeClr val="bg1">
                <a:lumMod val="40000"/>
                <a:lumOff val="60000"/>
              </a:schemeClr>
            </a:solidFill>
          </a:ln>
        </p:spPr>
        <p:txBody>
          <a:bodyPr wrap="square" lIns="0" tIns="0" rIns="0" bIns="0" rtlCol="0">
            <a:sp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dpdk</a:t>
            </a:r>
            <a:endParaRPr kumimoji="1" lang="zh-CN" altLang="en-US" sz="1000" dirty="0">
              <a:latin typeface="思源黑体 CN Regular" panose="020B0500000000000000" pitchFamily="34" charset="-122"/>
              <a:ea typeface="思源黑体 CN Regular" panose="020B0500000000000000" pitchFamily="34" charset="-122"/>
            </a:endParaRPr>
          </a:p>
        </p:txBody>
      </p:sp>
      <p:sp>
        <p:nvSpPr>
          <p:cNvPr id="42" name="文本框 51"/>
          <p:cNvSpPr txBox="1"/>
          <p:nvPr/>
        </p:nvSpPr>
        <p:spPr>
          <a:xfrm>
            <a:off x="4090074" y="5240201"/>
            <a:ext cx="994290" cy="184594"/>
          </a:xfrm>
          <a:prstGeom prst="rect">
            <a:avLst/>
          </a:prstGeom>
          <a:solidFill>
            <a:schemeClr val="bg2">
              <a:lumMod val="90000"/>
            </a:schemeClr>
          </a:solidFill>
          <a:ln w="6350">
            <a:solidFill>
              <a:schemeClr val="tx2"/>
            </a:solidFill>
          </a:ln>
        </p:spPr>
        <p:txBody>
          <a:bodyPr wrap="square" lIns="0" tIns="0" rIns="0" bIns="0" rtlCol="0" anchor="ctr">
            <a:noAutofit/>
          </a:bodyPr>
          <a:lstStyle/>
          <a:p>
            <a:pPr algn="ctr">
              <a:lnSpc>
                <a:spcPct val="120000"/>
              </a:lnSpc>
            </a:pPr>
            <a:r>
              <a:rPr kumimoji="1" lang="en-US" altLang="zh-CN" sz="1000" dirty="0" err="1">
                <a:latin typeface="思源黑体 CN Regular" panose="020B0500000000000000" pitchFamily="34" charset="-122"/>
                <a:ea typeface="思源黑体 CN Regular" panose="020B0500000000000000" pitchFamily="34" charset="-122"/>
              </a:rPr>
              <a:t>Virtio-pci</a:t>
            </a:r>
            <a:endParaRPr kumimoji="1" lang="zh-CN" altLang="en-US" sz="1000" dirty="0">
              <a:latin typeface="思源黑体 CN Regular" panose="020B0500000000000000" pitchFamily="34" charset="-122"/>
              <a:ea typeface="思源黑体 CN Regular" panose="020B0500000000000000" pitchFamily="34" charset="-122"/>
            </a:endParaRPr>
          </a:p>
        </p:txBody>
      </p:sp>
      <p:grpSp>
        <p:nvGrpSpPr>
          <p:cNvPr id="43" name="组合 42"/>
          <p:cNvGrpSpPr/>
          <p:nvPr/>
        </p:nvGrpSpPr>
        <p:grpSpPr>
          <a:xfrm>
            <a:off x="4090076" y="5432355"/>
            <a:ext cx="994289" cy="796019"/>
            <a:chOff x="4091672" y="5128217"/>
            <a:chExt cx="1593384" cy="551395"/>
          </a:xfrm>
          <a:solidFill>
            <a:schemeClr val="bg2">
              <a:lumMod val="90000"/>
            </a:schemeClr>
          </a:solidFill>
        </p:grpSpPr>
        <p:sp>
          <p:nvSpPr>
            <p:cNvPr id="44" name="文本框 51"/>
            <p:cNvSpPr txBox="1"/>
            <p:nvPr/>
          </p:nvSpPr>
          <p:spPr>
            <a:xfrm>
              <a:off x="4091672" y="5128219"/>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Virtio-blk</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45" name="文本框 51"/>
            <p:cNvSpPr txBox="1"/>
            <p:nvPr/>
          </p:nvSpPr>
          <p:spPr>
            <a:xfrm>
              <a:off x="4622800" y="5128219"/>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a:t>
              </a:r>
              <a:r>
                <a:rPr kumimoji="1" lang="en-US" altLang="zh-CN" sz="600" dirty="0">
                  <a:latin typeface="思源黑体 CN Regular" panose="020B0500000000000000" pitchFamily="34" charset="-122"/>
                  <a:ea typeface="思源黑体 CN Regular" panose="020B0500000000000000" pitchFamily="34" charset="-122"/>
                </a:rPr>
                <a:t>-net</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46" name="文本框 51"/>
            <p:cNvSpPr txBox="1"/>
            <p:nvPr/>
          </p:nvSpPr>
          <p:spPr>
            <a:xfrm>
              <a:off x="5153928" y="5128217"/>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Virtio-rng</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47" name="文本框 51"/>
            <p:cNvSpPr txBox="1"/>
            <p:nvPr/>
          </p:nvSpPr>
          <p:spPr>
            <a:xfrm>
              <a:off x="4091672" y="5312412"/>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Virtio-gpu</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48" name="文本框 51"/>
            <p:cNvSpPr txBox="1"/>
            <p:nvPr/>
          </p:nvSpPr>
          <p:spPr>
            <a:xfrm>
              <a:off x="4622800" y="5312412"/>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Virtio-vsock</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49" name="文本框 51"/>
            <p:cNvSpPr txBox="1"/>
            <p:nvPr/>
          </p:nvSpPr>
          <p:spPr>
            <a:xfrm>
              <a:off x="5153928" y="5312412"/>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a:t>
              </a:r>
              <a:r>
                <a:rPr kumimoji="1" lang="en-US" altLang="zh-CN" sz="600" dirty="0">
                  <a:latin typeface="思源黑体 CN Regular" panose="020B0500000000000000" pitchFamily="34" charset="-122"/>
                  <a:ea typeface="思源黑体 CN Regular" panose="020B0500000000000000" pitchFamily="34" charset="-122"/>
                </a:rPr>
                <a:t>-balloon</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50" name="文本框 51"/>
            <p:cNvSpPr txBox="1"/>
            <p:nvPr/>
          </p:nvSpPr>
          <p:spPr>
            <a:xfrm>
              <a:off x="4091672" y="5496012"/>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a:t>
              </a:r>
              <a:r>
                <a:rPr kumimoji="1" lang="en-US" altLang="zh-CN" sz="600" dirty="0">
                  <a:latin typeface="思源黑体 CN Regular" panose="020B0500000000000000" pitchFamily="34" charset="-122"/>
                  <a:ea typeface="思源黑体 CN Regular" panose="020B0500000000000000" pitchFamily="34" charset="-122"/>
                </a:rPr>
                <a:t>-console</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51" name="文本框 51"/>
            <p:cNvSpPr txBox="1"/>
            <p:nvPr/>
          </p:nvSpPr>
          <p:spPr>
            <a:xfrm>
              <a:off x="4622800" y="5496012"/>
              <a:ext cx="531128" cy="183600"/>
            </a:xfrm>
            <a:prstGeom prst="rect">
              <a:avLst/>
            </a:prstGeom>
            <a:grpFill/>
            <a:ln w="6350">
              <a:solidFill>
                <a:schemeClr val="tx2"/>
              </a:solidFill>
            </a:ln>
          </p:spPr>
          <p:txBody>
            <a:bodyPr wrap="square" lIns="0" tIns="0" rIns="0" bIns="0" rtlCol="0" anchor="ctr">
              <a:no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Virtio-fs</a:t>
              </a:r>
              <a:endParaRPr kumimoji="1" lang="zh-CN" altLang="en-US" sz="600" dirty="0">
                <a:latin typeface="思源黑体 CN Regular" panose="020B0500000000000000" pitchFamily="34" charset="-122"/>
                <a:ea typeface="思源黑体 CN Regular" panose="020B0500000000000000" pitchFamily="34" charset="-122"/>
              </a:endParaRPr>
            </a:p>
          </p:txBody>
        </p:sp>
      </p:grpSp>
      <p:sp>
        <p:nvSpPr>
          <p:cNvPr id="52" name="文本框 51"/>
          <p:cNvSpPr txBox="1"/>
          <p:nvPr/>
        </p:nvSpPr>
        <p:spPr>
          <a:xfrm>
            <a:off x="2856175" y="6057786"/>
            <a:ext cx="661939" cy="172227"/>
          </a:xfrm>
          <a:prstGeom prst="rect">
            <a:avLst/>
          </a:prstGeom>
          <a:noFill/>
        </p:spPr>
        <p:txBody>
          <a:bodyPr wrap="square" lIns="0" tIns="0" rIns="0" bIns="0" rtlCol="0" anchor="ctr">
            <a:spAutoFit/>
          </a:bodyPr>
          <a:lstStyle/>
          <a:p>
            <a:pPr>
              <a:lnSpc>
                <a:spcPct val="120000"/>
              </a:lnSpc>
            </a:pPr>
            <a:r>
              <a:rPr kumimoji="1" lang="en-US" altLang="zh-CN" sz="1000" dirty="0">
                <a:latin typeface="思源黑体 CN Regular" panose="020B0500000000000000" pitchFamily="34" charset="-122"/>
                <a:ea typeface="思源黑体 CN Regular" panose="020B0500000000000000" pitchFamily="34" charset="-122"/>
              </a:rPr>
              <a:t>StratoVirt</a:t>
            </a:r>
            <a:endParaRPr kumimoji="1" lang="zh-CN" altLang="en-US" sz="1000" dirty="0">
              <a:latin typeface="思源黑体 CN Regular" panose="020B0500000000000000" pitchFamily="34" charset="-122"/>
              <a:ea typeface="思源黑体 CN Regular" panose="020B0500000000000000" pitchFamily="34" charset="-122"/>
            </a:endParaRPr>
          </a:p>
        </p:txBody>
      </p:sp>
      <p:cxnSp>
        <p:nvCxnSpPr>
          <p:cNvPr id="53" name="直接箭头连接符 52"/>
          <p:cNvCxnSpPr>
            <a:endCxn id="39" idx="0"/>
          </p:cNvCxnSpPr>
          <p:nvPr/>
        </p:nvCxnSpPr>
        <p:spPr>
          <a:xfrm>
            <a:off x="3407799" y="4920225"/>
            <a:ext cx="0" cy="326159"/>
          </a:xfrm>
          <a:prstGeom prst="straightConnector1">
            <a:avLst/>
          </a:prstGeom>
          <a:ln w="19050">
            <a:solidFill>
              <a:srgbClr val="C7000B"/>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587219" y="4920225"/>
            <a:ext cx="0" cy="319976"/>
          </a:xfrm>
          <a:prstGeom prst="straightConnector1">
            <a:avLst/>
          </a:prstGeom>
          <a:ln w="19050">
            <a:solidFill>
              <a:schemeClr val="bg2">
                <a:lumMod val="90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915153" y="5830793"/>
            <a:ext cx="2561851" cy="435668"/>
          </a:xfrm>
          <a:prstGeom prst="rect">
            <a:avLst/>
          </a:prstGeom>
          <a:solidFill>
            <a:schemeClr val="bg1">
              <a:lumMod val="95000"/>
            </a:schemeClr>
          </a:solidFill>
          <a:ln w="3175" cap="flat" cmpd="sng" algn="ctr">
            <a:gradFill flip="none" rotWithShape="1">
              <a:gsLst>
                <a:gs pos="50000">
                  <a:srgbClr val="FFFFFF">
                    <a:alpha val="10000"/>
                  </a:srgbClr>
                </a:gs>
                <a:gs pos="90000">
                  <a:srgbClr val="666666">
                    <a:alpha val="0"/>
                  </a:srgbClr>
                </a:gs>
                <a:gs pos="10000">
                  <a:srgbClr val="666666">
                    <a:alpha val="0"/>
                  </a:srgbClr>
                </a:gs>
                <a:gs pos="0">
                  <a:srgbClr val="666666">
                    <a:alpha val="80000"/>
                  </a:srgbClr>
                </a:gs>
                <a:gs pos="100000">
                  <a:srgbClr val="666666">
                    <a:alpha val="80000"/>
                  </a:srgbClr>
                </a:gs>
              </a:gsLst>
              <a:lin ang="0" scaled="0"/>
              <a:tileRect/>
            </a:gradFill>
            <a:prstDash val="solid"/>
            <a:miter lim="800000"/>
            <a:headEnd type="none" w="med" len="med"/>
            <a:tailEnd type="none" w="med" len="med"/>
          </a:ln>
          <a:effectLst/>
        </p:spPr>
        <p:txBody>
          <a:bodyPr wrap="none" anchor="ctr" anchorCtr="1"/>
          <a:lstStyle/>
          <a:p>
            <a:pPr algn="ctr"/>
            <a:endParaRPr lang="zh-CN" altLang="en-US" sz="1000">
              <a:latin typeface="思源黑体 CN Regular" panose="020B0500000000000000" pitchFamily="34" charset="-122"/>
              <a:ea typeface="思源黑体 CN Regular" panose="020B0500000000000000" pitchFamily="34" charset="-122"/>
            </a:endParaRPr>
          </a:p>
        </p:txBody>
      </p:sp>
      <p:sp>
        <p:nvSpPr>
          <p:cNvPr id="56" name="文本框 51"/>
          <p:cNvSpPr txBox="1"/>
          <p:nvPr/>
        </p:nvSpPr>
        <p:spPr>
          <a:xfrm>
            <a:off x="7472714" y="5956330"/>
            <a:ext cx="1446729" cy="172227"/>
          </a:xfrm>
          <a:prstGeom prst="rect">
            <a:avLst/>
          </a:prstGeom>
          <a:noFill/>
          <a:ln>
            <a:noFill/>
          </a:ln>
        </p:spPr>
        <p:txBody>
          <a:bodyPr wrap="square" lIns="0" tIns="0" rIns="0" bIns="0" rtlCol="0">
            <a:spAutoFit/>
          </a:bodyPr>
          <a:lstStyle/>
          <a:p>
            <a:pPr algn="ctr">
              <a:lnSpc>
                <a:spcPct val="120000"/>
              </a:lnSpc>
            </a:pPr>
            <a:r>
              <a:rPr kumimoji="1" lang="en-US" altLang="zh-CN" sz="1000" b="1" dirty="0">
                <a:latin typeface="思源黑体 CN Regular" panose="020B0500000000000000" pitchFamily="34" charset="-122"/>
                <a:ea typeface="思源黑体 CN Regular" panose="020B0500000000000000" pitchFamily="34" charset="-122"/>
              </a:rPr>
              <a:t>Linux </a:t>
            </a:r>
            <a:r>
              <a:rPr kumimoji="1" lang="zh-CN" altLang="en-US" sz="1000" b="1" dirty="0">
                <a:latin typeface="思源黑体 CN Regular" panose="020B0500000000000000" pitchFamily="34" charset="-122"/>
                <a:ea typeface="思源黑体 CN Regular" panose="020B0500000000000000" pitchFamily="34" charset="-122"/>
              </a:rPr>
              <a:t>主机操作系统</a:t>
            </a:r>
          </a:p>
        </p:txBody>
      </p:sp>
      <p:sp>
        <p:nvSpPr>
          <p:cNvPr id="57" name="文本框 55"/>
          <p:cNvSpPr txBox="1"/>
          <p:nvPr/>
        </p:nvSpPr>
        <p:spPr>
          <a:xfrm>
            <a:off x="7231512" y="4542342"/>
            <a:ext cx="611147" cy="172227"/>
          </a:xfrm>
          <a:prstGeom prst="rect">
            <a:avLst/>
          </a:prstGeom>
          <a:noFill/>
        </p:spPr>
        <p:txBody>
          <a:bodyPr wrap="square" lIns="0" tIns="0" rIns="0" bIns="0" rtlCol="0" anchor="ctr">
            <a:spAutoFit/>
          </a:bodyPr>
          <a:lstStyle/>
          <a:p>
            <a:pPr algn="ctr">
              <a:lnSpc>
                <a:spcPct val="120000"/>
              </a:lnSpc>
            </a:pPr>
            <a:r>
              <a:rPr kumimoji="1" lang="en-US" altLang="zh-CN" sz="1000" b="1" dirty="0">
                <a:latin typeface="思源黑体 CN Regular" panose="020B0500000000000000" pitchFamily="34" charset="-122"/>
                <a:ea typeface="思源黑体 CN Regular" panose="020B0500000000000000" pitchFamily="34" charset="-122"/>
              </a:rPr>
              <a:t>template</a:t>
            </a:r>
            <a:endParaRPr kumimoji="1" lang="zh-CN" altLang="en-US" sz="1000" b="1" dirty="0">
              <a:latin typeface="思源黑体 CN Regular" panose="020B0500000000000000" pitchFamily="34" charset="-122"/>
              <a:ea typeface="思源黑体 CN Regular" panose="020B0500000000000000" pitchFamily="34" charset="-122"/>
            </a:endParaRPr>
          </a:p>
        </p:txBody>
      </p:sp>
      <p:sp>
        <p:nvSpPr>
          <p:cNvPr id="58" name="矩形 57"/>
          <p:cNvSpPr/>
          <p:nvPr/>
        </p:nvSpPr>
        <p:spPr>
          <a:xfrm>
            <a:off x="7029231" y="4744559"/>
            <a:ext cx="1015710" cy="587939"/>
          </a:xfrm>
          <a:prstGeom prst="rect">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sp>
        <p:nvSpPr>
          <p:cNvPr id="59" name="文本框 55"/>
          <p:cNvSpPr txBox="1"/>
          <p:nvPr/>
        </p:nvSpPr>
        <p:spPr>
          <a:xfrm>
            <a:off x="8549498" y="4542342"/>
            <a:ext cx="611147" cy="172227"/>
          </a:xfrm>
          <a:prstGeom prst="rect">
            <a:avLst/>
          </a:prstGeom>
          <a:noFill/>
        </p:spPr>
        <p:txBody>
          <a:bodyPr wrap="square" lIns="0" tIns="0" rIns="0" bIns="0" rtlCol="0" anchor="ctr">
            <a:spAutoFit/>
          </a:bodyPr>
          <a:lstStyle/>
          <a:p>
            <a:pPr algn="ctr">
              <a:lnSpc>
                <a:spcPct val="120000"/>
              </a:lnSpc>
            </a:pPr>
            <a:r>
              <a:rPr kumimoji="1" lang="en-US" altLang="zh-CN" sz="1000" b="1" dirty="0" err="1">
                <a:latin typeface="思源黑体 CN Regular" panose="020B0500000000000000" pitchFamily="34" charset="-122"/>
                <a:ea typeface="思源黑体 CN Regular" panose="020B0500000000000000" pitchFamily="34" charset="-122"/>
              </a:rPr>
              <a:t>vm</a:t>
            </a:r>
            <a:endParaRPr kumimoji="1" lang="zh-CN" altLang="en-US" sz="1000" b="1" dirty="0">
              <a:latin typeface="思源黑体 CN Regular" panose="020B0500000000000000" pitchFamily="34" charset="-122"/>
              <a:ea typeface="思源黑体 CN Regular" panose="020B0500000000000000" pitchFamily="34" charset="-122"/>
            </a:endParaRPr>
          </a:p>
        </p:txBody>
      </p:sp>
      <p:grpSp>
        <p:nvGrpSpPr>
          <p:cNvPr id="60" name="组合 59"/>
          <p:cNvGrpSpPr/>
          <p:nvPr/>
        </p:nvGrpSpPr>
        <p:grpSpPr>
          <a:xfrm>
            <a:off x="7139283" y="4832331"/>
            <a:ext cx="795606" cy="412394"/>
            <a:chOff x="7142071" y="4523434"/>
            <a:chExt cx="795917" cy="412555"/>
          </a:xfrm>
        </p:grpSpPr>
        <p:sp>
          <p:nvSpPr>
            <p:cNvPr id="61" name="文本框 55"/>
            <p:cNvSpPr txBox="1"/>
            <p:nvPr/>
          </p:nvSpPr>
          <p:spPr>
            <a:xfrm>
              <a:off x="7142071" y="4523434"/>
              <a:ext cx="795917" cy="201158"/>
            </a:xfrm>
            <a:prstGeom prst="rect">
              <a:avLst/>
            </a:prstGeom>
            <a:solidFill>
              <a:schemeClr val="bg1">
                <a:lumMod val="20000"/>
                <a:lumOff val="80000"/>
              </a:schemeClr>
            </a:solidFill>
          </p:spPr>
          <p:txBody>
            <a:bodyPr wrap="square" lIns="0" tIns="0" rIns="0" bIns="0" rtlCol="0" anchor="ctr">
              <a:noAutofit/>
            </a:bodyPr>
            <a:lstStyle/>
            <a:p>
              <a:pPr algn="ctr">
                <a:lnSpc>
                  <a:spcPct val="120000"/>
                </a:lnSpc>
              </a:pPr>
              <a:r>
                <a:rPr kumimoji="1" lang="en-US" altLang="zh-CN" sz="800" dirty="0">
                  <a:latin typeface="思源黑体 CN Regular" panose="020B0500000000000000" pitchFamily="34" charset="-122"/>
                  <a:ea typeface="思源黑体 CN Regular" panose="020B0500000000000000" pitchFamily="34" charset="-122"/>
                </a:rPr>
                <a:t>Guest </a:t>
              </a:r>
              <a:r>
                <a:rPr kumimoji="1" lang="zh-CN" altLang="en-US" sz="800" dirty="0">
                  <a:latin typeface="思源黑体 CN Regular" panose="020B0500000000000000" pitchFamily="34" charset="-122"/>
                  <a:ea typeface="思源黑体 CN Regular" panose="020B0500000000000000" pitchFamily="34" charset="-122"/>
                </a:rPr>
                <a:t>应用层</a:t>
              </a:r>
            </a:p>
          </p:txBody>
        </p:sp>
        <p:sp>
          <p:nvSpPr>
            <p:cNvPr id="62" name="文本框 55"/>
            <p:cNvSpPr txBox="1"/>
            <p:nvPr/>
          </p:nvSpPr>
          <p:spPr>
            <a:xfrm>
              <a:off x="7142071" y="4751855"/>
              <a:ext cx="795917" cy="184134"/>
            </a:xfrm>
            <a:prstGeom prst="rect">
              <a:avLst/>
            </a:prstGeom>
            <a:solidFill>
              <a:schemeClr val="bg1">
                <a:lumMod val="60000"/>
                <a:lumOff val="40000"/>
              </a:schemeClr>
            </a:solidFill>
          </p:spPr>
          <p:txBody>
            <a:bodyPr wrap="square" lIns="0" tIns="0" rIns="0" bIns="0" rtlCol="0" anchor="ctr">
              <a:noAutofit/>
            </a:bodyPr>
            <a:lstStyle/>
            <a:p>
              <a:pPr algn="ctr">
                <a:lnSpc>
                  <a:spcPct val="120000"/>
                </a:lnSpc>
              </a:pPr>
              <a:r>
                <a:rPr kumimoji="1" lang="en-US" altLang="zh-CN" sz="800" dirty="0">
                  <a:latin typeface="思源黑体 CN Regular" panose="020B0500000000000000" pitchFamily="34" charset="-122"/>
                  <a:ea typeface="思源黑体 CN Regular" panose="020B0500000000000000" pitchFamily="34" charset="-122"/>
                </a:rPr>
                <a:t>Guest </a:t>
              </a:r>
              <a:r>
                <a:rPr kumimoji="1" lang="zh-CN" altLang="en-US" sz="800" dirty="0">
                  <a:latin typeface="思源黑体 CN Regular" panose="020B0500000000000000" pitchFamily="34" charset="-122"/>
                  <a:ea typeface="思源黑体 CN Regular" panose="020B0500000000000000" pitchFamily="34" charset="-122"/>
                </a:rPr>
                <a:t>操作系统</a:t>
              </a:r>
            </a:p>
          </p:txBody>
        </p:sp>
      </p:grpSp>
      <p:sp>
        <p:nvSpPr>
          <p:cNvPr id="63" name="矩形 62"/>
          <p:cNvSpPr/>
          <p:nvPr/>
        </p:nvSpPr>
        <p:spPr>
          <a:xfrm>
            <a:off x="8347217" y="4744559"/>
            <a:ext cx="1015710" cy="587939"/>
          </a:xfrm>
          <a:prstGeom prst="rect">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grpSp>
        <p:nvGrpSpPr>
          <p:cNvPr id="64" name="组合 63"/>
          <p:cNvGrpSpPr/>
          <p:nvPr/>
        </p:nvGrpSpPr>
        <p:grpSpPr>
          <a:xfrm>
            <a:off x="8457269" y="4832331"/>
            <a:ext cx="795606" cy="412394"/>
            <a:chOff x="7142071" y="4523434"/>
            <a:chExt cx="795917" cy="412555"/>
          </a:xfrm>
        </p:grpSpPr>
        <p:sp>
          <p:nvSpPr>
            <p:cNvPr id="65" name="文本框 55"/>
            <p:cNvSpPr txBox="1"/>
            <p:nvPr/>
          </p:nvSpPr>
          <p:spPr>
            <a:xfrm>
              <a:off x="7142071" y="4523434"/>
              <a:ext cx="795917" cy="201158"/>
            </a:xfrm>
            <a:prstGeom prst="rect">
              <a:avLst/>
            </a:prstGeom>
            <a:solidFill>
              <a:schemeClr val="bg1">
                <a:lumMod val="20000"/>
                <a:lumOff val="80000"/>
              </a:schemeClr>
            </a:solidFill>
          </p:spPr>
          <p:txBody>
            <a:bodyPr wrap="square" lIns="0" tIns="0" rIns="0" bIns="0" rtlCol="0" anchor="ctr">
              <a:noAutofit/>
            </a:bodyPr>
            <a:lstStyle/>
            <a:p>
              <a:pPr algn="ctr">
                <a:lnSpc>
                  <a:spcPct val="120000"/>
                </a:lnSpc>
              </a:pPr>
              <a:r>
                <a:rPr kumimoji="1" lang="en-US" altLang="zh-CN" sz="800" dirty="0">
                  <a:latin typeface="思源黑体 CN Regular" panose="020B0500000000000000" pitchFamily="34" charset="-122"/>
                  <a:ea typeface="思源黑体 CN Regular" panose="020B0500000000000000" pitchFamily="34" charset="-122"/>
                </a:rPr>
                <a:t>Guest </a:t>
              </a:r>
              <a:r>
                <a:rPr kumimoji="1" lang="zh-CN" altLang="en-US" sz="800" dirty="0">
                  <a:latin typeface="思源黑体 CN Regular" panose="020B0500000000000000" pitchFamily="34" charset="-122"/>
                  <a:ea typeface="思源黑体 CN Regular" panose="020B0500000000000000" pitchFamily="34" charset="-122"/>
                </a:rPr>
                <a:t>应用层</a:t>
              </a:r>
            </a:p>
          </p:txBody>
        </p:sp>
        <p:sp>
          <p:nvSpPr>
            <p:cNvPr id="66" name="文本框 55"/>
            <p:cNvSpPr txBox="1"/>
            <p:nvPr/>
          </p:nvSpPr>
          <p:spPr>
            <a:xfrm>
              <a:off x="7142071" y="4751855"/>
              <a:ext cx="795917" cy="184134"/>
            </a:xfrm>
            <a:prstGeom prst="rect">
              <a:avLst/>
            </a:prstGeom>
            <a:solidFill>
              <a:schemeClr val="bg1">
                <a:lumMod val="60000"/>
                <a:lumOff val="40000"/>
              </a:schemeClr>
            </a:solidFill>
          </p:spPr>
          <p:txBody>
            <a:bodyPr wrap="square" lIns="0" tIns="0" rIns="0" bIns="0" rtlCol="0" anchor="ctr">
              <a:noAutofit/>
            </a:bodyPr>
            <a:lstStyle/>
            <a:p>
              <a:pPr algn="ctr">
                <a:lnSpc>
                  <a:spcPct val="120000"/>
                </a:lnSpc>
              </a:pPr>
              <a:r>
                <a:rPr kumimoji="1" lang="en-US" altLang="zh-CN" sz="800" dirty="0">
                  <a:latin typeface="思源黑体 CN Regular" panose="020B0500000000000000" pitchFamily="34" charset="-122"/>
                  <a:ea typeface="思源黑体 CN Regular" panose="020B0500000000000000" pitchFamily="34" charset="-122"/>
                </a:rPr>
                <a:t>Guest </a:t>
              </a:r>
              <a:r>
                <a:rPr kumimoji="1" lang="zh-CN" altLang="en-US" sz="800" dirty="0">
                  <a:latin typeface="思源黑体 CN Regular" panose="020B0500000000000000" pitchFamily="34" charset="-122"/>
                  <a:ea typeface="思源黑体 CN Regular" panose="020B0500000000000000" pitchFamily="34" charset="-122"/>
                </a:rPr>
                <a:t>操作系统</a:t>
              </a:r>
            </a:p>
          </p:txBody>
        </p:sp>
      </p:grpSp>
      <p:sp>
        <p:nvSpPr>
          <p:cNvPr id="67" name="矩形 66"/>
          <p:cNvSpPr/>
          <p:nvPr/>
        </p:nvSpPr>
        <p:spPr>
          <a:xfrm>
            <a:off x="7029231" y="5369939"/>
            <a:ext cx="1015710" cy="293970"/>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sp>
        <p:nvSpPr>
          <p:cNvPr id="68" name="矩形 67"/>
          <p:cNvSpPr/>
          <p:nvPr/>
        </p:nvSpPr>
        <p:spPr>
          <a:xfrm>
            <a:off x="8347217" y="5369939"/>
            <a:ext cx="1015710" cy="293970"/>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tx1"/>
              </a:solidFill>
              <a:latin typeface="思源黑体 CN Regular" panose="020B0500000000000000" pitchFamily="34" charset="-122"/>
              <a:ea typeface="思源黑体 CN Regular" panose="020B0500000000000000" pitchFamily="34" charset="-122"/>
            </a:endParaRPr>
          </a:p>
        </p:txBody>
      </p:sp>
      <p:sp>
        <p:nvSpPr>
          <p:cNvPr id="69" name="文本框 55"/>
          <p:cNvSpPr txBox="1"/>
          <p:nvPr/>
        </p:nvSpPr>
        <p:spPr>
          <a:xfrm>
            <a:off x="7139282" y="5424626"/>
            <a:ext cx="795607" cy="184594"/>
          </a:xfrm>
          <a:prstGeom prst="rect">
            <a:avLst/>
          </a:prstGeom>
          <a:noFill/>
        </p:spPr>
        <p:txBody>
          <a:bodyPr wrap="square" lIns="0" tIns="0" rIns="0" bIns="0" rtlCol="0" anchor="ctr">
            <a:spAutoFit/>
          </a:bodyPr>
          <a:lstStyle/>
          <a:p>
            <a:pPr algn="ctr">
              <a:lnSpc>
                <a:spcPct val="120000"/>
              </a:lnSpc>
            </a:pPr>
            <a:r>
              <a:rPr kumimoji="1" lang="zh-CN" altLang="en-US" sz="1000" dirty="0">
                <a:latin typeface="思源黑体 CN Regular" panose="020B0500000000000000" pitchFamily="34" charset="-122"/>
                <a:ea typeface="思源黑体 CN Regular" panose="020B0500000000000000" pitchFamily="34" charset="-122"/>
              </a:rPr>
              <a:t>虚拟机内存</a:t>
            </a:r>
          </a:p>
        </p:txBody>
      </p:sp>
      <p:sp>
        <p:nvSpPr>
          <p:cNvPr id="70" name="文本框 55"/>
          <p:cNvSpPr txBox="1"/>
          <p:nvPr/>
        </p:nvSpPr>
        <p:spPr>
          <a:xfrm>
            <a:off x="8457268" y="5424626"/>
            <a:ext cx="795607" cy="184594"/>
          </a:xfrm>
          <a:prstGeom prst="rect">
            <a:avLst/>
          </a:prstGeom>
          <a:noFill/>
        </p:spPr>
        <p:txBody>
          <a:bodyPr wrap="square" lIns="0" tIns="0" rIns="0" bIns="0" rtlCol="0" anchor="ctr">
            <a:spAutoFit/>
          </a:bodyPr>
          <a:lstStyle/>
          <a:p>
            <a:pPr algn="ctr">
              <a:lnSpc>
                <a:spcPct val="120000"/>
              </a:lnSpc>
            </a:pPr>
            <a:r>
              <a:rPr kumimoji="1" lang="zh-CN" altLang="en-US" sz="1000" dirty="0">
                <a:latin typeface="思源黑体 CN Regular" panose="020B0500000000000000" pitchFamily="34" charset="-122"/>
                <a:ea typeface="思源黑体 CN Regular" panose="020B0500000000000000" pitchFamily="34" charset="-122"/>
              </a:rPr>
              <a:t>虚拟机内存</a:t>
            </a:r>
          </a:p>
        </p:txBody>
      </p:sp>
      <p:cxnSp>
        <p:nvCxnSpPr>
          <p:cNvPr id="71" name="直接箭头连接符 70"/>
          <p:cNvCxnSpPr>
            <a:stCxn id="67" idx="3"/>
            <a:endCxn id="68" idx="1"/>
          </p:cNvCxnSpPr>
          <p:nvPr/>
        </p:nvCxnSpPr>
        <p:spPr>
          <a:xfrm>
            <a:off x="8044941" y="5516924"/>
            <a:ext cx="302276" cy="0"/>
          </a:xfrm>
          <a:prstGeom prst="straightConnector1">
            <a:avLst/>
          </a:prstGeom>
          <a:ln w="12700">
            <a:solidFill>
              <a:srgbClr val="C7000B"/>
            </a:solidFill>
            <a:tailEnd type="arrow" w="sm" len="sm"/>
          </a:ln>
        </p:spPr>
        <p:style>
          <a:lnRef idx="1">
            <a:schemeClr val="accent1"/>
          </a:lnRef>
          <a:fillRef idx="0">
            <a:schemeClr val="accent1"/>
          </a:fillRef>
          <a:effectRef idx="0">
            <a:schemeClr val="accent1"/>
          </a:effectRef>
          <a:fontRef idx="minor">
            <a:schemeClr val="tx1"/>
          </a:fontRef>
        </p:style>
      </p:cxnSp>
      <p:sp>
        <p:nvSpPr>
          <p:cNvPr id="72" name="文本框 55"/>
          <p:cNvSpPr txBox="1"/>
          <p:nvPr/>
        </p:nvSpPr>
        <p:spPr>
          <a:xfrm>
            <a:off x="8044941" y="5395479"/>
            <a:ext cx="302275" cy="221599"/>
          </a:xfrm>
          <a:prstGeom prst="rect">
            <a:avLst/>
          </a:prstGeom>
          <a:noFill/>
        </p:spPr>
        <p:txBody>
          <a:bodyPr wrap="square" lIns="0" tIns="0" rIns="0" bIns="0" rtlCol="0" anchor="ctr">
            <a:spAutoFit/>
          </a:bodyPr>
          <a:lstStyle/>
          <a:p>
            <a:pPr algn="ctr">
              <a:lnSpc>
                <a:spcPct val="120000"/>
              </a:lnSpc>
            </a:pPr>
            <a:r>
              <a:rPr kumimoji="1" lang="en-US" altLang="zh-CN" sz="600" dirty="0" err="1">
                <a:latin typeface="思源黑体 CN Regular" panose="020B0500000000000000" pitchFamily="34" charset="-122"/>
                <a:ea typeface="思源黑体 CN Regular" panose="020B0500000000000000" pitchFamily="34" charset="-122"/>
              </a:rPr>
              <a:t>copyonwrite</a:t>
            </a:r>
            <a:endParaRPr kumimoji="1" lang="zh-CN" altLang="en-US" sz="600" dirty="0">
              <a:latin typeface="思源黑体 CN Regular" panose="020B0500000000000000" pitchFamily="34" charset="-122"/>
              <a:ea typeface="思源黑体 CN Regular" panose="020B0500000000000000" pitchFamily="34" charset="-122"/>
            </a:endParaRPr>
          </a:p>
        </p:txBody>
      </p:sp>
      <p:sp>
        <p:nvSpPr>
          <p:cNvPr id="73" name="文本框 72"/>
          <p:cNvSpPr txBox="1"/>
          <p:nvPr/>
        </p:nvSpPr>
        <p:spPr>
          <a:xfrm>
            <a:off x="9004123" y="1032293"/>
            <a:ext cx="2366039" cy="430719"/>
          </a:xfrm>
          <a:prstGeom prst="rect">
            <a:avLst/>
          </a:prstGeom>
          <a:noFill/>
        </p:spPr>
        <p:txBody>
          <a:bodyPr wrap="square" lIns="0" tIns="0" rIns="0" bIns="0" rtlCol="0">
            <a:spAutoFit/>
          </a:bodyPr>
          <a:lstStyle/>
          <a:p>
            <a:pPr algn="ctr"/>
            <a:r>
              <a:rPr kumimoji="1" lang="en-US" altLang="zh-CN" sz="1399" dirty="0">
                <a:solidFill>
                  <a:schemeClr val="bg1"/>
                </a:solidFill>
                <a:latin typeface="思源黑体 CN Regular" panose="020B0500000000000000" pitchFamily="34" charset="-122"/>
                <a:ea typeface="思源黑体 CN Regular" panose="020B0500000000000000" pitchFamily="34" charset="-122"/>
              </a:rPr>
              <a:t>openEuler 21.09</a:t>
            </a:r>
            <a:r>
              <a:rPr kumimoji="1" lang="zh-CN" altLang="en-US" sz="1399" dirty="0">
                <a:solidFill>
                  <a:schemeClr val="bg1"/>
                </a:solidFill>
                <a:latin typeface="思源黑体 CN Regular" panose="020B0500000000000000" pitchFamily="34" charset="-122"/>
                <a:ea typeface="思源黑体 CN Regular" panose="020B0500000000000000" pitchFamily="34" charset="-122"/>
              </a:rPr>
              <a:t>版本发布</a:t>
            </a:r>
            <a:endParaRPr kumimoji="1" lang="en-US" altLang="zh-CN" sz="1399" dirty="0">
              <a:solidFill>
                <a:schemeClr val="bg1"/>
              </a:solidFill>
              <a:latin typeface="思源黑体 CN Regular" panose="020B0500000000000000" pitchFamily="34" charset="-122"/>
              <a:ea typeface="思源黑体 CN Regular" panose="020B0500000000000000" pitchFamily="34" charset="-122"/>
            </a:endParaRPr>
          </a:p>
          <a:p>
            <a:pPr algn="ctr"/>
            <a:r>
              <a:rPr kumimoji="1" lang="zh-CN" altLang="en-US" sz="1399" dirty="0">
                <a:solidFill>
                  <a:schemeClr val="bg1"/>
                </a:solidFill>
                <a:latin typeface="思源黑体 CN Regular" panose="020B0500000000000000" pitchFamily="34" charset="-122"/>
                <a:ea typeface="思源黑体 CN Regular" panose="020B0500000000000000" pitchFamily="34" charset="-122"/>
              </a:rPr>
              <a:t>标准虚拟化解决方案</a:t>
            </a:r>
            <a:endParaRPr kumimoji="1" lang="en-US" altLang="zh-CN" sz="1399" dirty="0">
              <a:solidFill>
                <a:schemeClr val="bg1"/>
              </a:solidFill>
              <a:latin typeface="思源黑体 CN Regular" panose="020B0500000000000000" pitchFamily="34" charset="-122"/>
              <a:ea typeface="思源黑体 CN Regular" panose="020B0500000000000000" pitchFamily="34" charset="-122"/>
            </a:endParaRPr>
          </a:p>
        </p:txBody>
      </p:sp>
      <p:sp>
        <p:nvSpPr>
          <p:cNvPr id="74" name="上箭头 73"/>
          <p:cNvSpPr/>
          <p:nvPr/>
        </p:nvSpPr>
        <p:spPr>
          <a:xfrm>
            <a:off x="9997680" y="1486840"/>
            <a:ext cx="457020" cy="398946"/>
          </a:xfrm>
          <a:prstGeom prst="upArrow">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
        <p:nvSpPr>
          <p:cNvPr id="75" name="文本框 74"/>
          <p:cNvSpPr txBox="1"/>
          <p:nvPr/>
        </p:nvSpPr>
        <p:spPr>
          <a:xfrm>
            <a:off x="5041322" y="1062071"/>
            <a:ext cx="2336398" cy="430719"/>
          </a:xfrm>
          <a:prstGeom prst="rect">
            <a:avLst/>
          </a:prstGeom>
          <a:noFill/>
        </p:spPr>
        <p:txBody>
          <a:bodyPr wrap="square" lIns="0" tIns="0" rIns="0" bIns="0" rtlCol="0">
            <a:spAutoFit/>
          </a:bodyPr>
          <a:lstStyle/>
          <a:p>
            <a:pPr algn="ctr"/>
            <a:r>
              <a:rPr kumimoji="1" lang="en-US" altLang="zh-CN" sz="1399" dirty="0">
                <a:solidFill>
                  <a:schemeClr val="bg1"/>
                </a:solidFill>
                <a:latin typeface="思源黑体 CN Regular" panose="020B0500000000000000" pitchFamily="34" charset="-122"/>
                <a:ea typeface="思源黑体 CN Regular" panose="020B0500000000000000" pitchFamily="34" charset="-122"/>
              </a:rPr>
              <a:t>openEuler 21.03</a:t>
            </a:r>
            <a:r>
              <a:rPr kumimoji="1" lang="zh-CN" altLang="en-US" sz="1399" dirty="0">
                <a:solidFill>
                  <a:schemeClr val="bg1"/>
                </a:solidFill>
                <a:latin typeface="思源黑体 CN Regular" panose="020B0500000000000000" pitchFamily="34" charset="-122"/>
                <a:ea typeface="思源黑体 CN Regular" panose="020B0500000000000000" pitchFamily="34" charset="-122"/>
              </a:rPr>
              <a:t>版本发布</a:t>
            </a:r>
            <a:endParaRPr kumimoji="1" lang="en-US" altLang="zh-CN" sz="1399" dirty="0">
              <a:solidFill>
                <a:schemeClr val="bg1"/>
              </a:solidFill>
              <a:latin typeface="思源黑体 CN Regular" panose="020B0500000000000000" pitchFamily="34" charset="-122"/>
              <a:ea typeface="思源黑体 CN Regular" panose="020B0500000000000000" pitchFamily="34" charset="-122"/>
            </a:endParaRPr>
          </a:p>
          <a:p>
            <a:pPr algn="ctr"/>
            <a:r>
              <a:rPr kumimoji="1" lang="zh-CN" altLang="en-US" sz="1399" dirty="0">
                <a:solidFill>
                  <a:schemeClr val="bg1"/>
                </a:solidFill>
                <a:latin typeface="思源黑体 CN Regular" panose="020B0500000000000000" pitchFamily="34" charset="-122"/>
                <a:ea typeface="思源黑体 CN Regular" panose="020B0500000000000000" pitchFamily="34" charset="-122"/>
              </a:rPr>
              <a:t>轻量化增强解决方案</a:t>
            </a:r>
            <a:endParaRPr kumimoji="1" lang="en-US" altLang="zh-CN" sz="1399" dirty="0">
              <a:solidFill>
                <a:schemeClr val="bg1"/>
              </a:solidFill>
              <a:latin typeface="思源黑体 CN Regular" panose="020B0500000000000000" pitchFamily="34" charset="-122"/>
              <a:ea typeface="思源黑体 CN Regular" panose="020B0500000000000000" pitchFamily="34" charset="-122"/>
            </a:endParaRPr>
          </a:p>
        </p:txBody>
      </p:sp>
      <p:sp>
        <p:nvSpPr>
          <p:cNvPr id="76" name="上箭头 75"/>
          <p:cNvSpPr/>
          <p:nvPr/>
        </p:nvSpPr>
        <p:spPr>
          <a:xfrm>
            <a:off x="5929964" y="1505488"/>
            <a:ext cx="457020" cy="398946"/>
          </a:xfrm>
          <a:prstGeom prst="upArrow">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solidFill>
                <a:schemeClr val="bg1"/>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424649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zh-CN" altLang="en-US" sz="2800" dirty="0">
                <a:solidFill>
                  <a:schemeClr val="bg1"/>
                </a:solidFill>
                <a:latin typeface="思源黑体 CN Bold" panose="020B0800000000000000" pitchFamily="34" charset="-122"/>
                <a:ea typeface="思源黑体 CN Bold" panose="020B0800000000000000" pitchFamily="34" charset="-122"/>
              </a:rPr>
              <a:t>欢迎大家参与</a:t>
            </a:r>
            <a:r>
              <a:rPr lang="en-US" altLang="zh-CN" sz="2800" dirty="0" err="1">
                <a:solidFill>
                  <a:schemeClr val="bg1"/>
                </a:solidFill>
                <a:latin typeface="思源黑体 CN Bold" panose="020B0800000000000000" pitchFamily="34" charset="-122"/>
                <a:ea typeface="思源黑体 CN Bold" panose="020B0800000000000000" pitchFamily="34" charset="-122"/>
              </a:rPr>
              <a:t>StratoVirt</a:t>
            </a:r>
            <a:r>
              <a:rPr lang="zh-CN" altLang="en-US" sz="2800" dirty="0">
                <a:solidFill>
                  <a:schemeClr val="bg1"/>
                </a:solidFill>
                <a:latin typeface="思源黑体 CN Bold" panose="020B0800000000000000" pitchFamily="34" charset="-122"/>
                <a:ea typeface="思源黑体 CN Bold" panose="020B0800000000000000" pitchFamily="34" charset="-122"/>
              </a:rPr>
              <a:t>开源项目</a:t>
            </a:r>
          </a:p>
        </p:txBody>
      </p:sp>
      <p:sp>
        <p:nvSpPr>
          <p:cNvPr id="77" name="矩形 76"/>
          <p:cNvSpPr/>
          <p:nvPr/>
        </p:nvSpPr>
        <p:spPr>
          <a:xfrm>
            <a:off x="6794534" y="4169188"/>
            <a:ext cx="5029362" cy="760438"/>
          </a:xfrm>
          <a:prstGeom prst="rect">
            <a:avLst/>
          </a:prstGeom>
          <a:solidFill>
            <a:schemeClr val="bg1">
              <a:lumMod val="85000"/>
            </a:schemeClr>
          </a:solidFill>
          <a:ln w="12700" cap="flat" cmpd="sng" algn="ctr">
            <a:solidFill>
              <a:schemeClr val="tx1"/>
            </a:solidFill>
            <a:prstDash val="solid"/>
            <a:miter lim="800000"/>
            <a:headEnd type="none" w="med" len="med"/>
            <a:tailEnd type="none" w="med" len="med"/>
          </a:ln>
          <a:effectLst/>
        </p:spPr>
        <p:txBody>
          <a:bodyPr wrap="none" anchor="ctr" anchorCtr="1"/>
          <a:lstStyle/>
          <a:p>
            <a:pPr algn="ctr"/>
            <a:endParaRPr lang="zh-CN" altLang="en-US" sz="1000"/>
          </a:p>
        </p:txBody>
      </p:sp>
      <p:pic>
        <p:nvPicPr>
          <p:cNvPr id="78" name="图片 77"/>
          <p:cNvPicPr>
            <a:picLocks noChangeAspect="1"/>
          </p:cNvPicPr>
          <p:nvPr/>
        </p:nvPicPr>
        <p:blipFill>
          <a:blip r:embed="rId2"/>
          <a:stretch>
            <a:fillRect/>
          </a:stretch>
        </p:blipFill>
        <p:spPr>
          <a:xfrm>
            <a:off x="467649" y="3982252"/>
            <a:ext cx="5860841" cy="2644559"/>
          </a:xfrm>
          <a:prstGeom prst="rect">
            <a:avLst/>
          </a:prstGeom>
          <a:ln w="12700">
            <a:solidFill>
              <a:schemeClr val="tx1"/>
            </a:solidFill>
          </a:ln>
        </p:spPr>
      </p:pic>
      <p:pic>
        <p:nvPicPr>
          <p:cNvPr id="79" name="图片 78"/>
          <p:cNvPicPr>
            <a:picLocks noChangeAspect="1"/>
          </p:cNvPicPr>
          <p:nvPr/>
        </p:nvPicPr>
        <p:blipFill>
          <a:blip r:embed="rId3"/>
          <a:stretch>
            <a:fillRect/>
          </a:stretch>
        </p:blipFill>
        <p:spPr>
          <a:xfrm>
            <a:off x="467649" y="1248455"/>
            <a:ext cx="5860841" cy="2644559"/>
          </a:xfrm>
          <a:prstGeom prst="rect">
            <a:avLst/>
          </a:prstGeom>
          <a:ln w="12700">
            <a:solidFill>
              <a:schemeClr val="tx1"/>
            </a:solidFill>
          </a:ln>
        </p:spPr>
      </p:pic>
      <p:pic>
        <p:nvPicPr>
          <p:cNvPr id="80" name="图片 79"/>
          <p:cNvPicPr>
            <a:picLocks noChangeAspect="1"/>
          </p:cNvPicPr>
          <p:nvPr/>
        </p:nvPicPr>
        <p:blipFill>
          <a:blip r:embed="rId4"/>
          <a:stretch>
            <a:fillRect/>
          </a:stretch>
        </p:blipFill>
        <p:spPr>
          <a:xfrm>
            <a:off x="6794534" y="1248455"/>
            <a:ext cx="5029362" cy="1096151"/>
          </a:xfrm>
          <a:prstGeom prst="rect">
            <a:avLst/>
          </a:prstGeom>
          <a:ln w="12700">
            <a:solidFill>
              <a:schemeClr val="tx1"/>
            </a:solidFill>
          </a:ln>
        </p:spPr>
      </p:pic>
      <p:pic>
        <p:nvPicPr>
          <p:cNvPr id="81" name="图片 80"/>
          <p:cNvPicPr>
            <a:picLocks noChangeAspect="1"/>
          </p:cNvPicPr>
          <p:nvPr/>
        </p:nvPicPr>
        <p:blipFill>
          <a:blip r:embed="rId5"/>
          <a:stretch>
            <a:fillRect/>
          </a:stretch>
        </p:blipFill>
        <p:spPr>
          <a:xfrm>
            <a:off x="6794534" y="2431117"/>
            <a:ext cx="5029362" cy="1660749"/>
          </a:xfrm>
          <a:prstGeom prst="rect">
            <a:avLst/>
          </a:prstGeom>
          <a:ln w="12700">
            <a:solidFill>
              <a:schemeClr val="tx1"/>
            </a:solidFill>
          </a:ln>
        </p:spPr>
      </p:pic>
      <p:pic>
        <p:nvPicPr>
          <p:cNvPr id="82" name="图片 81"/>
          <p:cNvPicPr>
            <a:picLocks noChangeAspect="1"/>
          </p:cNvPicPr>
          <p:nvPr/>
        </p:nvPicPr>
        <p:blipFill>
          <a:blip r:embed="rId6"/>
          <a:stretch>
            <a:fillRect/>
          </a:stretch>
        </p:blipFill>
        <p:spPr>
          <a:xfrm>
            <a:off x="8354507" y="5011027"/>
            <a:ext cx="1786076" cy="1696772"/>
          </a:xfrm>
          <a:prstGeom prst="rect">
            <a:avLst/>
          </a:prstGeom>
        </p:spPr>
      </p:pic>
      <p:sp>
        <p:nvSpPr>
          <p:cNvPr id="83" name="内容占位符 2"/>
          <p:cNvSpPr txBox="1">
            <a:spLocks/>
          </p:cNvSpPr>
          <p:nvPr/>
        </p:nvSpPr>
        <p:spPr>
          <a:xfrm>
            <a:off x="6880225" y="4410075"/>
            <a:ext cx="5311775" cy="361950"/>
          </a:xfrm>
          <a:prstGeom prst="rect">
            <a:avLst/>
          </a:prstGeom>
          <a:ln>
            <a:no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04" indent="0">
              <a:buFont typeface="Arial" panose="020B0604020202020204" pitchFamily="34" charset="0"/>
              <a:buNone/>
            </a:pPr>
            <a:r>
              <a:rPr lang="en-US" altLang="zh-CN" sz="2199" dirty="0" smtClean="0">
                <a:ln w="0"/>
                <a:solidFill>
                  <a:srgbClr val="FF0000"/>
                </a:solidFill>
                <a:effectLst>
                  <a:outerShdw blurRad="38100" dist="19050" dir="2700000" algn="tl" rotWithShape="0">
                    <a:schemeClr val="dk1">
                      <a:alpha val="40000"/>
                    </a:schemeClr>
                  </a:outerShdw>
                </a:effectLst>
              </a:rPr>
              <a:t>https://gitee.com/openeuler/stratovirt</a:t>
            </a:r>
            <a:endParaRPr lang="zh-CN" altLang="en-US" sz="2199"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0311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19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5610418" y="1226212"/>
            <a:ext cx="5878800" cy="4492888"/>
          </a:xfrm>
          <a:prstGeom prst="rect">
            <a:avLst/>
          </a:prstGeom>
          <a:solidFill>
            <a:srgbClr val="002060"/>
          </a:solidFill>
          <a:ln w="12700" cap="flat" cmpd="sng" algn="ctr">
            <a:solidFill>
              <a:schemeClr val="accent1"/>
            </a:solidFill>
            <a:prstDash val="solid"/>
            <a:miter lim="800000"/>
            <a:headEnd type="none" w="med" len="med"/>
            <a:tailEnd type="none" w="med" len="med"/>
          </a:ln>
          <a:effectLst/>
        </p:spPr>
        <p:txBody>
          <a:bodyPr wrap="none" anchor="ctr" anchorCtr="1"/>
          <a:lstStyle/>
          <a:p>
            <a:pPr algn="ctr"/>
            <a:endParaRPr lang="zh-CN" altLang="en-US" sz="1000"/>
          </a:p>
        </p:txBody>
      </p:sp>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19726" y="734079"/>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ltLang="zh-CN" sz="2800" dirty="0" err="1" smtClean="0">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简介（</a:t>
            </a:r>
            <a:r>
              <a:rPr lang="en-US" altLang="zh-CN"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1/2</a:t>
            </a:r>
            <a:r>
              <a:rPr lang="zh-CN" altLang="en-US"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a:t>
            </a:r>
            <a:endParaRPr lang="zh-CN" altLang="en-US" sz="2800" dirty="0">
              <a:solidFill>
                <a:schemeClr val="bg1"/>
              </a:solidFill>
              <a:latin typeface="思源黑体 CN Bold" panose="020B0800000000000000" pitchFamily="34" charset="-122"/>
              <a:ea typeface="思源黑体 CN Bold" panose="020B0800000000000000" pitchFamily="34" charset="-122"/>
            </a:endParaRPr>
          </a:p>
        </p:txBody>
      </p:sp>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63" y="1400086"/>
            <a:ext cx="4046354" cy="4033950"/>
          </a:xfrm>
          <a:prstGeom prst="rect">
            <a:avLst/>
          </a:prstGeom>
          <a:solidFill>
            <a:schemeClr val="bg1"/>
          </a:solidFill>
        </p:spPr>
      </p:pic>
      <p:sp>
        <p:nvSpPr>
          <p:cNvPr id="44" name="矩形 43"/>
          <p:cNvSpPr/>
          <p:nvPr/>
        </p:nvSpPr>
        <p:spPr>
          <a:xfrm>
            <a:off x="319726" y="5761009"/>
            <a:ext cx="11333987" cy="809309"/>
          </a:xfrm>
          <a:prstGeom prst="rect">
            <a:avLst/>
          </a:prstGeom>
          <a:gradFill>
            <a:gsLst>
              <a:gs pos="0">
                <a:srgbClr val="7030A0"/>
              </a:gs>
              <a:gs pos="100000">
                <a:schemeClr val="accent6">
                  <a:lumMod val="60000"/>
                  <a:lumOff val="40000"/>
                </a:schemeClr>
              </a:gs>
            </a:gsLst>
            <a:lin ang="0" scaled="0"/>
          </a:gradFill>
          <a:ln w="12700" cap="flat" cmpd="sng" algn="ctr">
            <a:solidFill>
              <a:schemeClr val="accent1"/>
            </a:solidFill>
            <a:prstDash val="solid"/>
            <a:miter lim="800000"/>
            <a:headEnd type="none" w="med" len="med"/>
            <a:tailEnd type="none" w="med" len="med"/>
          </a:ln>
          <a:effectLst/>
        </p:spPr>
        <p:txBody>
          <a:bodyPr wrap="none" anchor="ctr" anchorCtr="1"/>
          <a:lstStyle/>
          <a:p>
            <a:pPr algn="ctr"/>
            <a:endParaRPr lang="zh-CN" altLang="en-US" sz="1000"/>
          </a:p>
        </p:txBody>
      </p:sp>
      <p:sp>
        <p:nvSpPr>
          <p:cNvPr id="45" name="内容占位符 2"/>
          <p:cNvSpPr txBox="1">
            <a:spLocks/>
          </p:cNvSpPr>
          <p:nvPr/>
        </p:nvSpPr>
        <p:spPr>
          <a:xfrm>
            <a:off x="816988" y="5994452"/>
            <a:ext cx="9147175" cy="363538"/>
          </a:xfrm>
          <a:prstGeom prst="rect">
            <a:avLst/>
          </a:prstGeom>
          <a:ln>
            <a:no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04" indent="0" algn="ctr">
              <a:buFont typeface="Arial" panose="020B0604020202020204" pitchFamily="34" charset="0"/>
              <a:buNone/>
            </a:pPr>
            <a:r>
              <a:rPr lang="en-US" altLang="zh-CN" sz="2199" dirty="0" smtClean="0">
                <a:ln w="0"/>
                <a:solidFill>
                  <a:srgbClr val="FF0000"/>
                </a:solidFill>
                <a:effectLst>
                  <a:outerShdw blurRad="38100" dist="19050" dir="2700000" algn="tl" rotWithShape="0">
                    <a:schemeClr val="dk1">
                      <a:alpha val="40000"/>
                    </a:schemeClr>
                  </a:outerShdw>
                </a:effectLst>
              </a:rPr>
              <a:t>https://gitee.com/openeuler/stratovirt</a:t>
            </a:r>
            <a:endParaRPr lang="zh-CN" altLang="en-US" sz="2199" dirty="0">
              <a:ln w="0"/>
              <a:solidFill>
                <a:srgbClr val="FF0000"/>
              </a:solidFill>
              <a:effectLst>
                <a:outerShdw blurRad="38100" dist="19050" dir="2700000" algn="tl" rotWithShape="0">
                  <a:schemeClr val="dk1">
                    <a:alpha val="40000"/>
                  </a:schemeClr>
                </a:outerShdw>
              </a:effectLst>
            </a:endParaRPr>
          </a:p>
        </p:txBody>
      </p:sp>
      <p:sp>
        <p:nvSpPr>
          <p:cNvPr id="47" name="文本框 46"/>
          <p:cNvSpPr txBox="1"/>
          <p:nvPr/>
        </p:nvSpPr>
        <p:spPr>
          <a:xfrm>
            <a:off x="5610418" y="1278253"/>
            <a:ext cx="5683208" cy="4604590"/>
          </a:xfrm>
          <a:prstGeom prst="rect">
            <a:avLst/>
          </a:prstGeom>
          <a:noFill/>
        </p:spPr>
        <p:txBody>
          <a:bodyPr wrap="square" rtlCol="0">
            <a:spAutoFit/>
          </a:bodyPr>
          <a:lstStyle/>
          <a:p>
            <a:pPr marL="285636" indent="-285636" defTabSz="914034">
              <a:lnSpc>
                <a:spcPts val="2198"/>
              </a:lnSpc>
              <a:buFont typeface="Wingdings" panose="05000000000000000000" pitchFamily="2" charset="2"/>
              <a:buChar char="Ø"/>
            </a:pPr>
            <a:r>
              <a:rPr lang="zh-CN" altLang="en-US" sz="1600" dirty="0">
                <a:solidFill>
                  <a:schemeClr val="bg1"/>
                </a:solidFill>
                <a:latin typeface="思源黑体 CN Regular" panose="020B0500000000000000" pitchFamily="34" charset="-122"/>
                <a:ea typeface="思源黑体 CN Regular" panose="020B0500000000000000" pitchFamily="34" charset="-122"/>
              </a:rPr>
              <a:t>发音：</a:t>
            </a:r>
            <a:r>
              <a:rPr lang="en-US" altLang="zh-CN" sz="1600" dirty="0">
                <a:solidFill>
                  <a:schemeClr val="bg1"/>
                </a:solidFill>
                <a:latin typeface="思源黑体 CN Regular" panose="020B0500000000000000" pitchFamily="34" charset="-122"/>
                <a:ea typeface="思源黑体 CN Regular" panose="020B0500000000000000" pitchFamily="34" charset="-122"/>
              </a:rPr>
              <a:t> [</a:t>
            </a:r>
            <a:r>
              <a:rPr lang="en-US" altLang="zh-CN" sz="1600" dirty="0" err="1">
                <a:solidFill>
                  <a:schemeClr val="bg1"/>
                </a:solidFill>
                <a:latin typeface="思源黑体 CN Regular" panose="020B0500000000000000" pitchFamily="34" charset="-122"/>
                <a:ea typeface="思源黑体 CN Regular" panose="020B0500000000000000" pitchFamily="34" charset="-122"/>
              </a:rPr>
              <a:t>stretə</a:t>
            </a:r>
            <a:r>
              <a:rPr lang="en-US" altLang="zh-CN" sz="1600" dirty="0">
                <a:solidFill>
                  <a:schemeClr val="bg1"/>
                </a:solidFill>
                <a:latin typeface="思源黑体 CN Regular" panose="020B0500000000000000" pitchFamily="34" charset="-122"/>
                <a:ea typeface="思源黑体 CN Regular" panose="020B0500000000000000" pitchFamily="34" charset="-122"/>
              </a:rPr>
              <a:t>]</a:t>
            </a:r>
          </a:p>
          <a:p>
            <a:pPr marL="285636" indent="-285636" defTabSz="914034">
              <a:lnSpc>
                <a:spcPts val="2198"/>
              </a:lnSpc>
              <a:buFont typeface="Wingdings" panose="05000000000000000000" pitchFamily="2" charset="2"/>
              <a:buChar char="Ø"/>
            </a:pP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r>
              <a:rPr lang="zh-CN" altLang="en-US" sz="1600" dirty="0">
                <a:solidFill>
                  <a:schemeClr val="bg1"/>
                </a:solidFill>
                <a:latin typeface="思源黑体 CN Regular" panose="020B0500000000000000" pitchFamily="34" charset="-122"/>
                <a:ea typeface="思源黑体 CN Regular" panose="020B0500000000000000" pitchFamily="34" charset="-122"/>
              </a:rPr>
              <a:t>含义：</a:t>
            </a:r>
            <a:r>
              <a:rPr lang="en-US" altLang="zh-CN" sz="1600" dirty="0" err="1">
                <a:solidFill>
                  <a:schemeClr val="bg1"/>
                </a:solidFill>
                <a:latin typeface="思源黑体 CN Regular" panose="020B0500000000000000" pitchFamily="34" charset="-122"/>
                <a:ea typeface="思源黑体 CN Regular" panose="020B0500000000000000" pitchFamily="34" charset="-122"/>
              </a:rPr>
              <a:t>Strato</a:t>
            </a:r>
            <a:r>
              <a:rPr lang="zh-CN" altLang="en-US" sz="1600" dirty="0">
                <a:solidFill>
                  <a:schemeClr val="bg1"/>
                </a:solidFill>
                <a:latin typeface="思源黑体 CN Regular" panose="020B0500000000000000" pitchFamily="34" charset="-122"/>
                <a:ea typeface="思源黑体 CN Regular" panose="020B0500000000000000" pitchFamily="34" charset="-122"/>
              </a:rPr>
              <a:t>， 取自</a:t>
            </a:r>
            <a:r>
              <a:rPr lang="en-US" altLang="zh-CN" sz="1600" dirty="0">
                <a:solidFill>
                  <a:schemeClr val="bg1"/>
                </a:solidFill>
                <a:latin typeface="思源黑体 CN Regular" panose="020B0500000000000000" pitchFamily="34" charset="-122"/>
                <a:ea typeface="思源黑体 CN Regular" panose="020B0500000000000000" pitchFamily="34" charset="-122"/>
              </a:rPr>
              <a:t>stratosphere </a:t>
            </a:r>
            <a:r>
              <a:rPr lang="zh-CN" altLang="en-US" sz="1600" dirty="0">
                <a:solidFill>
                  <a:schemeClr val="bg1"/>
                </a:solidFill>
                <a:latin typeface="思源黑体 CN Regular" panose="020B0500000000000000" pitchFamily="34" charset="-122"/>
                <a:ea typeface="思源黑体 CN Regular" panose="020B0500000000000000" pitchFamily="34" charset="-122"/>
              </a:rPr>
              <a:t>，意指地球大气层中的</a:t>
            </a:r>
            <a:r>
              <a:rPr lang="zh-CN" altLang="en-US" b="1" dirty="0">
                <a:solidFill>
                  <a:srgbClr val="00CCFF"/>
                </a:solidFill>
                <a:latin typeface="思源黑体 CN Regular" panose="020B0500000000000000" pitchFamily="34" charset="-122"/>
                <a:ea typeface="思源黑体 CN Regular" panose="020B0500000000000000" pitchFamily="34" charset="-122"/>
              </a:rPr>
              <a:t>平流层</a:t>
            </a:r>
            <a:r>
              <a:rPr lang="zh-CN" altLang="en-US" sz="1600" dirty="0">
                <a:solidFill>
                  <a:schemeClr val="bg1"/>
                </a:solidFill>
                <a:latin typeface="思源黑体 CN Regular" panose="020B0500000000000000" pitchFamily="34" charset="-122"/>
                <a:ea typeface="思源黑体 CN Regular" panose="020B0500000000000000" pitchFamily="34" charset="-122"/>
              </a:rPr>
              <a:t>，寓意为保护</a:t>
            </a:r>
            <a:r>
              <a:rPr lang="en-US" altLang="zh-CN" sz="1600" dirty="0">
                <a:solidFill>
                  <a:schemeClr val="bg1"/>
                </a:solidFill>
                <a:latin typeface="思源黑体 CN Regular" panose="020B0500000000000000" pitchFamily="34" charset="-122"/>
                <a:ea typeface="思源黑体 CN Regular" panose="020B0500000000000000" pitchFamily="34" charset="-122"/>
              </a:rPr>
              <a:t>openEuler</a:t>
            </a:r>
            <a:r>
              <a:rPr lang="zh-CN" altLang="en-US" sz="1600" dirty="0">
                <a:solidFill>
                  <a:schemeClr val="bg1"/>
                </a:solidFill>
                <a:latin typeface="思源黑体 CN Regular" panose="020B0500000000000000" pitchFamily="34" charset="-122"/>
                <a:ea typeface="思源黑体 CN Regular" panose="020B0500000000000000" pitchFamily="34" charset="-122"/>
              </a:rPr>
              <a:t>平台上业务平稳运行的轻薄保护层。</a:t>
            </a: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defTabSz="914034">
              <a:lnSpc>
                <a:spcPts val="2198"/>
              </a:lnSpc>
            </a:pP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r>
              <a:rPr lang="en-US" altLang="zh-CN" sz="1600" dirty="0">
                <a:solidFill>
                  <a:schemeClr val="bg1"/>
                </a:solidFill>
                <a:latin typeface="思源黑体 CN Regular" panose="020B0500000000000000" pitchFamily="34" charset="-122"/>
                <a:ea typeface="思源黑体 CN Regular" panose="020B0500000000000000" pitchFamily="34" charset="-122"/>
              </a:rPr>
              <a:t>StratoVirt</a:t>
            </a:r>
            <a:r>
              <a:rPr lang="zh-CN" altLang="en-US" sz="1600" dirty="0">
                <a:solidFill>
                  <a:schemeClr val="bg1"/>
                </a:solidFill>
                <a:latin typeface="思源黑体 CN Regular" panose="020B0500000000000000" pitchFamily="34" charset="-122"/>
                <a:ea typeface="思源黑体 CN Regular" panose="020B0500000000000000" pitchFamily="34" charset="-122"/>
              </a:rPr>
              <a:t>是计算产业中面向云数据中心的</a:t>
            </a:r>
            <a:r>
              <a:rPr lang="zh-CN" altLang="en-US" b="1" dirty="0">
                <a:solidFill>
                  <a:srgbClr val="00CCFF"/>
                </a:solidFill>
                <a:latin typeface="思源黑体 CN Regular" panose="020B0500000000000000" pitchFamily="34" charset="-122"/>
                <a:ea typeface="思源黑体 CN Regular" panose="020B0500000000000000" pitchFamily="34" charset="-122"/>
              </a:rPr>
              <a:t>企业级虚拟化平台，实现了一套架构统一支持</a:t>
            </a:r>
            <a:r>
              <a:rPr lang="zh-CN" altLang="en-US" sz="1600" dirty="0">
                <a:solidFill>
                  <a:schemeClr val="bg1"/>
                </a:solidFill>
                <a:latin typeface="思源黑体 CN Regular" panose="020B0500000000000000" pitchFamily="34" charset="-122"/>
                <a:ea typeface="思源黑体 CN Regular" panose="020B0500000000000000" pitchFamily="34" charset="-122"/>
              </a:rPr>
              <a:t>虚拟机、容器、</a:t>
            </a:r>
            <a:r>
              <a:rPr lang="en-US" altLang="zh-CN" sz="1600" dirty="0">
                <a:solidFill>
                  <a:schemeClr val="bg1"/>
                </a:solidFill>
                <a:latin typeface="思源黑体 CN Regular" panose="020B0500000000000000" pitchFamily="34" charset="-122"/>
                <a:ea typeface="思源黑体 CN Regular" panose="020B0500000000000000" pitchFamily="34" charset="-122"/>
              </a:rPr>
              <a:t>Serverless</a:t>
            </a:r>
            <a:r>
              <a:rPr lang="zh-CN" altLang="en-US" sz="1600" dirty="0">
                <a:solidFill>
                  <a:schemeClr val="bg1"/>
                </a:solidFill>
                <a:latin typeface="思源黑体 CN Regular" panose="020B0500000000000000" pitchFamily="34" charset="-122"/>
                <a:ea typeface="思源黑体 CN Regular" panose="020B0500000000000000" pitchFamily="34" charset="-122"/>
              </a:rPr>
              <a:t>三种场景。</a:t>
            </a: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r>
              <a:rPr lang="en-US" altLang="zh-CN" sz="1600" dirty="0">
                <a:solidFill>
                  <a:schemeClr val="bg1"/>
                </a:solidFill>
                <a:latin typeface="思源黑体 CN Regular" panose="020B0500000000000000" pitchFamily="34" charset="-122"/>
                <a:ea typeface="思源黑体 CN Regular" panose="020B0500000000000000" pitchFamily="34" charset="-122"/>
              </a:rPr>
              <a:t>StratoVirt</a:t>
            </a:r>
            <a:r>
              <a:rPr lang="zh-CN" altLang="en-US" sz="1600" dirty="0">
                <a:solidFill>
                  <a:schemeClr val="bg1"/>
                </a:solidFill>
                <a:latin typeface="思源黑体 CN Regular" panose="020B0500000000000000" pitchFamily="34" charset="-122"/>
                <a:ea typeface="思源黑体 CN Regular" panose="020B0500000000000000" pitchFamily="34" charset="-122"/>
              </a:rPr>
              <a:t>在轻量低噪、软硬协同、</a:t>
            </a:r>
            <a:r>
              <a:rPr lang="en-US" altLang="zh-CN" sz="1600" dirty="0">
                <a:solidFill>
                  <a:schemeClr val="bg1"/>
                </a:solidFill>
                <a:latin typeface="思源黑体 CN Regular" panose="020B0500000000000000" pitchFamily="34" charset="-122"/>
                <a:ea typeface="思源黑体 CN Regular" panose="020B0500000000000000" pitchFamily="34" charset="-122"/>
              </a:rPr>
              <a:t>Rust</a:t>
            </a:r>
            <a:r>
              <a:rPr lang="zh-CN" altLang="en-US" sz="1600" dirty="0">
                <a:solidFill>
                  <a:schemeClr val="bg1"/>
                </a:solidFill>
                <a:latin typeface="思源黑体 CN Regular" panose="020B0500000000000000" pitchFamily="34" charset="-122"/>
                <a:ea typeface="思源黑体 CN Regular" panose="020B0500000000000000" pitchFamily="34" charset="-122"/>
              </a:rPr>
              <a:t>语言级安全等方面具备关键技术竞争优势。</a:t>
            </a: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r>
              <a:rPr lang="en-US" altLang="zh-CN" sz="1600" dirty="0" err="1">
                <a:solidFill>
                  <a:schemeClr val="bg1"/>
                </a:solidFill>
                <a:latin typeface="思源黑体 CN Regular" panose="020B0500000000000000" pitchFamily="34" charset="-122"/>
                <a:ea typeface="思源黑体 CN Regular" panose="020B0500000000000000" pitchFamily="34" charset="-122"/>
              </a:rPr>
              <a:t>Strato</a:t>
            </a:r>
            <a:r>
              <a:rPr lang="zh-CN" altLang="en-US" sz="1600" dirty="0">
                <a:solidFill>
                  <a:schemeClr val="bg1"/>
                </a:solidFill>
                <a:latin typeface="思源黑体 CN Regular" panose="020B0500000000000000" pitchFamily="34" charset="-122"/>
                <a:ea typeface="思源黑体 CN Regular" panose="020B0500000000000000" pitchFamily="34" charset="-122"/>
              </a:rPr>
              <a:t>承载了</a:t>
            </a:r>
            <a:r>
              <a:rPr lang="zh-CN" altLang="en-US" b="1" dirty="0">
                <a:solidFill>
                  <a:srgbClr val="00CCFF"/>
                </a:solidFill>
                <a:latin typeface="思源黑体 CN Regular" panose="020B0500000000000000" pitchFamily="34" charset="-122"/>
                <a:ea typeface="思源黑体 CN Regular" panose="020B0500000000000000" pitchFamily="34" charset="-122"/>
              </a:rPr>
              <a:t>项目的愿景与未来： 轻量、灵活、 安全和完整的保护能力</a:t>
            </a:r>
            <a:r>
              <a:rPr lang="zh-CN" altLang="en-US" sz="1600" dirty="0">
                <a:solidFill>
                  <a:schemeClr val="bg1"/>
                </a:solidFill>
                <a:latin typeface="思源黑体 CN Regular" panose="020B0500000000000000" pitchFamily="34" charset="-122"/>
                <a:ea typeface="思源黑体 CN Regular" panose="020B0500000000000000" pitchFamily="34" charset="-122"/>
              </a:rPr>
              <a:t>。</a:t>
            </a:r>
            <a:endParaRPr lang="en-US" altLang="zh-CN" sz="1600"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endParaRPr lang="zh-CN" altLang="en-US" sz="1799"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356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19726" y="734079"/>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ltLang="zh-CN" sz="2800" dirty="0" err="1" smtClean="0">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简介（</a:t>
            </a:r>
            <a:r>
              <a:rPr lang="en-US" altLang="zh-CN" sz="2800" dirty="0">
                <a:solidFill>
                  <a:schemeClr val="bg1"/>
                </a:solidFill>
                <a:latin typeface="思源黑体 CN Bold" panose="020B0800000000000000" pitchFamily="34" charset="-122"/>
                <a:ea typeface="思源黑体 CN Bold" panose="020B0800000000000000" pitchFamily="34" charset="-122"/>
                <a:cs typeface="Arial" pitchFamily="34" charset="0"/>
              </a:rPr>
              <a:t>2</a:t>
            </a:r>
            <a:r>
              <a:rPr lang="en-US" altLang="zh-CN"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/2</a:t>
            </a:r>
            <a:r>
              <a:rPr lang="zh-CN" altLang="en-US" sz="2800" dirty="0" smtClean="0">
                <a:solidFill>
                  <a:schemeClr val="bg1"/>
                </a:solidFill>
                <a:latin typeface="思源黑体 CN Bold" panose="020B0800000000000000" pitchFamily="34" charset="-122"/>
                <a:ea typeface="思源黑体 CN Bold" panose="020B0800000000000000" pitchFamily="34" charset="-122"/>
                <a:cs typeface="Arial" pitchFamily="34" charset="0"/>
              </a:rPr>
              <a:t>）</a:t>
            </a:r>
            <a:endParaRPr lang="zh-CN" altLang="en-US" sz="2800" dirty="0">
              <a:solidFill>
                <a:schemeClr val="bg1"/>
              </a:solidFill>
              <a:latin typeface="思源黑体 CN Bold" panose="020B0800000000000000" pitchFamily="34" charset="-122"/>
              <a:ea typeface="思源黑体 CN Bold" panose="020B0800000000000000" pitchFamily="34" charset="-122"/>
            </a:endParaRPr>
          </a:p>
        </p:txBody>
      </p:sp>
      <p:sp>
        <p:nvSpPr>
          <p:cNvPr id="8" name="矩形 7"/>
          <p:cNvSpPr/>
          <p:nvPr/>
        </p:nvSpPr>
        <p:spPr>
          <a:xfrm>
            <a:off x="1299765" y="4142075"/>
            <a:ext cx="3514534" cy="629609"/>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endParaRPr lang="zh-CN" altLang="en-US" sz="900" kern="0">
              <a:solidFill>
                <a:srgbClr val="666666"/>
              </a:solidFill>
              <a:latin typeface="Arial" pitchFamily="34" charset="0"/>
              <a:ea typeface="微软雅黑" pitchFamily="34" charset="-122"/>
              <a:cs typeface="Arial" pitchFamily="34" charset="0"/>
            </a:endParaRPr>
          </a:p>
        </p:txBody>
      </p:sp>
      <p:sp>
        <p:nvSpPr>
          <p:cNvPr id="9" name="梯形 8"/>
          <p:cNvSpPr/>
          <p:nvPr/>
        </p:nvSpPr>
        <p:spPr>
          <a:xfrm>
            <a:off x="1297384" y="3960418"/>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10" name="矩形 9"/>
          <p:cNvSpPr/>
          <p:nvPr/>
        </p:nvSpPr>
        <p:spPr>
          <a:xfrm>
            <a:off x="446126" y="2702207"/>
            <a:ext cx="3514534" cy="525706"/>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defRPr/>
            </a:pPr>
            <a:endParaRPr lang="zh-CN" altLang="en-US" sz="900" kern="0" dirty="0">
              <a:solidFill>
                <a:srgbClr val="666666"/>
              </a:solidFill>
              <a:latin typeface="Arial" pitchFamily="34" charset="0"/>
              <a:ea typeface="微软雅黑" pitchFamily="34" charset="-122"/>
              <a:cs typeface="Arial" pitchFamily="34" charset="0"/>
            </a:endParaRPr>
          </a:p>
        </p:txBody>
      </p:sp>
      <p:sp>
        <p:nvSpPr>
          <p:cNvPr id="11" name="矩形 10"/>
          <p:cNvSpPr/>
          <p:nvPr/>
        </p:nvSpPr>
        <p:spPr>
          <a:xfrm>
            <a:off x="7761351" y="2663410"/>
            <a:ext cx="3514534" cy="489877"/>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endParaRPr lang="zh-CN" altLang="en-US" sz="900" kern="0">
              <a:solidFill>
                <a:srgbClr val="666666"/>
              </a:solidFill>
              <a:latin typeface="Arial" pitchFamily="34" charset="0"/>
              <a:ea typeface="微软雅黑" pitchFamily="34" charset="-122"/>
              <a:cs typeface="Arial" pitchFamily="34" charset="0"/>
            </a:endParaRPr>
          </a:p>
        </p:txBody>
      </p:sp>
      <p:sp>
        <p:nvSpPr>
          <p:cNvPr id="12" name="矩形 11"/>
          <p:cNvSpPr/>
          <p:nvPr/>
        </p:nvSpPr>
        <p:spPr>
          <a:xfrm>
            <a:off x="8068204" y="2685234"/>
            <a:ext cx="3164632" cy="248273"/>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X86</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支持</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VT</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，鲲鹏支持</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Kunpeng-V</a:t>
            </a:r>
            <a:endPar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endParaRPr>
          </a:p>
        </p:txBody>
      </p:sp>
      <p:grpSp>
        <p:nvGrpSpPr>
          <p:cNvPr id="13" name="组合 12"/>
          <p:cNvGrpSpPr/>
          <p:nvPr/>
        </p:nvGrpSpPr>
        <p:grpSpPr>
          <a:xfrm>
            <a:off x="1755455" y="1546535"/>
            <a:ext cx="995792" cy="1123325"/>
            <a:chOff x="2189796" y="1770151"/>
            <a:chExt cx="996181" cy="1123764"/>
          </a:xfrm>
          <a:solidFill>
            <a:schemeClr val="bg1"/>
          </a:solidFill>
        </p:grpSpPr>
        <p:sp>
          <p:nvSpPr>
            <p:cNvPr id="14"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15" name="矩形 14"/>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强安</a:t>
              </a:r>
              <a:endParaRPr lang="en-US" altLang="zh-CN" sz="1999" b="1" kern="0" dirty="0">
                <a:solidFill>
                  <a:srgbClr val="C7000B"/>
                </a:solidFill>
                <a:latin typeface="思源黑体 CN Bold" panose="020B0800000000000000" pitchFamily="34" charset="-122"/>
                <a:ea typeface="思源黑体 CN Bold" panose="020B0800000000000000" pitchFamily="34" charset="-122"/>
              </a:endParaRPr>
            </a:p>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全性</a:t>
              </a:r>
            </a:p>
          </p:txBody>
        </p:sp>
      </p:grpSp>
      <p:grpSp>
        <p:nvGrpSpPr>
          <p:cNvPr id="16" name="组合 15"/>
          <p:cNvGrpSpPr/>
          <p:nvPr/>
        </p:nvGrpSpPr>
        <p:grpSpPr>
          <a:xfrm>
            <a:off x="2595138" y="3042265"/>
            <a:ext cx="995792" cy="1123325"/>
            <a:chOff x="2189796" y="1770151"/>
            <a:chExt cx="996181" cy="1123764"/>
          </a:xfrm>
          <a:solidFill>
            <a:schemeClr val="bg1"/>
          </a:solidFill>
        </p:grpSpPr>
        <p:sp>
          <p:nvSpPr>
            <p:cNvPr id="17"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18" name="矩形 17"/>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轻量低噪</a:t>
              </a:r>
            </a:p>
          </p:txBody>
        </p:sp>
      </p:grpSp>
      <p:grpSp>
        <p:nvGrpSpPr>
          <p:cNvPr id="19" name="组合 18"/>
          <p:cNvGrpSpPr/>
          <p:nvPr/>
        </p:nvGrpSpPr>
        <p:grpSpPr>
          <a:xfrm>
            <a:off x="9152624" y="1469561"/>
            <a:ext cx="995792" cy="1123325"/>
            <a:chOff x="2189796" y="1770151"/>
            <a:chExt cx="996181" cy="1123764"/>
          </a:xfrm>
          <a:solidFill>
            <a:schemeClr val="bg1"/>
          </a:solidFill>
        </p:grpSpPr>
        <p:sp>
          <p:nvSpPr>
            <p:cNvPr id="20"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21" name="矩形 20"/>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软硬协同</a:t>
              </a:r>
            </a:p>
          </p:txBody>
        </p:sp>
      </p:grpSp>
      <p:sp>
        <p:nvSpPr>
          <p:cNvPr id="22" name="矩形 21"/>
          <p:cNvSpPr/>
          <p:nvPr/>
        </p:nvSpPr>
        <p:spPr>
          <a:xfrm>
            <a:off x="553129" y="2726409"/>
            <a:ext cx="3488472" cy="276999"/>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采用</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Rust</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语言，支持</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seccomp</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，实现多租隔离</a:t>
            </a:r>
          </a:p>
        </p:txBody>
      </p:sp>
      <p:sp>
        <p:nvSpPr>
          <p:cNvPr id="23" name="矩形 22"/>
          <p:cNvSpPr/>
          <p:nvPr/>
        </p:nvSpPr>
        <p:spPr>
          <a:xfrm>
            <a:off x="1373095" y="4161448"/>
            <a:ext cx="3013775" cy="521361"/>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采用极简设备模型时，启动时间</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&lt;50ms</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，内存底噪</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&lt;4M</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，支持</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Serverless</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负载</a:t>
            </a:r>
          </a:p>
        </p:txBody>
      </p:sp>
      <p:sp>
        <p:nvSpPr>
          <p:cNvPr id="24" name="矩形 23"/>
          <p:cNvSpPr/>
          <p:nvPr/>
        </p:nvSpPr>
        <p:spPr>
          <a:xfrm>
            <a:off x="7050251" y="4130289"/>
            <a:ext cx="3514534" cy="967508"/>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endParaRPr lang="zh-CN" altLang="en-US" sz="900" kern="0">
              <a:solidFill>
                <a:srgbClr val="666666"/>
              </a:solidFill>
              <a:latin typeface="Arial" pitchFamily="34" charset="0"/>
              <a:ea typeface="微软雅黑" pitchFamily="34" charset="-122"/>
              <a:cs typeface="Arial" pitchFamily="34" charset="0"/>
            </a:endParaRPr>
          </a:p>
        </p:txBody>
      </p:sp>
      <p:sp>
        <p:nvSpPr>
          <p:cNvPr id="25" name="梯形 24"/>
          <p:cNvSpPr/>
          <p:nvPr/>
        </p:nvSpPr>
        <p:spPr>
          <a:xfrm>
            <a:off x="7047869" y="3952093"/>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26" name="矩形 25"/>
          <p:cNvSpPr/>
          <p:nvPr/>
        </p:nvSpPr>
        <p:spPr>
          <a:xfrm>
            <a:off x="2161134" y="5783261"/>
            <a:ext cx="3514534" cy="631617"/>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endParaRPr lang="zh-CN" altLang="en-US" sz="900" kern="0" dirty="0">
              <a:solidFill>
                <a:srgbClr val="666666"/>
              </a:solidFill>
              <a:latin typeface="Arial" pitchFamily="34" charset="0"/>
              <a:ea typeface="微软雅黑" pitchFamily="34" charset="-122"/>
              <a:cs typeface="Arial" pitchFamily="34" charset="0"/>
            </a:endParaRPr>
          </a:p>
        </p:txBody>
      </p:sp>
      <p:sp>
        <p:nvSpPr>
          <p:cNvPr id="27" name="矩形 26"/>
          <p:cNvSpPr/>
          <p:nvPr/>
        </p:nvSpPr>
        <p:spPr>
          <a:xfrm>
            <a:off x="6323558" y="5796650"/>
            <a:ext cx="3514534" cy="656077"/>
          </a:xfrm>
          <a:prstGeom prst="rect">
            <a:avLst/>
          </a:prstGeom>
          <a:gradFill>
            <a:gsLst>
              <a:gs pos="0">
                <a:srgbClr val="666666">
                  <a:lumMod val="40000"/>
                  <a:lumOff val="60000"/>
                </a:srgbClr>
              </a:gs>
              <a:gs pos="100000">
                <a:srgbClr val="666666">
                  <a:lumMod val="40000"/>
                  <a:lumOff val="60000"/>
                  <a:alpha val="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tlCol="0" anchor="ctr"/>
          <a:lstStyle/>
          <a:p>
            <a:pPr algn="ctr" defTabSz="914034"/>
            <a:endParaRPr lang="zh-CN" altLang="en-US" sz="900" kern="0">
              <a:solidFill>
                <a:srgbClr val="666666"/>
              </a:solidFill>
              <a:latin typeface="Arial" pitchFamily="34" charset="0"/>
              <a:ea typeface="微软雅黑" pitchFamily="34" charset="-122"/>
              <a:cs typeface="Arial" pitchFamily="34" charset="0"/>
            </a:endParaRPr>
          </a:p>
        </p:txBody>
      </p:sp>
      <p:sp>
        <p:nvSpPr>
          <p:cNvPr id="28" name="矩形 27"/>
          <p:cNvSpPr/>
          <p:nvPr/>
        </p:nvSpPr>
        <p:spPr>
          <a:xfrm>
            <a:off x="6363313" y="5876156"/>
            <a:ext cx="3256277" cy="553998"/>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除</a:t>
            </a:r>
            <a:r>
              <a:rPr lang="zh-CN" altLang="en-US" sz="1200" dirty="0" smtClean="0">
                <a:solidFill>
                  <a:schemeClr val="bg1"/>
                </a:solidFill>
                <a:latin typeface="思源黑体 CN Regular" panose="020B0500000000000000" pitchFamily="34" charset="-122"/>
                <a:ea typeface="思源黑体 CN Regular" panose="020B0500000000000000" pitchFamily="34" charset="-122"/>
                <a:cs typeface="Microsoft YaHei" charset="-122"/>
              </a:rPr>
              <a:t>支持常用的硬件</a:t>
            </a:r>
            <a:r>
              <a:rPr lang="en-US" altLang="zh-CN" sz="1200" dirty="0" smtClean="0">
                <a:solidFill>
                  <a:schemeClr val="bg1"/>
                </a:solidFill>
                <a:latin typeface="思源黑体 CN Regular" panose="020B0500000000000000" pitchFamily="34" charset="-122"/>
                <a:ea typeface="思源黑体 CN Regular" panose="020B0500000000000000" pitchFamily="34" charset="-122"/>
                <a:cs typeface="Microsoft YaHei" charset="-122"/>
              </a:rPr>
              <a:t>SR-IOV</a:t>
            </a:r>
            <a:r>
              <a:rPr lang="zh-CN" altLang="en-US" sz="1200" dirty="0" smtClean="0">
                <a:solidFill>
                  <a:schemeClr val="bg1"/>
                </a:solidFill>
                <a:latin typeface="思源黑体 CN Regular" panose="020B0500000000000000" pitchFamily="34" charset="-122"/>
                <a:ea typeface="思源黑体 CN Regular" panose="020B0500000000000000" pitchFamily="34" charset="-122"/>
                <a:cs typeface="Microsoft YaHei" charset="-122"/>
              </a:rPr>
              <a:t>直通方案，结合昇腾软件定义能力，实现更灵活异构算力分配</a:t>
            </a:r>
            <a:endPar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endParaRPr>
          </a:p>
        </p:txBody>
      </p:sp>
      <p:grpSp>
        <p:nvGrpSpPr>
          <p:cNvPr id="29" name="组合 28"/>
          <p:cNvGrpSpPr/>
          <p:nvPr/>
        </p:nvGrpSpPr>
        <p:grpSpPr>
          <a:xfrm>
            <a:off x="3467868" y="4688623"/>
            <a:ext cx="995792" cy="1123325"/>
            <a:chOff x="2189796" y="1770151"/>
            <a:chExt cx="996181" cy="1123764"/>
          </a:xfrm>
          <a:solidFill>
            <a:schemeClr val="bg1"/>
          </a:solidFill>
        </p:grpSpPr>
        <p:sp>
          <p:nvSpPr>
            <p:cNvPr id="30"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31" name="矩形 30"/>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极速伸缩</a:t>
              </a:r>
            </a:p>
          </p:txBody>
        </p:sp>
      </p:grpSp>
      <p:grpSp>
        <p:nvGrpSpPr>
          <p:cNvPr id="32" name="组合 31"/>
          <p:cNvGrpSpPr/>
          <p:nvPr/>
        </p:nvGrpSpPr>
        <p:grpSpPr>
          <a:xfrm>
            <a:off x="8297557" y="3028361"/>
            <a:ext cx="995792" cy="1123325"/>
            <a:chOff x="2189796" y="1770151"/>
            <a:chExt cx="996181" cy="1123764"/>
          </a:xfrm>
          <a:solidFill>
            <a:schemeClr val="bg1"/>
          </a:solidFill>
        </p:grpSpPr>
        <p:sp>
          <p:nvSpPr>
            <p:cNvPr id="33"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34" name="矩形 33"/>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高扩展性</a:t>
              </a:r>
            </a:p>
          </p:txBody>
        </p:sp>
      </p:grpSp>
      <p:grpSp>
        <p:nvGrpSpPr>
          <p:cNvPr id="35" name="组合 34"/>
          <p:cNvGrpSpPr/>
          <p:nvPr/>
        </p:nvGrpSpPr>
        <p:grpSpPr>
          <a:xfrm>
            <a:off x="7419491" y="4705695"/>
            <a:ext cx="995792" cy="1123325"/>
            <a:chOff x="2189796" y="1770151"/>
            <a:chExt cx="996181" cy="1123764"/>
          </a:xfrm>
          <a:solidFill>
            <a:schemeClr val="bg1"/>
          </a:solidFill>
        </p:grpSpPr>
        <p:sp>
          <p:nvSpPr>
            <p:cNvPr id="36" name="Freeform 6"/>
            <p:cNvSpPr>
              <a:spLocks/>
            </p:cNvSpPr>
            <p:nvPr/>
          </p:nvSpPr>
          <p:spPr bwMode="auto">
            <a:xfrm>
              <a:off x="2189796" y="1770151"/>
              <a:ext cx="996181" cy="1123764"/>
            </a:xfrm>
            <a:custGeom>
              <a:avLst/>
              <a:gdLst>
                <a:gd name="T0" fmla="*/ 686 w 686"/>
                <a:gd name="T1" fmla="*/ 539 h 774"/>
                <a:gd name="T2" fmla="*/ 686 w 686"/>
                <a:gd name="T3" fmla="*/ 235 h 774"/>
                <a:gd name="T4" fmla="*/ 646 w 686"/>
                <a:gd name="T5" fmla="*/ 166 h 774"/>
                <a:gd name="T6" fmla="*/ 383 w 686"/>
                <a:gd name="T7" fmla="*/ 14 h 774"/>
                <a:gd name="T8" fmla="*/ 303 w 686"/>
                <a:gd name="T9" fmla="*/ 14 h 774"/>
                <a:gd name="T10" fmla="*/ 40 w 686"/>
                <a:gd name="T11" fmla="*/ 166 h 774"/>
                <a:gd name="T12" fmla="*/ 0 w 686"/>
                <a:gd name="T13" fmla="*/ 235 h 774"/>
                <a:gd name="T14" fmla="*/ 0 w 686"/>
                <a:gd name="T15" fmla="*/ 539 h 774"/>
                <a:gd name="T16" fmla="*/ 40 w 686"/>
                <a:gd name="T17" fmla="*/ 608 h 774"/>
                <a:gd name="T18" fmla="*/ 303 w 686"/>
                <a:gd name="T19" fmla="*/ 760 h 774"/>
                <a:gd name="T20" fmla="*/ 383 w 686"/>
                <a:gd name="T21" fmla="*/ 760 h 774"/>
                <a:gd name="T22" fmla="*/ 646 w 686"/>
                <a:gd name="T23" fmla="*/ 608 h 774"/>
                <a:gd name="T24" fmla="*/ 686 w 686"/>
                <a:gd name="T25" fmla="*/ 53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74">
                  <a:moveTo>
                    <a:pt x="686" y="539"/>
                  </a:moveTo>
                  <a:cubicBezTo>
                    <a:pt x="686" y="235"/>
                    <a:pt x="686" y="235"/>
                    <a:pt x="686" y="235"/>
                  </a:cubicBezTo>
                  <a:cubicBezTo>
                    <a:pt x="686" y="207"/>
                    <a:pt x="670" y="180"/>
                    <a:pt x="646" y="166"/>
                  </a:cubicBezTo>
                  <a:cubicBezTo>
                    <a:pt x="383" y="14"/>
                    <a:pt x="383" y="14"/>
                    <a:pt x="383" y="14"/>
                  </a:cubicBezTo>
                  <a:cubicBezTo>
                    <a:pt x="358" y="0"/>
                    <a:pt x="327" y="0"/>
                    <a:pt x="303" y="14"/>
                  </a:cubicBezTo>
                  <a:cubicBezTo>
                    <a:pt x="40" y="166"/>
                    <a:pt x="40" y="166"/>
                    <a:pt x="40" y="166"/>
                  </a:cubicBezTo>
                  <a:cubicBezTo>
                    <a:pt x="15" y="180"/>
                    <a:pt x="0" y="207"/>
                    <a:pt x="0" y="235"/>
                  </a:cubicBezTo>
                  <a:cubicBezTo>
                    <a:pt x="0" y="539"/>
                    <a:pt x="0" y="539"/>
                    <a:pt x="0" y="539"/>
                  </a:cubicBezTo>
                  <a:cubicBezTo>
                    <a:pt x="0" y="567"/>
                    <a:pt x="15" y="594"/>
                    <a:pt x="40" y="608"/>
                  </a:cubicBezTo>
                  <a:cubicBezTo>
                    <a:pt x="303" y="760"/>
                    <a:pt x="303" y="760"/>
                    <a:pt x="303" y="760"/>
                  </a:cubicBezTo>
                  <a:cubicBezTo>
                    <a:pt x="327" y="774"/>
                    <a:pt x="358" y="774"/>
                    <a:pt x="383" y="760"/>
                  </a:cubicBezTo>
                  <a:cubicBezTo>
                    <a:pt x="646" y="608"/>
                    <a:pt x="646" y="608"/>
                    <a:pt x="646" y="608"/>
                  </a:cubicBezTo>
                  <a:cubicBezTo>
                    <a:pt x="670" y="594"/>
                    <a:pt x="686" y="567"/>
                    <a:pt x="686" y="539"/>
                  </a:cubicBezTo>
                  <a:close/>
                </a:path>
              </a:pathLst>
            </a:custGeom>
            <a:grpFill/>
            <a:ln w="9525" cap="flat" cmpd="sng" algn="ctr">
              <a:gradFill>
                <a:gsLst>
                  <a:gs pos="0">
                    <a:srgbClr val="FFFFFF">
                      <a:lumMod val="75000"/>
                    </a:srgbClr>
                  </a:gs>
                  <a:gs pos="50000">
                    <a:srgbClr val="FFFFFF">
                      <a:lumMod val="75000"/>
                      <a:alpha val="0"/>
                    </a:srgbClr>
                  </a:gs>
                  <a:gs pos="83000">
                    <a:srgbClr val="FFFFFF">
                      <a:lumMod val="75000"/>
                    </a:srgbClr>
                  </a:gs>
                </a:gsLst>
                <a:lin ang="5400000" scaled="0"/>
              </a:gradFill>
              <a:prstDash val="solid"/>
              <a:miter lim="800000"/>
            </a:ln>
            <a:effectLst/>
          </p:spPr>
          <p:txBody>
            <a:bodyPr lIns="91402" tIns="45701" rIns="91402" bIns="45701" rtlCol="0" anchor="ctr"/>
            <a:lstStyle/>
            <a:p>
              <a:pPr algn="ctr" defTabSz="914034">
                <a:defRPr/>
              </a:pPr>
              <a:endParaRPr lang="zh-CN" altLang="en-US" sz="300" kern="0">
                <a:solidFill>
                  <a:srgbClr val="1D1D1A"/>
                </a:solidFill>
                <a:latin typeface="微软雅黑" panose="020B0503020204020204" pitchFamily="34" charset="-122"/>
                <a:ea typeface="微软雅黑" panose="020B0503020204020204" pitchFamily="34" charset="-122"/>
              </a:endParaRPr>
            </a:p>
          </p:txBody>
        </p:sp>
        <p:sp>
          <p:nvSpPr>
            <p:cNvPr id="37" name="矩形 36"/>
            <p:cNvSpPr/>
            <p:nvPr/>
          </p:nvSpPr>
          <p:spPr>
            <a:xfrm>
              <a:off x="2270768" y="2024698"/>
              <a:ext cx="834236" cy="614670"/>
            </a:xfrm>
            <a:prstGeom prst="rect">
              <a:avLst/>
            </a:prstGeom>
            <a:grpFill/>
            <a:ln w="12700" cap="flat" cmpd="sng" algn="ctr">
              <a:no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914034">
                <a:defRPr/>
              </a:pPr>
              <a:r>
                <a:rPr lang="zh-CN" altLang="en-US" sz="1999" b="1" kern="0" dirty="0">
                  <a:solidFill>
                    <a:srgbClr val="C7000B"/>
                  </a:solidFill>
                  <a:latin typeface="思源黑体 CN Bold" panose="020B0800000000000000" pitchFamily="34" charset="-122"/>
                  <a:ea typeface="思源黑体 CN Bold" panose="020B0800000000000000" pitchFamily="34" charset="-122"/>
                </a:rPr>
                <a:t>异构增强</a:t>
              </a:r>
            </a:p>
          </p:txBody>
        </p:sp>
      </p:grpSp>
      <p:sp>
        <p:nvSpPr>
          <p:cNvPr id="38" name="矩形 37"/>
          <p:cNvSpPr/>
          <p:nvPr/>
        </p:nvSpPr>
        <p:spPr>
          <a:xfrm>
            <a:off x="2277343" y="5861097"/>
            <a:ext cx="3326332" cy="521361"/>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ms</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级设备扩缩能力，为轻量化负载提供灵活的资源伸缩能力</a:t>
            </a:r>
          </a:p>
        </p:txBody>
      </p:sp>
      <p:sp>
        <p:nvSpPr>
          <p:cNvPr id="39" name="矩形 38"/>
          <p:cNvSpPr/>
          <p:nvPr/>
        </p:nvSpPr>
        <p:spPr>
          <a:xfrm>
            <a:off x="7095065" y="4189747"/>
            <a:ext cx="3400775" cy="521361"/>
          </a:xfrm>
          <a:prstGeom prst="rect">
            <a:avLst/>
          </a:prstGeom>
        </p:spPr>
        <p:txBody>
          <a:bodyPr wrap="square" lIns="0" tIns="0" rIns="0" bIns="0">
            <a:spAutoFit/>
          </a:bodyPr>
          <a:lstStyle/>
          <a:p>
            <a:pPr marL="251899" indent="-251899">
              <a:lnSpc>
                <a:spcPct val="150000"/>
              </a:lnSpc>
              <a:buClr>
                <a:srgbClr val="C7000B"/>
              </a:buClr>
              <a:buFont typeface="Arial" pitchFamily="34" charset="0"/>
              <a:buChar cha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设备模型可扩展，支持</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PCI</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等复杂设备规范，实现标准虚拟机</a:t>
            </a:r>
          </a:p>
        </p:txBody>
      </p:sp>
      <p:sp>
        <p:nvSpPr>
          <p:cNvPr id="42" name="梯形 41"/>
          <p:cNvSpPr/>
          <p:nvPr/>
        </p:nvSpPr>
        <p:spPr>
          <a:xfrm>
            <a:off x="489174" y="2524010"/>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43" name="梯形 42"/>
          <p:cNvSpPr/>
          <p:nvPr/>
        </p:nvSpPr>
        <p:spPr>
          <a:xfrm>
            <a:off x="2200887" y="5624587"/>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46" name="梯形 45"/>
          <p:cNvSpPr/>
          <p:nvPr/>
        </p:nvSpPr>
        <p:spPr>
          <a:xfrm>
            <a:off x="7718303" y="2487093"/>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49" name="梯形 48"/>
          <p:cNvSpPr/>
          <p:nvPr/>
        </p:nvSpPr>
        <p:spPr>
          <a:xfrm>
            <a:off x="6323558" y="5650327"/>
            <a:ext cx="3514534" cy="174438"/>
          </a:xfrm>
          <a:prstGeom prst="trapezoid">
            <a:avLst>
              <a:gd name="adj" fmla="val 317187"/>
            </a:avLst>
          </a:prstGeom>
          <a:gradFill>
            <a:gsLst>
              <a:gs pos="100000">
                <a:sysClr val="window" lastClr="FFFFFF">
                  <a:lumMod val="85000"/>
                </a:sysClr>
              </a:gs>
              <a:gs pos="0">
                <a:sysClr val="window" lastClr="FFFFFF">
                  <a:lumMod val="85000"/>
                  <a:alpha val="0"/>
                </a:sysClr>
              </a:gs>
            </a:gsLst>
            <a:lin ang="5400000" scaled="0"/>
          </a:gradFill>
          <a:ln w="3175" cap="flat" cmpd="sng" algn="ctr">
            <a:noFill/>
            <a:prstDash val="solid"/>
            <a:bevel/>
          </a:ln>
          <a:effectLst/>
        </p:spPr>
        <p:txBody>
          <a:bodyPr rtlCol="0" anchor="ctr"/>
          <a:lstStyle/>
          <a:p>
            <a:pPr algn="ctr" defTabSz="914034">
              <a:defRPr/>
            </a:pPr>
            <a:endParaRPr lang="zh-CN" altLang="en-US" sz="1799" kern="0" dirty="0">
              <a:solidFill>
                <a:srgbClr val="666666"/>
              </a:solidFill>
              <a:latin typeface="Calibri"/>
              <a:ea typeface="等线"/>
            </a:endParaRPr>
          </a:p>
        </p:txBody>
      </p:sp>
      <p:sp>
        <p:nvSpPr>
          <p:cNvPr id="50" name="矩形 49"/>
          <p:cNvSpPr/>
          <p:nvPr/>
        </p:nvSpPr>
        <p:spPr>
          <a:xfrm>
            <a:off x="4284360" y="2058939"/>
            <a:ext cx="3334088" cy="1815173"/>
          </a:xfrm>
          <a:prstGeom prst="rect">
            <a:avLst/>
          </a:prstGeom>
          <a:noFill/>
        </p:spPr>
        <p:txBody>
          <a:bodyPr wrap="square" lIns="91404" tIns="45702" rIns="91404" bIns="45702">
            <a:spAutoFit/>
          </a:bodyPr>
          <a:lstStyle/>
          <a:p>
            <a:pPr algn="ctr"/>
            <a:r>
              <a:rPr lang="zh-CN" altLang="en-US"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重构</a:t>
            </a:r>
            <a:endParaRPr lang="en-US" altLang="zh-CN"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endParaRPr>
          </a:p>
          <a:p>
            <a:pPr algn="ctr"/>
            <a:r>
              <a:rPr lang="en-US" altLang="zh-CN"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openEuler</a:t>
            </a:r>
          </a:p>
          <a:p>
            <a:pPr algn="ctr"/>
            <a:r>
              <a:rPr lang="zh-CN" altLang="en-US"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虚拟化</a:t>
            </a:r>
            <a:endParaRPr lang="en-US" altLang="zh-CN"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endParaRPr>
          </a:p>
          <a:p>
            <a:pPr algn="ctr"/>
            <a:r>
              <a:rPr lang="zh-CN" altLang="en-US" sz="2799" b="1" dirty="0">
                <a:ln w="0"/>
                <a:solidFill>
                  <a:srgbClr val="CF3840"/>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底座</a:t>
            </a:r>
          </a:p>
        </p:txBody>
      </p:sp>
      <p:sp>
        <p:nvSpPr>
          <p:cNvPr id="51" name="左箭头 50"/>
          <p:cNvSpPr/>
          <p:nvPr/>
        </p:nvSpPr>
        <p:spPr>
          <a:xfrm>
            <a:off x="4449012" y="2063356"/>
            <a:ext cx="572040" cy="1984281"/>
          </a:xfrm>
          <a:prstGeom prst="leftArrow">
            <a:avLst/>
          </a:prstGeom>
          <a:solidFill>
            <a:schemeClr val="bg2"/>
          </a:solidFill>
          <a:ln>
            <a:solidFill>
              <a:schemeClr val="tx2"/>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zh-CN" altLang="en-US" sz="1999" b="1" kern="0" dirty="0">
                <a:solidFill>
                  <a:srgbClr val="92D050"/>
                </a:solidFill>
                <a:latin typeface="思源黑体 CN Bold" panose="020B0800000000000000" pitchFamily="34" charset="-122"/>
                <a:ea typeface="思源黑体 CN Bold" panose="020B0800000000000000" pitchFamily="34" charset="-122"/>
              </a:rPr>
              <a:t>轻量化</a:t>
            </a:r>
          </a:p>
        </p:txBody>
      </p:sp>
      <p:sp>
        <p:nvSpPr>
          <p:cNvPr id="52" name="左箭头 51"/>
          <p:cNvSpPr/>
          <p:nvPr/>
        </p:nvSpPr>
        <p:spPr>
          <a:xfrm flipH="1">
            <a:off x="6840630" y="2134146"/>
            <a:ext cx="598799" cy="1763534"/>
          </a:xfrm>
          <a:prstGeom prst="leftArrow">
            <a:avLst/>
          </a:prstGeom>
          <a:solidFill>
            <a:schemeClr val="bg2"/>
          </a:solidFill>
          <a:ln>
            <a:solidFill>
              <a:schemeClr val="tx2"/>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zh-CN" altLang="en-US" sz="1999" b="1" kern="0" dirty="0">
                <a:solidFill>
                  <a:srgbClr val="92D050"/>
                </a:solidFill>
                <a:latin typeface="思源黑体 CN Bold" panose="020B0800000000000000" pitchFamily="34" charset="-122"/>
                <a:ea typeface="思源黑体 CN Bold" panose="020B0800000000000000" pitchFamily="34" charset="-122"/>
              </a:rPr>
              <a:t>标准化</a:t>
            </a:r>
          </a:p>
        </p:txBody>
      </p:sp>
      <p:sp>
        <p:nvSpPr>
          <p:cNvPr id="53" name="文本框 52"/>
          <p:cNvSpPr txBox="1"/>
          <p:nvPr/>
        </p:nvSpPr>
        <p:spPr>
          <a:xfrm>
            <a:off x="4003708" y="1505005"/>
            <a:ext cx="4575459" cy="307657"/>
          </a:xfrm>
          <a:prstGeom prst="rect">
            <a:avLst/>
          </a:prstGeom>
          <a:noFill/>
        </p:spPr>
        <p:txBody>
          <a:bodyPr wrap="square" lIns="0" tIns="0" rIns="0" bIns="0" rtlCol="0">
            <a:spAutoFit/>
          </a:bodyPr>
          <a:lstStyle/>
          <a:p>
            <a:pPr algn="l"/>
            <a:r>
              <a:rPr kumimoji="1" lang="en-US" altLang="zh-CN" sz="1999" b="1" dirty="0">
                <a:solidFill>
                  <a:srgbClr val="C7000B"/>
                </a:solidFill>
                <a:latin typeface="思源黑体 CN Bold" panose="020B0800000000000000" pitchFamily="34" charset="-122"/>
                <a:ea typeface="思源黑体 CN Bold" panose="020B0800000000000000" pitchFamily="34" charset="-122"/>
              </a:rPr>
              <a:t>openEuler</a:t>
            </a:r>
            <a:r>
              <a:rPr kumimoji="1" lang="zh-CN" altLang="en-US" sz="1999" b="1" dirty="0">
                <a:solidFill>
                  <a:srgbClr val="C7000B"/>
                </a:solidFill>
                <a:latin typeface="思源黑体 CN Bold" panose="020B0800000000000000" pitchFamily="34" charset="-122"/>
                <a:ea typeface="思源黑体 CN Bold" panose="020B0800000000000000" pitchFamily="34" charset="-122"/>
              </a:rPr>
              <a:t>最稳定、最坚固的保护层</a:t>
            </a:r>
          </a:p>
        </p:txBody>
      </p:sp>
    </p:spTree>
    <p:extLst>
      <p:ext uri="{BB962C8B-B14F-4D97-AF65-F5344CB8AC3E}">
        <p14:creationId xmlns:p14="http://schemas.microsoft.com/office/powerpoint/2010/main" val="121490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5114" y="2397560"/>
            <a:ext cx="12186886" cy="880297"/>
          </a:xfrm>
          <a:prstGeom prst="rect">
            <a:avLst/>
          </a:prstGeom>
          <a:solidFill>
            <a:srgbClr val="00B0F0"/>
          </a:solidFill>
          <a:ln w="9525" cap="flat" cmpd="sng" algn="ctr">
            <a:noFill/>
            <a:prstDash val="solid"/>
            <a:round/>
            <a:headEnd type="none" w="med" len="med"/>
            <a:tailEnd type="none" w="med" len="med"/>
          </a:ln>
          <a:effectLst/>
        </p:spPr>
        <p:txBody>
          <a:bodyPr lIns="79002" tIns="39501" rIns="79002" bIns="39501"/>
          <a:lstStyle/>
          <a:p>
            <a:pPr defTabSz="799574">
              <a:defRPr/>
            </a:pPr>
            <a:endParaRPr lang="zh-CN" altLang="en-US" sz="1797" kern="0" dirty="0">
              <a:solidFill>
                <a:prstClr val="white"/>
              </a:solidFill>
              <a:latin typeface="微软雅黑" pitchFamily="34" charset="-122"/>
              <a:ea typeface="微软雅黑" pitchFamily="34" charset="-122"/>
            </a:endParaRPr>
          </a:p>
        </p:txBody>
      </p:sp>
      <p:grpSp>
        <p:nvGrpSpPr>
          <p:cNvPr id="5" name="组合 4"/>
          <p:cNvGrpSpPr/>
          <p:nvPr/>
        </p:nvGrpSpPr>
        <p:grpSpPr>
          <a:xfrm>
            <a:off x="3476087" y="1486659"/>
            <a:ext cx="4750305" cy="801249"/>
            <a:chOff x="3477444" y="1485900"/>
            <a:chExt cx="4752161" cy="801562"/>
          </a:xfrm>
          <a:solidFill>
            <a:schemeClr val="bg1">
              <a:lumMod val="50000"/>
            </a:schemeClr>
          </a:solidFill>
        </p:grpSpPr>
        <p:sp>
          <p:nvSpPr>
            <p:cNvPr id="6" name="矩形 5"/>
            <p:cNvSpPr/>
            <p:nvPr/>
          </p:nvSpPr>
          <p:spPr>
            <a:xfrm rot="5400000">
              <a:off x="5752268" y="-292822"/>
              <a:ext cx="595670" cy="4359005"/>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7" name="MH_SubTitle_1"/>
            <p:cNvSpPr txBox="1"/>
            <p:nvPr>
              <p:custDataLst>
                <p:tags r:id="rId5"/>
              </p:custDataLst>
            </p:nvPr>
          </p:nvSpPr>
          <p:spPr>
            <a:xfrm>
              <a:off x="5100863" y="1746888"/>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项目简介</a:t>
              </a:r>
            </a:p>
          </p:txBody>
        </p:sp>
        <p:grpSp>
          <p:nvGrpSpPr>
            <p:cNvPr id="8" name="组合 7"/>
            <p:cNvGrpSpPr/>
            <p:nvPr/>
          </p:nvGrpSpPr>
          <p:grpSpPr>
            <a:xfrm>
              <a:off x="3477444" y="1485900"/>
              <a:ext cx="698617" cy="801562"/>
              <a:chOff x="5819321" y="837839"/>
              <a:chExt cx="864001" cy="991316"/>
            </a:xfrm>
            <a:grpFill/>
          </p:grpSpPr>
          <p:sp>
            <p:nvSpPr>
              <p:cNvPr id="9" name="Flowchart: Decision 78"/>
              <p:cNvSpPr/>
              <p:nvPr/>
            </p:nvSpPr>
            <p:spPr>
              <a:xfrm>
                <a:off x="5819321" y="837839"/>
                <a:ext cx="864001"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0" name="Flowchart: Decision 79"/>
              <p:cNvSpPr/>
              <p:nvPr/>
            </p:nvSpPr>
            <p:spPr>
              <a:xfrm>
                <a:off x="5819321" y="965155"/>
                <a:ext cx="864000"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defRPr/>
                </a:pPr>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TextBox 12"/>
              <p:cNvSpPr txBox="1"/>
              <p:nvPr/>
            </p:nvSpPr>
            <p:spPr>
              <a:xfrm>
                <a:off x="6030107" y="1205272"/>
                <a:ext cx="442429" cy="380478"/>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rPr>
                  <a:t>01</a:t>
                </a:r>
                <a:endParaRPr lang="zh-CN" altLang="en-US"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endParaRPr>
              </a:p>
            </p:txBody>
          </p:sp>
        </p:grpSp>
      </p:grpSp>
      <p:grpSp>
        <p:nvGrpSpPr>
          <p:cNvPr id="12" name="组合 11"/>
          <p:cNvGrpSpPr/>
          <p:nvPr/>
        </p:nvGrpSpPr>
        <p:grpSpPr>
          <a:xfrm>
            <a:off x="3510875" y="2448011"/>
            <a:ext cx="4715514" cy="801249"/>
            <a:chOff x="3512246" y="2447628"/>
            <a:chExt cx="4717356" cy="801562"/>
          </a:xfrm>
          <a:solidFill>
            <a:schemeClr val="bg1">
              <a:lumMod val="50000"/>
            </a:schemeClr>
          </a:solidFill>
        </p:grpSpPr>
        <p:sp>
          <p:nvSpPr>
            <p:cNvPr id="13" name="矩形 12"/>
            <p:cNvSpPr/>
            <p:nvPr/>
          </p:nvSpPr>
          <p:spPr>
            <a:xfrm rot="5400000">
              <a:off x="5752266" y="668908"/>
              <a:ext cx="595670" cy="4359002"/>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14" name="MH_SubTitle_2"/>
            <p:cNvSpPr txBox="1"/>
            <p:nvPr>
              <p:custDataLst>
                <p:tags r:id="rId4"/>
              </p:custDataLst>
            </p:nvPr>
          </p:nvSpPr>
          <p:spPr>
            <a:xfrm>
              <a:off x="5100864" y="2708615"/>
              <a:ext cx="1806396" cy="276999"/>
            </a:xfrm>
            <a:prstGeom prst="rect">
              <a:avLst/>
            </a:prstGeom>
            <a:grpFill/>
          </p:spPr>
          <p:txBody>
            <a:bodyPr wrap="square" lIns="0" tIns="0" rIns="0" bIns="0" anchor="t" anchorCtr="0">
              <a:spAutoFit/>
            </a:bodyPr>
            <a:lstStyle>
              <a:defPPr>
                <a:defRPr lang="zh-CN"/>
              </a:defPPr>
              <a:lvl1pPr algn="ctr" defTabSz="914034">
                <a:defRPr sz="1799" b="1" kern="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sym typeface="Arial" panose="020B0604020202020204" pitchFamily="34" charset="0"/>
                </a:rPr>
                <a:t>背景意义</a:t>
              </a:r>
            </a:p>
          </p:txBody>
        </p:sp>
        <p:grpSp>
          <p:nvGrpSpPr>
            <p:cNvPr id="15" name="组合 14"/>
            <p:cNvGrpSpPr/>
            <p:nvPr/>
          </p:nvGrpSpPr>
          <p:grpSpPr>
            <a:xfrm>
              <a:off x="3512246" y="2447628"/>
              <a:ext cx="698616" cy="801562"/>
              <a:chOff x="3502770" y="3109621"/>
              <a:chExt cx="864000" cy="991316"/>
            </a:xfrm>
            <a:grpFill/>
          </p:grpSpPr>
          <p:sp>
            <p:nvSpPr>
              <p:cNvPr id="16" name="Flowchart: Decision 78"/>
              <p:cNvSpPr/>
              <p:nvPr/>
            </p:nvSpPr>
            <p:spPr>
              <a:xfrm>
                <a:off x="3502770" y="3109621"/>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7" name="Flowchart: Decision 79"/>
              <p:cNvSpPr/>
              <p:nvPr/>
            </p:nvSpPr>
            <p:spPr>
              <a:xfrm>
                <a:off x="3502770" y="3236937"/>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2"/>
              <p:cNvSpPr txBox="1"/>
              <p:nvPr/>
            </p:nvSpPr>
            <p:spPr>
              <a:xfrm>
                <a:off x="3713555" y="3477054"/>
                <a:ext cx="442429" cy="380637"/>
              </a:xfrm>
              <a:prstGeom prst="rect">
                <a:avLst/>
              </a:prstGeom>
              <a:grpFill/>
            </p:spPr>
            <p:txBody>
              <a:bodyPr wrap="square" lIns="0" tIns="0" rIns="0" bIns="0" rtlCol="0">
                <a:spAutoFit/>
              </a:bodyPr>
              <a:lstStyle>
                <a:defPPr>
                  <a:defRPr lang="zh-CN"/>
                </a:defPPr>
                <a:lvl1pPr algn="ctr" defTabSz="914034">
                  <a:defRPr sz="1999" b="1" kern="0">
                    <a:solidFill>
                      <a:srgbClr val="C7000B"/>
                    </a:solidFill>
                    <a:latin typeface="思源黑体 CN Bold" panose="020B0800000000000000" pitchFamily="34" charset="-122"/>
                    <a:ea typeface="思源黑体 CN Bold" panose="020B0800000000000000" pitchFamily="34" charset="-122"/>
                  </a:defRPr>
                </a:lvl1pPr>
              </a:lstStyle>
              <a:p>
                <a:r>
                  <a:rPr lang="en-US" altLang="zh-CN" dirty="0">
                    <a:sym typeface="字魂105号-简雅黑" panose="00000500000000000000" pitchFamily="2" charset="-122"/>
                  </a:rPr>
                  <a:t>02</a:t>
                </a:r>
                <a:endParaRPr lang="zh-CN" altLang="en-US" dirty="0">
                  <a:sym typeface="字魂105号-简雅黑" panose="00000500000000000000" pitchFamily="2" charset="-122"/>
                </a:endParaRPr>
              </a:p>
            </p:txBody>
          </p:sp>
        </p:grpSp>
      </p:grpSp>
      <p:grpSp>
        <p:nvGrpSpPr>
          <p:cNvPr id="19" name="组合 18"/>
          <p:cNvGrpSpPr/>
          <p:nvPr/>
        </p:nvGrpSpPr>
        <p:grpSpPr>
          <a:xfrm>
            <a:off x="3520359" y="3409363"/>
            <a:ext cx="4706027" cy="801249"/>
            <a:chOff x="3521734" y="3409355"/>
            <a:chExt cx="4707865" cy="801562"/>
          </a:xfrm>
          <a:solidFill>
            <a:schemeClr val="bg1">
              <a:lumMod val="50000"/>
            </a:schemeClr>
          </a:solidFill>
        </p:grpSpPr>
        <p:sp>
          <p:nvSpPr>
            <p:cNvPr id="20" name="矩形 19"/>
            <p:cNvSpPr/>
            <p:nvPr/>
          </p:nvSpPr>
          <p:spPr>
            <a:xfrm rot="5400000">
              <a:off x="5752265" y="1630638"/>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1" name="MH_SubTitle_3"/>
            <p:cNvSpPr txBox="1"/>
            <p:nvPr>
              <p:custDataLst>
                <p:tags r:id="rId3"/>
              </p:custDataLst>
            </p:nvPr>
          </p:nvSpPr>
          <p:spPr>
            <a:xfrm>
              <a:off x="5100863" y="3670343"/>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架构设计</a:t>
              </a:r>
            </a:p>
          </p:txBody>
        </p:sp>
        <p:grpSp>
          <p:nvGrpSpPr>
            <p:cNvPr id="22" name="组合 21"/>
            <p:cNvGrpSpPr/>
            <p:nvPr/>
          </p:nvGrpSpPr>
          <p:grpSpPr>
            <a:xfrm>
              <a:off x="3521734" y="3409355"/>
              <a:ext cx="698616" cy="801562"/>
              <a:chOff x="5874095" y="3632405"/>
              <a:chExt cx="864000" cy="991316"/>
            </a:xfrm>
            <a:grpFill/>
          </p:grpSpPr>
          <p:sp>
            <p:nvSpPr>
              <p:cNvPr id="23"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24"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03</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26" name="组合 25"/>
          <p:cNvGrpSpPr/>
          <p:nvPr/>
        </p:nvGrpSpPr>
        <p:grpSpPr>
          <a:xfrm>
            <a:off x="3520360" y="4370715"/>
            <a:ext cx="4706026" cy="801249"/>
            <a:chOff x="3521735" y="4371083"/>
            <a:chExt cx="4707864" cy="801562"/>
          </a:xfrm>
          <a:solidFill>
            <a:schemeClr val="bg1">
              <a:lumMod val="50000"/>
            </a:schemeClr>
          </a:solidFill>
        </p:grpSpPr>
        <p:sp>
          <p:nvSpPr>
            <p:cNvPr id="27" name="矩形 26"/>
            <p:cNvSpPr/>
            <p:nvPr/>
          </p:nvSpPr>
          <p:spPr>
            <a:xfrm rot="5400000">
              <a:off x="5752265" y="259236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8" name="MH_SubTitle_3"/>
            <p:cNvSpPr txBox="1"/>
            <p:nvPr>
              <p:custDataLst>
                <p:tags r:id="rId2"/>
              </p:custDataLst>
            </p:nvPr>
          </p:nvSpPr>
          <p:spPr>
            <a:xfrm>
              <a:off x="5100863" y="463206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实现剖析</a:t>
              </a:r>
            </a:p>
          </p:txBody>
        </p:sp>
        <p:grpSp>
          <p:nvGrpSpPr>
            <p:cNvPr id="29" name="组合 28"/>
            <p:cNvGrpSpPr/>
            <p:nvPr/>
          </p:nvGrpSpPr>
          <p:grpSpPr>
            <a:xfrm>
              <a:off x="3521735" y="4371083"/>
              <a:ext cx="698616" cy="801562"/>
              <a:chOff x="5874095" y="3632405"/>
              <a:chExt cx="864000" cy="991316"/>
            </a:xfrm>
            <a:grpFill/>
          </p:grpSpPr>
          <p:sp>
            <p:nvSpPr>
              <p:cNvPr id="30"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1"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04</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33" name="组合 32"/>
          <p:cNvGrpSpPr/>
          <p:nvPr/>
        </p:nvGrpSpPr>
        <p:grpSpPr>
          <a:xfrm>
            <a:off x="3520360" y="5332070"/>
            <a:ext cx="4706026" cy="801249"/>
            <a:chOff x="3521735" y="5332813"/>
            <a:chExt cx="4707864" cy="801562"/>
          </a:xfrm>
          <a:solidFill>
            <a:schemeClr val="bg1">
              <a:lumMod val="50000"/>
            </a:schemeClr>
          </a:solidFill>
        </p:grpSpPr>
        <p:sp>
          <p:nvSpPr>
            <p:cNvPr id="34" name="矩形 33"/>
            <p:cNvSpPr/>
            <p:nvPr/>
          </p:nvSpPr>
          <p:spPr>
            <a:xfrm rot="5400000">
              <a:off x="5752265" y="355409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35" name="MH_SubTitle_3"/>
            <p:cNvSpPr txBox="1"/>
            <p:nvPr>
              <p:custDataLst>
                <p:tags r:id="rId1"/>
              </p:custDataLst>
            </p:nvPr>
          </p:nvSpPr>
          <p:spPr>
            <a:xfrm>
              <a:off x="5100863" y="559379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路标计划</a:t>
              </a:r>
            </a:p>
          </p:txBody>
        </p:sp>
        <p:grpSp>
          <p:nvGrpSpPr>
            <p:cNvPr id="36" name="组合 35"/>
            <p:cNvGrpSpPr/>
            <p:nvPr/>
          </p:nvGrpSpPr>
          <p:grpSpPr>
            <a:xfrm>
              <a:off x="3521735" y="5332813"/>
              <a:ext cx="698616" cy="801562"/>
              <a:chOff x="5874095" y="3632405"/>
              <a:chExt cx="864000" cy="991316"/>
            </a:xfrm>
            <a:grpFill/>
          </p:grpSpPr>
          <p:sp>
            <p:nvSpPr>
              <p:cNvPr id="37"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8"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05</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spTree>
    <p:extLst>
      <p:ext uri="{BB962C8B-B14F-4D97-AF65-F5344CB8AC3E}">
        <p14:creationId xmlns:p14="http://schemas.microsoft.com/office/powerpoint/2010/main" val="2627324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defTabSz="717109">
              <a:lnSpc>
                <a:spcPts val="3428"/>
              </a:lnSpc>
              <a:buClr>
                <a:srgbClr val="777777"/>
              </a:buClr>
              <a:buSzPct val="60000"/>
            </a:pPr>
            <a:r>
              <a:rPr lang="en-US" altLang="zh-CN" sz="2799" b="0" dirty="0">
                <a:solidFill>
                  <a:schemeClr val="bg1"/>
                </a:solidFill>
                <a:latin typeface="思源黑体 CN Bold" panose="020B0800000000000000" pitchFamily="34" charset="-122"/>
                <a:ea typeface="思源黑体 CN Bold" panose="020B0800000000000000" pitchFamily="34" charset="-122"/>
              </a:rPr>
              <a:t>Insight</a:t>
            </a:r>
            <a:r>
              <a:rPr lang="zh-CN" altLang="en-US" sz="2799" b="0" dirty="0">
                <a:solidFill>
                  <a:schemeClr val="bg1"/>
                </a:solidFill>
                <a:latin typeface="思源黑体 CN Bold" panose="020B0800000000000000" pitchFamily="34" charset="-122"/>
                <a:ea typeface="思源黑体 CN Bold" panose="020B0800000000000000" pitchFamily="34" charset="-122"/>
              </a:rPr>
              <a:t>：</a:t>
            </a:r>
            <a:r>
              <a:rPr lang="en-US" altLang="zh-CN" sz="2799" b="0" dirty="0">
                <a:solidFill>
                  <a:schemeClr val="bg1"/>
                </a:solidFill>
                <a:latin typeface="思源黑体 CN Bold" panose="020B0800000000000000" pitchFamily="34" charset="-122"/>
                <a:ea typeface="思源黑体 CN Bold" panose="020B0800000000000000" pitchFamily="34" charset="-122"/>
              </a:rPr>
              <a:t>QEMU</a:t>
            </a:r>
            <a:r>
              <a:rPr lang="zh-CN" altLang="en-US" sz="2799" b="0" dirty="0">
                <a:solidFill>
                  <a:schemeClr val="bg1"/>
                </a:solidFill>
                <a:latin typeface="思源黑体 CN Bold" panose="020B0800000000000000" pitchFamily="34" charset="-122"/>
                <a:ea typeface="思源黑体 CN Bold" panose="020B0800000000000000" pitchFamily="34" charset="-122"/>
              </a:rPr>
              <a:t>发展现状</a:t>
            </a:r>
          </a:p>
        </p:txBody>
      </p:sp>
      <p:graphicFrame>
        <p:nvGraphicFramePr>
          <p:cNvPr id="44" name="表格 43"/>
          <p:cNvGraphicFramePr>
            <a:graphicFrameLocks noGrp="1"/>
          </p:cNvGraphicFramePr>
          <p:nvPr>
            <p:extLst>
              <p:ext uri="{D42A27DB-BD31-4B8C-83A1-F6EECF244321}">
                <p14:modId xmlns:p14="http://schemas.microsoft.com/office/powerpoint/2010/main" val="2737224273"/>
              </p:ext>
            </p:extLst>
          </p:nvPr>
        </p:nvGraphicFramePr>
        <p:xfrm>
          <a:off x="731391" y="2397725"/>
          <a:ext cx="10423607" cy="1005369"/>
        </p:xfrm>
        <a:graphic>
          <a:graphicData uri="http://schemas.openxmlformats.org/drawingml/2006/table">
            <a:tbl>
              <a:tblPr/>
              <a:tblGrid>
                <a:gridCol w="2917906"/>
                <a:gridCol w="4788791"/>
                <a:gridCol w="2716910"/>
              </a:tblGrid>
              <a:tr h="349233">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zh-CN" altLang="en-US" sz="1200" b="1" i="0" u="none" strike="noStrike" dirty="0" smtClean="0">
                          <a:solidFill>
                            <a:schemeClr val="bg1"/>
                          </a:solidFill>
                          <a:effectLst/>
                          <a:latin typeface="微软雅黑" panose="020B0503020204020204" pitchFamily="34" charset="-122"/>
                          <a:ea typeface="微软雅黑" panose="020B0503020204020204" pitchFamily="34" charset="-122"/>
                        </a:rPr>
                        <a:t>虚拟化</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组件</a:t>
                      </a: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zh-CN" altLang="en-US" sz="1200" b="1" i="0" u="none" strike="noStrike" dirty="0" smtClean="0">
                          <a:solidFill>
                            <a:schemeClr val="bg1"/>
                          </a:solidFill>
                          <a:effectLst/>
                          <a:latin typeface="微软雅黑" panose="020B0503020204020204" pitchFamily="34" charset="-122"/>
                          <a:ea typeface="微软雅黑" panose="020B0503020204020204" pitchFamily="34" charset="-122"/>
                        </a:rPr>
                        <a:t>开源代码量</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zh-CN" altLang="en-US" sz="1200" b="1" i="0" u="none" strike="noStrike" dirty="0" smtClean="0">
                          <a:solidFill>
                            <a:schemeClr val="bg1"/>
                          </a:solidFill>
                          <a:effectLst/>
                          <a:latin typeface="微软雅黑" panose="020B0503020204020204" pitchFamily="34" charset="-122"/>
                          <a:ea typeface="微软雅黑" panose="020B0503020204020204" pitchFamily="34" charset="-122"/>
                        </a:rPr>
                        <a:t>开源协议</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64125">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rPr>
                        <a:t>Libvirt</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560</a:t>
                      </a:r>
                      <a:r>
                        <a:rPr 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 KLO</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rPr>
                        <a:t>C</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sz="1200" b="0" i="0" u="none" strike="noStrike" dirty="0" smtClean="0">
                          <a:solidFill>
                            <a:schemeClr val="tx1"/>
                          </a:solidFill>
                          <a:effectLst/>
                          <a:latin typeface="微软雅黑" panose="020B0503020204020204" pitchFamily="34" charset="-122"/>
                          <a:ea typeface="微软雅黑" panose="020B0503020204020204" pitchFamily="34" charset="-122"/>
                        </a:rPr>
                        <a:t>LGPL</a:t>
                      </a:r>
                      <a:endParaRPr 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98807">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QEMU</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1570 KLOC</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sz="1200" b="0" i="0" u="none" strike="noStrike" dirty="0" smtClean="0">
                          <a:solidFill>
                            <a:schemeClr val="tx1"/>
                          </a:solidFill>
                          <a:effectLst/>
                          <a:latin typeface="微软雅黑" panose="020B0503020204020204" pitchFamily="34" charset="-122"/>
                          <a:ea typeface="微软雅黑" panose="020B0503020204020204" pitchFamily="34" charset="-122"/>
                        </a:rPr>
                        <a:t>GPL</a:t>
                      </a:r>
                      <a:endParaRPr 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93133">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KVM</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30 KLOC</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1219170" rtl="0" eaLnBrk="1" latinLnBrk="0" hangingPunct="1">
                        <a:defRPr sz="2400" kern="1200">
                          <a:solidFill>
                            <a:schemeClr val="tx1"/>
                          </a:solidFill>
                          <a:latin typeface="Arial" panose="020B0604020202020204"/>
                        </a:defRPr>
                      </a:lvl1pPr>
                      <a:lvl2pPr marL="609585" algn="l" defTabSz="1219170" rtl="0" eaLnBrk="1" latinLnBrk="0" hangingPunct="1">
                        <a:defRPr sz="2400" kern="1200">
                          <a:solidFill>
                            <a:schemeClr val="tx1"/>
                          </a:solidFill>
                          <a:latin typeface="Arial" panose="020B0604020202020204"/>
                        </a:defRPr>
                      </a:lvl2pPr>
                      <a:lvl3pPr marL="1219170" algn="l" defTabSz="1219170" rtl="0" eaLnBrk="1" latinLnBrk="0" hangingPunct="1">
                        <a:defRPr sz="2400" kern="1200">
                          <a:solidFill>
                            <a:schemeClr val="tx1"/>
                          </a:solidFill>
                          <a:latin typeface="Arial" panose="020B0604020202020204"/>
                        </a:defRPr>
                      </a:lvl3pPr>
                      <a:lvl4pPr marL="1828754" algn="l" defTabSz="1219170" rtl="0" eaLnBrk="1" latinLnBrk="0" hangingPunct="1">
                        <a:defRPr sz="2400" kern="1200">
                          <a:solidFill>
                            <a:schemeClr val="tx1"/>
                          </a:solidFill>
                          <a:latin typeface="Arial" panose="020B0604020202020204"/>
                        </a:defRPr>
                      </a:lvl4pPr>
                      <a:lvl5pPr marL="2438339" algn="l" defTabSz="1219170" rtl="0" eaLnBrk="1" latinLnBrk="0" hangingPunct="1">
                        <a:defRPr sz="2400" kern="1200">
                          <a:solidFill>
                            <a:schemeClr val="tx1"/>
                          </a:solidFill>
                          <a:latin typeface="Arial" panose="020B0604020202020204"/>
                        </a:defRPr>
                      </a:lvl5pPr>
                      <a:lvl6pPr marL="3047924" algn="l" defTabSz="1219170" rtl="0" eaLnBrk="1" latinLnBrk="0" hangingPunct="1">
                        <a:defRPr sz="2400" kern="1200">
                          <a:solidFill>
                            <a:schemeClr val="tx1"/>
                          </a:solidFill>
                          <a:latin typeface="Arial" panose="020B0604020202020204"/>
                        </a:defRPr>
                      </a:lvl6pPr>
                      <a:lvl7pPr marL="3657509" algn="l" defTabSz="1219170" rtl="0" eaLnBrk="1" latinLnBrk="0" hangingPunct="1">
                        <a:defRPr sz="2400" kern="1200">
                          <a:solidFill>
                            <a:schemeClr val="tx1"/>
                          </a:solidFill>
                          <a:latin typeface="Arial" panose="020B0604020202020204"/>
                        </a:defRPr>
                      </a:lvl7pPr>
                      <a:lvl8pPr marL="4267093" algn="l" defTabSz="1219170" rtl="0" eaLnBrk="1" latinLnBrk="0" hangingPunct="1">
                        <a:defRPr sz="2400" kern="1200">
                          <a:solidFill>
                            <a:schemeClr val="tx1"/>
                          </a:solidFill>
                          <a:latin typeface="Arial" panose="020B0604020202020204"/>
                        </a:defRPr>
                      </a:lvl8pPr>
                      <a:lvl9pPr marL="4876678" algn="l" defTabSz="1219170" rtl="0" eaLnBrk="1" latinLnBrk="0" hangingPunct="1">
                        <a:defRPr sz="2400" kern="1200">
                          <a:solidFill>
                            <a:schemeClr val="tx1"/>
                          </a:solidFill>
                          <a:latin typeface="Arial" panose="020B0604020202020204"/>
                        </a:defRPr>
                      </a:lvl9pPr>
                    </a:lstStyle>
                    <a:p>
                      <a:pPr algn="ctr" fontAlgn="ctr"/>
                      <a:r>
                        <a:rPr lang="en-US" sz="1200" b="0" i="0" u="none" strike="noStrike" dirty="0" smtClean="0">
                          <a:solidFill>
                            <a:schemeClr val="tx1"/>
                          </a:solidFill>
                          <a:effectLst/>
                          <a:latin typeface="微软雅黑" panose="020B0503020204020204" pitchFamily="34" charset="-122"/>
                          <a:ea typeface="微软雅黑" panose="020B0503020204020204" pitchFamily="34" charset="-122"/>
                        </a:rPr>
                        <a:t>GPL</a:t>
                      </a:r>
                      <a:endParaRPr 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10324" marR="10324" marT="10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45" name="文本框 44"/>
          <p:cNvSpPr txBox="1"/>
          <p:nvPr/>
        </p:nvSpPr>
        <p:spPr>
          <a:xfrm>
            <a:off x="655977" y="1231554"/>
            <a:ext cx="10423606" cy="938352"/>
          </a:xfrm>
          <a:prstGeom prst="rect">
            <a:avLst/>
          </a:prstGeom>
          <a:noFill/>
        </p:spPr>
        <p:txBody>
          <a:bodyPr wrap="square" rtlCol="0">
            <a:spAutoFit/>
          </a:bodyPr>
          <a:lstStyle/>
          <a:p>
            <a:pPr marL="285636" indent="-285636" defTabSz="914034">
              <a:lnSpc>
                <a:spcPts val="2198"/>
              </a:lnSpc>
              <a:buFont typeface="Wingdings" panose="05000000000000000000" pitchFamily="2" charset="2"/>
              <a:buChar char="Ø"/>
            </a:pPr>
            <a:r>
              <a:rPr lang="zh-CN" altLang="en-US" sz="1600" b="1" dirty="0">
                <a:solidFill>
                  <a:srgbClr val="00B0F0"/>
                </a:solidFill>
                <a:latin typeface="思源黑体 CN Regular" panose="020B0500000000000000" pitchFamily="34" charset="-122"/>
                <a:ea typeface="思源黑体 CN Regular" panose="020B0500000000000000" pitchFamily="34" charset="-122"/>
              </a:rPr>
              <a:t>虚拟化核心开源组件代码大，包含大量陈旧的历史代码</a:t>
            </a:r>
            <a:r>
              <a:rPr lang="zh-CN" altLang="en-US" sz="1399" b="1" dirty="0">
                <a:solidFill>
                  <a:schemeClr val="bg1"/>
                </a:solidFill>
                <a:latin typeface="思源黑体 CN Regular" panose="020B0500000000000000" pitchFamily="34" charset="-122"/>
                <a:ea typeface="思源黑体 CN Regular" panose="020B0500000000000000" pitchFamily="34" charset="-122"/>
              </a:rPr>
              <a:t>，</a:t>
            </a:r>
            <a:r>
              <a:rPr lang="zh-CN" altLang="en-US" sz="1399" dirty="0">
                <a:solidFill>
                  <a:schemeClr val="bg1"/>
                </a:solidFill>
                <a:latin typeface="思源黑体 CN Regular" panose="020B0500000000000000" pitchFamily="34" charset="-122"/>
                <a:ea typeface="思源黑体 CN Regular" panose="020B0500000000000000" pitchFamily="34" charset="-122"/>
              </a:rPr>
              <a:t>大量代码是对陈旧设备的支持，而随着现代硬件和</a:t>
            </a:r>
            <a:r>
              <a:rPr lang="en-US" altLang="zh-CN" sz="1399" dirty="0">
                <a:solidFill>
                  <a:schemeClr val="bg1"/>
                </a:solidFill>
                <a:latin typeface="思源黑体 CN Regular" panose="020B0500000000000000" pitchFamily="34" charset="-122"/>
                <a:ea typeface="思源黑体 CN Regular" panose="020B0500000000000000" pitchFamily="34" charset="-122"/>
              </a:rPr>
              <a:t>KVM</a:t>
            </a:r>
            <a:r>
              <a:rPr lang="zh-CN" altLang="en-US" sz="1399" dirty="0">
                <a:solidFill>
                  <a:schemeClr val="bg1"/>
                </a:solidFill>
                <a:latin typeface="思源黑体 CN Regular" panose="020B0500000000000000" pitchFamily="34" charset="-122"/>
                <a:ea typeface="思源黑体 CN Regular" panose="020B0500000000000000" pitchFamily="34" charset="-122"/>
              </a:rPr>
              <a:t>的成熟，需要模拟的设备越来越少，两者背道而驰。</a:t>
            </a:r>
            <a:endParaRPr lang="en-US" altLang="zh-CN" sz="1399" dirty="0">
              <a:solidFill>
                <a:schemeClr val="bg1"/>
              </a:solidFill>
              <a:latin typeface="思源黑体 CN Regular" panose="020B0500000000000000" pitchFamily="34" charset="-122"/>
              <a:ea typeface="思源黑体 CN Regular" panose="020B0500000000000000" pitchFamily="34" charset="-122"/>
            </a:endParaRPr>
          </a:p>
          <a:p>
            <a:pPr marL="285636" indent="-285636" defTabSz="914034">
              <a:lnSpc>
                <a:spcPts val="2198"/>
              </a:lnSpc>
              <a:buFont typeface="Wingdings" panose="05000000000000000000" pitchFamily="2" charset="2"/>
              <a:buChar char="Ø"/>
            </a:pPr>
            <a:r>
              <a:rPr lang="zh-CN" altLang="en-US" sz="1600" b="1" dirty="0">
                <a:solidFill>
                  <a:srgbClr val="00B0F0"/>
                </a:solidFill>
                <a:latin typeface="思源黑体 CN Regular" panose="020B0500000000000000" pitchFamily="34" charset="-122"/>
                <a:ea typeface="思源黑体 CN Regular" panose="020B0500000000000000" pitchFamily="34" charset="-122"/>
              </a:rPr>
              <a:t>虚拟化核心开源组件代码量日益膨胀，</a:t>
            </a:r>
            <a:r>
              <a:rPr lang="en-US" altLang="zh-CN" sz="1600" b="1" dirty="0">
                <a:solidFill>
                  <a:srgbClr val="00B0F0"/>
                </a:solidFill>
                <a:latin typeface="思源黑体 CN Regular" panose="020B0500000000000000" pitchFamily="34" charset="-122"/>
                <a:ea typeface="思源黑体 CN Regular" panose="020B0500000000000000" pitchFamily="34" charset="-122"/>
              </a:rPr>
              <a:t>CVE</a:t>
            </a:r>
            <a:r>
              <a:rPr lang="zh-CN" altLang="en-US" sz="1600" b="1" dirty="0">
                <a:solidFill>
                  <a:srgbClr val="00B0F0"/>
                </a:solidFill>
                <a:latin typeface="思源黑体 CN Regular" panose="020B0500000000000000" pitchFamily="34" charset="-122"/>
                <a:ea typeface="思源黑体 CN Regular" panose="020B0500000000000000" pitchFamily="34" charset="-122"/>
              </a:rPr>
              <a:t>漏洞频发</a:t>
            </a:r>
            <a:r>
              <a:rPr lang="zh-CN" altLang="en-US" sz="1399" dirty="0">
                <a:solidFill>
                  <a:schemeClr val="bg1"/>
                </a:solidFill>
                <a:latin typeface="思源黑体 CN Regular" panose="020B0500000000000000" pitchFamily="34" charset="-122"/>
                <a:ea typeface="思源黑体 CN Regular" panose="020B0500000000000000" pitchFamily="34" charset="-122"/>
              </a:rPr>
              <a:t>，安全风险高。</a:t>
            </a:r>
            <a:endParaRPr lang="zh-CN" altLang="en-US" sz="1399" b="1" dirty="0">
              <a:solidFill>
                <a:schemeClr val="bg1"/>
              </a:solidFill>
              <a:latin typeface="思源黑体 CN Regular" panose="020B0500000000000000" pitchFamily="34" charset="-122"/>
              <a:ea typeface="思源黑体 CN Regular" panose="020B0500000000000000" pitchFamily="34" charset="-122"/>
            </a:endParaRPr>
          </a:p>
        </p:txBody>
      </p:sp>
      <p:pic>
        <p:nvPicPr>
          <p:cNvPr id="47" name="图片 46"/>
          <p:cNvPicPr>
            <a:picLocks noChangeAspect="1"/>
          </p:cNvPicPr>
          <p:nvPr/>
        </p:nvPicPr>
        <p:blipFill>
          <a:blip r:embed="rId2"/>
          <a:stretch>
            <a:fillRect/>
          </a:stretch>
        </p:blipFill>
        <p:spPr>
          <a:xfrm>
            <a:off x="731391" y="3669642"/>
            <a:ext cx="4987902" cy="2954987"/>
          </a:xfrm>
          <a:prstGeom prst="rect">
            <a:avLst/>
          </a:prstGeom>
        </p:spPr>
      </p:pic>
      <p:pic>
        <p:nvPicPr>
          <p:cNvPr id="48" name="图片 47"/>
          <p:cNvPicPr>
            <a:picLocks noChangeAspect="1"/>
          </p:cNvPicPr>
          <p:nvPr/>
        </p:nvPicPr>
        <p:blipFill>
          <a:blip r:embed="rId3"/>
          <a:stretch>
            <a:fillRect/>
          </a:stretch>
        </p:blipFill>
        <p:spPr>
          <a:xfrm>
            <a:off x="6971317" y="3651372"/>
            <a:ext cx="4183681" cy="2973257"/>
          </a:xfrm>
          <a:prstGeom prst="rect">
            <a:avLst/>
          </a:prstGeom>
        </p:spPr>
      </p:pic>
      <p:sp>
        <p:nvSpPr>
          <p:cNvPr id="54" name="文本框 53"/>
          <p:cNvSpPr txBox="1"/>
          <p:nvPr/>
        </p:nvSpPr>
        <p:spPr>
          <a:xfrm>
            <a:off x="1214443" y="3907391"/>
            <a:ext cx="974033" cy="430719"/>
          </a:xfrm>
          <a:prstGeom prst="rect">
            <a:avLst/>
          </a:prstGeom>
          <a:noFill/>
        </p:spPr>
        <p:txBody>
          <a:bodyPr wrap="square" rtlCol="0">
            <a:spAutoFit/>
          </a:bodyPr>
          <a:lstStyle/>
          <a:p>
            <a:pPr algn="ctr"/>
            <a:r>
              <a:rPr lang="en-US" altLang="zh-CN" sz="1100" b="1" dirty="0"/>
              <a:t>QEMU CVE</a:t>
            </a:r>
            <a:r>
              <a:rPr lang="zh-CN" altLang="en-US" sz="1100" b="1" dirty="0"/>
              <a:t> </a:t>
            </a:r>
            <a:r>
              <a:rPr lang="en-US" altLang="zh-CN" sz="1100" b="1" dirty="0"/>
              <a:t>by Year</a:t>
            </a:r>
            <a:endParaRPr lang="zh-CN" altLang="en-US" sz="1100" b="1" dirty="0"/>
          </a:p>
        </p:txBody>
      </p:sp>
      <p:sp>
        <p:nvSpPr>
          <p:cNvPr id="55" name="文本框 54"/>
          <p:cNvSpPr txBox="1"/>
          <p:nvPr/>
        </p:nvSpPr>
        <p:spPr>
          <a:xfrm>
            <a:off x="8059996" y="3850580"/>
            <a:ext cx="974033" cy="430719"/>
          </a:xfrm>
          <a:prstGeom prst="rect">
            <a:avLst/>
          </a:prstGeom>
          <a:noFill/>
        </p:spPr>
        <p:txBody>
          <a:bodyPr wrap="square" rtlCol="0">
            <a:spAutoFit/>
          </a:bodyPr>
          <a:lstStyle/>
          <a:p>
            <a:pPr algn="ctr"/>
            <a:r>
              <a:rPr lang="en-US" altLang="zh-CN" sz="1100" b="1" dirty="0"/>
              <a:t>QEMU CVE</a:t>
            </a:r>
            <a:r>
              <a:rPr lang="zh-CN" altLang="en-US" sz="1100" b="1" dirty="0"/>
              <a:t> </a:t>
            </a:r>
            <a:r>
              <a:rPr lang="en-US" altLang="zh-CN" sz="1100" b="1" dirty="0"/>
              <a:t>by Type</a:t>
            </a:r>
            <a:endParaRPr lang="zh-CN" altLang="en-US" sz="1100" b="1" dirty="0"/>
          </a:p>
        </p:txBody>
      </p:sp>
    </p:spTree>
    <p:extLst>
      <p:ext uri="{BB962C8B-B14F-4D97-AF65-F5344CB8AC3E}">
        <p14:creationId xmlns:p14="http://schemas.microsoft.com/office/powerpoint/2010/main" val="28835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defTabSz="717109">
              <a:lnSpc>
                <a:spcPts val="3428"/>
              </a:lnSpc>
              <a:buClr>
                <a:srgbClr val="777777"/>
              </a:buClr>
              <a:buSzPct val="60000"/>
            </a:pPr>
            <a:r>
              <a:rPr lang="en-US" altLang="zh-CN"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Insight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：资源隔离方案</a:t>
            </a:r>
            <a:r>
              <a:rPr lang="zh-CN" altLang="en-US" sz="2799" dirty="0" smtClean="0">
                <a:solidFill>
                  <a:schemeClr val="bg1"/>
                </a:solidFill>
                <a:latin typeface="思源黑体 CN Bold" panose="020B0800000000000000" pitchFamily="34" charset="-122"/>
                <a:ea typeface="思源黑体 CN Bold" panose="020B0800000000000000" pitchFamily="34" charset="-122"/>
                <a:cs typeface="Arial" pitchFamily="34" charset="0"/>
              </a:rPr>
              <a:t>演进</a:t>
            </a:r>
            <a:endPar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endParaRPr>
          </a:p>
        </p:txBody>
      </p:sp>
      <p:sp>
        <p:nvSpPr>
          <p:cNvPr id="9" name="矩形 8"/>
          <p:cNvSpPr/>
          <p:nvPr/>
        </p:nvSpPr>
        <p:spPr>
          <a:xfrm>
            <a:off x="4887134" y="498935"/>
            <a:ext cx="1054031"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K8s</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 name="矩形 9"/>
          <p:cNvSpPr/>
          <p:nvPr/>
        </p:nvSpPr>
        <p:spPr>
          <a:xfrm>
            <a:off x="2412787" y="1336498"/>
            <a:ext cx="1054031"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Docker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 name="矩形 10"/>
          <p:cNvSpPr/>
          <p:nvPr/>
        </p:nvSpPr>
        <p:spPr>
          <a:xfrm>
            <a:off x="495829" y="3633425"/>
            <a:ext cx="1301167" cy="461139"/>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Container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2" name="矩形 11"/>
          <p:cNvSpPr/>
          <p:nvPr/>
        </p:nvSpPr>
        <p:spPr>
          <a:xfrm>
            <a:off x="3403775" y="2131580"/>
            <a:ext cx="1339341"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Kata</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3" name="矩形 12"/>
          <p:cNvSpPr/>
          <p:nvPr/>
        </p:nvSpPr>
        <p:spPr>
          <a:xfrm>
            <a:off x="3403776" y="2872246"/>
            <a:ext cx="1339340"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QEMU</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4" name="矩形 13"/>
          <p:cNvSpPr/>
          <p:nvPr/>
        </p:nvSpPr>
        <p:spPr>
          <a:xfrm>
            <a:off x="3384333" y="3633114"/>
            <a:ext cx="1358783"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Container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5" name="矩形 14"/>
          <p:cNvSpPr/>
          <p:nvPr/>
        </p:nvSpPr>
        <p:spPr>
          <a:xfrm>
            <a:off x="7260889" y="1278469"/>
            <a:ext cx="1054031" cy="46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prstClr val="white"/>
                </a:solidFill>
                <a:latin typeface="思源黑体 CN Bold" panose="020B0800000000000000" pitchFamily="34" charset="-122"/>
                <a:ea typeface="思源黑体 CN Bold" panose="020B0800000000000000" pitchFamily="34" charset="-122"/>
              </a:rPr>
              <a:t>iSula</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6" name="矩形 15"/>
          <p:cNvSpPr/>
          <p:nvPr/>
        </p:nvSpPr>
        <p:spPr>
          <a:xfrm>
            <a:off x="5872114" y="3633113"/>
            <a:ext cx="1308159" cy="461139"/>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Container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cxnSp>
        <p:nvCxnSpPr>
          <p:cNvPr id="17" name="直接箭头连接符 16"/>
          <p:cNvCxnSpPr>
            <a:stCxn id="15" idx="2"/>
            <a:endCxn id="16" idx="0"/>
          </p:cNvCxnSpPr>
          <p:nvPr/>
        </p:nvCxnSpPr>
        <p:spPr>
          <a:xfrm flipH="1">
            <a:off x="6526194" y="1739608"/>
            <a:ext cx="1261711" cy="189350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9" idx="2"/>
            <a:endCxn id="10" idx="0"/>
          </p:cNvCxnSpPr>
          <p:nvPr/>
        </p:nvCxnSpPr>
        <p:spPr>
          <a:xfrm flipH="1">
            <a:off x="2939803" y="960074"/>
            <a:ext cx="2474347" cy="3764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0" idx="2"/>
            <a:endCxn id="11" idx="0"/>
          </p:cNvCxnSpPr>
          <p:nvPr/>
        </p:nvCxnSpPr>
        <p:spPr>
          <a:xfrm flipH="1">
            <a:off x="1146413" y="1797637"/>
            <a:ext cx="1793390" cy="183578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0" idx="2"/>
            <a:endCxn id="12" idx="0"/>
          </p:cNvCxnSpPr>
          <p:nvPr/>
        </p:nvCxnSpPr>
        <p:spPr>
          <a:xfrm>
            <a:off x="2939803" y="1797637"/>
            <a:ext cx="1133643" cy="333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 idx="2"/>
            <a:endCxn id="13" idx="0"/>
          </p:cNvCxnSpPr>
          <p:nvPr/>
        </p:nvCxnSpPr>
        <p:spPr>
          <a:xfrm>
            <a:off x="4073446" y="2592719"/>
            <a:ext cx="0" cy="2795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3" idx="2"/>
            <a:endCxn id="14" idx="0"/>
          </p:cNvCxnSpPr>
          <p:nvPr/>
        </p:nvCxnSpPr>
        <p:spPr>
          <a:xfrm flipH="1">
            <a:off x="4063725" y="3333385"/>
            <a:ext cx="9721" cy="2997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9" idx="2"/>
            <a:endCxn id="15" idx="0"/>
          </p:cNvCxnSpPr>
          <p:nvPr/>
        </p:nvCxnSpPr>
        <p:spPr>
          <a:xfrm>
            <a:off x="5414150" y="960074"/>
            <a:ext cx="2373755" cy="318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314920" y="1870455"/>
            <a:ext cx="1054031"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Kata</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矩形 24"/>
          <p:cNvSpPr/>
          <p:nvPr/>
        </p:nvSpPr>
        <p:spPr>
          <a:xfrm>
            <a:off x="7555499" y="2818167"/>
            <a:ext cx="1286435"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QEMU</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矩形 25"/>
          <p:cNvSpPr/>
          <p:nvPr/>
        </p:nvSpPr>
        <p:spPr>
          <a:xfrm>
            <a:off x="7547843" y="3611903"/>
            <a:ext cx="1301745"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Container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cxnSp>
        <p:nvCxnSpPr>
          <p:cNvPr id="27" name="直接箭头连接符 26"/>
          <p:cNvCxnSpPr>
            <a:stCxn id="24" idx="2"/>
            <a:endCxn id="25" idx="0"/>
          </p:cNvCxnSpPr>
          <p:nvPr/>
        </p:nvCxnSpPr>
        <p:spPr>
          <a:xfrm flipH="1">
            <a:off x="8198717" y="2331594"/>
            <a:ext cx="643219" cy="4865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5" idx="2"/>
            <a:endCxn id="26" idx="0"/>
          </p:cNvCxnSpPr>
          <p:nvPr/>
        </p:nvCxnSpPr>
        <p:spPr>
          <a:xfrm flipH="1">
            <a:off x="8198716" y="3279306"/>
            <a:ext cx="1" cy="332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492807" y="2812392"/>
            <a:ext cx="1832418" cy="461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StratoVirt</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矩形 29"/>
          <p:cNvSpPr/>
          <p:nvPr/>
        </p:nvSpPr>
        <p:spPr>
          <a:xfrm>
            <a:off x="9492808" y="3633152"/>
            <a:ext cx="1832418" cy="461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Container</a:t>
            </a: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cxnSp>
        <p:nvCxnSpPr>
          <p:cNvPr id="31" name="直接箭头连接符 30"/>
          <p:cNvCxnSpPr>
            <a:stCxn id="24" idx="2"/>
            <a:endCxn id="29" idx="0"/>
          </p:cNvCxnSpPr>
          <p:nvPr/>
        </p:nvCxnSpPr>
        <p:spPr>
          <a:xfrm>
            <a:off x="8841936" y="2331594"/>
            <a:ext cx="1567080" cy="480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9" idx="2"/>
            <a:endCxn id="30" idx="0"/>
          </p:cNvCxnSpPr>
          <p:nvPr/>
        </p:nvCxnSpPr>
        <p:spPr>
          <a:xfrm>
            <a:off x="10409016" y="3273531"/>
            <a:ext cx="1" cy="3596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5" idx="2"/>
            <a:endCxn id="24" idx="0"/>
          </p:cNvCxnSpPr>
          <p:nvPr/>
        </p:nvCxnSpPr>
        <p:spPr>
          <a:xfrm>
            <a:off x="7787905" y="1739608"/>
            <a:ext cx="1054031" cy="1308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 idx="3"/>
            <a:endCxn id="15" idx="1"/>
          </p:cNvCxnSpPr>
          <p:nvPr/>
        </p:nvCxnSpPr>
        <p:spPr>
          <a:xfrm flipV="1">
            <a:off x="3466818" y="1509039"/>
            <a:ext cx="3794071" cy="58029"/>
          </a:xfrm>
          <a:prstGeom prst="straightConnector1">
            <a:avLst/>
          </a:prstGeom>
          <a:ln w="38100">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9" idx="1"/>
          </p:cNvCxnSpPr>
          <p:nvPr/>
        </p:nvCxnSpPr>
        <p:spPr>
          <a:xfrm flipV="1">
            <a:off x="8841934" y="3042962"/>
            <a:ext cx="650873" cy="5775"/>
          </a:xfrm>
          <a:prstGeom prst="straightConnector1">
            <a:avLst/>
          </a:prstGeom>
          <a:ln w="38100">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76960" y="1041897"/>
            <a:ext cx="14180" cy="368901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857395" y="4226432"/>
            <a:ext cx="5616433" cy="461139"/>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思源黑体 CN Bold" panose="020B0800000000000000" pitchFamily="34" charset="-122"/>
                <a:ea typeface="思源黑体 CN Bold" panose="020B0800000000000000" pitchFamily="34" charset="-122"/>
              </a:rPr>
              <a:t>Hardware</a:t>
            </a:r>
            <a:r>
              <a:rPr lang="zh-CN" altLang="en-US" dirty="0">
                <a:solidFill>
                  <a:prstClr val="white"/>
                </a:solidFill>
                <a:latin typeface="思源黑体 CN Bold" panose="020B0800000000000000" pitchFamily="34" charset="-122"/>
                <a:ea typeface="思源黑体 CN Bold" panose="020B0800000000000000" pitchFamily="34" charset="-122"/>
              </a:rPr>
              <a:t>（</a:t>
            </a:r>
            <a:r>
              <a:rPr lang="en-US" altLang="zh-CN" dirty="0" err="1">
                <a:solidFill>
                  <a:prstClr val="white"/>
                </a:solidFill>
                <a:latin typeface="思源黑体 CN Bold" panose="020B0800000000000000" pitchFamily="34" charset="-122"/>
                <a:ea typeface="思源黑体 CN Bold" panose="020B0800000000000000" pitchFamily="34" charset="-122"/>
              </a:rPr>
              <a:t>Kunpeng</a:t>
            </a:r>
            <a:r>
              <a:rPr lang="en-US" altLang="zh-CN" dirty="0">
                <a:solidFill>
                  <a:prstClr val="white"/>
                </a:solidFill>
                <a:latin typeface="思源黑体 CN Bold" panose="020B0800000000000000" pitchFamily="34" charset="-122"/>
                <a:ea typeface="思源黑体 CN Bold" panose="020B0800000000000000" pitchFamily="34" charset="-122"/>
              </a:rPr>
              <a:t> &amp;&amp; x86</a:t>
            </a:r>
            <a:r>
              <a:rPr lang="zh-CN" altLang="en-US" dirty="0">
                <a:solidFill>
                  <a:prstClr val="white"/>
                </a:solidFill>
                <a:latin typeface="思源黑体 CN Bold" panose="020B0800000000000000" pitchFamily="34" charset="-122"/>
                <a:ea typeface="思源黑体 CN Bold" panose="020B0800000000000000" pitchFamily="34" charset="-122"/>
              </a:rPr>
              <a:t>）</a:t>
            </a:r>
          </a:p>
        </p:txBody>
      </p:sp>
      <p:sp>
        <p:nvSpPr>
          <p:cNvPr id="38" name="Rectangle 33"/>
          <p:cNvSpPr/>
          <p:nvPr/>
        </p:nvSpPr>
        <p:spPr>
          <a:xfrm>
            <a:off x="5560576" y="4967995"/>
            <a:ext cx="6415147" cy="1697016"/>
          </a:xfrm>
          <a:prstGeom prst="rect">
            <a:avLst/>
          </a:prstGeom>
          <a:noFill/>
          <a:ln w="9525" cap="flat" cmpd="sng" algn="ctr">
            <a:solidFill>
              <a:schemeClr val="bg1">
                <a:lumMod val="75000"/>
              </a:schemeClr>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txBody>
          <a:bodyPr vert="horz" wrap="square" lIns="91389" tIns="45694" rIns="91389" bIns="45694" numCol="1" rtlCol="0" anchor="t" anchorCtr="0" compatLnSpc="1">
            <a:noAutofit/>
          </a:bodyPr>
          <a:lstStyle/>
          <a:p>
            <a:pPr defTabSz="877854" eaLnBrk="0" hangingPunct="0"/>
            <a:endParaRPr lang="en-US" sz="1050">
              <a:solidFill>
                <a:srgbClr val="000000"/>
              </a:solidFill>
              <a:latin typeface="微软雅黑" panose="020B0503020204020204" pitchFamily="34" charset="-122"/>
              <a:ea typeface="微软雅黑" panose="020B0503020204020204" pitchFamily="34" charset="-122"/>
            </a:endParaRPr>
          </a:p>
        </p:txBody>
      </p:sp>
      <p:sp>
        <p:nvSpPr>
          <p:cNvPr id="39" name="矩形 31"/>
          <p:cNvSpPr/>
          <p:nvPr/>
        </p:nvSpPr>
        <p:spPr>
          <a:xfrm>
            <a:off x="5736884" y="5203401"/>
            <a:ext cx="1501823" cy="47978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prstClr val="white"/>
              </a:solidFill>
            </a:endParaRPr>
          </a:p>
        </p:txBody>
      </p:sp>
      <p:sp>
        <p:nvSpPr>
          <p:cNvPr id="41" name="矩形 36"/>
          <p:cNvSpPr/>
          <p:nvPr/>
        </p:nvSpPr>
        <p:spPr>
          <a:xfrm>
            <a:off x="5987041" y="5303008"/>
            <a:ext cx="1112720" cy="275482"/>
          </a:xfrm>
          <a:prstGeom prst="rect">
            <a:avLst/>
          </a:prstGeom>
        </p:spPr>
        <p:txBody>
          <a:bodyPr wrap="square">
            <a:spAutoFit/>
          </a:bodyPr>
          <a:lstStyle/>
          <a:p>
            <a:r>
              <a:rPr lang="en-US" altLang="zh-CN" sz="1200" b="1" kern="0" dirty="0">
                <a:solidFill>
                  <a:prstClr val="black"/>
                </a:solidFill>
                <a:latin typeface="思源黑体 CN Bold" panose="020B0800000000000000" pitchFamily="34" charset="-122"/>
                <a:ea typeface="思源黑体 CN Bold" panose="020B0800000000000000" pitchFamily="34" charset="-122"/>
              </a:rPr>
              <a:t>Container</a:t>
            </a:r>
            <a:r>
              <a:rPr lang="zh-CN" altLang="en-US" sz="1200" b="1" kern="0" dirty="0">
                <a:solidFill>
                  <a:prstClr val="black"/>
                </a:solidFill>
                <a:latin typeface="思源黑体 CN Bold" panose="020B0800000000000000" pitchFamily="34" charset="-122"/>
                <a:ea typeface="思源黑体 CN Bold" panose="020B0800000000000000" pitchFamily="34" charset="-122"/>
              </a:rPr>
              <a:t> </a:t>
            </a:r>
            <a:endParaRPr lang="en-US" altLang="zh-CN" sz="1200" b="1" kern="0" dirty="0">
              <a:solidFill>
                <a:prstClr val="black"/>
              </a:solidFill>
              <a:latin typeface="思源黑体 CN Bold" panose="020B0800000000000000" pitchFamily="34" charset="-122"/>
              <a:ea typeface="思源黑体 CN Bold" panose="020B0800000000000000" pitchFamily="34" charset="-122"/>
            </a:endParaRPr>
          </a:p>
        </p:txBody>
      </p:sp>
      <p:sp>
        <p:nvSpPr>
          <p:cNvPr id="42" name="矩形 31"/>
          <p:cNvSpPr/>
          <p:nvPr/>
        </p:nvSpPr>
        <p:spPr>
          <a:xfrm>
            <a:off x="10305107" y="5153706"/>
            <a:ext cx="1550699" cy="516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prstClr val="white"/>
              </a:solidFill>
            </a:endParaRPr>
          </a:p>
        </p:txBody>
      </p:sp>
      <p:sp>
        <p:nvSpPr>
          <p:cNvPr id="43" name="矩形 36"/>
          <p:cNvSpPr/>
          <p:nvPr/>
        </p:nvSpPr>
        <p:spPr>
          <a:xfrm>
            <a:off x="10333524" y="5301601"/>
            <a:ext cx="1493862" cy="276891"/>
          </a:xfrm>
          <a:prstGeom prst="rect">
            <a:avLst/>
          </a:prstGeom>
        </p:spPr>
        <p:txBody>
          <a:bodyPr wrap="square">
            <a:spAutoFit/>
          </a:bodyPr>
          <a:lstStyle/>
          <a:p>
            <a:r>
              <a:rPr lang="en-US" altLang="zh-CN" sz="1200" kern="0" dirty="0">
                <a:solidFill>
                  <a:prstClr val="black"/>
                </a:solidFill>
                <a:latin typeface="思源黑体 CN Bold" panose="020B0800000000000000" pitchFamily="34" charset="-122"/>
                <a:ea typeface="思源黑体 CN Bold" panose="020B0800000000000000" pitchFamily="34" charset="-122"/>
              </a:rPr>
              <a:t>VM</a:t>
            </a:r>
            <a:r>
              <a:rPr lang="zh-CN" altLang="en-US" sz="1200" kern="0" dirty="0">
                <a:solidFill>
                  <a:prstClr val="black"/>
                </a:solidFill>
                <a:latin typeface="思源黑体 CN Bold" panose="020B0800000000000000" pitchFamily="34" charset="-122"/>
                <a:ea typeface="思源黑体 CN Bold" panose="020B0800000000000000" pitchFamily="34" charset="-122"/>
              </a:rPr>
              <a:t>（</a:t>
            </a:r>
            <a:r>
              <a:rPr lang="en-US" sz="1200" kern="0" dirty="0">
                <a:solidFill>
                  <a:prstClr val="black"/>
                </a:solidFill>
                <a:latin typeface="思源黑体 CN Bold" panose="020B0800000000000000" pitchFamily="34" charset="-122"/>
                <a:ea typeface="思源黑体 CN Bold" panose="020B0800000000000000" pitchFamily="34" charset="-122"/>
              </a:rPr>
              <a:t>QEMU-KVM</a:t>
            </a:r>
            <a:r>
              <a:rPr lang="zh-CN" altLang="en-US" sz="1200" kern="0" dirty="0">
                <a:solidFill>
                  <a:prstClr val="black"/>
                </a:solidFill>
                <a:latin typeface="思源黑体 CN Bold" panose="020B0800000000000000" pitchFamily="34" charset="-122"/>
                <a:ea typeface="思源黑体 CN Bold" panose="020B0800000000000000" pitchFamily="34" charset="-122"/>
              </a:rPr>
              <a:t>）</a:t>
            </a:r>
          </a:p>
        </p:txBody>
      </p:sp>
      <p:sp>
        <p:nvSpPr>
          <p:cNvPr id="46" name="矩形 35"/>
          <p:cNvSpPr/>
          <p:nvPr/>
        </p:nvSpPr>
        <p:spPr>
          <a:xfrm>
            <a:off x="5733320" y="5848130"/>
            <a:ext cx="1822180" cy="460195"/>
          </a:xfrm>
          <a:prstGeom prst="rect">
            <a:avLst/>
          </a:prstGeom>
        </p:spPr>
        <p:txBody>
          <a:bodyPr wrap="square">
            <a:spAutoFit/>
          </a:bodyPr>
          <a:lstStyle/>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启动快，资源占用少</a:t>
            </a:r>
          </a:p>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安全性不佳</a:t>
            </a:r>
          </a:p>
        </p:txBody>
      </p:sp>
      <p:sp>
        <p:nvSpPr>
          <p:cNvPr id="49" name="矩形 35"/>
          <p:cNvSpPr/>
          <p:nvPr/>
        </p:nvSpPr>
        <p:spPr>
          <a:xfrm>
            <a:off x="10298904" y="5806657"/>
            <a:ext cx="1822180" cy="646079"/>
          </a:xfrm>
          <a:prstGeom prst="rect">
            <a:avLst/>
          </a:prstGeom>
        </p:spPr>
        <p:txBody>
          <a:bodyPr wrap="square">
            <a:spAutoFit/>
          </a:bodyPr>
          <a:lstStyle/>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启动慢，资源占用多</a:t>
            </a:r>
            <a:endParaRPr lang="en-US" altLang="zh-CN" sz="1200" kern="0" dirty="0">
              <a:solidFill>
                <a:schemeClr val="bg1"/>
              </a:solidFill>
              <a:latin typeface="思源黑体 CN Regular" panose="020B0500000000000000" pitchFamily="34" charset="-122"/>
              <a:ea typeface="思源黑体 CN Regular" panose="020B0500000000000000" pitchFamily="34" charset="-122"/>
            </a:endParaRPr>
          </a:p>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对新型硬件支撑差</a:t>
            </a:r>
          </a:p>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安全性好</a:t>
            </a:r>
          </a:p>
        </p:txBody>
      </p:sp>
      <p:sp>
        <p:nvSpPr>
          <p:cNvPr id="50" name="矩形 31"/>
          <p:cNvSpPr/>
          <p:nvPr/>
        </p:nvSpPr>
        <p:spPr>
          <a:xfrm>
            <a:off x="7945876" y="5137079"/>
            <a:ext cx="1613540" cy="5324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prstClr val="white"/>
              </a:solidFill>
            </a:endParaRPr>
          </a:p>
        </p:txBody>
      </p:sp>
      <p:sp>
        <p:nvSpPr>
          <p:cNvPr id="51" name="矩形 36"/>
          <p:cNvSpPr/>
          <p:nvPr/>
        </p:nvSpPr>
        <p:spPr>
          <a:xfrm>
            <a:off x="7902102" y="5189340"/>
            <a:ext cx="1707483" cy="461485"/>
          </a:xfrm>
          <a:prstGeom prst="rect">
            <a:avLst/>
          </a:prstGeom>
        </p:spPr>
        <p:txBody>
          <a:bodyPr wrap="square">
            <a:spAutoFit/>
          </a:bodyPr>
          <a:lstStyle/>
          <a:p>
            <a:pPr algn="ctr"/>
            <a:r>
              <a:rPr lang="en-US" altLang="zh-CN" sz="1200" kern="0" dirty="0" err="1">
                <a:solidFill>
                  <a:prstClr val="black"/>
                </a:solidFill>
                <a:latin typeface="思源黑体 CN Bold" panose="020B0800000000000000" pitchFamily="34" charset="-122"/>
                <a:ea typeface="思源黑体 CN Bold" panose="020B0800000000000000" pitchFamily="34" charset="-122"/>
              </a:rPr>
              <a:t>microVM</a:t>
            </a:r>
            <a:endParaRPr lang="en-US" altLang="zh-CN" sz="1200" kern="0" dirty="0">
              <a:solidFill>
                <a:prstClr val="black"/>
              </a:solidFill>
              <a:latin typeface="思源黑体 CN Bold" panose="020B0800000000000000" pitchFamily="34" charset="-122"/>
              <a:ea typeface="思源黑体 CN Bold" panose="020B0800000000000000" pitchFamily="34" charset="-122"/>
            </a:endParaRPr>
          </a:p>
          <a:p>
            <a:pPr algn="ctr"/>
            <a:r>
              <a:rPr lang="zh-CN" altLang="en-US" sz="1200" kern="0" dirty="0">
                <a:solidFill>
                  <a:prstClr val="black"/>
                </a:solidFill>
                <a:latin typeface="思源黑体 CN Bold" panose="020B0800000000000000" pitchFamily="34" charset="-122"/>
                <a:ea typeface="思源黑体 CN Bold" panose="020B0800000000000000" pitchFamily="34" charset="-122"/>
              </a:rPr>
              <a:t>（</a:t>
            </a:r>
            <a:r>
              <a:rPr lang="en-US" altLang="zh-CN" sz="1200" kern="0" dirty="0">
                <a:solidFill>
                  <a:prstClr val="black"/>
                </a:solidFill>
                <a:latin typeface="思源黑体 CN Bold" panose="020B0800000000000000" pitchFamily="34" charset="-122"/>
                <a:ea typeface="思源黑体 CN Bold" panose="020B0800000000000000" pitchFamily="34" charset="-122"/>
              </a:rPr>
              <a:t>StratoVirt</a:t>
            </a:r>
            <a:r>
              <a:rPr lang="zh-CN" altLang="en-US" sz="1200" kern="0" dirty="0">
                <a:solidFill>
                  <a:prstClr val="black"/>
                </a:solidFill>
                <a:latin typeface="思源黑体 CN Bold" panose="020B0800000000000000" pitchFamily="34" charset="-122"/>
                <a:ea typeface="思源黑体 CN Bold" panose="020B0800000000000000" pitchFamily="34" charset="-122"/>
              </a:rPr>
              <a:t>）</a:t>
            </a:r>
          </a:p>
        </p:txBody>
      </p:sp>
      <p:sp>
        <p:nvSpPr>
          <p:cNvPr id="52" name="Right Arrow 12"/>
          <p:cNvSpPr/>
          <p:nvPr/>
        </p:nvSpPr>
        <p:spPr>
          <a:xfrm>
            <a:off x="7327748" y="5325535"/>
            <a:ext cx="503993" cy="215816"/>
          </a:xfrm>
          <a:prstGeom prst="rightArrow">
            <a:avLst/>
          </a:prstGeom>
          <a:solidFill>
            <a:schemeClr val="bg1"/>
          </a:solidFill>
          <a:ln w="9525" cap="flat" cmpd="sng" algn="ctr">
            <a:solidFill>
              <a:schemeClr val="bg1">
                <a:lumMod val="75000"/>
              </a:schemeClr>
            </a:solidFill>
            <a:prstDash val="solid"/>
            <a:round/>
            <a:headEnd type="none" w="med" len="med"/>
            <a:tailEnd type="none" w="med" len="med"/>
          </a:ln>
        </p:spPr>
        <p:txBody>
          <a:bodyPr vert="horz" wrap="square" lIns="91389" tIns="45694" rIns="91389" bIns="45694" numCol="1" rtlCol="0" anchor="t" anchorCtr="0" compatLnSpc="1">
            <a:noAutofit/>
          </a:bodyPr>
          <a:lstStyle/>
          <a:p>
            <a:pPr defTabSz="877854" eaLnBrk="0" hangingPunct="0"/>
            <a:endParaRPr lang="en-US" sz="1050">
              <a:solidFill>
                <a:srgbClr val="000000"/>
              </a:solidFill>
              <a:latin typeface="微软雅黑" panose="020B0503020204020204" pitchFamily="34" charset="-122"/>
              <a:ea typeface="微软雅黑" panose="020B0503020204020204" pitchFamily="34" charset="-122"/>
            </a:endParaRPr>
          </a:p>
        </p:txBody>
      </p:sp>
      <p:sp>
        <p:nvSpPr>
          <p:cNvPr id="53" name="Left Arrow 14"/>
          <p:cNvSpPr/>
          <p:nvPr/>
        </p:nvSpPr>
        <p:spPr>
          <a:xfrm>
            <a:off x="9665349" y="5335385"/>
            <a:ext cx="533826" cy="215816"/>
          </a:xfrm>
          <a:prstGeom prst="leftArrow">
            <a:avLst/>
          </a:prstGeom>
          <a:solidFill>
            <a:schemeClr val="bg1"/>
          </a:solidFill>
          <a:ln w="9525" cap="flat" cmpd="sng" algn="ctr">
            <a:solidFill>
              <a:schemeClr val="bg1">
                <a:lumMod val="75000"/>
              </a:schemeClr>
            </a:solidFill>
            <a:prstDash val="solid"/>
            <a:round/>
            <a:headEnd type="none" w="med" len="med"/>
            <a:tailEnd type="none" w="med" len="med"/>
          </a:ln>
        </p:spPr>
        <p:txBody>
          <a:bodyPr vert="horz" wrap="square" lIns="91389" tIns="45694" rIns="91389" bIns="45694" numCol="1" rtlCol="0" anchor="t" anchorCtr="0" compatLnSpc="1">
            <a:noAutofit/>
          </a:bodyPr>
          <a:lstStyle/>
          <a:p>
            <a:pPr defTabSz="877854" eaLnBrk="0" hangingPunct="0"/>
            <a:endParaRPr lang="en-US" sz="1050">
              <a:solidFill>
                <a:srgbClr val="000000"/>
              </a:solidFill>
              <a:latin typeface="微软雅黑" panose="020B0503020204020204" pitchFamily="34" charset="-122"/>
              <a:ea typeface="微软雅黑" panose="020B0503020204020204" pitchFamily="34" charset="-122"/>
            </a:endParaRPr>
          </a:p>
        </p:txBody>
      </p:sp>
      <p:sp>
        <p:nvSpPr>
          <p:cNvPr id="56" name="矩形 35"/>
          <p:cNvSpPr/>
          <p:nvPr/>
        </p:nvSpPr>
        <p:spPr>
          <a:xfrm>
            <a:off x="7846222" y="5812834"/>
            <a:ext cx="1822180" cy="460195"/>
          </a:xfrm>
          <a:prstGeom prst="rect">
            <a:avLst/>
          </a:prstGeom>
        </p:spPr>
        <p:txBody>
          <a:bodyPr wrap="square">
            <a:spAutoFit/>
          </a:bodyPr>
          <a:lstStyle/>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平衡安全性和资源占用</a:t>
            </a:r>
          </a:p>
          <a:p>
            <a:pPr>
              <a:buFont typeface="Wingdings" panose="05000000000000000000" charset="0"/>
              <a:buChar char="§"/>
            </a:pPr>
            <a:r>
              <a:rPr lang="zh-CN" altLang="en-US" sz="1200" kern="0" dirty="0">
                <a:solidFill>
                  <a:schemeClr val="bg1"/>
                </a:solidFill>
                <a:latin typeface="思源黑体 CN Regular" panose="020B0500000000000000" pitchFamily="34" charset="-122"/>
                <a:ea typeface="思源黑体 CN Regular" panose="020B0500000000000000" pitchFamily="34" charset="-122"/>
              </a:rPr>
              <a:t>为硬件深度整合</a:t>
            </a:r>
          </a:p>
        </p:txBody>
      </p:sp>
      <p:pic>
        <p:nvPicPr>
          <p:cNvPr id="57" name="图片 56"/>
          <p:cNvPicPr>
            <a:picLocks noChangeAspect="1"/>
          </p:cNvPicPr>
          <p:nvPr/>
        </p:nvPicPr>
        <p:blipFill>
          <a:blip r:embed="rId2"/>
          <a:stretch>
            <a:fillRect/>
          </a:stretch>
        </p:blipFill>
        <p:spPr>
          <a:xfrm>
            <a:off x="459160" y="4528176"/>
            <a:ext cx="4600878" cy="2077249"/>
          </a:xfrm>
          <a:prstGeom prst="rect">
            <a:avLst/>
          </a:prstGeom>
        </p:spPr>
      </p:pic>
      <p:cxnSp>
        <p:nvCxnSpPr>
          <p:cNvPr id="58" name="直接连接符 57"/>
          <p:cNvCxnSpPr/>
          <p:nvPr/>
        </p:nvCxnSpPr>
        <p:spPr>
          <a:xfrm>
            <a:off x="427066" y="4721986"/>
            <a:ext cx="11165365" cy="1784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1898421" y="2506648"/>
            <a:ext cx="191184" cy="191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99" dirty="0">
                <a:solidFill>
                  <a:prstClr val="white"/>
                </a:solidFill>
                <a:latin typeface="Courier New" panose="02070309020205020404" pitchFamily="49" charset="0"/>
                <a:cs typeface="Courier New" panose="02070309020205020404" pitchFamily="49" charset="0"/>
              </a:rPr>
              <a:t>1</a:t>
            </a:r>
            <a:endParaRPr lang="zh-CN" altLang="en-US" sz="1399" dirty="0">
              <a:solidFill>
                <a:prstClr val="white"/>
              </a:solidFill>
              <a:latin typeface="Courier New" panose="02070309020205020404" pitchFamily="49" charset="0"/>
              <a:cs typeface="Courier New" panose="02070309020205020404" pitchFamily="49" charset="0"/>
            </a:endParaRPr>
          </a:p>
        </p:txBody>
      </p:sp>
      <p:sp>
        <p:nvSpPr>
          <p:cNvPr id="60" name="椭圆 59"/>
          <p:cNvSpPr/>
          <p:nvPr/>
        </p:nvSpPr>
        <p:spPr>
          <a:xfrm>
            <a:off x="4101805" y="3348954"/>
            <a:ext cx="191184" cy="191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99" dirty="0">
                <a:solidFill>
                  <a:prstClr val="white"/>
                </a:solidFill>
                <a:latin typeface="Courier New" panose="02070309020205020404" pitchFamily="49" charset="0"/>
                <a:cs typeface="Courier New" panose="02070309020205020404" pitchFamily="49" charset="0"/>
              </a:rPr>
              <a:t>2</a:t>
            </a:r>
            <a:endParaRPr lang="zh-CN" altLang="en-US" sz="1399" dirty="0">
              <a:solidFill>
                <a:prstClr val="white"/>
              </a:solidFill>
              <a:latin typeface="Courier New" panose="02070309020205020404" pitchFamily="49" charset="0"/>
              <a:cs typeface="Courier New" panose="02070309020205020404" pitchFamily="49" charset="0"/>
            </a:endParaRPr>
          </a:p>
        </p:txBody>
      </p:sp>
      <p:sp>
        <p:nvSpPr>
          <p:cNvPr id="61" name="椭圆 60"/>
          <p:cNvSpPr/>
          <p:nvPr/>
        </p:nvSpPr>
        <p:spPr>
          <a:xfrm>
            <a:off x="7004169" y="2571606"/>
            <a:ext cx="191184" cy="191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99" dirty="0">
                <a:solidFill>
                  <a:prstClr val="white"/>
                </a:solidFill>
                <a:latin typeface="Courier New" panose="02070309020205020404" pitchFamily="49" charset="0"/>
                <a:cs typeface="Courier New" panose="02070309020205020404" pitchFamily="49" charset="0"/>
              </a:rPr>
              <a:t>3</a:t>
            </a:r>
            <a:endParaRPr lang="zh-CN" altLang="en-US" sz="1399" dirty="0">
              <a:solidFill>
                <a:prstClr val="white"/>
              </a:solidFill>
              <a:latin typeface="Courier New" panose="02070309020205020404" pitchFamily="49" charset="0"/>
              <a:cs typeface="Courier New" panose="02070309020205020404" pitchFamily="49" charset="0"/>
            </a:endParaRPr>
          </a:p>
        </p:txBody>
      </p:sp>
      <p:sp>
        <p:nvSpPr>
          <p:cNvPr id="62" name="椭圆 61"/>
          <p:cNvSpPr/>
          <p:nvPr/>
        </p:nvSpPr>
        <p:spPr>
          <a:xfrm>
            <a:off x="8318055" y="2485590"/>
            <a:ext cx="191184" cy="191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99" dirty="0">
                <a:solidFill>
                  <a:prstClr val="white"/>
                </a:solidFill>
                <a:latin typeface="Courier New" panose="02070309020205020404" pitchFamily="49" charset="0"/>
                <a:cs typeface="Courier New" panose="02070309020205020404" pitchFamily="49" charset="0"/>
              </a:rPr>
              <a:t>4</a:t>
            </a:r>
            <a:endParaRPr lang="zh-CN" altLang="en-US" sz="1399" dirty="0">
              <a:solidFill>
                <a:prstClr val="white"/>
              </a:solidFill>
              <a:latin typeface="Courier New" panose="02070309020205020404" pitchFamily="49" charset="0"/>
              <a:cs typeface="Courier New" panose="02070309020205020404" pitchFamily="49" charset="0"/>
            </a:endParaRPr>
          </a:p>
        </p:txBody>
      </p:sp>
      <p:sp>
        <p:nvSpPr>
          <p:cNvPr id="63" name="椭圆 62"/>
          <p:cNvSpPr/>
          <p:nvPr/>
        </p:nvSpPr>
        <p:spPr>
          <a:xfrm>
            <a:off x="9661759" y="2472979"/>
            <a:ext cx="191184" cy="191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99" dirty="0">
                <a:solidFill>
                  <a:prstClr val="white"/>
                </a:solidFill>
                <a:latin typeface="Courier New" panose="02070309020205020404" pitchFamily="49" charset="0"/>
                <a:cs typeface="Courier New" panose="02070309020205020404" pitchFamily="49" charset="0"/>
              </a:rPr>
              <a:t>5</a:t>
            </a:r>
            <a:endParaRPr lang="zh-CN" altLang="en-US" sz="1399" dirty="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113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875" y="1743075"/>
            <a:ext cx="5591382" cy="321104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1">
            <a:extLst>
              <a:ext uri="{FF2B5EF4-FFF2-40B4-BE49-F238E27FC236}">
                <a16:creationId xmlns="" xmlns:a16="http://schemas.microsoft.com/office/drawing/2014/main" id="{3E3B04E9-61AF-4573-8FB4-23825F153879}"/>
              </a:ext>
            </a:extLst>
          </p:cNvPr>
          <p:cNvSpPr txBox="1">
            <a:spLocks/>
          </p:cNvSpPr>
          <p:nvPr/>
        </p:nvSpPr>
        <p:spPr>
          <a:xfrm>
            <a:off x="300873" y="627071"/>
            <a:ext cx="11454672" cy="66600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fontAlgn="base">
              <a:spcAft>
                <a:spcPct val="0"/>
              </a:spcAft>
            </a:pPr>
            <a:r>
              <a:rPr lang="en-US" altLang="zh-CN" sz="2799" dirty="0" err="1">
                <a:solidFill>
                  <a:schemeClr val="bg1"/>
                </a:solidFill>
                <a:latin typeface="思源黑体 CN Bold" panose="020B0800000000000000" pitchFamily="34" charset="-122"/>
                <a:ea typeface="思源黑体 CN Bold" panose="020B0800000000000000" pitchFamily="34" charset="-122"/>
                <a:cs typeface="Arial" pitchFamily="34" charset="0"/>
              </a:rPr>
              <a:t>StratoVirt</a:t>
            </a:r>
            <a:r>
              <a:rPr lang="zh-CN" altLang="en-US" sz="2799" dirty="0">
                <a:solidFill>
                  <a:schemeClr val="bg1"/>
                </a:solidFill>
                <a:latin typeface="思源黑体 CN Bold" panose="020B0800000000000000" pitchFamily="34" charset="-122"/>
                <a:ea typeface="思源黑体 CN Bold" panose="020B0800000000000000" pitchFamily="34" charset="-122"/>
                <a:cs typeface="Arial" pitchFamily="34" charset="0"/>
              </a:rPr>
              <a:t>背景意义</a:t>
            </a:r>
          </a:p>
        </p:txBody>
      </p:sp>
      <p:grpSp>
        <p:nvGrpSpPr>
          <p:cNvPr id="54" name="组合 53"/>
          <p:cNvGrpSpPr/>
          <p:nvPr/>
        </p:nvGrpSpPr>
        <p:grpSpPr>
          <a:xfrm>
            <a:off x="6115257" y="1162529"/>
            <a:ext cx="5448591" cy="773178"/>
            <a:chOff x="620364" y="1161645"/>
            <a:chExt cx="3613595" cy="714212"/>
          </a:xfrm>
        </p:grpSpPr>
        <p:grpSp>
          <p:nvGrpSpPr>
            <p:cNvPr id="55" name="组合 54"/>
            <p:cNvGrpSpPr/>
            <p:nvPr/>
          </p:nvGrpSpPr>
          <p:grpSpPr>
            <a:xfrm>
              <a:off x="620364" y="1161645"/>
              <a:ext cx="3613595" cy="714212"/>
              <a:chOff x="4292192" y="1888129"/>
              <a:chExt cx="3628525" cy="714212"/>
            </a:xfrm>
          </p:grpSpPr>
          <p:sp>
            <p:nvSpPr>
              <p:cNvPr id="65" name="圆角矩形 11"/>
              <p:cNvSpPr/>
              <p:nvPr/>
            </p:nvSpPr>
            <p:spPr bwMode="auto">
              <a:xfrm>
                <a:off x="4292192" y="2270830"/>
                <a:ext cx="3628525" cy="331511"/>
              </a:xfrm>
              <a:prstGeom prst="roundRect">
                <a:avLst>
                  <a:gd name="adj" fmla="val 0"/>
                </a:avLst>
              </a:prstGeom>
              <a:noFill/>
            </p:spPr>
            <p:txBody>
              <a:bodyPr wrap="square" rtlCol="0">
                <a:spAutoFit/>
              </a:bodyPr>
              <a:lstStyle/>
              <a:p>
                <a:pPr marL="285636" indent="-285636" defTabSz="914034">
                  <a:lnSpc>
                    <a:spcPts val="2198"/>
                  </a:lnSpc>
                  <a:buFont typeface="Wingdings" panose="05000000000000000000" pitchFamily="2" charset="2"/>
                  <a:buChar char="Ø"/>
                </a:pPr>
                <a:endParaRPr lang="zh-CN" altLang="en-US" sz="1799" b="1" dirty="0">
                  <a:solidFill>
                    <a:srgbClr val="232424"/>
                  </a:solidFill>
                  <a:latin typeface="微软雅黑" panose="020B0503020204020204" pitchFamily="34" charset="-122"/>
                  <a:ea typeface="微软雅黑" panose="020B0503020204020204" pitchFamily="34" charset="-122"/>
                </a:endParaRPr>
              </a:p>
            </p:txBody>
          </p:sp>
          <p:sp>
            <p:nvSpPr>
              <p:cNvPr id="66" name="矩形 65"/>
              <p:cNvSpPr/>
              <p:nvPr/>
            </p:nvSpPr>
            <p:spPr>
              <a:xfrm>
                <a:off x="4292192" y="1888129"/>
                <a:ext cx="3628525" cy="331511"/>
              </a:xfrm>
              <a:prstGeom prst="rect">
                <a:avLst/>
              </a:prstGeom>
              <a:noFill/>
            </p:spPr>
            <p:txBody>
              <a:bodyPr wrap="square" rtlCol="0">
                <a:spAutoFit/>
              </a:bodyPr>
              <a:lstStyle/>
              <a:p>
                <a:pPr marL="285636" indent="-285636" defTabSz="914034">
                  <a:lnSpc>
                    <a:spcPts val="2198"/>
                  </a:lnSpc>
                  <a:buFont typeface="Wingdings" panose="05000000000000000000" pitchFamily="2" charset="2"/>
                  <a:buChar char="Ø"/>
                </a:pPr>
                <a:endParaRPr lang="zh-CN" altLang="en-US" sz="1799" b="1" dirty="0">
                  <a:solidFill>
                    <a:srgbClr val="232424"/>
                  </a:solidFill>
                  <a:latin typeface="微软雅黑" panose="020B0503020204020204" pitchFamily="34" charset="-122"/>
                  <a:ea typeface="微软雅黑" panose="020B0503020204020204" pitchFamily="34" charset="-122"/>
                </a:endParaRPr>
              </a:p>
            </p:txBody>
          </p:sp>
        </p:grpSp>
        <p:sp>
          <p:nvSpPr>
            <p:cNvPr id="64" name="TextBox 53"/>
            <p:cNvSpPr txBox="1"/>
            <p:nvPr/>
          </p:nvSpPr>
          <p:spPr>
            <a:xfrm>
              <a:off x="1139384" y="1178601"/>
              <a:ext cx="2575556" cy="345903"/>
            </a:xfrm>
            <a:prstGeom prst="rect">
              <a:avLst/>
            </a:prstGeom>
            <a:noFill/>
          </p:spPr>
          <p:txBody>
            <a:bodyPr wrap="square" rtlCol="0">
              <a:spAutoFit/>
            </a:bodyPr>
            <a:lstStyle>
              <a:defPPr>
                <a:defRPr lang="zh-CN"/>
              </a:defPPr>
              <a:lvl1pPr marL="285636" indent="-285636" defTabSz="914034">
                <a:lnSpc>
                  <a:spcPts val="2198"/>
                </a:lnSpc>
                <a:buFont typeface="Wingdings" panose="05000000000000000000" pitchFamily="2" charset="2"/>
                <a:buChar char="Ø"/>
                <a:defRPr sz="1799" b="1">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t>业界主流</a:t>
              </a:r>
              <a:r>
                <a:rPr lang="en-US" altLang="zh-CN" dirty="0"/>
                <a:t>VMM</a:t>
              </a:r>
              <a:r>
                <a:rPr lang="zh-CN" altLang="en-US" dirty="0"/>
                <a:t>对比分析</a:t>
              </a:r>
            </a:p>
          </p:txBody>
        </p:sp>
      </p:grpSp>
      <p:sp>
        <p:nvSpPr>
          <p:cNvPr id="67" name="矩形 66"/>
          <p:cNvSpPr/>
          <p:nvPr/>
        </p:nvSpPr>
        <p:spPr>
          <a:xfrm>
            <a:off x="515610" y="5294216"/>
            <a:ext cx="5448591" cy="889899"/>
          </a:xfrm>
          <a:prstGeom prst="rect">
            <a:avLst/>
          </a:prstGeom>
          <a:solidFill>
            <a:schemeClr val="tx2">
              <a:lumMod val="60000"/>
              <a:lumOff val="40000"/>
            </a:schemeClr>
          </a:solidFill>
          <a:ln w="31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txBody>
          <a:bodyPr wrap="none" anchor="ctr" anchorCtr="1"/>
          <a:lstStyle/>
          <a:p>
            <a:pPr algn="ctr"/>
            <a:endParaRPr lang="zh-CN" altLang="en-US" sz="1000">
              <a:latin typeface="微软雅黑" pitchFamily="34" charset="-122"/>
              <a:ea typeface="微软雅黑" pitchFamily="34" charset="-122"/>
            </a:endParaRPr>
          </a:p>
        </p:txBody>
      </p:sp>
      <p:sp>
        <p:nvSpPr>
          <p:cNvPr id="68" name="矩形 67"/>
          <p:cNvSpPr/>
          <p:nvPr/>
        </p:nvSpPr>
        <p:spPr>
          <a:xfrm>
            <a:off x="6306954" y="5294216"/>
            <a:ext cx="5448591" cy="889899"/>
          </a:xfrm>
          <a:prstGeom prst="rect">
            <a:avLst/>
          </a:prstGeom>
          <a:solidFill>
            <a:schemeClr val="tx2">
              <a:lumMod val="60000"/>
              <a:lumOff val="40000"/>
            </a:schemeClr>
          </a:solidFill>
          <a:ln w="31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txBody>
          <a:bodyPr wrap="none" anchor="ctr" anchorCtr="1"/>
          <a:lstStyle/>
          <a:p>
            <a:pPr algn="ctr"/>
            <a:endParaRPr lang="zh-CN" altLang="en-US" sz="1000">
              <a:latin typeface="微软雅黑" pitchFamily="34" charset="-122"/>
              <a:ea typeface="微软雅黑" pitchFamily="34" charset="-122"/>
            </a:endParaRPr>
          </a:p>
        </p:txBody>
      </p:sp>
      <p:grpSp>
        <p:nvGrpSpPr>
          <p:cNvPr id="69" name="组合 68"/>
          <p:cNvGrpSpPr/>
          <p:nvPr/>
        </p:nvGrpSpPr>
        <p:grpSpPr>
          <a:xfrm>
            <a:off x="620121" y="1162529"/>
            <a:ext cx="5448591" cy="773178"/>
            <a:chOff x="620364" y="1161645"/>
            <a:chExt cx="3613596" cy="714212"/>
          </a:xfrm>
        </p:grpSpPr>
        <p:grpSp>
          <p:nvGrpSpPr>
            <p:cNvPr id="70" name="组合 69"/>
            <p:cNvGrpSpPr/>
            <p:nvPr/>
          </p:nvGrpSpPr>
          <p:grpSpPr>
            <a:xfrm>
              <a:off x="620364" y="1161645"/>
              <a:ext cx="3613596" cy="714212"/>
              <a:chOff x="4292184" y="1888129"/>
              <a:chExt cx="3628518" cy="714212"/>
            </a:xfrm>
          </p:grpSpPr>
          <p:sp>
            <p:nvSpPr>
              <p:cNvPr id="72" name="圆角矩形 11"/>
              <p:cNvSpPr/>
              <p:nvPr/>
            </p:nvSpPr>
            <p:spPr bwMode="auto">
              <a:xfrm>
                <a:off x="4292184" y="2270830"/>
                <a:ext cx="3628518" cy="331511"/>
              </a:xfrm>
              <a:prstGeom prst="roundRect">
                <a:avLst>
                  <a:gd name="adj" fmla="val 0"/>
                </a:avLst>
              </a:prstGeom>
              <a:noFill/>
            </p:spPr>
            <p:txBody>
              <a:bodyPr wrap="square" rtlCol="0">
                <a:spAutoFit/>
              </a:bodyPr>
              <a:lstStyle/>
              <a:p>
                <a:pPr marL="285636" indent="-285636" defTabSz="914034">
                  <a:lnSpc>
                    <a:spcPts val="2198"/>
                  </a:lnSpc>
                  <a:buFont typeface="Wingdings" panose="05000000000000000000" pitchFamily="2" charset="2"/>
                  <a:buChar char="Ø"/>
                </a:pPr>
                <a:endParaRPr lang="zh-CN" altLang="en-US" sz="1799" b="1" dirty="0">
                  <a:solidFill>
                    <a:srgbClr val="232424"/>
                  </a:solidFill>
                  <a:latin typeface="微软雅黑" panose="020B0503020204020204" pitchFamily="34" charset="-122"/>
                  <a:ea typeface="微软雅黑" panose="020B0503020204020204" pitchFamily="34" charset="-122"/>
                </a:endParaRPr>
              </a:p>
            </p:txBody>
          </p:sp>
          <p:sp>
            <p:nvSpPr>
              <p:cNvPr id="73" name="矩形 72"/>
              <p:cNvSpPr/>
              <p:nvPr/>
            </p:nvSpPr>
            <p:spPr>
              <a:xfrm>
                <a:off x="4292184" y="1888129"/>
                <a:ext cx="3628518" cy="331511"/>
              </a:xfrm>
              <a:prstGeom prst="rect">
                <a:avLst/>
              </a:prstGeom>
              <a:noFill/>
            </p:spPr>
            <p:txBody>
              <a:bodyPr wrap="square" rtlCol="0">
                <a:spAutoFit/>
              </a:bodyPr>
              <a:lstStyle/>
              <a:p>
                <a:pPr marL="285636" indent="-285636" defTabSz="914034">
                  <a:lnSpc>
                    <a:spcPts val="2198"/>
                  </a:lnSpc>
                  <a:buFont typeface="Wingdings" panose="05000000000000000000" pitchFamily="2" charset="2"/>
                  <a:buChar char="Ø"/>
                </a:pPr>
                <a:endParaRPr lang="zh-CN" altLang="en-US" sz="1799" b="1" dirty="0">
                  <a:solidFill>
                    <a:srgbClr val="232424"/>
                  </a:solidFill>
                  <a:latin typeface="微软雅黑" panose="020B0503020204020204" pitchFamily="34" charset="-122"/>
                  <a:ea typeface="微软雅黑" panose="020B0503020204020204" pitchFamily="34" charset="-122"/>
                </a:endParaRPr>
              </a:p>
            </p:txBody>
          </p:sp>
        </p:grpSp>
        <p:sp>
          <p:nvSpPr>
            <p:cNvPr id="71" name="TextBox 53"/>
            <p:cNvSpPr txBox="1"/>
            <p:nvPr/>
          </p:nvSpPr>
          <p:spPr>
            <a:xfrm>
              <a:off x="1139384" y="1178601"/>
              <a:ext cx="2575557" cy="345903"/>
            </a:xfrm>
            <a:prstGeom prst="rect">
              <a:avLst/>
            </a:prstGeom>
            <a:noFill/>
          </p:spPr>
          <p:txBody>
            <a:bodyPr wrap="square" rtlCol="0">
              <a:spAutoFit/>
            </a:bodyPr>
            <a:lstStyle>
              <a:defPPr>
                <a:defRPr lang="zh-CN"/>
              </a:defPPr>
              <a:lvl1pPr marL="285636" indent="-285636" defTabSz="914034">
                <a:lnSpc>
                  <a:spcPts val="2198"/>
                </a:lnSpc>
                <a:buFont typeface="Wingdings" panose="05000000000000000000" pitchFamily="2" charset="2"/>
                <a:buChar char="Ø"/>
                <a:defRPr sz="1799" b="1">
                  <a:solidFill>
                    <a:srgbClr val="232424"/>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思源黑体 CN Bold" panose="020B0800000000000000" pitchFamily="34" charset="-122"/>
                  <a:ea typeface="思源黑体 CN Bold" panose="020B0800000000000000" pitchFamily="34" charset="-122"/>
                </a:rPr>
                <a:t>业界</a:t>
              </a:r>
              <a:r>
                <a:rPr lang="en-US" altLang="zh-CN" dirty="0">
                  <a:solidFill>
                    <a:schemeClr val="bg1"/>
                  </a:solidFill>
                  <a:latin typeface="思源黑体 CN Bold" panose="020B0800000000000000" pitchFamily="34" charset="-122"/>
                  <a:ea typeface="思源黑体 CN Bold" panose="020B0800000000000000" pitchFamily="34" charset="-122"/>
                </a:rPr>
                <a:t>VMM</a:t>
              </a:r>
              <a:r>
                <a:rPr lang="zh-CN" altLang="en-US" dirty="0">
                  <a:solidFill>
                    <a:schemeClr val="bg1"/>
                  </a:solidFill>
                  <a:latin typeface="思源黑体 CN Bold" panose="020B0800000000000000" pitchFamily="34" charset="-122"/>
                  <a:ea typeface="思源黑体 CN Bold" panose="020B0800000000000000" pitchFamily="34" charset="-122"/>
                </a:rPr>
                <a:t>演进方向</a:t>
              </a:r>
            </a:p>
          </p:txBody>
        </p:sp>
      </p:grpSp>
      <p:graphicFrame>
        <p:nvGraphicFramePr>
          <p:cNvPr id="74" name="表格 73"/>
          <p:cNvGraphicFramePr>
            <a:graphicFrameLocks noGrp="1"/>
          </p:cNvGraphicFramePr>
          <p:nvPr>
            <p:extLst>
              <p:ext uri="{D42A27DB-BD31-4B8C-83A1-F6EECF244321}">
                <p14:modId xmlns:p14="http://schemas.microsoft.com/office/powerpoint/2010/main" val="100961490"/>
              </p:ext>
            </p:extLst>
          </p:nvPr>
        </p:nvGraphicFramePr>
        <p:xfrm>
          <a:off x="6488754" y="1785168"/>
          <a:ext cx="5054697" cy="3002551"/>
        </p:xfrm>
        <a:graphic>
          <a:graphicData uri="http://schemas.openxmlformats.org/drawingml/2006/table">
            <a:tbl>
              <a:tblPr/>
              <a:tblGrid>
                <a:gridCol w="1021291"/>
                <a:gridCol w="942731"/>
                <a:gridCol w="977121"/>
                <a:gridCol w="704518"/>
                <a:gridCol w="704518"/>
                <a:gridCol w="704518"/>
              </a:tblGrid>
              <a:tr h="544975">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100" b="1" i="0" u="none" strike="noStrike" dirty="0" smtClean="0">
                          <a:solidFill>
                            <a:schemeClr val="tx1"/>
                          </a:solidFill>
                          <a:effectLst/>
                          <a:latin typeface="思源黑体 CN Bold" panose="020B0800000000000000" pitchFamily="34" charset="-122"/>
                          <a:ea typeface="思源黑体 CN Bold" panose="020B0800000000000000" pitchFamily="34" charset="-122"/>
                        </a:rPr>
                        <a:t>VMM</a:t>
                      </a:r>
                      <a:r>
                        <a:rPr lang="zh-CN" altLang="en-US" sz="1100" b="1" i="0" u="none" strike="noStrike" dirty="0" smtClean="0">
                          <a:solidFill>
                            <a:schemeClr val="tx1"/>
                          </a:solidFill>
                          <a:effectLst/>
                          <a:latin typeface="思源黑体 CN Bold" panose="020B0800000000000000" pitchFamily="34" charset="-122"/>
                          <a:ea typeface="思源黑体 CN Bold" panose="020B0800000000000000" pitchFamily="34" charset="-122"/>
                        </a:rPr>
                        <a:t>类型</a:t>
                      </a:r>
                      <a:r>
                        <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rPr>
                        <a:t>　</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rPr>
                        <a:t>主导厂商</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zh-CN" altLang="en-US" sz="1100" b="1" i="0" u="none" strike="noStrike" dirty="0" smtClean="0">
                          <a:solidFill>
                            <a:schemeClr val="tx1"/>
                          </a:solidFill>
                          <a:effectLst/>
                          <a:latin typeface="思源黑体 CN Bold" panose="020B0800000000000000" pitchFamily="34" charset="-122"/>
                          <a:ea typeface="思源黑体 CN Bold" panose="020B0800000000000000" pitchFamily="34" charset="-122"/>
                        </a:rPr>
                        <a:t>虚拟</a:t>
                      </a:r>
                      <a:r>
                        <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rPr>
                        <a:t>化形态</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rPr>
                        <a:t>代码量</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zh-CN" altLang="en-US" sz="1100" b="1" i="0" u="none" strike="noStrike" dirty="0" smtClean="0">
                          <a:solidFill>
                            <a:schemeClr val="tx1"/>
                          </a:solidFill>
                          <a:effectLst/>
                          <a:latin typeface="思源黑体 CN Bold" panose="020B0800000000000000" pitchFamily="34" charset="-122"/>
                          <a:ea typeface="思源黑体 CN Bold" panose="020B0800000000000000" pitchFamily="34" charset="-122"/>
                        </a:rPr>
                        <a:t>启动时长</a:t>
                      </a:r>
                      <a:endPar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zh-CN" altLang="en-US" sz="1100" b="1" i="0" u="none" strike="noStrike" dirty="0" smtClean="0">
                          <a:solidFill>
                            <a:schemeClr val="tx1"/>
                          </a:solidFill>
                          <a:effectLst/>
                          <a:latin typeface="思源黑体 CN Bold" panose="020B0800000000000000" pitchFamily="34" charset="-122"/>
                          <a:ea typeface="思源黑体 CN Bold" panose="020B0800000000000000" pitchFamily="34" charset="-122"/>
                        </a:rPr>
                        <a:t>内存消耗</a:t>
                      </a:r>
                      <a:endParaRPr lang="zh-CN" altLang="en-US" sz="1100" b="1" i="0" u="none" strike="noStrike" dirty="0">
                        <a:solidFill>
                          <a:schemeClr val="tx1"/>
                        </a:solidFill>
                        <a:effectLst/>
                        <a:latin typeface="思源黑体 CN Bold" panose="020B0800000000000000" pitchFamily="34" charset="-122"/>
                        <a:ea typeface="思源黑体 CN Bold" panose="020B08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40973">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Q</a:t>
                      </a: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EMU</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err="1" smtClean="0">
                          <a:solidFill>
                            <a:schemeClr val="tx1"/>
                          </a:solidFill>
                          <a:effectLst/>
                          <a:latin typeface="思源黑体 CN Regular" panose="020B0500000000000000" pitchFamily="34" charset="-122"/>
                          <a:ea typeface="思源黑体 CN Regular" panose="020B0500000000000000" pitchFamily="34" charset="-122"/>
                        </a:rPr>
                        <a:t>Redhat</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VM</a:t>
                      </a: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100w LOC</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20</a:t>
                      </a: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S+</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G</a:t>
                      </a:r>
                      <a:r>
                        <a:rPr lang="zh-CN" alt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级</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600530">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NEMU</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Intel</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VM</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30</a:t>
                      </a: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w LOC</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5</a:t>
                      </a: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S+</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100</a:t>
                      </a: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M</a:t>
                      </a:r>
                      <a:r>
                        <a:rPr lang="zh-CN" alt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级</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50000"/>
                      </a:schemeClr>
                    </a:solidFill>
                  </a:tcPr>
                </a:tc>
              </a:tr>
              <a:tr h="637838">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sz="1000" b="0" i="0" u="none" strike="noStrike" kern="1200" dirty="0" err="1">
                          <a:solidFill>
                            <a:schemeClr val="tx1"/>
                          </a:solidFill>
                          <a:effectLst/>
                          <a:latin typeface="思源黑体 CN Regular" panose="020B0500000000000000" pitchFamily="34" charset="-122"/>
                          <a:ea typeface="思源黑体 CN Regular" panose="020B0500000000000000" pitchFamily="34" charset="-122"/>
                          <a:cs typeface="+mn-cs"/>
                        </a:rPr>
                        <a:t>Gvisor</a:t>
                      </a:r>
                      <a:endPar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rPr>
                        <a:t>Google</a:t>
                      </a: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sz="1000" b="0" i="0" u="none" strike="noStrike" kern="1200" dirty="0" err="1">
                          <a:solidFill>
                            <a:schemeClr val="tx1"/>
                          </a:solidFill>
                          <a:effectLst/>
                          <a:latin typeface="思源黑体 CN Regular" panose="020B0500000000000000" pitchFamily="34" charset="-122"/>
                          <a:ea typeface="思源黑体 CN Regular" panose="020B0500000000000000" pitchFamily="34" charset="-122"/>
                          <a:cs typeface="+mn-cs"/>
                        </a:rPr>
                        <a:t>FaaS</a:t>
                      </a:r>
                      <a:r>
                        <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rPr>
                        <a:t>、</a:t>
                      </a:r>
                      <a:r>
                        <a:rPr lang="zh-CN" alt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rPr>
                        <a:t>容器</a:t>
                      </a: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3w </a:t>
                      </a:r>
                      <a:r>
                        <a:rPr lang="en-US" altLang="zh-CN"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LOC</a:t>
                      </a:r>
                      <a:endPar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altLang="zh-CN"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ms</a:t>
                      </a:r>
                      <a:r>
                        <a:rPr lang="zh-CN" altLang="en-US"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级</a:t>
                      </a:r>
                      <a:endPar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lumMod val="85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marL="0" algn="ctr" defTabSz="1187798" rtl="0" eaLnBrk="1" fontAlgn="ctr" latinLnBrk="0" hangingPunct="1"/>
                      <a:r>
                        <a:rPr lang="en-US" altLang="zh-CN"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M</a:t>
                      </a:r>
                      <a:r>
                        <a:rPr lang="zh-CN" altLang="en-US" sz="1000" b="0" i="0" u="none" strike="noStrike" kern="1200" dirty="0" smtClean="0">
                          <a:solidFill>
                            <a:schemeClr val="tx1"/>
                          </a:solidFill>
                          <a:effectLst/>
                          <a:latin typeface="思源黑体 CN Regular" panose="020B0500000000000000" pitchFamily="34" charset="-122"/>
                          <a:ea typeface="思源黑体 CN Regular" panose="020B0500000000000000" pitchFamily="34" charset="-122"/>
                          <a:cs typeface="+mn-cs"/>
                        </a:rPr>
                        <a:t>级</a:t>
                      </a:r>
                      <a:endParaRPr lang="en-US" sz="1000" b="0" i="0" u="none" strike="noStrike" kern="1200" dirty="0">
                        <a:solidFill>
                          <a:schemeClr val="tx1"/>
                        </a:solidFill>
                        <a:effectLst/>
                        <a:latin typeface="思源黑体 CN Regular" panose="020B0500000000000000" pitchFamily="34" charset="-122"/>
                        <a:ea typeface="思源黑体 CN Regular" panose="020B0500000000000000" pitchFamily="34" charset="-122"/>
                        <a:cs typeface="+mn-cs"/>
                      </a:endParaRPr>
                    </a:p>
                  </a:txBody>
                  <a:tcPr marL="9519" marR="9519" marT="9519" marB="0" anchor="ctr">
                    <a:lnL w="3175" cap="flat" cmpd="sng" algn="ctr">
                      <a:solidFill>
                        <a:schemeClr val="tx2">
                          <a:lumMod val="85000"/>
                        </a:schemeClr>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578235">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Firecracker</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Amazon</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err="1">
                          <a:solidFill>
                            <a:schemeClr val="tx1"/>
                          </a:solidFill>
                          <a:effectLst/>
                          <a:latin typeface="思源黑体 CN Regular" panose="020B0500000000000000" pitchFamily="34" charset="-122"/>
                          <a:ea typeface="思源黑体 CN Regular" panose="020B0500000000000000" pitchFamily="34" charset="-122"/>
                        </a:rPr>
                        <a:t>FaaS</a:t>
                      </a:r>
                      <a:r>
                        <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a:t>
                      </a:r>
                      <a:r>
                        <a:rPr lang="zh-CN" alt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rPr>
                        <a:t>容器</a:t>
                      </a: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4w </a:t>
                      </a: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LOC</a:t>
                      </a:r>
                      <a:endParaRPr lang="en-US" altLang="zh-CN"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ms</a:t>
                      </a:r>
                      <a:r>
                        <a:rPr lang="zh-CN" alt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级</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lvl1pPr marL="0" algn="l" defTabSz="1187798" rtl="0" eaLnBrk="1" latinLnBrk="0" hangingPunct="1">
                        <a:defRPr sz="2338" kern="1200">
                          <a:solidFill>
                            <a:schemeClr val="tx1"/>
                          </a:solidFill>
                          <a:latin typeface="Calibri"/>
                        </a:defRPr>
                      </a:lvl1pPr>
                      <a:lvl2pPr marL="593900" algn="l" defTabSz="1187798" rtl="0" eaLnBrk="1" latinLnBrk="0" hangingPunct="1">
                        <a:defRPr sz="2338" kern="1200">
                          <a:solidFill>
                            <a:schemeClr val="tx1"/>
                          </a:solidFill>
                          <a:latin typeface="Calibri"/>
                        </a:defRPr>
                      </a:lvl2pPr>
                      <a:lvl3pPr marL="1187798" algn="l" defTabSz="1187798" rtl="0" eaLnBrk="1" latinLnBrk="0" hangingPunct="1">
                        <a:defRPr sz="2338" kern="1200">
                          <a:solidFill>
                            <a:schemeClr val="tx1"/>
                          </a:solidFill>
                          <a:latin typeface="Calibri"/>
                        </a:defRPr>
                      </a:lvl3pPr>
                      <a:lvl4pPr marL="1781699" algn="l" defTabSz="1187798" rtl="0" eaLnBrk="1" latinLnBrk="0" hangingPunct="1">
                        <a:defRPr sz="2338" kern="1200">
                          <a:solidFill>
                            <a:schemeClr val="tx1"/>
                          </a:solidFill>
                          <a:latin typeface="Calibri"/>
                        </a:defRPr>
                      </a:lvl4pPr>
                      <a:lvl5pPr marL="2375598" algn="l" defTabSz="1187798" rtl="0" eaLnBrk="1" latinLnBrk="0" hangingPunct="1">
                        <a:defRPr sz="2338" kern="1200">
                          <a:solidFill>
                            <a:schemeClr val="tx1"/>
                          </a:solidFill>
                          <a:latin typeface="Calibri"/>
                        </a:defRPr>
                      </a:lvl5pPr>
                      <a:lvl6pPr marL="2969497" algn="l" defTabSz="1187798" rtl="0" eaLnBrk="1" latinLnBrk="0" hangingPunct="1">
                        <a:defRPr sz="2338" kern="1200">
                          <a:solidFill>
                            <a:schemeClr val="tx1"/>
                          </a:solidFill>
                          <a:latin typeface="Calibri"/>
                        </a:defRPr>
                      </a:lvl6pPr>
                      <a:lvl7pPr marL="3563396" algn="l" defTabSz="1187798" rtl="0" eaLnBrk="1" latinLnBrk="0" hangingPunct="1">
                        <a:defRPr sz="2338" kern="1200">
                          <a:solidFill>
                            <a:schemeClr val="tx1"/>
                          </a:solidFill>
                          <a:latin typeface="Calibri"/>
                        </a:defRPr>
                      </a:lvl7pPr>
                      <a:lvl8pPr marL="4157297" algn="l" defTabSz="1187798" rtl="0" eaLnBrk="1" latinLnBrk="0" hangingPunct="1">
                        <a:defRPr sz="2338" kern="1200">
                          <a:solidFill>
                            <a:schemeClr val="tx1"/>
                          </a:solidFill>
                          <a:latin typeface="Calibri"/>
                        </a:defRPr>
                      </a:lvl8pPr>
                      <a:lvl9pPr marL="4751195" algn="l" defTabSz="1187798" rtl="0" eaLnBrk="1" latinLnBrk="0" hangingPunct="1">
                        <a:defRPr sz="2338" kern="1200">
                          <a:solidFill>
                            <a:schemeClr val="tx1"/>
                          </a:solidFill>
                          <a:latin typeface="Calibri"/>
                        </a:defRPr>
                      </a:lvl9pPr>
                    </a:lstStyle>
                    <a:p>
                      <a:pPr algn="ctr" fontAlgn="ctr"/>
                      <a:r>
                        <a:rPr lang="en-US" altLang="zh-CN"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M</a:t>
                      </a:r>
                      <a:r>
                        <a:rPr lang="zh-CN" altLang="en-US" sz="1000" b="0" i="0" u="none" strike="noStrike" dirty="0" smtClean="0">
                          <a:solidFill>
                            <a:schemeClr val="tx1"/>
                          </a:solidFill>
                          <a:effectLst/>
                          <a:latin typeface="思源黑体 CN Regular" panose="020B0500000000000000" pitchFamily="34" charset="-122"/>
                          <a:ea typeface="思源黑体 CN Regular" panose="020B0500000000000000" pitchFamily="34" charset="-122"/>
                        </a:rPr>
                        <a:t>级</a:t>
                      </a:r>
                      <a:endParaRPr lang="en-US" sz="1000" b="0" i="0" u="none" strike="noStrike" dirty="0">
                        <a:solidFill>
                          <a:schemeClr val="tx1"/>
                        </a:solidFill>
                        <a:effectLst/>
                        <a:latin typeface="思源黑体 CN Regular" panose="020B0500000000000000" pitchFamily="34" charset="-122"/>
                        <a:ea typeface="思源黑体 CN Regular" panose="020B0500000000000000" pitchFamily="34" charset="-122"/>
                      </a:endParaRPr>
                    </a:p>
                  </a:txBody>
                  <a:tcPr marL="9519" marR="9519" marT="9519"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r>
            </a:tbl>
          </a:graphicData>
        </a:graphic>
      </p:graphicFrame>
      <p:sp>
        <p:nvSpPr>
          <p:cNvPr id="75" name="文本框 66"/>
          <p:cNvSpPr txBox="1">
            <a:spLocks noChangeArrowheads="1"/>
          </p:cNvSpPr>
          <p:nvPr/>
        </p:nvSpPr>
        <p:spPr bwMode="auto">
          <a:xfrm>
            <a:off x="6736431" y="5462273"/>
            <a:ext cx="4718943" cy="5252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252000" indent="-252000">
              <a:lnSpc>
                <a:spcPct val="150000"/>
              </a:lnSpc>
              <a:buClr>
                <a:srgbClr val="C7000B"/>
              </a:buClr>
              <a:buFont typeface="Arial" pitchFamily="34" charset="0"/>
              <a:buChar char="•"/>
              <a:defRPr sz="1200">
                <a:solidFill>
                  <a:prstClr val="black"/>
                </a:solidFill>
                <a:latin typeface="Microsoft YaHei" charset="-122"/>
                <a:ea typeface="Microsoft YaHei" charset="-122"/>
                <a:cs typeface="Microsoft YaHei" charset="-122"/>
              </a:defRPr>
            </a:lvl1pPr>
          </a:lstStyle>
          <a:p>
            <a:pPr marL="179928" indent="-179928"/>
            <a:r>
              <a:rPr lang="zh-CN" altLang="en-US" dirty="0">
                <a:solidFill>
                  <a:schemeClr val="bg1"/>
                </a:solidFill>
                <a:latin typeface="思源黑体 CN Regular" panose="020B0500000000000000" pitchFamily="34" charset="-122"/>
                <a:ea typeface="思源黑体 CN Regular" panose="020B0500000000000000" pitchFamily="34" charset="-122"/>
              </a:rPr>
              <a:t>安全、轻量、高性能、低损耗的，组件灵活拆分，全场景（数据中心、终端、边缘设备）通用的</a:t>
            </a:r>
            <a:r>
              <a:rPr lang="en-US" altLang="zh-CN" dirty="0">
                <a:solidFill>
                  <a:schemeClr val="bg1"/>
                </a:solidFill>
                <a:latin typeface="思源黑体 CN Regular" panose="020B0500000000000000" pitchFamily="34" charset="-122"/>
                <a:ea typeface="思源黑体 CN Regular" panose="020B0500000000000000" pitchFamily="34" charset="-122"/>
              </a:rPr>
              <a:t>VMM</a:t>
            </a:r>
            <a:r>
              <a:rPr lang="zh-CN" altLang="en-US" dirty="0">
                <a:solidFill>
                  <a:schemeClr val="bg1"/>
                </a:solidFill>
                <a:latin typeface="思源黑体 CN Regular" panose="020B0500000000000000" pitchFamily="34" charset="-122"/>
                <a:ea typeface="思源黑体 CN Regular" panose="020B0500000000000000" pitchFamily="34" charset="-122"/>
              </a:rPr>
              <a:t>是未来的趋势</a:t>
            </a:r>
          </a:p>
        </p:txBody>
      </p:sp>
      <p:grpSp>
        <p:nvGrpSpPr>
          <p:cNvPr id="76" name="组合 75"/>
          <p:cNvGrpSpPr/>
          <p:nvPr/>
        </p:nvGrpSpPr>
        <p:grpSpPr>
          <a:xfrm>
            <a:off x="740044" y="1878475"/>
            <a:ext cx="5326236" cy="2699762"/>
            <a:chOff x="740333" y="1923589"/>
            <a:chExt cx="5328316" cy="2700816"/>
          </a:xfrm>
        </p:grpSpPr>
        <p:sp>
          <p:nvSpPr>
            <p:cNvPr id="77" name="右箭头 76"/>
            <p:cNvSpPr/>
            <p:nvPr/>
          </p:nvSpPr>
          <p:spPr>
            <a:xfrm>
              <a:off x="740333" y="2162627"/>
              <a:ext cx="5184232" cy="224992"/>
            </a:xfrm>
            <a:prstGeom prst="rightArrow">
              <a:avLst/>
            </a:prstGeom>
            <a:gradFill>
              <a:gsLst>
                <a:gs pos="0">
                  <a:srgbClr val="C5C5C5">
                    <a:alpha val="14000"/>
                  </a:srgbClr>
                </a:gs>
                <a:gs pos="100000">
                  <a:srgbClr val="C5C5C5"/>
                </a:gs>
              </a:gsLst>
              <a:lin ang="0" scaled="0"/>
            </a:gradFill>
            <a:ln>
              <a:noFill/>
            </a:ln>
            <a:effectLst/>
          </p:spPr>
          <p:txBody>
            <a:bodyPr lIns="136509" tIns="68254" rIns="136509" bIns="68254"/>
            <a:lstStyle/>
            <a:p>
              <a:pPr defTabSz="913463"/>
              <a:endParaRPr lang="zh-CN" altLang="en-US" sz="1599">
                <a:solidFill>
                  <a:prstClr val="black"/>
                </a:solidFill>
                <a:latin typeface="微软雅黑" panose="020B0503020204020204" pitchFamily="34" charset="-122"/>
                <a:ea typeface="微软雅黑" panose="020B0503020204020204" pitchFamily="34" charset="-122"/>
                <a:cs typeface="+mn-ea"/>
              </a:endParaRPr>
            </a:p>
          </p:txBody>
        </p:sp>
        <p:sp>
          <p:nvSpPr>
            <p:cNvPr id="78" name="文本框 9"/>
            <p:cNvSpPr txBox="1"/>
            <p:nvPr/>
          </p:nvSpPr>
          <p:spPr>
            <a:xfrm>
              <a:off x="1187086" y="1923589"/>
              <a:ext cx="691485" cy="277107"/>
            </a:xfrm>
            <a:prstGeom prst="rect">
              <a:avLst/>
            </a:prstGeom>
            <a:noFill/>
          </p:spPr>
          <p:txBody>
            <a:bodyPr vert="horz" wrap="none" rtlCol="0">
              <a:spAutoFit/>
            </a:bodyPr>
            <a:lstStyle/>
            <a:p>
              <a:pPr defTabSz="914034">
                <a:defRPr/>
              </a:pPr>
              <a:r>
                <a:rPr lang="en-US" altLang="zh-CN" sz="1200" kern="0" dirty="0">
                  <a:solidFill>
                    <a:schemeClr val="bg1"/>
                  </a:solidFill>
                  <a:latin typeface="思源黑体 CN Bold" panose="020B0800000000000000" pitchFamily="34" charset="-122"/>
                  <a:ea typeface="思源黑体 CN Bold" panose="020B0800000000000000" pitchFamily="34" charset="-122"/>
                </a:rPr>
                <a:t>2017.4</a:t>
              </a:r>
              <a:endParaRPr lang="zh-CN" altLang="en-US" sz="1200" kern="0" dirty="0">
                <a:solidFill>
                  <a:schemeClr val="bg1"/>
                </a:solidFill>
                <a:latin typeface="思源黑体 CN Bold" panose="020B0800000000000000" pitchFamily="34" charset="-122"/>
                <a:ea typeface="思源黑体 CN Bold" panose="020B0800000000000000" pitchFamily="34" charset="-122"/>
              </a:endParaRPr>
            </a:p>
          </p:txBody>
        </p:sp>
        <p:sp>
          <p:nvSpPr>
            <p:cNvPr id="79" name="圆角矩形 78"/>
            <p:cNvSpPr/>
            <p:nvPr/>
          </p:nvSpPr>
          <p:spPr>
            <a:xfrm>
              <a:off x="740333" y="2678389"/>
              <a:ext cx="1617445" cy="774001"/>
            </a:xfrm>
            <a:prstGeom prst="roundRect">
              <a:avLst>
                <a:gd name="adj" fmla="val 0"/>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r>
                <a:rPr lang="en-US" altLang="zh-CN" sz="1200" kern="0" dirty="0" err="1">
                  <a:latin typeface="思源黑体 CN Regular" panose="020B0500000000000000" pitchFamily="34" charset="-122"/>
                  <a:ea typeface="思源黑体 CN Regular" panose="020B0500000000000000" pitchFamily="34" charset="-122"/>
                  <a:cs typeface="Arial" pitchFamily="34" charset="0"/>
                </a:rPr>
                <a:t>CrosVM</a:t>
              </a:r>
              <a:r>
                <a:rPr lang="zh-CN" altLang="en-US" sz="1200" kern="0" dirty="0">
                  <a:latin typeface="思源黑体 CN Regular" panose="020B0500000000000000" pitchFamily="34" charset="-122"/>
                  <a:ea typeface="思源黑体 CN Regular" panose="020B0500000000000000" pitchFamily="34" charset="-122"/>
                  <a:cs typeface="Arial" pitchFamily="34" charset="0"/>
                </a:rPr>
                <a:t>：</a:t>
              </a:r>
              <a:endParaRPr lang="en-US" altLang="zh-CN" sz="1200" kern="0" dirty="0">
                <a:latin typeface="思源黑体 CN Regular" panose="020B0500000000000000" pitchFamily="34" charset="-122"/>
                <a:ea typeface="思源黑体 CN Regular" panose="020B0500000000000000" pitchFamily="34" charset="-122"/>
                <a:cs typeface="Arial" pitchFamily="34" charset="0"/>
              </a:endParaRPr>
            </a:p>
            <a:p>
              <a:pPr defTabSz="958870"/>
              <a:r>
                <a:rPr lang="en-US" altLang="zh-CN" sz="1200" kern="0" dirty="0">
                  <a:latin typeface="思源黑体 CN Regular" panose="020B0500000000000000" pitchFamily="34" charset="-122"/>
                  <a:ea typeface="思源黑体 CN Regular" panose="020B0500000000000000" pitchFamily="34" charset="-122"/>
                  <a:cs typeface="Arial" pitchFamily="34" charset="0"/>
                </a:rPr>
                <a:t>Google</a:t>
              </a:r>
              <a:r>
                <a:rPr lang="zh-CN" altLang="en-US" sz="1200" kern="0" dirty="0">
                  <a:latin typeface="思源黑体 CN Regular" panose="020B0500000000000000" pitchFamily="34" charset="-122"/>
                  <a:ea typeface="思源黑体 CN Regular" panose="020B0500000000000000" pitchFamily="34" charset="-122"/>
                  <a:cs typeface="Arial" pitchFamily="34" charset="0"/>
                </a:rPr>
                <a:t>用</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Rust</a:t>
              </a:r>
              <a:r>
                <a:rPr lang="zh-CN" altLang="en-US" sz="1200" kern="0" dirty="0">
                  <a:latin typeface="思源黑体 CN Regular" panose="020B0500000000000000" pitchFamily="34" charset="-122"/>
                  <a:ea typeface="思源黑体 CN Regular" panose="020B0500000000000000" pitchFamily="34" charset="-122"/>
                  <a:cs typeface="Arial" pitchFamily="34" charset="0"/>
                </a:rPr>
                <a:t>编写</a:t>
              </a:r>
              <a:endParaRPr lang="en-US" altLang="zh-CN" sz="1200" kern="0" dirty="0">
                <a:latin typeface="思源黑体 CN Regular" panose="020B0500000000000000" pitchFamily="34" charset="-122"/>
                <a:ea typeface="思源黑体 CN Regular" panose="020B0500000000000000" pitchFamily="34" charset="-122"/>
                <a:cs typeface="Arial" pitchFamily="34" charset="0"/>
              </a:endParaRPr>
            </a:p>
            <a:p>
              <a:pPr defTabSz="958870"/>
              <a:r>
                <a:rPr lang="zh-CN" altLang="en-US" sz="1200" kern="0" dirty="0">
                  <a:latin typeface="思源黑体 CN Regular" panose="020B0500000000000000" pitchFamily="34" charset="-122"/>
                  <a:ea typeface="思源黑体 CN Regular" panose="020B0500000000000000" pitchFamily="34" charset="-122"/>
                  <a:cs typeface="Arial" pitchFamily="34" charset="0"/>
                </a:rPr>
                <a:t>用于</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Chromium OS</a:t>
              </a:r>
            </a:p>
            <a:p>
              <a:pPr defTabSz="958870"/>
              <a:r>
                <a:rPr lang="zh-CN" altLang="en-US" sz="1200" kern="0" dirty="0">
                  <a:latin typeface="思源黑体 CN Regular" panose="020B0500000000000000" pitchFamily="34" charset="-122"/>
                  <a:ea typeface="思源黑体 CN Regular" panose="020B0500000000000000" pitchFamily="34" charset="-122"/>
                  <a:cs typeface="Arial" pitchFamily="34" charset="0"/>
                </a:rPr>
                <a:t>的</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VMM</a:t>
              </a:r>
            </a:p>
          </p:txBody>
        </p:sp>
        <p:sp>
          <p:nvSpPr>
            <p:cNvPr id="80" name="文本框 11"/>
            <p:cNvSpPr txBox="1"/>
            <p:nvPr/>
          </p:nvSpPr>
          <p:spPr>
            <a:xfrm>
              <a:off x="2143321" y="1923589"/>
              <a:ext cx="782893" cy="277107"/>
            </a:xfrm>
            <a:prstGeom prst="rect">
              <a:avLst/>
            </a:prstGeom>
            <a:noFill/>
          </p:spPr>
          <p:txBody>
            <a:bodyPr vert="horz" wrap="none" rtlCol="0">
              <a:spAutoFit/>
            </a:bodyPr>
            <a:lstStyle>
              <a:defPPr>
                <a:defRPr lang="zh-CN"/>
              </a:defPPr>
              <a:lvl1pPr defTabSz="914034">
                <a:defRPr sz="1200" kern="0">
                  <a:solidFill>
                    <a:schemeClr val="bg1"/>
                  </a:solidFill>
                  <a:latin typeface="思源黑体 CN Bold" panose="020B0800000000000000" pitchFamily="34" charset="-122"/>
                  <a:ea typeface="思源黑体 CN Bold" panose="020B0800000000000000" pitchFamily="34" charset="-122"/>
                </a:defRPr>
              </a:lvl1pPr>
            </a:lstStyle>
            <a:p>
              <a:r>
                <a:rPr lang="en-US" altLang="zh-CN" dirty="0"/>
                <a:t>2017.10</a:t>
              </a:r>
              <a:endParaRPr lang="zh-CN" altLang="en-US" dirty="0"/>
            </a:p>
          </p:txBody>
        </p:sp>
        <p:sp>
          <p:nvSpPr>
            <p:cNvPr id="81" name="圆角矩形 80"/>
            <p:cNvSpPr/>
            <p:nvPr/>
          </p:nvSpPr>
          <p:spPr>
            <a:xfrm>
              <a:off x="2432449" y="2678389"/>
              <a:ext cx="1617445" cy="774001"/>
            </a:xfrm>
            <a:prstGeom prst="roundRect">
              <a:avLst>
                <a:gd name="adj" fmla="val 0"/>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r>
                <a:rPr lang="en-US" altLang="zh-CN" sz="1200" kern="0" dirty="0">
                  <a:latin typeface="思源黑体 CN Regular" panose="020B0500000000000000" pitchFamily="34" charset="-122"/>
                  <a:ea typeface="思源黑体 CN Regular" panose="020B0500000000000000" pitchFamily="34" charset="-122"/>
                  <a:cs typeface="Arial" pitchFamily="34" charset="0"/>
                </a:rPr>
                <a:t>AWS</a:t>
              </a:r>
              <a:r>
                <a:rPr lang="zh-CN" altLang="en-US" sz="1200" kern="0" dirty="0">
                  <a:latin typeface="思源黑体 CN Regular" panose="020B0500000000000000" pitchFamily="34" charset="-122"/>
                  <a:ea typeface="思源黑体 CN Regular" panose="020B0500000000000000" pitchFamily="34" charset="-122"/>
                  <a:cs typeface="Arial" pitchFamily="34" charset="0"/>
                </a:rPr>
                <a:t>开源</a:t>
              </a:r>
              <a:r>
                <a:rPr lang="en-US" altLang="zh-CN" sz="1200" kern="0" dirty="0" err="1">
                  <a:latin typeface="思源黑体 CN Regular" panose="020B0500000000000000" pitchFamily="34" charset="-122"/>
                  <a:ea typeface="思源黑体 CN Regular" panose="020B0500000000000000" pitchFamily="34" charset="-122"/>
                  <a:cs typeface="Arial" pitchFamily="34" charset="0"/>
                </a:rPr>
                <a:t>FireCrac</a:t>
              </a:r>
              <a:endParaRPr lang="en-US" altLang="zh-CN" sz="1200" kern="0" dirty="0">
                <a:latin typeface="思源黑体 CN Regular" panose="020B0500000000000000" pitchFamily="34" charset="-122"/>
                <a:ea typeface="思源黑体 CN Regular" panose="020B0500000000000000" pitchFamily="34" charset="-122"/>
                <a:cs typeface="Arial" pitchFamily="34" charset="0"/>
              </a:endParaRPr>
            </a:p>
            <a:p>
              <a:pPr defTabSz="958870"/>
              <a:r>
                <a:rPr lang="en-US" altLang="zh-CN" sz="1200" kern="0" dirty="0" err="1">
                  <a:latin typeface="思源黑体 CN Regular" panose="020B0500000000000000" pitchFamily="34" charset="-122"/>
                  <a:ea typeface="思源黑体 CN Regular" panose="020B0500000000000000" pitchFamily="34" charset="-122"/>
                  <a:cs typeface="Arial" pitchFamily="34" charset="0"/>
                </a:rPr>
                <a:t>ker</a:t>
              </a:r>
              <a:r>
                <a:rPr lang="zh-CN" altLang="en-US" sz="1200" kern="0" dirty="0">
                  <a:latin typeface="思源黑体 CN Regular" panose="020B0500000000000000" pitchFamily="34" charset="-122"/>
                  <a:ea typeface="思源黑体 CN Regular" panose="020B0500000000000000" pitchFamily="34" charset="-122"/>
                  <a:cs typeface="Arial" pitchFamily="34" charset="0"/>
                </a:rPr>
                <a:t>作为</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Serverless</a:t>
              </a:r>
            </a:p>
            <a:p>
              <a:pPr defTabSz="958870"/>
              <a:r>
                <a:rPr lang="zh-CN" altLang="en-US" sz="1200" kern="0" dirty="0">
                  <a:latin typeface="思源黑体 CN Regular" panose="020B0500000000000000" pitchFamily="34" charset="-122"/>
                  <a:ea typeface="思源黑体 CN Regular" panose="020B0500000000000000" pitchFamily="34" charset="-122"/>
                  <a:cs typeface="Arial" pitchFamily="34" charset="0"/>
                </a:rPr>
                <a:t>计算的基础</a:t>
              </a:r>
              <a:endParaRPr lang="en-US" altLang="zh-CN" sz="1200" kern="0" dirty="0">
                <a:latin typeface="思源黑体 CN Regular" panose="020B0500000000000000" pitchFamily="34" charset="-122"/>
                <a:ea typeface="思源黑体 CN Regular" panose="020B0500000000000000" pitchFamily="34" charset="-122"/>
                <a:cs typeface="Arial" pitchFamily="34" charset="0"/>
              </a:endParaRPr>
            </a:p>
          </p:txBody>
        </p:sp>
        <p:sp>
          <p:nvSpPr>
            <p:cNvPr id="82" name="文本框 13"/>
            <p:cNvSpPr txBox="1"/>
            <p:nvPr/>
          </p:nvSpPr>
          <p:spPr>
            <a:xfrm>
              <a:off x="3189324" y="1923589"/>
              <a:ext cx="782893" cy="277107"/>
            </a:xfrm>
            <a:prstGeom prst="rect">
              <a:avLst/>
            </a:prstGeom>
            <a:noFill/>
          </p:spPr>
          <p:txBody>
            <a:bodyPr vert="horz" wrap="none" rtlCol="0">
              <a:spAutoFit/>
            </a:bodyPr>
            <a:lstStyle/>
            <a:p>
              <a:pPr defTabSz="914034">
                <a:defRPr/>
              </a:pPr>
              <a:r>
                <a:rPr lang="en-US" altLang="zh-CN" sz="1200" kern="0" dirty="0">
                  <a:solidFill>
                    <a:schemeClr val="bg1"/>
                  </a:solidFill>
                  <a:latin typeface="思源黑体 CN Bold" panose="020B0800000000000000" pitchFamily="34" charset="-122"/>
                  <a:ea typeface="思源黑体 CN Bold" panose="020B0800000000000000" pitchFamily="34" charset="-122"/>
                </a:rPr>
                <a:t>2018.12</a:t>
              </a:r>
              <a:endParaRPr lang="zh-CN" altLang="en-US" sz="1200" kern="0" dirty="0">
                <a:solidFill>
                  <a:schemeClr val="bg1"/>
                </a:solidFill>
                <a:latin typeface="思源黑体 CN Bold" panose="020B0800000000000000" pitchFamily="34" charset="-122"/>
                <a:ea typeface="思源黑体 CN Bold" panose="020B0800000000000000" pitchFamily="34" charset="-122"/>
              </a:endParaRPr>
            </a:p>
          </p:txBody>
        </p:sp>
        <p:sp>
          <p:nvSpPr>
            <p:cNvPr id="83" name="文本框 15"/>
            <p:cNvSpPr txBox="1"/>
            <p:nvPr/>
          </p:nvSpPr>
          <p:spPr>
            <a:xfrm>
              <a:off x="4235326" y="1923589"/>
              <a:ext cx="691485" cy="277107"/>
            </a:xfrm>
            <a:prstGeom prst="rect">
              <a:avLst/>
            </a:prstGeom>
            <a:noFill/>
          </p:spPr>
          <p:txBody>
            <a:bodyPr vert="horz" wrap="none" rtlCol="0">
              <a:spAutoFit/>
            </a:bodyPr>
            <a:lstStyle/>
            <a:p>
              <a:pPr defTabSz="914034">
                <a:defRPr/>
              </a:pPr>
              <a:r>
                <a:rPr lang="en-US" altLang="zh-CN" sz="1200" kern="0" dirty="0">
                  <a:solidFill>
                    <a:schemeClr val="bg1"/>
                  </a:solidFill>
                  <a:latin typeface="思源黑体 CN Bold" panose="020B0800000000000000" pitchFamily="34" charset="-122"/>
                  <a:ea typeface="思源黑体 CN Bold" panose="020B0800000000000000" pitchFamily="34" charset="-122"/>
                </a:rPr>
                <a:t>2019.3</a:t>
              </a:r>
              <a:endParaRPr lang="zh-CN" altLang="en-US" sz="1200" kern="0" dirty="0">
                <a:solidFill>
                  <a:schemeClr val="bg1"/>
                </a:solidFill>
                <a:latin typeface="思源黑体 CN Bold" panose="020B0800000000000000" pitchFamily="34" charset="-122"/>
                <a:ea typeface="思源黑体 CN Bold" panose="020B0800000000000000" pitchFamily="34" charset="-122"/>
              </a:endParaRPr>
            </a:p>
          </p:txBody>
        </p:sp>
        <p:sp>
          <p:nvSpPr>
            <p:cNvPr id="84" name="圆角矩形 83"/>
            <p:cNvSpPr/>
            <p:nvPr/>
          </p:nvSpPr>
          <p:spPr>
            <a:xfrm>
              <a:off x="4116301" y="3850404"/>
              <a:ext cx="1952348" cy="774001"/>
            </a:xfrm>
            <a:prstGeom prst="roundRect">
              <a:avLst>
                <a:gd name="adj" fmla="val 0"/>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lstStyle/>
            <a:p>
              <a:pPr defTabSz="958870"/>
              <a:r>
                <a:rPr lang="en-US" altLang="zh-CN" sz="1100" kern="0" dirty="0">
                  <a:latin typeface="思源黑体 CN Regular" panose="020B0500000000000000" pitchFamily="34" charset="-122"/>
                  <a:ea typeface="思源黑体 CN Regular" panose="020B0500000000000000" pitchFamily="34" charset="-122"/>
                  <a:cs typeface="Arial" pitchFamily="34" charset="0"/>
                </a:rPr>
                <a:t>Intel</a:t>
              </a:r>
              <a:r>
                <a:rPr lang="zh-CN" altLang="en-US" sz="1100" kern="0" dirty="0">
                  <a:latin typeface="思源黑体 CN Regular" panose="020B0500000000000000" pitchFamily="34" charset="-122"/>
                  <a:ea typeface="思源黑体 CN Regular" panose="020B0500000000000000" pitchFamily="34" charset="-122"/>
                  <a:cs typeface="Arial" pitchFamily="34" charset="0"/>
                </a:rPr>
                <a:t>以</a:t>
              </a:r>
              <a:r>
                <a:rPr lang="en-US" altLang="zh-CN" sz="1100" kern="0" dirty="0">
                  <a:latin typeface="思源黑体 CN Regular" panose="020B0500000000000000" pitchFamily="34" charset="-122"/>
                  <a:ea typeface="思源黑体 CN Regular" panose="020B0500000000000000" pitchFamily="34" charset="-122"/>
                  <a:cs typeface="Arial" pitchFamily="34" charset="0"/>
                </a:rPr>
                <a:t>rust-VMM</a:t>
              </a:r>
              <a:r>
                <a:rPr lang="zh-CN" altLang="en-US" sz="1100" kern="0" dirty="0">
                  <a:latin typeface="思源黑体 CN Regular" panose="020B0500000000000000" pitchFamily="34" charset="-122"/>
                  <a:ea typeface="思源黑体 CN Regular" panose="020B0500000000000000" pitchFamily="34" charset="-122"/>
                  <a:cs typeface="Arial" pitchFamily="34" charset="0"/>
                </a:rPr>
                <a:t>为</a:t>
              </a:r>
              <a:endParaRPr lang="en-US" altLang="zh-CN" sz="1100" kern="0" dirty="0">
                <a:latin typeface="思源黑体 CN Regular" panose="020B0500000000000000" pitchFamily="34" charset="-122"/>
                <a:ea typeface="思源黑体 CN Regular" panose="020B0500000000000000" pitchFamily="34" charset="-122"/>
                <a:cs typeface="Arial" pitchFamily="34" charset="0"/>
              </a:endParaRPr>
            </a:p>
            <a:p>
              <a:pPr defTabSz="958870"/>
              <a:r>
                <a:rPr lang="zh-CN" altLang="en-US" sz="1100" kern="0" dirty="0">
                  <a:latin typeface="思源黑体 CN Regular" panose="020B0500000000000000" pitchFamily="34" charset="-122"/>
                  <a:ea typeface="思源黑体 CN Regular" panose="020B0500000000000000" pitchFamily="34" charset="-122"/>
                  <a:cs typeface="Arial" pitchFamily="34" charset="0"/>
                </a:rPr>
                <a:t>基础推动</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cloud-hypervisor</a:t>
              </a:r>
              <a:r>
                <a:rPr lang="zh-CN" altLang="en-US" sz="1100" kern="0" dirty="0">
                  <a:latin typeface="思源黑体 CN Regular" panose="020B0500000000000000" pitchFamily="34" charset="-122"/>
                  <a:ea typeface="思源黑体 CN Regular" panose="020B0500000000000000" pitchFamily="34" charset="-122"/>
                  <a:cs typeface="Arial" pitchFamily="34" charset="0"/>
                </a:rPr>
                <a:t>，</a:t>
              </a:r>
              <a:endParaRPr lang="en-US" altLang="zh-CN" sz="1100" kern="0" dirty="0">
                <a:latin typeface="思源黑体 CN Regular" panose="020B0500000000000000" pitchFamily="34" charset="-122"/>
                <a:ea typeface="思源黑体 CN Regular" panose="020B0500000000000000" pitchFamily="34" charset="-122"/>
                <a:cs typeface="Arial" pitchFamily="34" charset="0"/>
              </a:endParaRPr>
            </a:p>
            <a:p>
              <a:pPr defTabSz="958870"/>
              <a:r>
                <a:rPr lang="zh-CN" altLang="en-US" sz="1100" kern="0" dirty="0">
                  <a:latin typeface="思源黑体 CN Regular" panose="020B0500000000000000" pitchFamily="34" charset="-122"/>
                  <a:ea typeface="思源黑体 CN Regular" panose="020B0500000000000000" pitchFamily="34" charset="-122"/>
                  <a:cs typeface="Arial" pitchFamily="34" charset="0"/>
                </a:rPr>
                <a:t>支持标准虚拟机</a:t>
              </a:r>
              <a:endParaRPr lang="en-US" altLang="zh-CN" sz="1100" kern="0" dirty="0">
                <a:latin typeface="思源黑体 CN Regular" panose="020B0500000000000000" pitchFamily="34" charset="-122"/>
                <a:ea typeface="思源黑体 CN Regular" panose="020B0500000000000000" pitchFamily="34" charset="-122"/>
                <a:cs typeface="Arial" pitchFamily="34" charset="0"/>
              </a:endParaRPr>
            </a:p>
          </p:txBody>
        </p:sp>
        <p:sp>
          <p:nvSpPr>
            <p:cNvPr id="85" name="圆角矩形 84"/>
            <p:cNvSpPr/>
            <p:nvPr/>
          </p:nvSpPr>
          <p:spPr>
            <a:xfrm>
              <a:off x="4116301" y="2678389"/>
              <a:ext cx="1802877" cy="795985"/>
            </a:xfrm>
            <a:prstGeom prst="roundRect">
              <a:avLst>
                <a:gd name="adj" fmla="val 0"/>
              </a:avLst>
            </a:prstGeom>
            <a:solidFill>
              <a:srgbClr val="FFFFFF"/>
            </a:solidFill>
            <a:ln w="3175" cap="flat" cmpd="sng" algn="ctr">
              <a:gradFill flip="none" rotWithShape="1">
                <a:gsLst>
                  <a:gs pos="0">
                    <a:srgbClr val="666666"/>
                  </a:gs>
                  <a:gs pos="100000">
                    <a:srgbClr val="666666">
                      <a:alpha val="54000"/>
                    </a:srgbClr>
                  </a:gs>
                </a:gsLst>
                <a:lin ang="16200000" scaled="1"/>
                <a:tileRect/>
              </a:gradFill>
              <a:prstDash val="solid"/>
              <a:miter lim="800000"/>
              <a:headEnd type="none" w="med" len="med"/>
              <a:tailEnd type="none" w="med" len="med"/>
            </a:ln>
            <a:effectLst/>
          </p:spPr>
          <p:txBody>
            <a:bodyPr wrap="none" anchor="ctr" anchorCtr="1">
              <a:noAutofit/>
            </a:bodyPr>
            <a:lstStyle/>
            <a:p>
              <a:pPr defTabSz="958870"/>
              <a:r>
                <a:rPr lang="zh-CN" altLang="en-US" sz="1100" kern="0" dirty="0">
                  <a:latin typeface="微软雅黑" pitchFamily="34" charset="-122"/>
                  <a:ea typeface="微软雅黑" pitchFamily="34" charset="-122"/>
                  <a:cs typeface="Arial" pitchFamily="34" charset="0"/>
                </a:rPr>
                <a:t>以</a:t>
              </a:r>
              <a:r>
                <a:rPr lang="en-US" altLang="zh-CN" sz="1100" kern="0" dirty="0" err="1">
                  <a:latin typeface="微软雅黑" pitchFamily="34" charset="-122"/>
                  <a:ea typeface="微软雅黑" pitchFamily="34" charset="-122"/>
                  <a:cs typeface="Arial" pitchFamily="34" charset="0"/>
                </a:rPr>
                <a:t>FireCracker</a:t>
              </a:r>
              <a:r>
                <a:rPr lang="zh-CN" altLang="en-US" sz="1100" kern="0" dirty="0">
                  <a:latin typeface="微软雅黑" pitchFamily="34" charset="-122"/>
                  <a:ea typeface="微软雅黑" pitchFamily="34" charset="-122"/>
                  <a:cs typeface="Arial" pitchFamily="34" charset="0"/>
                </a:rPr>
                <a:t>为基础，</a:t>
              </a:r>
              <a:endParaRPr lang="en-US" altLang="zh-CN" sz="1100" kern="0" dirty="0">
                <a:latin typeface="微软雅黑" pitchFamily="34" charset="-122"/>
                <a:ea typeface="微软雅黑" pitchFamily="34" charset="-122"/>
                <a:cs typeface="Arial" pitchFamily="34" charset="0"/>
              </a:endParaRPr>
            </a:p>
            <a:p>
              <a:pPr defTabSz="958870"/>
              <a:r>
                <a:rPr lang="zh-CN" altLang="en-US" sz="1100" kern="0" dirty="0">
                  <a:latin typeface="微软雅黑" pitchFamily="34" charset="-122"/>
                  <a:ea typeface="微软雅黑" pitchFamily="34" charset="-122"/>
                  <a:cs typeface="Arial" pitchFamily="34" charset="0"/>
                </a:rPr>
                <a:t>启动</a:t>
              </a:r>
              <a:r>
                <a:rPr lang="en-US" altLang="zh-CN" sz="1200" kern="0" dirty="0">
                  <a:latin typeface="思源黑体 CN Regular" panose="020B0500000000000000" pitchFamily="34" charset="-122"/>
                  <a:ea typeface="思源黑体 CN Regular" panose="020B0500000000000000" pitchFamily="34" charset="-122"/>
                  <a:cs typeface="Arial" pitchFamily="34" charset="0"/>
                </a:rPr>
                <a:t>Rust-VMM</a:t>
              </a:r>
              <a:r>
                <a:rPr lang="zh-CN" altLang="en-US" sz="1100" kern="0" dirty="0">
                  <a:latin typeface="微软雅黑" pitchFamily="34" charset="-122"/>
                  <a:ea typeface="微软雅黑" pitchFamily="34" charset="-122"/>
                  <a:cs typeface="Arial" pitchFamily="34" charset="0"/>
                </a:rPr>
                <a:t>项目，</a:t>
              </a:r>
              <a:endParaRPr lang="en-US" altLang="zh-CN" sz="1100" kern="0" dirty="0">
                <a:latin typeface="微软雅黑" pitchFamily="34" charset="-122"/>
                <a:ea typeface="微软雅黑" pitchFamily="34" charset="-122"/>
                <a:cs typeface="Arial" pitchFamily="34" charset="0"/>
              </a:endParaRPr>
            </a:p>
            <a:p>
              <a:pPr defTabSz="958870"/>
              <a:r>
                <a:rPr lang="zh-CN" altLang="en-US" sz="1100" kern="0" dirty="0">
                  <a:latin typeface="微软雅黑" pitchFamily="34" charset="-122"/>
                  <a:ea typeface="微软雅黑" pitchFamily="34" charset="-122"/>
                  <a:cs typeface="Arial" pitchFamily="34" charset="0"/>
                </a:rPr>
                <a:t>支持创建自定义</a:t>
              </a:r>
              <a:r>
                <a:rPr lang="en-US" altLang="zh-CN" sz="1100" kern="0" dirty="0">
                  <a:latin typeface="微软雅黑" pitchFamily="34" charset="-122"/>
                  <a:ea typeface="微软雅黑" pitchFamily="34" charset="-122"/>
                  <a:cs typeface="Arial" pitchFamily="34" charset="0"/>
                </a:rPr>
                <a:t>VMM</a:t>
              </a:r>
            </a:p>
          </p:txBody>
        </p:sp>
      </p:grpSp>
      <p:sp>
        <p:nvSpPr>
          <p:cNvPr id="86" name="矩形 85"/>
          <p:cNvSpPr/>
          <p:nvPr/>
        </p:nvSpPr>
        <p:spPr>
          <a:xfrm>
            <a:off x="778591" y="5484642"/>
            <a:ext cx="5134140" cy="553998"/>
          </a:xfrm>
          <a:prstGeom prst="rect">
            <a:avLst/>
          </a:prstGeom>
        </p:spPr>
        <p:txBody>
          <a:bodyPr wrap="square" lIns="0" tIns="0" rIns="0" bIns="0">
            <a:spAutoFit/>
          </a:bodyPr>
          <a:lstStyle/>
          <a:p>
            <a:pPr marL="179928" indent="-179928">
              <a:lnSpc>
                <a:spcPct val="150000"/>
              </a:lnSpc>
              <a:buClr>
                <a:srgbClr val="C7000B"/>
              </a:buClr>
              <a:buFont typeface="Arial" pitchFamily="34" charset="0"/>
              <a:buChar char="•"/>
            </a:pP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针对</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QEMU</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近年来</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CVE</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高发，安全性差、代码冗余、效率低的问题，业界逐步演进出以</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rust</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语言实现的</a:t>
            </a:r>
            <a:r>
              <a:rPr lang="en-US" altLang="zh-CN" sz="1200" dirty="0" err="1">
                <a:solidFill>
                  <a:schemeClr val="bg1"/>
                </a:solidFill>
                <a:latin typeface="思源黑体 CN Regular" panose="020B0500000000000000" pitchFamily="34" charset="-122"/>
                <a:ea typeface="思源黑体 CN Regular" panose="020B0500000000000000" pitchFamily="34" charset="-122"/>
                <a:cs typeface="Microsoft YaHei" charset="-122"/>
              </a:rPr>
              <a:t>CrosVM</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a:t>
            </a:r>
            <a:r>
              <a:rPr lang="en-US" altLang="zh-CN" sz="1200" dirty="0" err="1">
                <a:solidFill>
                  <a:schemeClr val="bg1"/>
                </a:solidFill>
                <a:latin typeface="思源黑体 CN Regular" panose="020B0500000000000000" pitchFamily="34" charset="-122"/>
                <a:ea typeface="思源黑体 CN Regular" panose="020B0500000000000000" pitchFamily="34" charset="-122"/>
                <a:cs typeface="Microsoft YaHei" charset="-122"/>
              </a:rPr>
              <a:t>FireCracker</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和</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rust-VMM</a:t>
            </a:r>
            <a:r>
              <a:rPr lang="zh-CN" altLang="en-US" sz="1200" dirty="0">
                <a:solidFill>
                  <a:schemeClr val="bg1"/>
                </a:solidFill>
                <a:latin typeface="思源黑体 CN Regular" panose="020B0500000000000000" pitchFamily="34" charset="-122"/>
                <a:ea typeface="思源黑体 CN Regular" panose="020B0500000000000000" pitchFamily="34" charset="-122"/>
                <a:cs typeface="Microsoft YaHei" charset="-122"/>
              </a:rPr>
              <a:t>架构</a:t>
            </a:r>
            <a:endParaRPr lang="en-US" altLang="zh-CN" sz="1200" dirty="0">
              <a:solidFill>
                <a:schemeClr val="bg1"/>
              </a:solidFill>
              <a:latin typeface="思源黑体 CN Regular" panose="020B0500000000000000" pitchFamily="34" charset="-122"/>
              <a:ea typeface="思源黑体 CN Regular" panose="020B0500000000000000" pitchFamily="34" charset="-122"/>
              <a:cs typeface="Microsoft YaHei" charset="-122"/>
            </a:endParaRPr>
          </a:p>
        </p:txBody>
      </p:sp>
    </p:spTree>
    <p:extLst>
      <p:ext uri="{BB962C8B-B14F-4D97-AF65-F5344CB8AC3E}">
        <p14:creationId xmlns:p14="http://schemas.microsoft.com/office/powerpoint/2010/main" val="2466218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919" y="3369225"/>
            <a:ext cx="12186886" cy="880297"/>
          </a:xfrm>
          <a:prstGeom prst="rect">
            <a:avLst/>
          </a:prstGeom>
          <a:solidFill>
            <a:srgbClr val="00B0F0"/>
          </a:solidFill>
          <a:ln w="9525" cap="flat" cmpd="sng" algn="ctr">
            <a:noFill/>
            <a:prstDash val="solid"/>
            <a:round/>
            <a:headEnd type="none" w="med" len="med"/>
            <a:tailEnd type="none" w="med" len="med"/>
          </a:ln>
          <a:effectLst/>
        </p:spPr>
        <p:txBody>
          <a:bodyPr lIns="79002" tIns="39501" rIns="79002" bIns="39501"/>
          <a:lstStyle/>
          <a:p>
            <a:pPr defTabSz="799574">
              <a:defRPr/>
            </a:pPr>
            <a:endParaRPr lang="zh-CN" altLang="en-US" sz="1797" kern="0" dirty="0">
              <a:solidFill>
                <a:prstClr val="white"/>
              </a:solidFill>
              <a:latin typeface="微软雅黑" pitchFamily="34" charset="-122"/>
              <a:ea typeface="微软雅黑" pitchFamily="34" charset="-122"/>
            </a:endParaRPr>
          </a:p>
        </p:txBody>
      </p:sp>
      <p:grpSp>
        <p:nvGrpSpPr>
          <p:cNvPr id="5" name="组合 4"/>
          <p:cNvGrpSpPr/>
          <p:nvPr/>
        </p:nvGrpSpPr>
        <p:grpSpPr>
          <a:xfrm>
            <a:off x="3476087" y="1486659"/>
            <a:ext cx="4750305" cy="801249"/>
            <a:chOff x="3477444" y="1485900"/>
            <a:chExt cx="4752161" cy="801562"/>
          </a:xfrm>
          <a:solidFill>
            <a:schemeClr val="bg1">
              <a:lumMod val="50000"/>
            </a:schemeClr>
          </a:solidFill>
        </p:grpSpPr>
        <p:sp>
          <p:nvSpPr>
            <p:cNvPr id="6" name="矩形 5"/>
            <p:cNvSpPr/>
            <p:nvPr/>
          </p:nvSpPr>
          <p:spPr>
            <a:xfrm rot="5400000">
              <a:off x="5752268" y="-292822"/>
              <a:ext cx="595670" cy="4359005"/>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7" name="MH_SubTitle_1"/>
            <p:cNvSpPr txBox="1"/>
            <p:nvPr>
              <p:custDataLst>
                <p:tags r:id="rId5"/>
              </p:custDataLst>
            </p:nvPr>
          </p:nvSpPr>
          <p:spPr>
            <a:xfrm>
              <a:off x="5100863" y="1746888"/>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项目简介</a:t>
              </a:r>
            </a:p>
          </p:txBody>
        </p:sp>
        <p:grpSp>
          <p:nvGrpSpPr>
            <p:cNvPr id="8" name="组合 7"/>
            <p:cNvGrpSpPr/>
            <p:nvPr/>
          </p:nvGrpSpPr>
          <p:grpSpPr>
            <a:xfrm>
              <a:off x="3477444" y="1485900"/>
              <a:ext cx="698617" cy="801562"/>
              <a:chOff x="5819321" y="837839"/>
              <a:chExt cx="864001" cy="991316"/>
            </a:xfrm>
            <a:grpFill/>
          </p:grpSpPr>
          <p:sp>
            <p:nvSpPr>
              <p:cNvPr id="9" name="Flowchart: Decision 78"/>
              <p:cNvSpPr/>
              <p:nvPr/>
            </p:nvSpPr>
            <p:spPr>
              <a:xfrm>
                <a:off x="5819321" y="837839"/>
                <a:ext cx="864001"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0" name="Flowchart: Decision 79"/>
              <p:cNvSpPr/>
              <p:nvPr/>
            </p:nvSpPr>
            <p:spPr>
              <a:xfrm>
                <a:off x="5819321" y="965155"/>
                <a:ext cx="864000"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defRPr/>
                </a:pPr>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TextBox 12"/>
              <p:cNvSpPr txBox="1"/>
              <p:nvPr/>
            </p:nvSpPr>
            <p:spPr>
              <a:xfrm>
                <a:off x="6030107" y="1205272"/>
                <a:ext cx="442429" cy="380478"/>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rPr>
                  <a:t>01</a:t>
                </a:r>
                <a:endParaRPr lang="zh-CN" altLang="en-US" sz="1999" b="1" kern="0" dirty="0">
                  <a:solidFill>
                    <a:srgbClr val="C7000B"/>
                  </a:solidFill>
                  <a:latin typeface="思源黑体 CN Bold" panose="020B0800000000000000" pitchFamily="34" charset="-122"/>
                  <a:ea typeface="思源黑体 CN Bold" panose="020B0800000000000000" pitchFamily="34" charset="-122"/>
                  <a:sym typeface="字魂105号-简雅黑" panose="00000500000000000000" pitchFamily="2" charset="-122"/>
                </a:endParaRPr>
              </a:p>
            </p:txBody>
          </p:sp>
        </p:grpSp>
      </p:grpSp>
      <p:grpSp>
        <p:nvGrpSpPr>
          <p:cNvPr id="12" name="组合 11"/>
          <p:cNvGrpSpPr/>
          <p:nvPr/>
        </p:nvGrpSpPr>
        <p:grpSpPr>
          <a:xfrm>
            <a:off x="3510875" y="2448011"/>
            <a:ext cx="4715514" cy="801249"/>
            <a:chOff x="3512246" y="2447628"/>
            <a:chExt cx="4717356" cy="801562"/>
          </a:xfrm>
          <a:solidFill>
            <a:schemeClr val="bg1">
              <a:lumMod val="50000"/>
            </a:schemeClr>
          </a:solidFill>
        </p:grpSpPr>
        <p:sp>
          <p:nvSpPr>
            <p:cNvPr id="13" name="矩形 12"/>
            <p:cNvSpPr/>
            <p:nvPr/>
          </p:nvSpPr>
          <p:spPr>
            <a:xfrm rot="5400000">
              <a:off x="5752266" y="668908"/>
              <a:ext cx="595670" cy="4359002"/>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14" name="MH_SubTitle_2"/>
            <p:cNvSpPr txBox="1"/>
            <p:nvPr>
              <p:custDataLst>
                <p:tags r:id="rId4"/>
              </p:custDataLst>
            </p:nvPr>
          </p:nvSpPr>
          <p:spPr>
            <a:xfrm>
              <a:off x="5100864" y="2708615"/>
              <a:ext cx="1806396" cy="276999"/>
            </a:xfrm>
            <a:prstGeom prst="rect">
              <a:avLst/>
            </a:prstGeom>
            <a:grpFill/>
          </p:spPr>
          <p:txBody>
            <a:bodyPr wrap="square" lIns="0" tIns="0" rIns="0" bIns="0" anchor="t" anchorCtr="0">
              <a:spAutoFit/>
            </a:bodyPr>
            <a:lstStyle>
              <a:defPPr>
                <a:defRPr lang="zh-CN"/>
              </a:defPPr>
              <a:lvl1pPr algn="ctr" defTabSz="914034">
                <a:defRPr sz="1799" b="1" kern="0">
                  <a:solidFill>
                    <a:schemeClr val="bg1"/>
                  </a:solidFill>
                  <a:latin typeface="思源黑体 CN Bold" panose="020B0800000000000000" pitchFamily="34" charset="-122"/>
                  <a:ea typeface="思源黑体 CN Bold" panose="020B0800000000000000" pitchFamily="34" charset="-122"/>
                </a:defRPr>
              </a:lvl1pPr>
            </a:lstStyle>
            <a:p>
              <a:r>
                <a:rPr lang="zh-CN" altLang="en-US" dirty="0">
                  <a:sym typeface="Arial" panose="020B0604020202020204" pitchFamily="34" charset="0"/>
                </a:rPr>
                <a:t>背景意义</a:t>
              </a:r>
            </a:p>
          </p:txBody>
        </p:sp>
        <p:grpSp>
          <p:nvGrpSpPr>
            <p:cNvPr id="15" name="组合 14"/>
            <p:cNvGrpSpPr/>
            <p:nvPr/>
          </p:nvGrpSpPr>
          <p:grpSpPr>
            <a:xfrm>
              <a:off x="3512246" y="2447628"/>
              <a:ext cx="698616" cy="801562"/>
              <a:chOff x="3502770" y="3109621"/>
              <a:chExt cx="864000" cy="991316"/>
            </a:xfrm>
            <a:grpFill/>
          </p:grpSpPr>
          <p:sp>
            <p:nvSpPr>
              <p:cNvPr id="16" name="Flowchart: Decision 78"/>
              <p:cNvSpPr/>
              <p:nvPr/>
            </p:nvSpPr>
            <p:spPr>
              <a:xfrm>
                <a:off x="3502770" y="3109621"/>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17" name="Flowchart: Decision 79"/>
              <p:cNvSpPr/>
              <p:nvPr/>
            </p:nvSpPr>
            <p:spPr>
              <a:xfrm>
                <a:off x="3502770" y="3236937"/>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8" name="TextBox 12"/>
              <p:cNvSpPr txBox="1"/>
              <p:nvPr/>
            </p:nvSpPr>
            <p:spPr>
              <a:xfrm>
                <a:off x="3713555" y="3477054"/>
                <a:ext cx="442429" cy="380637"/>
              </a:xfrm>
              <a:prstGeom prst="rect">
                <a:avLst/>
              </a:prstGeom>
              <a:grpFill/>
            </p:spPr>
            <p:txBody>
              <a:bodyPr wrap="square" lIns="0" tIns="0" rIns="0" bIns="0" rtlCol="0">
                <a:spAutoFit/>
              </a:bodyPr>
              <a:lstStyle>
                <a:defPPr>
                  <a:defRPr lang="zh-CN"/>
                </a:defPPr>
                <a:lvl1pPr algn="ctr" defTabSz="914034">
                  <a:defRPr sz="1999" b="1" kern="0">
                    <a:solidFill>
                      <a:srgbClr val="C7000B"/>
                    </a:solidFill>
                    <a:latin typeface="思源黑体 CN Bold" panose="020B0800000000000000" pitchFamily="34" charset="-122"/>
                    <a:ea typeface="思源黑体 CN Bold" panose="020B0800000000000000" pitchFamily="34" charset="-122"/>
                  </a:defRPr>
                </a:lvl1pPr>
              </a:lstStyle>
              <a:p>
                <a:r>
                  <a:rPr lang="en-US" altLang="zh-CN" dirty="0">
                    <a:sym typeface="字魂105号-简雅黑" panose="00000500000000000000" pitchFamily="2" charset="-122"/>
                  </a:rPr>
                  <a:t>02</a:t>
                </a:r>
                <a:endParaRPr lang="zh-CN" altLang="en-US" dirty="0">
                  <a:sym typeface="字魂105号-简雅黑" panose="00000500000000000000" pitchFamily="2" charset="-122"/>
                </a:endParaRPr>
              </a:p>
            </p:txBody>
          </p:sp>
        </p:grpSp>
      </p:grpSp>
      <p:grpSp>
        <p:nvGrpSpPr>
          <p:cNvPr id="19" name="组合 18"/>
          <p:cNvGrpSpPr/>
          <p:nvPr/>
        </p:nvGrpSpPr>
        <p:grpSpPr>
          <a:xfrm>
            <a:off x="3520359" y="3409363"/>
            <a:ext cx="4706027" cy="801249"/>
            <a:chOff x="3521734" y="3409355"/>
            <a:chExt cx="4707865" cy="801562"/>
          </a:xfrm>
          <a:solidFill>
            <a:schemeClr val="bg1">
              <a:lumMod val="50000"/>
            </a:schemeClr>
          </a:solidFill>
        </p:grpSpPr>
        <p:sp>
          <p:nvSpPr>
            <p:cNvPr id="20" name="矩形 19"/>
            <p:cNvSpPr/>
            <p:nvPr/>
          </p:nvSpPr>
          <p:spPr>
            <a:xfrm rot="5400000">
              <a:off x="5752265" y="1630638"/>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1" name="MH_SubTitle_3"/>
            <p:cNvSpPr txBox="1"/>
            <p:nvPr>
              <p:custDataLst>
                <p:tags r:id="rId3"/>
              </p:custDataLst>
            </p:nvPr>
          </p:nvSpPr>
          <p:spPr>
            <a:xfrm>
              <a:off x="5100863" y="3670343"/>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架构设计</a:t>
              </a:r>
            </a:p>
          </p:txBody>
        </p:sp>
        <p:grpSp>
          <p:nvGrpSpPr>
            <p:cNvPr id="22" name="组合 21"/>
            <p:cNvGrpSpPr/>
            <p:nvPr/>
          </p:nvGrpSpPr>
          <p:grpSpPr>
            <a:xfrm>
              <a:off x="3521734" y="3409355"/>
              <a:ext cx="698616" cy="801562"/>
              <a:chOff x="5874095" y="3632405"/>
              <a:chExt cx="864000" cy="991316"/>
            </a:xfrm>
            <a:grpFill/>
          </p:grpSpPr>
          <p:sp>
            <p:nvSpPr>
              <p:cNvPr id="23"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24"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5"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03</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26" name="组合 25"/>
          <p:cNvGrpSpPr/>
          <p:nvPr/>
        </p:nvGrpSpPr>
        <p:grpSpPr>
          <a:xfrm>
            <a:off x="3520360" y="4370715"/>
            <a:ext cx="4706026" cy="801249"/>
            <a:chOff x="3521735" y="4371083"/>
            <a:chExt cx="4707864" cy="801562"/>
          </a:xfrm>
          <a:solidFill>
            <a:schemeClr val="bg1">
              <a:lumMod val="50000"/>
            </a:schemeClr>
          </a:solidFill>
        </p:grpSpPr>
        <p:sp>
          <p:nvSpPr>
            <p:cNvPr id="27" name="矩形 26"/>
            <p:cNvSpPr/>
            <p:nvPr/>
          </p:nvSpPr>
          <p:spPr>
            <a:xfrm rot="5400000">
              <a:off x="5752265" y="259236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28" name="MH_SubTitle_3"/>
            <p:cNvSpPr txBox="1"/>
            <p:nvPr>
              <p:custDataLst>
                <p:tags r:id="rId2"/>
              </p:custDataLst>
            </p:nvPr>
          </p:nvSpPr>
          <p:spPr>
            <a:xfrm>
              <a:off x="5100863" y="463206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实现剖析</a:t>
              </a:r>
            </a:p>
          </p:txBody>
        </p:sp>
        <p:grpSp>
          <p:nvGrpSpPr>
            <p:cNvPr id="29" name="组合 28"/>
            <p:cNvGrpSpPr/>
            <p:nvPr/>
          </p:nvGrpSpPr>
          <p:grpSpPr>
            <a:xfrm>
              <a:off x="3521735" y="4371083"/>
              <a:ext cx="698616" cy="801562"/>
              <a:chOff x="5874095" y="3632405"/>
              <a:chExt cx="864000" cy="991316"/>
            </a:xfrm>
            <a:grpFill/>
          </p:grpSpPr>
          <p:sp>
            <p:nvSpPr>
              <p:cNvPr id="30"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1"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2"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04</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grpSp>
        <p:nvGrpSpPr>
          <p:cNvPr id="33" name="组合 32"/>
          <p:cNvGrpSpPr/>
          <p:nvPr/>
        </p:nvGrpSpPr>
        <p:grpSpPr>
          <a:xfrm>
            <a:off x="3520360" y="5332070"/>
            <a:ext cx="4706026" cy="801249"/>
            <a:chOff x="3521735" y="5332813"/>
            <a:chExt cx="4707864" cy="801562"/>
          </a:xfrm>
          <a:solidFill>
            <a:schemeClr val="bg1">
              <a:lumMod val="50000"/>
            </a:schemeClr>
          </a:solidFill>
        </p:grpSpPr>
        <p:sp>
          <p:nvSpPr>
            <p:cNvPr id="34" name="矩形 33"/>
            <p:cNvSpPr/>
            <p:nvPr/>
          </p:nvSpPr>
          <p:spPr>
            <a:xfrm rot="5400000">
              <a:off x="5752265" y="3554092"/>
              <a:ext cx="595670" cy="4358999"/>
            </a:xfrm>
            <a:prstGeom prst="rect">
              <a:avLst/>
            </a:prstGeom>
            <a:grpFill/>
            <a:ln w="12700" cap="flat" cmpd="sng" algn="ctr">
              <a:gradFill>
                <a:gsLst>
                  <a:gs pos="0">
                    <a:schemeClr val="tx2">
                      <a:lumMod val="75000"/>
                      <a:alpha val="0"/>
                    </a:schemeClr>
                  </a:gs>
                  <a:gs pos="50000">
                    <a:schemeClr val="tx2">
                      <a:lumMod val="75000"/>
                    </a:schemeClr>
                  </a:gs>
                  <a:gs pos="100000">
                    <a:schemeClr val="tx2">
                      <a:lumMod val="75000"/>
                      <a:alpha val="0"/>
                    </a:schemeClr>
                  </a:gs>
                </a:gsLst>
                <a:lin ang="5400000" scaled="0"/>
              </a:gradFill>
              <a:prstDash val="solid"/>
            </a:ln>
            <a:effectLst/>
          </p:spPr>
          <p:txBody>
            <a:bodyPr rtlCol="0" anchor="ctr"/>
            <a:lstStyle/>
            <a:p>
              <a:pPr algn="ctr" defTabSz="914034"/>
              <a:endParaRPr lang="zh-CN" altLang="en-US" sz="1399" kern="0">
                <a:latin typeface="Arial" pitchFamily="34" charset="0"/>
                <a:ea typeface="微软雅黑" panose="020B0503020204020204" pitchFamily="34" charset="-122"/>
                <a:cs typeface="Arial" pitchFamily="34" charset="0"/>
              </a:endParaRPr>
            </a:p>
          </p:txBody>
        </p:sp>
        <p:sp>
          <p:nvSpPr>
            <p:cNvPr id="35" name="MH_SubTitle_3"/>
            <p:cNvSpPr txBox="1"/>
            <p:nvPr>
              <p:custDataLst>
                <p:tags r:id="rId1"/>
              </p:custDataLst>
            </p:nvPr>
          </p:nvSpPr>
          <p:spPr>
            <a:xfrm>
              <a:off x="5100863" y="5593799"/>
              <a:ext cx="1806397" cy="276999"/>
            </a:xfrm>
            <a:prstGeom prst="rect">
              <a:avLst/>
            </a:prstGeom>
            <a:grpFill/>
          </p:spPr>
          <p:txBody>
            <a:bodyPr wrap="square" lIns="0" tIns="0" rIns="0" bIns="0" anchor="t" anchorCtr="0">
              <a:spAutoFit/>
            </a:bodyPr>
            <a:lstStyle/>
            <a:p>
              <a:pPr algn="ctr" defTabSz="914034">
                <a:defRPr/>
              </a:pPr>
              <a:r>
                <a:rPr lang="zh-CN" altLang="en-US" sz="1799" b="1" kern="0"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路标计划</a:t>
              </a:r>
            </a:p>
          </p:txBody>
        </p:sp>
        <p:grpSp>
          <p:nvGrpSpPr>
            <p:cNvPr id="36" name="组合 35"/>
            <p:cNvGrpSpPr/>
            <p:nvPr/>
          </p:nvGrpSpPr>
          <p:grpSpPr>
            <a:xfrm>
              <a:off x="3521735" y="5332813"/>
              <a:ext cx="698616" cy="801562"/>
              <a:chOff x="5874095" y="3632405"/>
              <a:chExt cx="864000" cy="991316"/>
            </a:xfrm>
            <a:grpFill/>
          </p:grpSpPr>
          <p:sp>
            <p:nvSpPr>
              <p:cNvPr id="37" name="Flowchart: Decision 78"/>
              <p:cNvSpPr/>
              <p:nvPr/>
            </p:nvSpPr>
            <p:spPr>
              <a:xfrm>
                <a:off x="5874095" y="3632405"/>
                <a:ext cx="864000" cy="864000"/>
              </a:xfrm>
              <a:prstGeom prst="flowChartDecision">
                <a:avLst/>
              </a:prstGeom>
              <a:grpFill/>
              <a:ln w="6350">
                <a:solidFill>
                  <a:schemeClr val="bg1">
                    <a:lumMod val="75000"/>
                  </a:schemeClr>
                </a:solidFill>
                <a:miter lim="800000"/>
              </a:ln>
            </p:spPr>
            <p:txBody>
              <a:bodyPr vert="horz" wrap="square" lIns="0" tIns="45702" rIns="0" bIns="45702" numCol="1" anchor="ctr" anchorCtr="0" compatLnSpc="1">
                <a:prstTxWarp prst="textNoShape">
                  <a:avLst/>
                </a:prstTxWarp>
              </a:bodyPr>
              <a:lstStyle/>
              <a:p>
                <a:endParaRPr lang="en-GB" sz="1399">
                  <a:sym typeface="字魂105号-简雅黑" panose="00000500000000000000" pitchFamily="2" charset="-122"/>
                </a:endParaRPr>
              </a:p>
            </p:txBody>
          </p:sp>
          <p:sp>
            <p:nvSpPr>
              <p:cNvPr id="38" name="Flowchart: Decision 79"/>
              <p:cNvSpPr/>
              <p:nvPr/>
            </p:nvSpPr>
            <p:spPr>
              <a:xfrm>
                <a:off x="5874095" y="3759721"/>
                <a:ext cx="863999" cy="864000"/>
              </a:xfrm>
              <a:prstGeom prst="flowChartDecision">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034"/>
                <a:endParaRPr lang="en-GB" sz="1399" kern="0" dirty="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9" name="TextBox 12"/>
              <p:cNvSpPr txBox="1"/>
              <p:nvPr/>
            </p:nvSpPr>
            <p:spPr>
              <a:xfrm>
                <a:off x="6084880" y="3999838"/>
                <a:ext cx="442429" cy="380637"/>
              </a:xfrm>
              <a:prstGeom prst="rect">
                <a:avLst/>
              </a:prstGeom>
              <a:grpFill/>
            </p:spPr>
            <p:txBody>
              <a:bodyPr wrap="square" lIns="0" tIns="0" rIns="0" bIns="0" rtlCol="0">
                <a:spAutoFit/>
              </a:bodyPr>
              <a:lstStyle/>
              <a:p>
                <a:pPr algn="ctr" defTabSz="914034">
                  <a:defRPr/>
                </a:pPr>
                <a:r>
                  <a:rPr lang="en-US" altLang="zh-CN"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rPr>
                  <a:t>05</a:t>
                </a:r>
                <a:endParaRPr lang="zh-CN" altLang="en-US" sz="1999" b="1" kern="0" dirty="0">
                  <a:solidFill>
                    <a:srgbClr val="C7000B"/>
                  </a:solidFill>
                  <a:latin typeface="微软雅黑" panose="020B0503020204020204" pitchFamily="34" charset="-122"/>
                  <a:ea typeface="微软雅黑" panose="020B0503020204020204" pitchFamily="34" charset="-122"/>
                  <a:sym typeface="字魂105号-简雅黑" panose="00000500000000000000" pitchFamily="2" charset="-122"/>
                </a:endParaRPr>
              </a:p>
            </p:txBody>
          </p:sp>
        </p:grpSp>
      </p:grpSp>
    </p:spTree>
    <p:extLst>
      <p:ext uri="{BB962C8B-B14F-4D97-AF65-F5344CB8AC3E}">
        <p14:creationId xmlns:p14="http://schemas.microsoft.com/office/powerpoint/2010/main" val="24624468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智能软件研究中心PPT模板" id="{A49D3EDC-D76F-4986-978F-52379C836202}" vid="{BB2DAB09-1C6B-4EB2-9C8E-A99A1ECDE67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开源软件供应链2020峰会PPT模板16：9-20200927</Template>
  <TotalTime>4530</TotalTime>
  <Words>1556</Words>
  <Application>Microsoft Office PowerPoint</Application>
  <PresentationFormat>宽屏</PresentationFormat>
  <Paragraphs>374</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等线</vt:lpstr>
      <vt:lpstr>黑体</vt:lpstr>
      <vt:lpstr>思源黑体 CN Bold</vt:lpstr>
      <vt:lpstr>思源黑体 CN Regular</vt:lpstr>
      <vt:lpstr>宋体</vt:lpstr>
      <vt:lpstr>Microsoft YaHei</vt:lpstr>
      <vt:lpstr>Microsoft YaHei</vt:lpstr>
      <vt:lpstr>字魂105号-简雅黑</vt:lpstr>
      <vt:lpstr>Arial</vt:lpstr>
      <vt:lpstr>Arial Black</vt:lpstr>
      <vt:lpstr>Calibri</vt:lpstr>
      <vt:lpstr>Courier New</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柳 欢</dc:creator>
  <cp:lastModifiedBy>Xufei (VF)</cp:lastModifiedBy>
  <cp:revision>78</cp:revision>
  <dcterms:created xsi:type="dcterms:W3CDTF">2020-09-27T10:11:03Z</dcterms:created>
  <dcterms:modified xsi:type="dcterms:W3CDTF">2020-12-04T01:02:18Z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(2)yjz4K9AMRWn0tIkWrZhMVRC76j/WN8NY4bJ5Up74i4nVTBYV6hA0TO7EdZUoJsHuay2LYKto
HnFkF5zf92MKY3+u2Vfe2z14XCFypT3How7SaYS5DkedH3mmm+gYb2z/hQ85P9mdnmgwswuo
YxLT8yJkJwXuYrwgrlmBr+H9ePybEsI5beQBwXVwAzZo19HdPUOEtbixu6AUxm3hdGgPmjBc
vfYqB67DcjpZARic4F</vt:lpwstr>
  </property>
  <property fmtid="{D5CDD505-2E9C-101B-9397-08002B2CF9AE}" pid="3" name="_2015_ms_pID_7253431">
    <vt:lpwstr>edYZasbaO2uhCKLkopYvlDGHhoxn9zwq2dFDj4QA1W/tNSW7l9Zc3d
Ur4lvW2brFbYlt4a8MZ2WH32AYCltFM7+ZHD1gnL2LEVIE+m4T0nPr+hzaZjESVSyGGvwQsk
gGKfh7HRf7FsNv64KK+B9oP9KPlgOGHArkurWEfgLFU/ulO+/9j6ZU8fsC0JPjjFIIhro1IP
EB3JvdM4JV5V4mGv</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1606957611</vt:lpwstr>
  </property>
</Properties>
</file>