
<file path=[Content_Types].xml><?xml version="1.0" encoding="utf-8"?>
<Types xmlns="http://schemas.openxmlformats.org/package/2006/content-types">
  <Default Extension="jpeg" ContentType="image/jpeg"/>
  <Default Extension="JPG" ContentType="image/.jp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  <p:sldMasterId id="2147483674" r:id="rId4"/>
  </p:sldMasterIdLst>
  <p:sldIdLst>
    <p:sldId id="256" r:id="rId5"/>
    <p:sldId id="258" r:id="rId6"/>
    <p:sldId id="286" r:id="rId7"/>
    <p:sldId id="285" r:id="rId8"/>
    <p:sldId id="262" r:id="rId9"/>
  </p:sldIdLst>
  <p:sldSz cx="12192000" cy="68580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5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7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2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3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4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emf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4" Type="http://schemas.openxmlformats.org/officeDocument/2006/relationships/theme" Target="../theme/theme2.xml"/><Relationship Id="rId13" Type="http://schemas.openxmlformats.org/officeDocument/2006/relationships/image" Target="../media/image1.emf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4" Type="http://schemas.openxmlformats.org/officeDocument/2006/relationships/theme" Target="../theme/theme3.xml"/><Relationship Id="rId13" Type="http://schemas.openxmlformats.org/officeDocument/2006/relationships/image" Target="../media/image1.emf"/><Relationship Id="rId12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6"/>
          <p:cNvPicPr/>
          <p:nvPr/>
        </p:nvPicPr>
        <p:blipFill>
          <a:blip r:embed="rId13"/>
          <a:stretch>
            <a:fillRect/>
          </a:stretch>
        </p:blipFill>
        <p:spPr>
          <a:xfrm>
            <a:off x="623160" y="3130200"/>
            <a:ext cx="2220840" cy="55656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  <a:endParaRPr lang="en-US" sz="3200" b="0" strike="noStrike" spc="-1">
              <a:latin typeface="Arial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  <a:endParaRPr lang="en-US" sz="2800" b="0" strike="noStrike" spc="-1">
              <a:latin typeface="Arial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  <a:endParaRPr lang="en-US" sz="2400" b="0" strike="noStrike" spc="-1">
              <a:latin typeface="Arial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  <a:endParaRPr lang="en-US" sz="2000" b="0" strike="noStrike" spc="-1">
              <a:latin typeface="Arial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  <a:endParaRPr lang="en-US" sz="2000" b="0" strike="noStrike" spc="-1">
              <a:latin typeface="Arial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  <a:endParaRPr lang="en-US" sz="2000" b="0" strike="noStrike" spc="-1">
              <a:latin typeface="Arial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图片 8"/>
          <p:cNvPicPr/>
          <p:nvPr/>
        </p:nvPicPr>
        <p:blipFill>
          <a:blip r:embed="rId13"/>
          <a:stretch>
            <a:fillRect/>
          </a:stretch>
        </p:blipFill>
        <p:spPr>
          <a:xfrm>
            <a:off x="9851040" y="294120"/>
            <a:ext cx="1717920" cy="429480"/>
          </a:xfrm>
          <a:prstGeom prst="rect">
            <a:avLst/>
          </a:prstGeom>
          <a:ln w="0">
            <a:noFill/>
          </a:ln>
        </p:spPr>
      </p:pic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  <a:endParaRPr lang="en-US" sz="3200" b="0" strike="noStrike" spc="-1">
              <a:latin typeface="Arial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  <a:endParaRPr lang="en-US" sz="2800" b="0" strike="noStrike" spc="-1">
              <a:latin typeface="Arial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  <a:endParaRPr lang="en-US" sz="2400" b="0" strike="noStrike" spc="-1">
              <a:latin typeface="Arial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  <a:endParaRPr lang="en-US" sz="2000" b="0" strike="noStrike" spc="-1">
              <a:latin typeface="Arial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  <a:endParaRPr lang="en-US" sz="2000" b="0" strike="noStrike" spc="-1">
              <a:latin typeface="Arial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  <a:endParaRPr lang="en-US" sz="2000" b="0" strike="noStrike" spc="-1">
              <a:latin typeface="Arial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图片 5"/>
          <p:cNvPicPr/>
          <p:nvPr/>
        </p:nvPicPr>
        <p:blipFill>
          <a:blip r:embed="rId13"/>
          <a:stretch>
            <a:fillRect/>
          </a:stretch>
        </p:blipFill>
        <p:spPr>
          <a:xfrm>
            <a:off x="4373280" y="2994480"/>
            <a:ext cx="3440520" cy="864000"/>
          </a:xfrm>
          <a:prstGeom prst="rect">
            <a:avLst/>
          </a:prstGeom>
          <a:ln w="0">
            <a:noFill/>
          </a:ln>
        </p:spPr>
      </p:pic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  <a:endParaRPr lang="en-US" sz="3200" b="0" strike="noStrike" spc="-1">
              <a:latin typeface="Arial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  <a:endParaRPr lang="en-US" sz="2800" b="0" strike="noStrike" spc="-1">
              <a:latin typeface="Arial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  <a:endParaRPr lang="en-US" sz="2400" b="0" strike="noStrike" spc="-1">
              <a:latin typeface="Arial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  <a:endParaRPr lang="en-US" sz="2000" b="0" strike="noStrike" spc="-1">
              <a:latin typeface="Arial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  <a:endParaRPr lang="en-US" sz="2000" b="0" strike="noStrike" spc="-1">
              <a:latin typeface="Arial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  <a:endParaRPr lang="en-US" sz="2000" b="0" strike="noStrike" spc="-1">
              <a:latin typeface="Arial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/>
        </p:nvSpPr>
        <p:spPr>
          <a:xfrm>
            <a:off x="3357880" y="1322705"/>
            <a:ext cx="7310120" cy="25965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3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/>
              <a:t>openEuler</a:t>
            </a:r>
            <a:r>
              <a:rPr lang="zh-CN" altLang="en-US" sz="3600"/>
              <a:t>编译器对</a:t>
            </a:r>
            <a:r>
              <a:rPr lang="en-US" altLang="zh-CN" sz="3600"/>
              <a:t>Intel Sapphire Rapids</a:t>
            </a:r>
            <a:r>
              <a:rPr lang="zh-CN" altLang="en-US" sz="3600"/>
              <a:t>支持的讨论</a:t>
            </a:r>
            <a:br>
              <a:rPr lang="zh-CN" altLang="en-US" sz="3600"/>
            </a:br>
            <a:r>
              <a:rPr lang="zh-CN" altLang="en-US" sz="1800"/>
              <a:t>https://gitee.com/openeuler/gcc/issues/I53PN2</a:t>
            </a:r>
            <a:endParaRPr lang="zh-CN" altLang="en-US" sz="1800"/>
          </a:p>
        </p:txBody>
      </p:sp>
      <p:sp>
        <p:nvSpPr>
          <p:cNvPr id="5" name="副标题 4"/>
          <p:cNvSpPr>
            <a:spLocks noGrp="1"/>
          </p:cNvSpPr>
          <p:nvPr/>
        </p:nvSpPr>
        <p:spPr>
          <a:xfrm>
            <a:off x="3357880" y="3602355"/>
            <a:ext cx="7310120" cy="16554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80604020202020204" pitchFamily="34" charset="0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400"/>
          </a:p>
          <a:p>
            <a:endParaRPr lang="zh-CN" altLang="en-US" sz="1400"/>
          </a:p>
          <a:p>
            <a:r>
              <a:rPr lang="en-US" altLang="zh-CN" sz="1400"/>
              <a:t>SUSE</a:t>
            </a:r>
            <a:endParaRPr lang="en-US" altLang="zh-CN" sz="1400"/>
          </a:p>
          <a:p>
            <a:r>
              <a:rPr lang="en-US" altLang="zh-CN" sz="1400"/>
              <a:t>Mao Chenxi</a:t>
            </a:r>
            <a:endParaRPr lang="en-US" altLang="zh-CN"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标题 1"/>
          <p:cNvSpPr/>
          <p:nvPr/>
        </p:nvSpPr>
        <p:spPr>
          <a:xfrm>
            <a:off x="732240" y="294120"/>
            <a:ext cx="8878680" cy="502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/>
        </p:nvSpPr>
        <p:spPr>
          <a:xfrm>
            <a:off x="647700" y="25844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背景：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/>
        </p:nvSpPr>
        <p:spPr>
          <a:xfrm>
            <a:off x="647700" y="1447800"/>
            <a:ext cx="10515600" cy="32023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8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latin typeface="DejaVu Math TeX Gyre" panose="02000503000000000000" charset="0"/>
                <a:cs typeface="DejaVu Math TeX Gyre" panose="02000503000000000000" charset="0"/>
              </a:rPr>
              <a:t>openEuler 22.03</a:t>
            </a:r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</a:rPr>
              <a:t>生命周期内计划支持</a:t>
            </a:r>
            <a:r>
              <a:rPr lang="en-US" altLang="zh-CN" sz="2000">
                <a:latin typeface="DejaVu Math TeX Gyre" panose="02000503000000000000" charset="0"/>
                <a:cs typeface="DejaVu Math TeX Gyre" panose="02000503000000000000" charset="0"/>
                <a:sym typeface="+mn-ea"/>
              </a:rPr>
              <a:t>Intel Sapphire Rapids</a:t>
            </a:r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  <a:sym typeface="+mn-ea"/>
              </a:rPr>
              <a:t>架构</a:t>
            </a:r>
            <a:endParaRPr lang="zh-CN" altLang="en-US" sz="2000">
              <a:latin typeface="DejaVu Math TeX Gyre" panose="02000503000000000000" charset="0"/>
              <a:cs typeface="DejaVu Math TeX Gyre" panose="02000503000000000000" charset="0"/>
              <a:sym typeface="+mn-ea"/>
            </a:endParaRPr>
          </a:p>
          <a:p>
            <a:r>
              <a:rPr lang="en-US" altLang="zh-CN" sz="2000">
                <a:latin typeface="DejaVu Math TeX Gyre" panose="02000503000000000000" charset="0"/>
                <a:cs typeface="DejaVu Math TeX Gyre" panose="02000503000000000000" charset="0"/>
                <a:sym typeface="+mn-ea"/>
              </a:rPr>
              <a:t>Intel Sapphire Rapids</a:t>
            </a:r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  <a:sym typeface="+mn-ea"/>
              </a:rPr>
              <a:t>除了架构更新，引入了新的指令</a:t>
            </a:r>
            <a:endParaRPr lang="zh-CN" altLang="en-US" sz="2000">
              <a:latin typeface="DejaVu Math TeX Gyre" panose="02000503000000000000" charset="0"/>
              <a:cs typeface="DejaVu Math TeX Gyre" panose="02000503000000000000" charset="0"/>
              <a:sym typeface="+mn-ea"/>
            </a:endParaRPr>
          </a:p>
          <a:p>
            <a:pPr lvl="1"/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  <a:sym typeface="+mn-ea"/>
              </a:rPr>
              <a:t>MOVDIRI, MOVDIR64B, AVX512VP2INTERSECT, ENQCMD, CLDEMOTE, SERIALIZE, PTWRITE, WAITPKG, TSXLDTRK, AMT-TILE, AMX-INT8, AMX-BF16, AVX-VNN等</a:t>
            </a:r>
            <a:endParaRPr lang="zh-CN" altLang="en-US" sz="2000">
              <a:latin typeface="DejaVu Math TeX Gyre" panose="02000503000000000000" charset="0"/>
              <a:cs typeface="DejaVu Math TeX Gyre" panose="02000503000000000000" charset="0"/>
              <a:sym typeface="+mn-ea"/>
            </a:endParaRPr>
          </a:p>
          <a:p>
            <a:r>
              <a:rPr lang="en-US" altLang="zh-CN" sz="2000">
                <a:latin typeface="DejaVu Math TeX Gyre" panose="02000503000000000000" charset="0"/>
                <a:cs typeface="DejaVu Math TeX Gyre" panose="02000503000000000000" charset="0"/>
                <a:sym typeface="+mn-ea"/>
              </a:rPr>
              <a:t>22.03</a:t>
            </a:r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  <a:sym typeface="+mn-ea"/>
              </a:rPr>
              <a:t>仅提供</a:t>
            </a:r>
            <a:r>
              <a:rPr lang="en-US" altLang="zh-CN" sz="2000">
                <a:latin typeface="DejaVu Math TeX Gyre" panose="02000503000000000000" charset="0"/>
                <a:cs typeface="DejaVu Math TeX Gyre" panose="02000503000000000000" charset="0"/>
                <a:sym typeface="+mn-ea"/>
              </a:rPr>
              <a:t>10.3</a:t>
            </a:r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  <a:sym typeface="+mn-ea"/>
              </a:rPr>
              <a:t>版本的</a:t>
            </a:r>
            <a:r>
              <a:rPr lang="en-US" altLang="zh-CN" sz="2000">
                <a:latin typeface="DejaVu Math TeX Gyre" panose="02000503000000000000" charset="0"/>
                <a:cs typeface="DejaVu Math TeX Gyre" panose="02000503000000000000" charset="0"/>
                <a:sym typeface="+mn-ea"/>
              </a:rPr>
              <a:t>GCC</a:t>
            </a:r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  <a:sym typeface="+mn-ea"/>
              </a:rPr>
              <a:t>编译器，无法支持</a:t>
            </a:r>
            <a:r>
              <a:rPr lang="en-US" altLang="zh-CN" sz="2000">
                <a:latin typeface="DejaVu Math TeX Gyre" panose="02000503000000000000" charset="0"/>
                <a:cs typeface="DejaVu Math TeX Gyre" panose="02000503000000000000" charset="0"/>
                <a:sym typeface="+mn-ea"/>
              </a:rPr>
              <a:t>Intel Sapphire Rapids</a:t>
            </a:r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  <a:sym typeface="+mn-ea"/>
              </a:rPr>
              <a:t>新指令</a:t>
            </a:r>
            <a:endParaRPr lang="zh-CN" altLang="en-US" sz="2000">
              <a:latin typeface="DejaVu Math TeX Gyre" panose="02000503000000000000" charset="0"/>
              <a:cs typeface="DejaVu Math TeX Gyre" panose="02000503000000000000" charset="0"/>
              <a:sym typeface="+mn-ea"/>
            </a:endParaRPr>
          </a:p>
          <a:p>
            <a:r>
              <a:rPr lang="en-US" altLang="zh-CN" sz="2000">
                <a:latin typeface="DejaVu Math TeX Gyre" panose="02000503000000000000" charset="0"/>
                <a:cs typeface="DejaVu Math TeX Gyre" panose="02000503000000000000" charset="0"/>
                <a:sym typeface="+mn-ea"/>
              </a:rPr>
              <a:t>GCC 11</a:t>
            </a:r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  <a:sym typeface="+mn-ea"/>
              </a:rPr>
              <a:t>提供了</a:t>
            </a:r>
            <a:r>
              <a:rPr lang="en-US" altLang="zh-CN" sz="2000">
                <a:latin typeface="DejaVu Math TeX Gyre" panose="02000503000000000000" charset="0"/>
                <a:cs typeface="DejaVu Math TeX Gyre" panose="02000503000000000000" charset="0"/>
                <a:sym typeface="+mn-ea"/>
              </a:rPr>
              <a:t>Intel Sapphire Rapids</a:t>
            </a:r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  <a:sym typeface="+mn-ea"/>
              </a:rPr>
              <a:t>完整支持</a:t>
            </a:r>
            <a:endParaRPr lang="zh-CN" altLang="en-US" sz="2000">
              <a:latin typeface="DejaVu Math TeX Gyre" panose="02000503000000000000" charset="0"/>
              <a:cs typeface="DejaVu Math TeX Gyre" panose="02000503000000000000" charset="0"/>
              <a:sym typeface="+mn-ea"/>
            </a:endParaRPr>
          </a:p>
          <a:p>
            <a:r>
              <a:rPr lang="en-US" altLang="zh-CN" sz="2000">
                <a:latin typeface="DejaVu Math TeX Gyre" panose="02000503000000000000" charset="0"/>
                <a:cs typeface="DejaVu Math TeX Gyre" panose="02000503000000000000" charset="0"/>
                <a:sym typeface="+mn-ea"/>
              </a:rPr>
              <a:t>openSUSE</a:t>
            </a:r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  <a:sym typeface="+mn-ea"/>
              </a:rPr>
              <a:t>，</a:t>
            </a:r>
            <a:r>
              <a:rPr lang="en-US" altLang="zh-CN" sz="2000">
                <a:latin typeface="DejaVu Math TeX Gyre" panose="02000503000000000000" charset="0"/>
                <a:cs typeface="DejaVu Math TeX Gyre" panose="02000503000000000000" charset="0"/>
                <a:sym typeface="+mn-ea"/>
              </a:rPr>
              <a:t>Ubuntu</a:t>
            </a:r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  <a:sym typeface="+mn-ea"/>
              </a:rPr>
              <a:t>均在发行版中提供多版本编译器支持</a:t>
            </a:r>
            <a:endParaRPr lang="zh-CN" altLang="en-US" sz="2000">
              <a:latin typeface="DejaVu Math TeX Gyre" panose="02000503000000000000" charset="0"/>
              <a:cs typeface="DejaVu Math TeX Gyre" panose="02000503000000000000" charset="0"/>
              <a:sym typeface="+mn-ea"/>
            </a:endParaRPr>
          </a:p>
          <a:p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  <a:sym typeface="+mn-ea"/>
              </a:rPr>
              <a:t>商业发行版客户在</a:t>
            </a:r>
            <a:r>
              <a:rPr lang="en-US" altLang="zh-CN" sz="2000">
                <a:latin typeface="DejaVu Math TeX Gyre" panose="02000503000000000000" charset="0"/>
                <a:cs typeface="DejaVu Math TeX Gyre" panose="02000503000000000000" charset="0"/>
                <a:sym typeface="+mn-ea"/>
              </a:rPr>
              <a:t>Intel SPR</a:t>
            </a:r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  <a:sym typeface="+mn-ea"/>
              </a:rPr>
              <a:t>平台上有使用新指令提高性能的强烈需求</a:t>
            </a:r>
            <a:endParaRPr lang="zh-CN" altLang="en-US" sz="2000">
              <a:latin typeface="DejaVu Math TeX Gyre" panose="02000503000000000000" charset="0"/>
              <a:cs typeface="DejaVu Math TeX Gyre" panose="02000503000000000000" charset="0"/>
              <a:sym typeface="+mn-ea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647700" y="5943600"/>
            <a:ext cx="11537315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</a:rPr>
              <a:t>关于指令集对于性能的提升可以参考下面的链接：</a:t>
            </a:r>
            <a:endParaRPr lang="zh-CN" altLang="en-US" sz="2000">
              <a:latin typeface="DejaVu Math TeX Gyre" panose="02000503000000000000" charset="0"/>
              <a:cs typeface="DejaVu Math TeX Gyre" panose="02000503000000000000" charset="0"/>
            </a:endParaRPr>
          </a:p>
          <a:p>
            <a:pPr algn="l"/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</a:rPr>
              <a:t>https://www.phoronix.com/scan.php?page=article&amp;item=intel-tigerlake-gcc11&amp;num=1</a:t>
            </a:r>
            <a:endParaRPr lang="zh-CN" altLang="en-US" sz="2000">
              <a:latin typeface="DejaVu Math TeX Gyre" panose="02000503000000000000" charset="0"/>
              <a:cs typeface="DejaVu Math TeX Gyre" panose="02000503000000000000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cs typeface="+mj-ea"/>
              </a:rPr>
              <a:t>建议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cs typeface="+mj-ea"/>
              </a:rPr>
              <a:t>openEuler</a:t>
            </a:r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cs typeface="+mj-ea"/>
              </a:rPr>
              <a:t>的编译器增加对</a:t>
            </a:r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charset="0"/>
                <a:cs typeface="DejaVu Math TeX Gyre" panose="02000503000000000000" charset="0"/>
                <a:sym typeface="+mn-ea"/>
              </a:rPr>
              <a:t>Sapphire Rapids</a:t>
            </a:r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cs typeface="+mj-ea"/>
              </a:rPr>
              <a:t>支持</a:t>
            </a:r>
            <a:endParaRPr lang="zh-CN" altLang="en-US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cs typeface="+mj-ea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09600" y="1600200"/>
            <a:ext cx="10515600" cy="4534535"/>
          </a:xfrm>
        </p:spPr>
        <p:txBody>
          <a:bodyPr>
            <a:normAutofit lnSpcReduction="20000"/>
          </a:bodyPr>
          <a:p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</a:rPr>
              <a:t>两个可行方案</a:t>
            </a:r>
            <a:endParaRPr lang="zh-CN" altLang="en-US" sz="2000">
              <a:latin typeface="DejaVu Math TeX Gyre" panose="02000503000000000000" charset="0"/>
              <a:cs typeface="DejaVu Math TeX Gyre" panose="02000503000000000000" charset="0"/>
            </a:endParaRPr>
          </a:p>
          <a:p>
            <a:pPr lvl="1"/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</a:rPr>
              <a:t>在当前的GCC10</a:t>
            </a:r>
            <a:r>
              <a:rPr lang="x-none" altLang="zh-CN" sz="2000">
                <a:latin typeface="DejaVu Math TeX Gyre" panose="02000503000000000000" charset="0"/>
                <a:cs typeface="DejaVu Math TeX Gyre" panose="02000503000000000000" charset="0"/>
              </a:rPr>
              <a:t>.3</a:t>
            </a:r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</a:rPr>
              <a:t>上backport Sapphire Rapids的支持</a:t>
            </a:r>
            <a:endParaRPr lang="zh-CN" altLang="en-US" sz="2000">
              <a:latin typeface="DejaVu Math TeX Gyre" panose="02000503000000000000" charset="0"/>
              <a:cs typeface="DejaVu Math TeX Gyre" panose="02000503000000000000" charset="0"/>
            </a:endParaRPr>
          </a:p>
          <a:p>
            <a:pPr lvl="2"/>
            <a:r>
              <a:rPr lang="zh-CN" altLang="x-none" sz="2000">
                <a:latin typeface="DejaVu Math TeX Gyre" panose="02000503000000000000" charset="0"/>
                <a:cs typeface="DejaVu Math TeX Gyre" panose="02000503000000000000" charset="0"/>
              </a:rPr>
              <a:t>优势：</a:t>
            </a:r>
            <a:endParaRPr lang="zh-CN" altLang="x-none" sz="2000">
              <a:latin typeface="DejaVu Math TeX Gyre" panose="02000503000000000000" charset="0"/>
              <a:cs typeface="DejaVu Math TeX Gyre" panose="02000503000000000000" charset="0"/>
            </a:endParaRPr>
          </a:p>
          <a:p>
            <a:pPr lvl="3"/>
            <a:r>
              <a:rPr lang="en-US" altLang="zh-CN" sz="2000">
                <a:latin typeface="DejaVu Math TeX Gyre" panose="02000503000000000000" charset="0"/>
                <a:cs typeface="DejaVu Math TeX Gyre" panose="02000503000000000000" charset="0"/>
              </a:rPr>
              <a:t>Intel-sig</a:t>
            </a:r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</a:rPr>
              <a:t>会议中，</a:t>
            </a:r>
            <a:r>
              <a:rPr lang="en-US" altLang="zh-CN" sz="2000">
                <a:latin typeface="DejaVu Math TeX Gyre" panose="02000503000000000000" charset="0"/>
                <a:cs typeface="DejaVu Math TeX Gyre" panose="02000503000000000000" charset="0"/>
              </a:rPr>
              <a:t>Intel</a:t>
            </a:r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</a:rPr>
              <a:t>有验证过</a:t>
            </a:r>
            <a:r>
              <a:rPr lang="en-US" altLang="zh-CN" sz="2000">
                <a:latin typeface="DejaVu Math TeX Gyre" panose="02000503000000000000" charset="0"/>
                <a:cs typeface="DejaVu Math TeX Gyre" panose="02000503000000000000" charset="0"/>
              </a:rPr>
              <a:t>backport GCC-10</a:t>
            </a:r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</a:rPr>
              <a:t>可行性</a:t>
            </a:r>
            <a:endParaRPr lang="zh-CN" altLang="en-US" sz="2000">
              <a:latin typeface="DejaVu Math TeX Gyre" panose="02000503000000000000" charset="0"/>
              <a:cs typeface="DejaVu Math TeX Gyre" panose="02000503000000000000" charset="0"/>
            </a:endParaRPr>
          </a:p>
          <a:p>
            <a:pPr lvl="3"/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</a:rPr>
              <a:t>只需要维护一个版本</a:t>
            </a:r>
            <a:endParaRPr lang="zh-CN" altLang="en-US" sz="2000">
              <a:latin typeface="DejaVu Math TeX Gyre" panose="02000503000000000000" charset="0"/>
              <a:cs typeface="DejaVu Math TeX Gyre" panose="02000503000000000000" charset="0"/>
            </a:endParaRPr>
          </a:p>
          <a:p>
            <a:pPr lvl="2"/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</a:rPr>
              <a:t>风险：</a:t>
            </a:r>
            <a:endParaRPr lang="zh-CN" altLang="en-US" sz="2000">
              <a:latin typeface="DejaVu Math TeX Gyre" panose="02000503000000000000" charset="0"/>
              <a:cs typeface="DejaVu Math TeX Gyre" panose="02000503000000000000" charset="0"/>
            </a:endParaRPr>
          </a:p>
          <a:p>
            <a:pPr lvl="3"/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</a:rPr>
              <a:t>支持新架构引入的修改可能会比较多，有可能影响兼容性或</a:t>
            </a:r>
            <a:r>
              <a:rPr lang="en-US" altLang="zh-CN" sz="2000">
                <a:latin typeface="DejaVu Math TeX Gyre" panose="02000503000000000000" charset="0"/>
                <a:cs typeface="DejaVu Math TeX Gyre" panose="02000503000000000000" charset="0"/>
              </a:rPr>
              <a:t>ABI</a:t>
            </a:r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</a:rPr>
              <a:t>等</a:t>
            </a:r>
            <a:endParaRPr lang="zh-CN" altLang="en-US" sz="2000">
              <a:latin typeface="DejaVu Math TeX Gyre" panose="02000503000000000000" charset="0"/>
              <a:cs typeface="DejaVu Math TeX Gyre" panose="02000503000000000000" charset="0"/>
            </a:endParaRPr>
          </a:p>
          <a:p>
            <a:pPr lvl="3"/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</a:rPr>
              <a:t>尚未拿到</a:t>
            </a:r>
            <a:r>
              <a:rPr lang="en-US" altLang="zh-CN" sz="2000">
                <a:latin typeface="DejaVu Math TeX Gyre" panose="02000503000000000000" charset="0"/>
                <a:cs typeface="DejaVu Math TeX Gyre" panose="02000503000000000000" charset="0"/>
              </a:rPr>
              <a:t>Intel</a:t>
            </a:r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</a:rPr>
              <a:t>相关</a:t>
            </a:r>
            <a:r>
              <a:rPr lang="en-US" altLang="zh-CN" sz="2000">
                <a:latin typeface="DejaVu Math TeX Gyre" panose="02000503000000000000" charset="0"/>
                <a:cs typeface="DejaVu Math TeX Gyre" panose="02000503000000000000" charset="0"/>
              </a:rPr>
              <a:t>backport</a:t>
            </a:r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</a:rPr>
              <a:t>补丁，工作量不好确定</a:t>
            </a:r>
            <a:endParaRPr lang="zh-CN" altLang="en-US" sz="2000">
              <a:latin typeface="DejaVu Math TeX Gyre" panose="02000503000000000000" charset="0"/>
              <a:cs typeface="DejaVu Math TeX Gyre" panose="02000503000000000000" charset="0"/>
            </a:endParaRPr>
          </a:p>
          <a:p>
            <a:pPr lvl="1"/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</a:rPr>
              <a:t>提供多版本</a:t>
            </a:r>
            <a:r>
              <a:rPr lang="en-US" altLang="zh-CN" sz="2000">
                <a:latin typeface="DejaVu Math TeX Gyre" panose="02000503000000000000" charset="0"/>
                <a:cs typeface="DejaVu Math TeX Gyre" panose="02000503000000000000" charset="0"/>
              </a:rPr>
              <a:t>GCC</a:t>
            </a:r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</a:rPr>
              <a:t>支持</a:t>
            </a:r>
            <a:endParaRPr lang="zh-CN" altLang="en-US" sz="2000">
              <a:latin typeface="DejaVu Math TeX Gyre" panose="02000503000000000000" charset="0"/>
              <a:cs typeface="DejaVu Math TeX Gyre" panose="02000503000000000000" charset="0"/>
            </a:endParaRPr>
          </a:p>
          <a:p>
            <a:pPr lvl="2"/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</a:rPr>
              <a:t>优势：</a:t>
            </a:r>
            <a:endParaRPr lang="zh-CN" altLang="en-US" sz="2000">
              <a:latin typeface="DejaVu Math TeX Gyre" panose="02000503000000000000" charset="0"/>
              <a:cs typeface="DejaVu Math TeX Gyre" panose="02000503000000000000" charset="0"/>
            </a:endParaRPr>
          </a:p>
          <a:p>
            <a:pPr lvl="3"/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</a:rPr>
              <a:t>无需对当前</a:t>
            </a:r>
            <a:r>
              <a:rPr lang="en-US" altLang="zh-CN" sz="2000">
                <a:latin typeface="DejaVu Math TeX Gyre" panose="02000503000000000000" charset="0"/>
                <a:cs typeface="DejaVu Math TeX Gyre" panose="02000503000000000000" charset="0"/>
              </a:rPr>
              <a:t>GCC</a:t>
            </a:r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</a:rPr>
              <a:t>进行代码层面的修改，不会影响整体兼容性</a:t>
            </a:r>
            <a:endParaRPr lang="zh-CN" altLang="en-US" sz="2000">
              <a:latin typeface="DejaVu Math TeX Gyre" panose="02000503000000000000" charset="0"/>
              <a:cs typeface="DejaVu Math TeX Gyre" panose="02000503000000000000" charset="0"/>
            </a:endParaRPr>
          </a:p>
          <a:p>
            <a:pPr lvl="3"/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</a:rPr>
              <a:t>高版本</a:t>
            </a:r>
            <a:r>
              <a:rPr lang="en-US" altLang="zh-CN" sz="2000">
                <a:latin typeface="DejaVu Math TeX Gyre" panose="02000503000000000000" charset="0"/>
                <a:cs typeface="DejaVu Math TeX Gyre" panose="02000503000000000000" charset="0"/>
              </a:rPr>
              <a:t>GCC</a:t>
            </a:r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</a:rPr>
              <a:t>无需引入额外补丁，稳定性等有保证</a:t>
            </a:r>
            <a:endParaRPr lang="zh-CN" altLang="en-US" sz="2000">
              <a:latin typeface="DejaVu Math TeX Gyre" panose="02000503000000000000" charset="0"/>
              <a:cs typeface="DejaVu Math TeX Gyre" panose="02000503000000000000" charset="0"/>
            </a:endParaRPr>
          </a:p>
          <a:p>
            <a:pPr lvl="3"/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</a:rPr>
              <a:t>对于</a:t>
            </a:r>
            <a:r>
              <a:rPr lang="en-US" altLang="zh-CN" sz="2000">
                <a:latin typeface="DejaVu Math TeX Gyre" panose="02000503000000000000" charset="0"/>
                <a:cs typeface="DejaVu Math TeX Gyre" panose="02000503000000000000" charset="0"/>
              </a:rPr>
              <a:t>GCC10</a:t>
            </a:r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</a:rPr>
              <a:t>，只需修改文件名称，增加后缀以及软链接</a:t>
            </a:r>
            <a:endParaRPr lang="zh-CN" altLang="en-US" sz="2000">
              <a:latin typeface="DejaVu Math TeX Gyre" panose="02000503000000000000" charset="0"/>
              <a:cs typeface="DejaVu Math TeX Gyre" panose="02000503000000000000" charset="0"/>
            </a:endParaRPr>
          </a:p>
          <a:p>
            <a:pPr lvl="2"/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</a:rPr>
              <a:t>风险：</a:t>
            </a:r>
            <a:endParaRPr lang="zh-CN" altLang="en-US" sz="2000">
              <a:latin typeface="DejaVu Math TeX Gyre" panose="02000503000000000000" charset="0"/>
              <a:cs typeface="DejaVu Math TeX Gyre" panose="02000503000000000000" charset="0"/>
            </a:endParaRPr>
          </a:p>
          <a:p>
            <a:pPr lvl="3"/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</a:rPr>
              <a:t>需要额外资源验证高版本的可靠性，稳定性，安全性</a:t>
            </a:r>
            <a:endParaRPr lang="zh-CN" altLang="en-US" sz="2000">
              <a:latin typeface="DejaVu Math TeX Gyre" panose="02000503000000000000" charset="0"/>
              <a:cs typeface="DejaVu Math TeX Gyre" panose="02000503000000000000" charset="0"/>
            </a:endParaRPr>
          </a:p>
          <a:p>
            <a:pPr lvl="3"/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</a:rPr>
              <a:t>是否需要引入</a:t>
            </a:r>
            <a:r>
              <a:rPr lang="en-US" altLang="zh-CN" sz="2000">
                <a:latin typeface="DejaVu Math TeX Gyre" panose="02000503000000000000" charset="0"/>
                <a:cs typeface="DejaVu Math TeX Gyre" panose="02000503000000000000" charset="0"/>
              </a:rPr>
              <a:t>openEuler</a:t>
            </a:r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</a:rPr>
              <a:t>在</a:t>
            </a:r>
            <a:r>
              <a:rPr lang="en-US" altLang="zh-CN" sz="2000">
                <a:latin typeface="DejaVu Math TeX Gyre" panose="02000503000000000000" charset="0"/>
                <a:cs typeface="DejaVu Math TeX Gyre" panose="02000503000000000000" charset="0"/>
              </a:rPr>
              <a:t>GCC10</a:t>
            </a:r>
            <a:r>
              <a:rPr lang="zh-CN" altLang="en-US" sz="2000">
                <a:latin typeface="DejaVu Math TeX Gyre" panose="02000503000000000000" charset="0"/>
                <a:cs typeface="DejaVu Math TeX Gyre" panose="02000503000000000000" charset="0"/>
              </a:rPr>
              <a:t>上的优化特性</a:t>
            </a:r>
            <a:endParaRPr lang="zh-CN" altLang="en-US" sz="2000">
              <a:latin typeface="DejaVu Math TeX Gyre" panose="02000503000000000000" charset="0"/>
              <a:cs typeface="DejaVu Math TeX Gyre" panose="02000503000000000000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建议采用方案二</a:t>
            </a:r>
            <a:endParaRPr lang="zh-CN" altLang="en-US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Content Placeholder 10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62000" y="2077720"/>
            <a:ext cx="6234430" cy="2748280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/>
        </p:nvSpPr>
        <p:spPr>
          <a:xfrm>
            <a:off x="647700" y="1161415"/>
            <a:ext cx="10515600" cy="9163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8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商用发行版一般会采用方案二的方式，如</a:t>
            </a:r>
            <a:r>
              <a:rPr lang="en-US" altLang="zh-CN"/>
              <a:t>openSUSE</a:t>
            </a:r>
            <a:r>
              <a:rPr lang="zh-CN" altLang="en-US"/>
              <a:t>，</a:t>
            </a:r>
            <a:r>
              <a:rPr lang="en-US" altLang="zh-CN"/>
              <a:t>Ubuntu</a:t>
            </a:r>
            <a:endParaRPr lang="en-US" altLang="zh-CN"/>
          </a:p>
          <a:p>
            <a:r>
              <a:rPr lang="zh-CN" altLang="en-US"/>
              <a:t>多版本共存，相互解耦</a:t>
            </a:r>
            <a:endParaRPr lang="zh-CN" altLang="en-US"/>
          </a:p>
          <a:p>
            <a:pPr marL="0" indent="0">
              <a:buNone/>
            </a:pPr>
            <a:endParaRPr lang="zh-CN" altLang="en-US"/>
          </a:p>
        </p:txBody>
      </p:sp>
      <p:sp>
        <p:nvSpPr>
          <p:cNvPr id="13" name="Content Placeholder 2"/>
          <p:cNvSpPr>
            <a:spLocks noGrp="1"/>
          </p:cNvSpPr>
          <p:nvPr/>
        </p:nvSpPr>
        <p:spPr>
          <a:xfrm>
            <a:off x="702945" y="4914265"/>
            <a:ext cx="10515600" cy="1270635"/>
          </a:xfrm>
          <a:prstGeom prst="rect">
            <a:avLst/>
          </a:prstGeom>
        </p:spPr>
        <p:txBody>
          <a:bodyPr vert="horz" lIns="91440" tIns="45720" rIns="91440" bIns="45720" rtlCol="0">
            <a:normAutofit fontScale="6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8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x-none"/>
              <a:t>任务清单：</a:t>
            </a:r>
            <a:endParaRPr lang="zh-CN" altLang="x-none"/>
          </a:p>
          <a:p>
            <a:pPr>
              <a:buFont typeface="Arial" panose="02080604020202020204" pitchFamily="34" charset="0"/>
              <a:buChar char="•"/>
            </a:pPr>
            <a:r>
              <a:rPr lang="en-US" altLang="zh-CN"/>
              <a:t>GCC10</a:t>
            </a:r>
            <a:r>
              <a:rPr lang="zh-CN" altLang="en-US"/>
              <a:t>文件结构修改为上图形式，增加版本前缀</a:t>
            </a:r>
            <a:endParaRPr lang="zh-CN" altLang="en-US"/>
          </a:p>
          <a:p>
            <a:pPr>
              <a:buFont typeface="Arial" panose="02080604020202020204" pitchFamily="34" charset="0"/>
              <a:buChar char="•"/>
            </a:pPr>
            <a:r>
              <a:rPr lang="zh-CN" altLang="en-US"/>
              <a:t>增加一个</a:t>
            </a:r>
            <a:r>
              <a:rPr lang="en-US" altLang="zh-CN"/>
              <a:t>GCC-10-XXX</a:t>
            </a:r>
            <a:r>
              <a:rPr lang="zh-CN" altLang="en-US"/>
              <a:t>的包提供</a:t>
            </a:r>
            <a:r>
              <a:rPr lang="x-none" altLang="zh-CN"/>
              <a:t>GCC</a:t>
            </a:r>
            <a:r>
              <a:rPr lang="zh-CN" altLang="x-none"/>
              <a:t>等软链接</a:t>
            </a:r>
            <a:endParaRPr lang="zh-CN" altLang="x-none"/>
          </a:p>
          <a:p>
            <a:pPr>
              <a:buFont typeface="Arial" panose="02080604020202020204" pitchFamily="34" charset="0"/>
              <a:buChar char="•"/>
            </a:pPr>
            <a:r>
              <a:rPr lang="zh-CN" altLang="x-none"/>
              <a:t>从上游引入</a:t>
            </a:r>
            <a:r>
              <a:rPr lang="en-US" altLang="zh-CN"/>
              <a:t>GCC11</a:t>
            </a:r>
            <a:r>
              <a:rPr lang="zh-CN" altLang="en-US"/>
              <a:t>的软件包</a:t>
            </a:r>
            <a:endParaRPr lang="en-US" alt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1023</Words>
  <Application>WPS Presentation</Application>
  <PresentationFormat>宽屏</PresentationFormat>
  <Paragraphs>49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5</vt:i4>
      </vt:variant>
    </vt:vector>
  </HeadingPairs>
  <TitlesOfParts>
    <vt:vector size="32" baseType="lpstr">
      <vt:lpstr>Arial</vt:lpstr>
      <vt:lpstr>SimSun</vt:lpstr>
      <vt:lpstr>Wingdings</vt:lpstr>
      <vt:lpstr>Arial</vt:lpstr>
      <vt:lpstr>DejaVu Sans</vt:lpstr>
      <vt:lpstr>Symbol</vt:lpstr>
      <vt:lpstr>Microsoft YaHei</vt:lpstr>
      <vt:lpstr>Droid Sans Fallback</vt:lpstr>
      <vt:lpstr>DejaVu Sans</vt:lpstr>
      <vt:lpstr>Arial,Sans-Serif</vt:lpstr>
      <vt:lpstr>SimSun</vt:lpstr>
      <vt:lpstr>Microsoft YaHei</vt:lpstr>
      <vt:lpstr>Arial Unicode MS</vt:lpstr>
      <vt:lpstr>OpenSymbol</vt:lpstr>
      <vt:lpstr>Gubbi</vt:lpstr>
      <vt:lpstr>Calibri</vt:lpstr>
      <vt:lpstr>Bitstream Charter</vt:lpstr>
      <vt:lpstr>Courier 10 Pitch</vt:lpstr>
      <vt:lpstr>DejaVu Sans Mono</vt:lpstr>
      <vt:lpstr>FreeSans</vt:lpstr>
      <vt:lpstr>DejaVu Math TeX Gyre</vt:lpstr>
      <vt:lpstr>AR PL UKai TW MBE</vt:lpstr>
      <vt:lpstr>Chilanka</vt:lpstr>
      <vt:lpstr>Ani</vt:lpstr>
      <vt:lpstr>Office Theme</vt:lpstr>
      <vt:lpstr>Office Theme</vt:lpstr>
      <vt:lpstr>Office Theme</vt:lpstr>
      <vt:lpstr>openEuler编译器对Intel Sapphire Rapids支持方案的讨论 https://gitee.com/openeuler/gcc/issues/I53PN2</vt:lpstr>
      <vt:lpstr>背景：</vt:lpstr>
      <vt:lpstr>建议openEuler的编译器增加对SPR支持</vt:lpstr>
      <vt:lpstr>建议采用方案二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chenxi</cp:lastModifiedBy>
  <cp:revision>18</cp:revision>
  <dcterms:created xsi:type="dcterms:W3CDTF">2022-05-24T01:26:32Z</dcterms:created>
  <dcterms:modified xsi:type="dcterms:W3CDTF">2022-05-24T01:26:32Z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宽屏</vt:lpwstr>
  </property>
  <property fmtid="{D5CDD505-2E9C-101B-9397-08002B2CF9AE}" pid="3" name="Slides">
    <vt:i4>7</vt:i4>
  </property>
  <property fmtid="{D5CDD505-2E9C-101B-9397-08002B2CF9AE}" pid="4" name="KSOProductBuildVer">
    <vt:lpwstr>1033-11.1.0.10976</vt:lpwstr>
  </property>
</Properties>
</file>