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9" r:id="rId5"/>
    <p:sldId id="281" r:id="rId6"/>
    <p:sldId id="282" r:id="rId7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72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tags" Target="tags/tag3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CC50-C01A-442B-83EF-DEED2366A0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8813-3D42-48EB-B01F-75F625A719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hemeOverride" Target="../theme/themeOverride4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541780" y="2322195"/>
            <a:ext cx="77565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+mn-lt"/>
              </a:rPr>
              <a:t>合规基线门禁工具</a:t>
            </a:r>
            <a:r>
              <a:rPr lang="zh-CN" altLang="en-US" sz="4800" b="1" dirty="0"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+mn-lt"/>
              </a:rPr>
              <a:t>进展</a:t>
            </a:r>
            <a:endParaRPr lang="zh-CN" altLang="en-US" sz="4800" b="1" dirty="0"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9" name="圆角矩形 17"/>
          <p:cNvSpPr/>
          <p:nvPr/>
        </p:nvSpPr>
        <p:spPr>
          <a:xfrm>
            <a:off x="1687435" y="5412959"/>
            <a:ext cx="1410649" cy="29943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+mn-lt"/>
              </a:rPr>
              <a:t>陈一</a:t>
            </a:r>
            <a:r>
              <a:rPr lang="zh-CN" altLang="en-US" sz="1400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+mn-lt"/>
              </a:rPr>
              <a:t>雄</a:t>
            </a:r>
            <a:endParaRPr lang="zh-CN" altLang="en-US" sz="14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1" name="圆角矩形 17"/>
          <p:cNvSpPr/>
          <p:nvPr/>
        </p:nvSpPr>
        <p:spPr>
          <a:xfrm>
            <a:off x="3228104" y="5410418"/>
            <a:ext cx="1410649" cy="299436"/>
          </a:xfrm>
          <a:prstGeom prst="roundRect">
            <a:avLst>
              <a:gd name="adj" fmla="val 0"/>
            </a:avLst>
          </a:prstGeom>
          <a:solidFill>
            <a:srgbClr val="113F4E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  <a:cs typeface="+mn-ea"/>
                <a:sym typeface="+mn-lt"/>
              </a:rPr>
              <a:t>2022.6.29</a:t>
            </a:r>
            <a:endParaRPr lang="zh-CN" altLang="en-US" sz="1400" dirty="0">
              <a:solidFill>
                <a:schemeClr val="bg1"/>
              </a:solidFill>
              <a:latin typeface="Noto Sans S Chinese Bold" panose="020B0800000000000000" pitchFamily="34" charset="-122"/>
              <a:ea typeface="Noto Sans S Chinese Bold" panose="020B0800000000000000" pitchFamily="34" charset="-122"/>
              <a:cs typeface="+mn-ea"/>
              <a:sym typeface="+mn-lt"/>
            </a:endParaRPr>
          </a:p>
        </p:txBody>
      </p:sp>
      <p:pic>
        <p:nvPicPr>
          <p:cNvPr id="13" name="焕然一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fade in="5000.000000" out="5000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38667" y="7120467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529" y="103429"/>
            <a:ext cx="4738370" cy="629920"/>
            <a:chOff x="243529" y="103429"/>
            <a:chExt cx="4738370" cy="629920"/>
          </a:xfrm>
        </p:grpSpPr>
        <p:sp>
          <p:nvSpPr>
            <p:cNvPr id="3" name="iṧḻíḑè"/>
            <p:cNvSpPr/>
            <p:nvPr/>
          </p:nvSpPr>
          <p:spPr>
            <a:xfrm>
              <a:off x="243529" y="217906"/>
              <a:ext cx="366611" cy="487128"/>
            </a:xfrm>
            <a:custGeom>
              <a:avLst/>
              <a:gdLst>
                <a:gd name="connsiteX0" fmla="*/ 0 w 21600"/>
                <a:gd name="connsiteY0" fmla="*/ 7 h 21607"/>
                <a:gd name="connsiteX1" fmla="*/ 11937 w 21600"/>
                <a:gd name="connsiteY1" fmla="*/ 21607 h 21607"/>
                <a:gd name="connsiteX2" fmla="*/ 21600 w 21600"/>
                <a:gd name="connsiteY2" fmla="*/ 10558 h 21607"/>
                <a:gd name="connsiteX3" fmla="*/ 11937 w 21600"/>
                <a:gd name="connsiteY3" fmla="*/ 0 h 21607"/>
                <a:gd name="connsiteX4" fmla="*/ 0 w 21600"/>
                <a:gd name="connsiteY4" fmla="*/ 7 h 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7" extrusionOk="0">
                  <a:moveTo>
                    <a:pt x="0" y="7"/>
                  </a:moveTo>
                  <a:lnTo>
                    <a:pt x="11937" y="21607"/>
                  </a:lnTo>
                  <a:lnTo>
                    <a:pt x="21600" y="10558"/>
                  </a:lnTo>
                  <a:lnTo>
                    <a:pt x="119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4" name="íšļîḑe"/>
            <p:cNvSpPr/>
            <p:nvPr/>
          </p:nvSpPr>
          <p:spPr>
            <a:xfrm rot="10800000" flipH="1">
              <a:off x="247534" y="217903"/>
              <a:ext cx="367359" cy="487949"/>
            </a:xfrm>
            <a:custGeom>
              <a:avLst/>
              <a:gdLst>
                <a:gd name="connsiteX0" fmla="*/ 0 w 21563"/>
                <a:gd name="connsiteY0" fmla="*/ 0 h 21492"/>
                <a:gd name="connsiteX1" fmla="*/ 11774 w 21563"/>
                <a:gd name="connsiteY1" fmla="*/ 21492 h 21492"/>
                <a:gd name="connsiteX2" fmla="*/ 21563 w 21563"/>
                <a:gd name="connsiteY2" fmla="*/ 11065 h 21492"/>
                <a:gd name="connsiteX3" fmla="*/ 11835 w 21563"/>
                <a:gd name="connsiteY3" fmla="*/ 58 h 21492"/>
                <a:gd name="connsiteX4" fmla="*/ 0 w 21563"/>
                <a:gd name="connsiteY4" fmla="*/ 0 h 21492"/>
                <a:gd name="connsiteX0-1" fmla="*/ 0 w 21563"/>
                <a:gd name="connsiteY0-2" fmla="*/ 29 h 21521"/>
                <a:gd name="connsiteX1-3" fmla="*/ 11774 w 21563"/>
                <a:gd name="connsiteY1-4" fmla="*/ 21521 h 21521"/>
                <a:gd name="connsiteX2-5" fmla="*/ 21563 w 21563"/>
                <a:gd name="connsiteY2-6" fmla="*/ 11094 h 21521"/>
                <a:gd name="connsiteX3-7" fmla="*/ 11798 w 21563"/>
                <a:gd name="connsiteY3-8" fmla="*/ 0 h 21521"/>
                <a:gd name="connsiteX4-9" fmla="*/ 0 w 21563"/>
                <a:gd name="connsiteY4-10" fmla="*/ 29 h 215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563" h="21521" extrusionOk="0">
                  <a:moveTo>
                    <a:pt x="0" y="29"/>
                  </a:moveTo>
                  <a:lnTo>
                    <a:pt x="11774" y="21521"/>
                  </a:lnTo>
                  <a:lnTo>
                    <a:pt x="21563" y="11094"/>
                  </a:lnTo>
                  <a:lnTo>
                    <a:pt x="1179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5" name="î$ļiḋê"/>
            <p:cNvSpPr txBox="1"/>
            <p:nvPr/>
          </p:nvSpPr>
          <p:spPr>
            <a:xfrm>
              <a:off x="618814" y="103429"/>
              <a:ext cx="4363085" cy="629920"/>
            </a:xfrm>
            <a:prstGeom prst="rect">
              <a:avLst/>
            </a:prstGeom>
          </p:spPr>
          <p:txBody>
            <a:bodyPr vert="horz" wrap="none" lIns="91440" tIns="45720" rIns="91440" bIns="45720" anchor="b">
              <a:normAutofit/>
            </a:bodyPr>
            <a:lstStyle/>
            <a:p>
              <a:pPr algn="ctr"/>
              <a:r>
                <a:rPr lang="zh-CN" altLang="en-US" sz="2800" b="1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门禁工具所要</a:t>
              </a:r>
              <a:r>
                <a:rPr lang="zh-CN" altLang="en-US" sz="2800" b="1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识别的</a:t>
              </a:r>
              <a:r>
                <a:rPr lang="zh-CN" altLang="en-US" sz="2800" b="1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问题</a:t>
              </a:r>
              <a:endParaRPr lang="zh-CN" altLang="en-US" sz="28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</p:grpSp>
      <p:graphicFrame>
        <p:nvGraphicFramePr>
          <p:cNvPr id="23" name="表格 22"/>
          <p:cNvGraphicFramePr/>
          <p:nvPr>
            <p:custDataLst>
              <p:tags r:id="rId1"/>
            </p:custDataLst>
          </p:nvPr>
        </p:nvGraphicFramePr>
        <p:xfrm>
          <a:off x="520700" y="1057275"/>
          <a:ext cx="11047730" cy="567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0"/>
                <a:gridCol w="3298825"/>
                <a:gridCol w="2507615"/>
                <a:gridCol w="3016250"/>
              </a:tblGrid>
              <a:tr h="4394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问题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基线</a:t>
                      </a:r>
                      <a:r>
                        <a:rPr lang="zh-CN" altLang="en-US"/>
                        <a:t>规则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说明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最佳</a:t>
                      </a:r>
                      <a:r>
                        <a:rPr lang="zh-CN" altLang="en-US"/>
                        <a:t>实践</a:t>
                      </a:r>
                      <a:endParaRPr lang="zh-CN" altLang="en-US"/>
                    </a:p>
                  </a:txBody>
                  <a:tcPr/>
                </a:tc>
              </a:tr>
              <a:tr h="13925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项目缺乏整体的</a:t>
                      </a:r>
                      <a:r>
                        <a:rPr lang="en-US" altLang="zh-CN" sz="1600"/>
                        <a:t>License</a:t>
                      </a:r>
                      <a:endParaRPr lang="en-US" altLang="zh-CN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在根目录（license、readme、copyright、notice 等）或者 1 层子目录（/License(s)/License, Notice/License 等)下有文件中有 License 的完整文本的说明。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项目 License 文本内容应保证完整性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建议使用以下两种方式之一：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1.在根目录下放单独的 License 文件。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2.在 Licenses/License 子目录下放单独的完整 License 文件。</a:t>
                      </a:r>
                      <a:endParaRPr lang="zh-CN" altLang="en-US" sz="1600"/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项目</a:t>
                      </a:r>
                      <a:r>
                        <a:rPr lang="en-US" altLang="zh-CN" sz="1600"/>
                        <a:t>spec</a:t>
                      </a:r>
                      <a:r>
                        <a:rPr lang="zh-CN" altLang="en-US" sz="1600"/>
                        <a:t>文件的</a:t>
                      </a:r>
                      <a:r>
                        <a:rPr lang="en-US" altLang="zh-CN" sz="1600"/>
                        <a:t>License</a:t>
                      </a:r>
                      <a:r>
                        <a:rPr lang="zh-CN" altLang="en-US" sz="1600"/>
                        <a:t>不规范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600"/>
                        <a:t>License</a:t>
                      </a:r>
                      <a:r>
                        <a:rPr lang="zh-CN" altLang="en-US" sz="1600"/>
                        <a:t>名称清晰、规范性，不产生歧义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项目的 License 名称不产生歧义，如 License 名称错误、未携带 License 版本号等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使用统一格式的 spdx-indentifier</a:t>
                      </a:r>
                      <a:endParaRPr lang="zh-CN" altLang="en-US" sz="1600"/>
                    </a:p>
                  </a:txBody>
                  <a:tcPr/>
                </a:tc>
              </a:tr>
              <a:tr h="17373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缺乏项目级的 Copyright 声明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在根目录或者 1 层子目录，包括但不限于以下文件：License, copyright, readme, notice 中的任何一个文件中包含 copyrights 字段描述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项目级的 Copyright 声明清晰性、规范性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建议使用以下两种方式之一：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1. 在根目录下放单独的 Copyright Notice 文件。</a:t>
                      </a:r>
                      <a:endParaRPr lang="zh-CN" altLang="en-US" sz="1600"/>
                    </a:p>
                    <a:p>
                      <a:pPr>
                        <a:buNone/>
                      </a:pPr>
                      <a:r>
                        <a:rPr lang="zh-CN" altLang="en-US" sz="1600"/>
                        <a:t>2.在 Notice 子目录下放单独的完整 Notice 文件。</a:t>
                      </a:r>
                      <a:endParaRPr lang="zh-CN" altLang="en-US" sz="1600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项目使用非 FSF 或 OSI 认证的 License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定义的可引入 license 合集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建议使用经过 FSF 或 OSI 认证的许可证，非认证许可证需经过评审</a:t>
                      </a:r>
                      <a:endParaRPr lang="zh-CN" altLang="en-US" sz="16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600"/>
                        <a:t>项目全部使用经过 FSF 或 OSI 认证的 License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529" y="103429"/>
            <a:ext cx="6936740" cy="629920"/>
            <a:chOff x="243529" y="103429"/>
            <a:chExt cx="6936740" cy="629920"/>
          </a:xfrm>
        </p:grpSpPr>
        <p:sp>
          <p:nvSpPr>
            <p:cNvPr id="3" name="iṧḻíḑè"/>
            <p:cNvSpPr/>
            <p:nvPr/>
          </p:nvSpPr>
          <p:spPr>
            <a:xfrm>
              <a:off x="243529" y="217906"/>
              <a:ext cx="366611" cy="487128"/>
            </a:xfrm>
            <a:custGeom>
              <a:avLst/>
              <a:gdLst>
                <a:gd name="connsiteX0" fmla="*/ 0 w 21600"/>
                <a:gd name="connsiteY0" fmla="*/ 7 h 21607"/>
                <a:gd name="connsiteX1" fmla="*/ 11937 w 21600"/>
                <a:gd name="connsiteY1" fmla="*/ 21607 h 21607"/>
                <a:gd name="connsiteX2" fmla="*/ 21600 w 21600"/>
                <a:gd name="connsiteY2" fmla="*/ 10558 h 21607"/>
                <a:gd name="connsiteX3" fmla="*/ 11937 w 21600"/>
                <a:gd name="connsiteY3" fmla="*/ 0 h 21607"/>
                <a:gd name="connsiteX4" fmla="*/ 0 w 21600"/>
                <a:gd name="connsiteY4" fmla="*/ 7 h 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7" extrusionOk="0">
                  <a:moveTo>
                    <a:pt x="0" y="7"/>
                  </a:moveTo>
                  <a:lnTo>
                    <a:pt x="11937" y="21607"/>
                  </a:lnTo>
                  <a:lnTo>
                    <a:pt x="21600" y="10558"/>
                  </a:lnTo>
                  <a:lnTo>
                    <a:pt x="119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4" name="íšļîḑe"/>
            <p:cNvSpPr/>
            <p:nvPr/>
          </p:nvSpPr>
          <p:spPr>
            <a:xfrm rot="10800000" flipH="1">
              <a:off x="247534" y="217903"/>
              <a:ext cx="367359" cy="487949"/>
            </a:xfrm>
            <a:custGeom>
              <a:avLst/>
              <a:gdLst>
                <a:gd name="connsiteX0" fmla="*/ 0 w 21563"/>
                <a:gd name="connsiteY0" fmla="*/ 0 h 21492"/>
                <a:gd name="connsiteX1" fmla="*/ 11774 w 21563"/>
                <a:gd name="connsiteY1" fmla="*/ 21492 h 21492"/>
                <a:gd name="connsiteX2" fmla="*/ 21563 w 21563"/>
                <a:gd name="connsiteY2" fmla="*/ 11065 h 21492"/>
                <a:gd name="connsiteX3" fmla="*/ 11835 w 21563"/>
                <a:gd name="connsiteY3" fmla="*/ 58 h 21492"/>
                <a:gd name="connsiteX4" fmla="*/ 0 w 21563"/>
                <a:gd name="connsiteY4" fmla="*/ 0 h 21492"/>
                <a:gd name="connsiteX0-1" fmla="*/ 0 w 21563"/>
                <a:gd name="connsiteY0-2" fmla="*/ 29 h 21521"/>
                <a:gd name="connsiteX1-3" fmla="*/ 11774 w 21563"/>
                <a:gd name="connsiteY1-4" fmla="*/ 21521 h 21521"/>
                <a:gd name="connsiteX2-5" fmla="*/ 21563 w 21563"/>
                <a:gd name="connsiteY2-6" fmla="*/ 11094 h 21521"/>
                <a:gd name="connsiteX3-7" fmla="*/ 11798 w 21563"/>
                <a:gd name="connsiteY3-8" fmla="*/ 0 h 21521"/>
                <a:gd name="connsiteX4-9" fmla="*/ 0 w 21563"/>
                <a:gd name="connsiteY4-10" fmla="*/ 29 h 215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563" h="21521" extrusionOk="0">
                  <a:moveTo>
                    <a:pt x="0" y="29"/>
                  </a:moveTo>
                  <a:lnTo>
                    <a:pt x="11774" y="21521"/>
                  </a:lnTo>
                  <a:lnTo>
                    <a:pt x="21563" y="11094"/>
                  </a:lnTo>
                  <a:lnTo>
                    <a:pt x="1179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5" name="î$ļiḋê"/>
            <p:cNvSpPr txBox="1"/>
            <p:nvPr/>
          </p:nvSpPr>
          <p:spPr>
            <a:xfrm>
              <a:off x="618814" y="103429"/>
              <a:ext cx="6561455" cy="629920"/>
            </a:xfrm>
            <a:prstGeom prst="rect">
              <a:avLst/>
            </a:prstGeom>
          </p:spPr>
          <p:txBody>
            <a:bodyPr vert="horz" wrap="none" lIns="91440" tIns="45720" rIns="91440" bIns="45720" anchor="b">
              <a:normAutofit/>
            </a:bodyPr>
            <a:lstStyle/>
            <a:p>
              <a:pPr algn="ctr"/>
              <a:r>
                <a:rPr lang="zh-CN" altLang="en-US" sz="2800" b="1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复合</a:t>
              </a:r>
              <a:r>
                <a:rPr lang="en-US" altLang="zh-CN" sz="2800" b="1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License</a:t>
              </a:r>
              <a:r>
                <a:rPr lang="zh-CN" altLang="en-US" sz="2800" b="1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带连接词、声明</a:t>
              </a:r>
              <a:r>
                <a:rPr lang="zh-CN" altLang="en-US" sz="2800" b="1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规范问题</a:t>
              </a:r>
              <a:endParaRPr lang="zh-CN" altLang="en-US" sz="28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610870" y="1213364"/>
            <a:ext cx="4371461" cy="0"/>
          </a:xfrm>
          <a:prstGeom prst="line">
            <a:avLst/>
          </a:prstGeom>
          <a:ln w="76200" cap="rnd">
            <a:gradFill>
              <a:gsLst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  <a:gs pos="20000">
                  <a:schemeClr val="accent2"/>
                </a:gs>
              </a:gsLst>
              <a:lin ang="120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506095" y="1302385"/>
            <a:ext cx="5253355" cy="4461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连接词（</a:t>
            </a:r>
            <a:r>
              <a:rPr lang="en-US" altLang="zh-CN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and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、</a:t>
            </a:r>
            <a:r>
              <a:rPr lang="en-US" altLang="zh-CN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or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、</a:t>
            </a:r>
            <a:r>
              <a:rPr lang="en-US" altLang="zh-CN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with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）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marL="742950" lvl="1" indent="-285750" algn="l"/>
            <a:r>
              <a:rPr lang="zh-CN" altLang="en-US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例子：</a:t>
            </a:r>
            <a:endParaRPr lang="zh-CN" altLang="en-US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lvl="1" algn="l"/>
            <a:r>
              <a:rPr lang="zh-CN" altLang="en-US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BSD-2-Clause</a:t>
            </a:r>
            <a:r>
              <a:rPr lang="en-US" altLang="zh-CN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and CC-BY-4.0</a:t>
            </a:r>
            <a:endParaRPr lang="en-US" altLang="zh-CN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lvl="1" algn="l"/>
            <a:r>
              <a:rPr lang="en-US" altLang="zh-CN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</a:t>
            </a:r>
            <a:endParaRPr lang="en-US" altLang="zh-CN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lvl="1" algn="l"/>
            <a:r>
              <a:rPr lang="en-US" altLang="zh-CN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</a:t>
            </a:r>
            <a:r>
              <a:rPr lang="zh-CN" altLang="en-US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BSD-2-Clause</a:t>
            </a:r>
            <a:r>
              <a:rPr lang="en-US" altLang="zh-CN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or </a:t>
            </a:r>
            <a:r>
              <a:rPr lang="en-US" altLang="zh-CN" b="1" dirty="0">
                <a:solidFill>
                  <a:srgbClr val="FF0000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AGPL-1.0-only</a:t>
            </a:r>
            <a:endParaRPr lang="en-US" altLang="zh-CN" b="1" dirty="0">
              <a:solidFill>
                <a:srgbClr val="FF0000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+mn-ea"/>
            </a:endParaRPr>
          </a:p>
          <a:p>
            <a:pPr lvl="1" algn="l"/>
            <a:endParaRPr lang="en-US" altLang="zh-CN" b="1" dirty="0">
              <a:solidFill>
                <a:srgbClr val="FF0000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+mn-ea"/>
            </a:endParaRPr>
          </a:p>
          <a:p>
            <a:pPr lvl="1" algn="l"/>
            <a:r>
              <a:rPr lang="en-US" altLang="zh-CN" b="1" dirty="0">
                <a:solidFill>
                  <a:srgbClr val="FF0000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</a:t>
            </a:r>
            <a:r>
              <a:rPr lang="zh-CN" altLang="en-US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BSD-2-Clause</a:t>
            </a:r>
            <a:r>
              <a:rPr lang="en-US" altLang="zh-CN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with </a:t>
            </a:r>
            <a:r>
              <a:rPr lang="en-US" altLang="zh-CN" b="1" dirty="0">
                <a:solidFill>
                  <a:srgbClr val="FF0000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AGPL-1.0-only</a:t>
            </a:r>
            <a:endParaRPr lang="en-US" altLang="zh-CN" b="1" dirty="0">
              <a:solidFill>
                <a:srgbClr val="FF0000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+mn-ea"/>
            </a:endParaRPr>
          </a:p>
          <a:p>
            <a:pPr lvl="1" algn="l"/>
            <a:endParaRPr lang="en-US" altLang="zh-CN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lvl="1" algn="l"/>
            <a:r>
              <a:rPr lang="en-US" altLang="zh-CN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AGPL-1.0-only </a:t>
            </a:r>
            <a:r>
              <a:rPr lang="en-US" altLang="zh-CN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with</a:t>
            </a:r>
            <a:r>
              <a:rPr lang="en-US" altLang="zh-CN" b="1" dirty="0">
                <a:solidFill>
                  <a:srgbClr val="FF0000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</a:t>
            </a:r>
            <a:r>
              <a:rPr lang="zh-CN" altLang="en-US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BSD-2-Clause</a:t>
            </a:r>
            <a:endParaRPr lang="en-US" altLang="zh-CN" b="1" dirty="0">
              <a:solidFill>
                <a:srgbClr val="FF0000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+mn-ea"/>
            </a:endParaRPr>
          </a:p>
          <a:p>
            <a:pPr algn="l"/>
            <a:endParaRPr lang="en-US" altLang="zh-CN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声明不规范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lvl="1" indent="0" algn="l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例子：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lvl="1" indent="0" algn="l"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	Apache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、CC-BY-SA、CDDL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grpSp>
        <p:nvGrpSpPr>
          <p:cNvPr id="21" name="Group 16"/>
          <p:cNvGrpSpPr/>
          <p:nvPr/>
        </p:nvGrpSpPr>
        <p:grpSpPr>
          <a:xfrm>
            <a:off x="4982331" y="1008265"/>
            <a:ext cx="410200" cy="410198"/>
            <a:chOff x="6463583" y="-678159"/>
            <a:chExt cx="410200" cy="410198"/>
          </a:xfrm>
        </p:grpSpPr>
        <p:sp>
          <p:nvSpPr>
            <p:cNvPr id="22" name="椭圆 21"/>
            <p:cNvSpPr/>
            <p:nvPr/>
          </p:nvSpPr>
          <p:spPr>
            <a:xfrm>
              <a:off x="6463583" y="-678159"/>
              <a:ext cx="410200" cy="410198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0000">
                  <a:schemeClr val="accent2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6" name="任意多边形 67"/>
            <p:cNvSpPr/>
            <p:nvPr/>
          </p:nvSpPr>
          <p:spPr>
            <a:xfrm>
              <a:off x="6579705" y="-562060"/>
              <a:ext cx="177954" cy="178001"/>
            </a:xfrm>
            <a:custGeom>
              <a:avLst/>
              <a:gdLst>
                <a:gd name="T0" fmla="*/ 3982 w 7964"/>
                <a:gd name="T1" fmla="*/ 4878 h 7964"/>
                <a:gd name="T2" fmla="*/ 5082 w 7964"/>
                <a:gd name="T3" fmla="*/ 3086 h 7964"/>
                <a:gd name="T4" fmla="*/ 2882 w 7964"/>
                <a:gd name="T5" fmla="*/ 3086 h 7964"/>
                <a:gd name="T6" fmla="*/ 3982 w 7964"/>
                <a:gd name="T7" fmla="*/ 4878 h 7964"/>
                <a:gd name="T8" fmla="*/ 7651 w 7964"/>
                <a:gd name="T9" fmla="*/ 2432 h 7964"/>
                <a:gd name="T10" fmla="*/ 6798 w 7964"/>
                <a:gd name="T11" fmla="*/ 1166 h 7964"/>
                <a:gd name="T12" fmla="*/ 5532 w 7964"/>
                <a:gd name="T13" fmla="*/ 313 h 7964"/>
                <a:gd name="T14" fmla="*/ 3982 w 7964"/>
                <a:gd name="T15" fmla="*/ 0 h 7964"/>
                <a:gd name="T16" fmla="*/ 2432 w 7964"/>
                <a:gd name="T17" fmla="*/ 313 h 7964"/>
                <a:gd name="T18" fmla="*/ 1166 w 7964"/>
                <a:gd name="T19" fmla="*/ 1166 h 7964"/>
                <a:gd name="T20" fmla="*/ 313 w 7964"/>
                <a:gd name="T21" fmla="*/ 2432 h 7964"/>
                <a:gd name="T22" fmla="*/ 0 w 7964"/>
                <a:gd name="T23" fmla="*/ 3982 h 7964"/>
                <a:gd name="T24" fmla="*/ 313 w 7964"/>
                <a:gd name="T25" fmla="*/ 5532 h 7964"/>
                <a:gd name="T26" fmla="*/ 1166 w 7964"/>
                <a:gd name="T27" fmla="*/ 6798 h 7964"/>
                <a:gd name="T28" fmla="*/ 2432 w 7964"/>
                <a:gd name="T29" fmla="*/ 7651 h 7964"/>
                <a:gd name="T30" fmla="*/ 3982 w 7964"/>
                <a:gd name="T31" fmla="*/ 7964 h 7964"/>
                <a:gd name="T32" fmla="*/ 5532 w 7964"/>
                <a:gd name="T33" fmla="*/ 7651 h 7964"/>
                <a:gd name="T34" fmla="*/ 6798 w 7964"/>
                <a:gd name="T35" fmla="*/ 6798 h 7964"/>
                <a:gd name="T36" fmla="*/ 7651 w 7964"/>
                <a:gd name="T37" fmla="*/ 5532 h 7964"/>
                <a:gd name="T38" fmla="*/ 7964 w 7964"/>
                <a:gd name="T39" fmla="*/ 3982 h 7964"/>
                <a:gd name="T40" fmla="*/ 7651 w 7964"/>
                <a:gd name="T41" fmla="*/ 2432 h 7964"/>
                <a:gd name="T42" fmla="*/ 5288 w 7964"/>
                <a:gd name="T43" fmla="*/ 3224 h 7964"/>
                <a:gd name="T44" fmla="*/ 4188 w 7964"/>
                <a:gd name="T45" fmla="*/ 5017 h 7964"/>
                <a:gd name="T46" fmla="*/ 3982 w 7964"/>
                <a:gd name="T47" fmla="*/ 5134 h 7964"/>
                <a:gd name="T48" fmla="*/ 3776 w 7964"/>
                <a:gd name="T49" fmla="*/ 5017 h 7964"/>
                <a:gd name="T50" fmla="*/ 2676 w 7964"/>
                <a:gd name="T51" fmla="*/ 3224 h 7964"/>
                <a:gd name="T52" fmla="*/ 2637 w 7964"/>
                <a:gd name="T53" fmla="*/ 3086 h 7964"/>
                <a:gd name="T54" fmla="*/ 2667 w 7964"/>
                <a:gd name="T55" fmla="*/ 2963 h 7964"/>
                <a:gd name="T56" fmla="*/ 2882 w 7964"/>
                <a:gd name="T57" fmla="*/ 2830 h 7964"/>
                <a:gd name="T58" fmla="*/ 5082 w 7964"/>
                <a:gd name="T59" fmla="*/ 2830 h 7964"/>
                <a:gd name="T60" fmla="*/ 5297 w 7964"/>
                <a:gd name="T61" fmla="*/ 2963 h 7964"/>
                <a:gd name="T62" fmla="*/ 5326 w 7964"/>
                <a:gd name="T63" fmla="*/ 3086 h 7964"/>
                <a:gd name="T64" fmla="*/ 5288 w 7964"/>
                <a:gd name="T65" fmla="*/ 3224 h 7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64" h="7964">
                  <a:moveTo>
                    <a:pt x="3982" y="4878"/>
                  </a:moveTo>
                  <a:lnTo>
                    <a:pt x="5082" y="3086"/>
                  </a:lnTo>
                  <a:lnTo>
                    <a:pt x="2882" y="3086"/>
                  </a:lnTo>
                  <a:lnTo>
                    <a:pt x="3982" y="4878"/>
                  </a:lnTo>
                  <a:close/>
                  <a:moveTo>
                    <a:pt x="7651" y="2432"/>
                  </a:moveTo>
                  <a:cubicBezTo>
                    <a:pt x="7451" y="1958"/>
                    <a:pt x="7164" y="1532"/>
                    <a:pt x="6798" y="1166"/>
                  </a:cubicBezTo>
                  <a:cubicBezTo>
                    <a:pt x="6432" y="800"/>
                    <a:pt x="6006" y="513"/>
                    <a:pt x="5532" y="313"/>
                  </a:cubicBezTo>
                  <a:cubicBezTo>
                    <a:pt x="5041" y="105"/>
                    <a:pt x="4520" y="0"/>
                    <a:pt x="3982" y="0"/>
                  </a:cubicBezTo>
                  <a:cubicBezTo>
                    <a:pt x="3444" y="0"/>
                    <a:pt x="2923" y="105"/>
                    <a:pt x="2432" y="313"/>
                  </a:cubicBezTo>
                  <a:cubicBezTo>
                    <a:pt x="1958" y="513"/>
                    <a:pt x="1532" y="800"/>
                    <a:pt x="1166" y="1166"/>
                  </a:cubicBezTo>
                  <a:cubicBezTo>
                    <a:pt x="800" y="1532"/>
                    <a:pt x="513" y="1958"/>
                    <a:pt x="313" y="2432"/>
                  </a:cubicBezTo>
                  <a:cubicBezTo>
                    <a:pt x="105" y="2923"/>
                    <a:pt x="0" y="3444"/>
                    <a:pt x="0" y="3982"/>
                  </a:cubicBezTo>
                  <a:cubicBezTo>
                    <a:pt x="0" y="4520"/>
                    <a:pt x="105" y="5041"/>
                    <a:pt x="313" y="5532"/>
                  </a:cubicBezTo>
                  <a:cubicBezTo>
                    <a:pt x="513" y="6006"/>
                    <a:pt x="800" y="6432"/>
                    <a:pt x="1166" y="6798"/>
                  </a:cubicBezTo>
                  <a:cubicBezTo>
                    <a:pt x="1532" y="7164"/>
                    <a:pt x="1958" y="7451"/>
                    <a:pt x="2432" y="7651"/>
                  </a:cubicBezTo>
                  <a:cubicBezTo>
                    <a:pt x="2923" y="7859"/>
                    <a:pt x="3444" y="7964"/>
                    <a:pt x="3982" y="7964"/>
                  </a:cubicBezTo>
                  <a:cubicBezTo>
                    <a:pt x="4520" y="7964"/>
                    <a:pt x="5041" y="7859"/>
                    <a:pt x="5532" y="7651"/>
                  </a:cubicBezTo>
                  <a:cubicBezTo>
                    <a:pt x="6006" y="7451"/>
                    <a:pt x="6432" y="7164"/>
                    <a:pt x="6798" y="6798"/>
                  </a:cubicBezTo>
                  <a:cubicBezTo>
                    <a:pt x="7164" y="6432"/>
                    <a:pt x="7451" y="6006"/>
                    <a:pt x="7651" y="5532"/>
                  </a:cubicBezTo>
                  <a:cubicBezTo>
                    <a:pt x="7859" y="5041"/>
                    <a:pt x="7964" y="4520"/>
                    <a:pt x="7964" y="3982"/>
                  </a:cubicBezTo>
                  <a:cubicBezTo>
                    <a:pt x="7964" y="3444"/>
                    <a:pt x="7859" y="2923"/>
                    <a:pt x="7651" y="2432"/>
                  </a:cubicBezTo>
                  <a:close/>
                  <a:moveTo>
                    <a:pt x="5288" y="3224"/>
                  </a:moveTo>
                  <a:lnTo>
                    <a:pt x="4188" y="5017"/>
                  </a:lnTo>
                  <a:cubicBezTo>
                    <a:pt x="4143" y="5090"/>
                    <a:pt x="4065" y="5134"/>
                    <a:pt x="3982" y="5134"/>
                  </a:cubicBezTo>
                  <a:cubicBezTo>
                    <a:pt x="3899" y="5134"/>
                    <a:pt x="3821" y="5090"/>
                    <a:pt x="3776" y="5017"/>
                  </a:cubicBezTo>
                  <a:lnTo>
                    <a:pt x="2676" y="3224"/>
                  </a:lnTo>
                  <a:cubicBezTo>
                    <a:pt x="2651" y="3182"/>
                    <a:pt x="2637" y="3134"/>
                    <a:pt x="2637" y="3086"/>
                  </a:cubicBezTo>
                  <a:cubicBezTo>
                    <a:pt x="2637" y="3044"/>
                    <a:pt x="2647" y="3001"/>
                    <a:pt x="2667" y="2963"/>
                  </a:cubicBezTo>
                  <a:cubicBezTo>
                    <a:pt x="2710" y="2881"/>
                    <a:pt x="2792" y="2830"/>
                    <a:pt x="2882" y="2830"/>
                  </a:cubicBezTo>
                  <a:lnTo>
                    <a:pt x="5082" y="2830"/>
                  </a:lnTo>
                  <a:cubicBezTo>
                    <a:pt x="5171" y="2830"/>
                    <a:pt x="5254" y="2881"/>
                    <a:pt x="5297" y="2963"/>
                  </a:cubicBezTo>
                  <a:cubicBezTo>
                    <a:pt x="5317" y="3001"/>
                    <a:pt x="5326" y="3044"/>
                    <a:pt x="5326" y="3086"/>
                  </a:cubicBezTo>
                  <a:cubicBezTo>
                    <a:pt x="5326" y="3134"/>
                    <a:pt x="5313" y="3182"/>
                    <a:pt x="5288" y="3224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487160" y="1418590"/>
            <a:ext cx="384810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旧门禁不支持带连接词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判断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旧门禁无法提示声明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不规范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336030" y="1213527"/>
            <a:ext cx="4371461" cy="0"/>
          </a:xfrm>
          <a:prstGeom prst="line">
            <a:avLst/>
          </a:prstGeom>
          <a:ln w="76200" cap="rnd">
            <a:gradFill>
              <a:gsLst>
                <a:gs pos="100000">
                  <a:schemeClr val="accent5">
                    <a:lumMod val="60000"/>
                    <a:lumOff val="40000"/>
                    <a:alpha val="0"/>
                  </a:schemeClr>
                </a:gs>
                <a:gs pos="20000">
                  <a:schemeClr val="accent5"/>
                </a:gs>
              </a:gsLst>
              <a:lin ang="120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10707370" y="1024890"/>
            <a:ext cx="410210" cy="41021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60000">
                <a:schemeClr val="accent5"/>
              </a:gs>
            </a:gsLst>
            <a:lin ang="2700000" scaled="0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5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7" name="任意多边形 67"/>
          <p:cNvSpPr/>
          <p:nvPr/>
        </p:nvSpPr>
        <p:spPr>
          <a:xfrm>
            <a:off x="10823613" y="1140874"/>
            <a:ext cx="177954" cy="178001"/>
          </a:xfrm>
          <a:custGeom>
            <a:avLst/>
            <a:gdLst>
              <a:gd name="T0" fmla="*/ 3982 w 7964"/>
              <a:gd name="T1" fmla="*/ 4878 h 7964"/>
              <a:gd name="T2" fmla="*/ 5082 w 7964"/>
              <a:gd name="T3" fmla="*/ 3086 h 7964"/>
              <a:gd name="T4" fmla="*/ 2882 w 7964"/>
              <a:gd name="T5" fmla="*/ 3086 h 7964"/>
              <a:gd name="T6" fmla="*/ 3982 w 7964"/>
              <a:gd name="T7" fmla="*/ 4878 h 7964"/>
              <a:gd name="T8" fmla="*/ 7651 w 7964"/>
              <a:gd name="T9" fmla="*/ 2432 h 7964"/>
              <a:gd name="T10" fmla="*/ 6798 w 7964"/>
              <a:gd name="T11" fmla="*/ 1166 h 7964"/>
              <a:gd name="T12" fmla="*/ 5532 w 7964"/>
              <a:gd name="T13" fmla="*/ 313 h 7964"/>
              <a:gd name="T14" fmla="*/ 3982 w 7964"/>
              <a:gd name="T15" fmla="*/ 0 h 7964"/>
              <a:gd name="T16" fmla="*/ 2432 w 7964"/>
              <a:gd name="T17" fmla="*/ 313 h 7964"/>
              <a:gd name="T18" fmla="*/ 1166 w 7964"/>
              <a:gd name="T19" fmla="*/ 1166 h 7964"/>
              <a:gd name="T20" fmla="*/ 313 w 7964"/>
              <a:gd name="T21" fmla="*/ 2432 h 7964"/>
              <a:gd name="T22" fmla="*/ 0 w 7964"/>
              <a:gd name="T23" fmla="*/ 3982 h 7964"/>
              <a:gd name="T24" fmla="*/ 313 w 7964"/>
              <a:gd name="T25" fmla="*/ 5532 h 7964"/>
              <a:gd name="T26" fmla="*/ 1166 w 7964"/>
              <a:gd name="T27" fmla="*/ 6798 h 7964"/>
              <a:gd name="T28" fmla="*/ 2432 w 7964"/>
              <a:gd name="T29" fmla="*/ 7651 h 7964"/>
              <a:gd name="T30" fmla="*/ 3982 w 7964"/>
              <a:gd name="T31" fmla="*/ 7964 h 7964"/>
              <a:gd name="T32" fmla="*/ 5532 w 7964"/>
              <a:gd name="T33" fmla="*/ 7651 h 7964"/>
              <a:gd name="T34" fmla="*/ 6798 w 7964"/>
              <a:gd name="T35" fmla="*/ 6798 h 7964"/>
              <a:gd name="T36" fmla="*/ 7651 w 7964"/>
              <a:gd name="T37" fmla="*/ 5532 h 7964"/>
              <a:gd name="T38" fmla="*/ 7964 w 7964"/>
              <a:gd name="T39" fmla="*/ 3982 h 7964"/>
              <a:gd name="T40" fmla="*/ 7651 w 7964"/>
              <a:gd name="T41" fmla="*/ 2432 h 7964"/>
              <a:gd name="T42" fmla="*/ 5288 w 7964"/>
              <a:gd name="T43" fmla="*/ 3224 h 7964"/>
              <a:gd name="T44" fmla="*/ 4188 w 7964"/>
              <a:gd name="T45" fmla="*/ 5017 h 7964"/>
              <a:gd name="T46" fmla="*/ 3982 w 7964"/>
              <a:gd name="T47" fmla="*/ 5134 h 7964"/>
              <a:gd name="T48" fmla="*/ 3776 w 7964"/>
              <a:gd name="T49" fmla="*/ 5017 h 7964"/>
              <a:gd name="T50" fmla="*/ 2676 w 7964"/>
              <a:gd name="T51" fmla="*/ 3224 h 7964"/>
              <a:gd name="T52" fmla="*/ 2637 w 7964"/>
              <a:gd name="T53" fmla="*/ 3086 h 7964"/>
              <a:gd name="T54" fmla="*/ 2667 w 7964"/>
              <a:gd name="T55" fmla="*/ 2963 h 7964"/>
              <a:gd name="T56" fmla="*/ 2882 w 7964"/>
              <a:gd name="T57" fmla="*/ 2830 h 7964"/>
              <a:gd name="T58" fmla="*/ 5082 w 7964"/>
              <a:gd name="T59" fmla="*/ 2830 h 7964"/>
              <a:gd name="T60" fmla="*/ 5297 w 7964"/>
              <a:gd name="T61" fmla="*/ 2963 h 7964"/>
              <a:gd name="T62" fmla="*/ 5326 w 7964"/>
              <a:gd name="T63" fmla="*/ 3086 h 7964"/>
              <a:gd name="T64" fmla="*/ 5288 w 7964"/>
              <a:gd name="T65" fmla="*/ 3224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64" h="7964">
                <a:moveTo>
                  <a:pt x="3982" y="4878"/>
                </a:moveTo>
                <a:lnTo>
                  <a:pt x="5082" y="3086"/>
                </a:lnTo>
                <a:lnTo>
                  <a:pt x="2882" y="3086"/>
                </a:lnTo>
                <a:lnTo>
                  <a:pt x="3982" y="4878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88" y="3224"/>
                </a:moveTo>
                <a:lnTo>
                  <a:pt x="4188" y="5017"/>
                </a:lnTo>
                <a:cubicBezTo>
                  <a:pt x="4143" y="5090"/>
                  <a:pt x="4065" y="5134"/>
                  <a:pt x="3982" y="5134"/>
                </a:cubicBezTo>
                <a:cubicBezTo>
                  <a:pt x="3899" y="5134"/>
                  <a:pt x="3821" y="5090"/>
                  <a:pt x="3776" y="5017"/>
                </a:cubicBezTo>
                <a:lnTo>
                  <a:pt x="2676" y="3224"/>
                </a:lnTo>
                <a:cubicBezTo>
                  <a:pt x="2651" y="3182"/>
                  <a:pt x="2637" y="3134"/>
                  <a:pt x="2637" y="3086"/>
                </a:cubicBezTo>
                <a:cubicBezTo>
                  <a:pt x="2637" y="3044"/>
                  <a:pt x="2647" y="3001"/>
                  <a:pt x="2667" y="2963"/>
                </a:cubicBezTo>
                <a:cubicBezTo>
                  <a:pt x="2710" y="2881"/>
                  <a:pt x="2792" y="2830"/>
                  <a:pt x="2882" y="2830"/>
                </a:cubicBezTo>
                <a:lnTo>
                  <a:pt x="5082" y="2830"/>
                </a:lnTo>
                <a:cubicBezTo>
                  <a:pt x="5171" y="2830"/>
                  <a:pt x="5254" y="2881"/>
                  <a:pt x="5297" y="2963"/>
                </a:cubicBezTo>
                <a:cubicBezTo>
                  <a:pt x="5317" y="3001"/>
                  <a:pt x="5326" y="3044"/>
                  <a:pt x="5326" y="3086"/>
                </a:cubicBezTo>
                <a:cubicBezTo>
                  <a:pt x="5326" y="3134"/>
                  <a:pt x="5313" y="3182"/>
                  <a:pt x="5288" y="3224"/>
                </a:cubicBezTo>
                <a:close/>
              </a:path>
            </a:pathLst>
          </a:custGeom>
          <a:solidFill>
            <a:srgbClr val="FFFFFF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6336889" y="3402908"/>
            <a:ext cx="4370070" cy="26670"/>
          </a:xfrm>
          <a:prstGeom prst="line">
            <a:avLst/>
          </a:prstGeom>
          <a:ln w="76200" cap="rnd">
            <a:gradFill>
              <a:gsLst>
                <a:gs pos="100000">
                  <a:schemeClr val="accent4">
                    <a:lumMod val="60000"/>
                    <a:lumOff val="40000"/>
                    <a:alpha val="0"/>
                  </a:schemeClr>
                </a:gs>
                <a:gs pos="20000">
                  <a:schemeClr val="accent4"/>
                </a:gs>
              </a:gsLst>
              <a:lin ang="120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10707370" y="3224530"/>
            <a:ext cx="410210" cy="410210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60000">
                <a:schemeClr val="accent4"/>
              </a:gs>
            </a:gsLst>
            <a:lin ang="2700000" scaled="0"/>
          </a:gradFill>
          <a:ln w="57150" cap="rnd">
            <a:noFill/>
            <a:prstDash val="solid"/>
            <a:round/>
          </a:ln>
          <a:effectLst>
            <a:outerShdw blurRad="76200" dist="50800" dir="5400000" algn="ctr" rotWithShape="0">
              <a:schemeClr val="accent4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765"/>
            <a:endParaRPr lang="zh-CN" altLang="en-US" sz="2000" b="1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87160" y="3642995"/>
            <a:ext cx="32346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新门禁支持带连词</a:t>
            </a:r>
            <a:r>
              <a:rPr lang="zh-CN" altLang="en-US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判断</a:t>
            </a:r>
            <a:endParaRPr lang="zh-CN" altLang="en-US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8" name="任意多边形 67"/>
          <p:cNvSpPr/>
          <p:nvPr/>
        </p:nvSpPr>
        <p:spPr>
          <a:xfrm>
            <a:off x="10823613" y="3340514"/>
            <a:ext cx="177954" cy="178001"/>
          </a:xfrm>
          <a:custGeom>
            <a:avLst/>
            <a:gdLst>
              <a:gd name="T0" fmla="*/ 3982 w 7964"/>
              <a:gd name="T1" fmla="*/ 4878 h 7964"/>
              <a:gd name="T2" fmla="*/ 5082 w 7964"/>
              <a:gd name="T3" fmla="*/ 3086 h 7964"/>
              <a:gd name="T4" fmla="*/ 2882 w 7964"/>
              <a:gd name="T5" fmla="*/ 3086 h 7964"/>
              <a:gd name="T6" fmla="*/ 3982 w 7964"/>
              <a:gd name="T7" fmla="*/ 4878 h 7964"/>
              <a:gd name="T8" fmla="*/ 7651 w 7964"/>
              <a:gd name="T9" fmla="*/ 2432 h 7964"/>
              <a:gd name="T10" fmla="*/ 6798 w 7964"/>
              <a:gd name="T11" fmla="*/ 1166 h 7964"/>
              <a:gd name="T12" fmla="*/ 5532 w 7964"/>
              <a:gd name="T13" fmla="*/ 313 h 7964"/>
              <a:gd name="T14" fmla="*/ 3982 w 7964"/>
              <a:gd name="T15" fmla="*/ 0 h 7964"/>
              <a:gd name="T16" fmla="*/ 2432 w 7964"/>
              <a:gd name="T17" fmla="*/ 313 h 7964"/>
              <a:gd name="T18" fmla="*/ 1166 w 7964"/>
              <a:gd name="T19" fmla="*/ 1166 h 7964"/>
              <a:gd name="T20" fmla="*/ 313 w 7964"/>
              <a:gd name="T21" fmla="*/ 2432 h 7964"/>
              <a:gd name="T22" fmla="*/ 0 w 7964"/>
              <a:gd name="T23" fmla="*/ 3982 h 7964"/>
              <a:gd name="T24" fmla="*/ 313 w 7964"/>
              <a:gd name="T25" fmla="*/ 5532 h 7964"/>
              <a:gd name="T26" fmla="*/ 1166 w 7964"/>
              <a:gd name="T27" fmla="*/ 6798 h 7964"/>
              <a:gd name="T28" fmla="*/ 2432 w 7964"/>
              <a:gd name="T29" fmla="*/ 7651 h 7964"/>
              <a:gd name="T30" fmla="*/ 3982 w 7964"/>
              <a:gd name="T31" fmla="*/ 7964 h 7964"/>
              <a:gd name="T32" fmla="*/ 5532 w 7964"/>
              <a:gd name="T33" fmla="*/ 7651 h 7964"/>
              <a:gd name="T34" fmla="*/ 6798 w 7964"/>
              <a:gd name="T35" fmla="*/ 6798 h 7964"/>
              <a:gd name="T36" fmla="*/ 7651 w 7964"/>
              <a:gd name="T37" fmla="*/ 5532 h 7964"/>
              <a:gd name="T38" fmla="*/ 7964 w 7964"/>
              <a:gd name="T39" fmla="*/ 3982 h 7964"/>
              <a:gd name="T40" fmla="*/ 7651 w 7964"/>
              <a:gd name="T41" fmla="*/ 2432 h 7964"/>
              <a:gd name="T42" fmla="*/ 5288 w 7964"/>
              <a:gd name="T43" fmla="*/ 3224 h 7964"/>
              <a:gd name="T44" fmla="*/ 4188 w 7964"/>
              <a:gd name="T45" fmla="*/ 5017 h 7964"/>
              <a:gd name="T46" fmla="*/ 3982 w 7964"/>
              <a:gd name="T47" fmla="*/ 5134 h 7964"/>
              <a:gd name="T48" fmla="*/ 3776 w 7964"/>
              <a:gd name="T49" fmla="*/ 5017 h 7964"/>
              <a:gd name="T50" fmla="*/ 2676 w 7964"/>
              <a:gd name="T51" fmla="*/ 3224 h 7964"/>
              <a:gd name="T52" fmla="*/ 2637 w 7964"/>
              <a:gd name="T53" fmla="*/ 3086 h 7964"/>
              <a:gd name="T54" fmla="*/ 2667 w 7964"/>
              <a:gd name="T55" fmla="*/ 2963 h 7964"/>
              <a:gd name="T56" fmla="*/ 2882 w 7964"/>
              <a:gd name="T57" fmla="*/ 2830 h 7964"/>
              <a:gd name="T58" fmla="*/ 5082 w 7964"/>
              <a:gd name="T59" fmla="*/ 2830 h 7964"/>
              <a:gd name="T60" fmla="*/ 5297 w 7964"/>
              <a:gd name="T61" fmla="*/ 2963 h 7964"/>
              <a:gd name="T62" fmla="*/ 5326 w 7964"/>
              <a:gd name="T63" fmla="*/ 3086 h 7964"/>
              <a:gd name="T64" fmla="*/ 5288 w 7964"/>
              <a:gd name="T65" fmla="*/ 3224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64" h="7964">
                <a:moveTo>
                  <a:pt x="3982" y="4878"/>
                </a:moveTo>
                <a:lnTo>
                  <a:pt x="5082" y="3086"/>
                </a:lnTo>
                <a:lnTo>
                  <a:pt x="2882" y="3086"/>
                </a:lnTo>
                <a:lnTo>
                  <a:pt x="3982" y="4878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88" y="3224"/>
                </a:moveTo>
                <a:lnTo>
                  <a:pt x="4188" y="5017"/>
                </a:lnTo>
                <a:cubicBezTo>
                  <a:pt x="4143" y="5090"/>
                  <a:pt x="4065" y="5134"/>
                  <a:pt x="3982" y="5134"/>
                </a:cubicBezTo>
                <a:cubicBezTo>
                  <a:pt x="3899" y="5134"/>
                  <a:pt x="3821" y="5090"/>
                  <a:pt x="3776" y="5017"/>
                </a:cubicBezTo>
                <a:lnTo>
                  <a:pt x="2676" y="3224"/>
                </a:lnTo>
                <a:cubicBezTo>
                  <a:pt x="2651" y="3182"/>
                  <a:pt x="2637" y="3134"/>
                  <a:pt x="2637" y="3086"/>
                </a:cubicBezTo>
                <a:cubicBezTo>
                  <a:pt x="2637" y="3044"/>
                  <a:pt x="2647" y="3001"/>
                  <a:pt x="2667" y="2963"/>
                </a:cubicBezTo>
                <a:cubicBezTo>
                  <a:pt x="2710" y="2881"/>
                  <a:pt x="2792" y="2830"/>
                  <a:pt x="2882" y="2830"/>
                </a:cubicBezTo>
                <a:lnTo>
                  <a:pt x="5082" y="2830"/>
                </a:lnTo>
                <a:cubicBezTo>
                  <a:pt x="5171" y="2830"/>
                  <a:pt x="5254" y="2881"/>
                  <a:pt x="5297" y="2963"/>
                </a:cubicBezTo>
                <a:cubicBezTo>
                  <a:pt x="5317" y="3001"/>
                  <a:pt x="5326" y="3044"/>
                  <a:pt x="5326" y="3086"/>
                </a:cubicBezTo>
                <a:cubicBezTo>
                  <a:pt x="5326" y="3134"/>
                  <a:pt x="5313" y="3182"/>
                  <a:pt x="5288" y="3224"/>
                </a:cubicBezTo>
                <a:close/>
              </a:path>
            </a:pathLst>
          </a:custGeom>
          <a:solidFill>
            <a:srgbClr val="FFFFFF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18" name="任意多边形 67"/>
          <p:cNvSpPr/>
          <p:nvPr/>
        </p:nvSpPr>
        <p:spPr>
          <a:xfrm>
            <a:off x="10950613" y="1267874"/>
            <a:ext cx="177954" cy="178001"/>
          </a:xfrm>
          <a:custGeom>
            <a:avLst/>
            <a:gdLst>
              <a:gd name="T0" fmla="*/ 3982 w 7964"/>
              <a:gd name="T1" fmla="*/ 4878 h 7964"/>
              <a:gd name="T2" fmla="*/ 5082 w 7964"/>
              <a:gd name="T3" fmla="*/ 3086 h 7964"/>
              <a:gd name="T4" fmla="*/ 2882 w 7964"/>
              <a:gd name="T5" fmla="*/ 3086 h 7964"/>
              <a:gd name="T6" fmla="*/ 3982 w 7964"/>
              <a:gd name="T7" fmla="*/ 4878 h 7964"/>
              <a:gd name="T8" fmla="*/ 7651 w 7964"/>
              <a:gd name="T9" fmla="*/ 2432 h 7964"/>
              <a:gd name="T10" fmla="*/ 6798 w 7964"/>
              <a:gd name="T11" fmla="*/ 1166 h 7964"/>
              <a:gd name="T12" fmla="*/ 5532 w 7964"/>
              <a:gd name="T13" fmla="*/ 313 h 7964"/>
              <a:gd name="T14" fmla="*/ 3982 w 7964"/>
              <a:gd name="T15" fmla="*/ 0 h 7964"/>
              <a:gd name="T16" fmla="*/ 2432 w 7964"/>
              <a:gd name="T17" fmla="*/ 313 h 7964"/>
              <a:gd name="T18" fmla="*/ 1166 w 7964"/>
              <a:gd name="T19" fmla="*/ 1166 h 7964"/>
              <a:gd name="T20" fmla="*/ 313 w 7964"/>
              <a:gd name="T21" fmla="*/ 2432 h 7964"/>
              <a:gd name="T22" fmla="*/ 0 w 7964"/>
              <a:gd name="T23" fmla="*/ 3982 h 7964"/>
              <a:gd name="T24" fmla="*/ 313 w 7964"/>
              <a:gd name="T25" fmla="*/ 5532 h 7964"/>
              <a:gd name="T26" fmla="*/ 1166 w 7964"/>
              <a:gd name="T27" fmla="*/ 6798 h 7964"/>
              <a:gd name="T28" fmla="*/ 2432 w 7964"/>
              <a:gd name="T29" fmla="*/ 7651 h 7964"/>
              <a:gd name="T30" fmla="*/ 3982 w 7964"/>
              <a:gd name="T31" fmla="*/ 7964 h 7964"/>
              <a:gd name="T32" fmla="*/ 5532 w 7964"/>
              <a:gd name="T33" fmla="*/ 7651 h 7964"/>
              <a:gd name="T34" fmla="*/ 6798 w 7964"/>
              <a:gd name="T35" fmla="*/ 6798 h 7964"/>
              <a:gd name="T36" fmla="*/ 7651 w 7964"/>
              <a:gd name="T37" fmla="*/ 5532 h 7964"/>
              <a:gd name="T38" fmla="*/ 7964 w 7964"/>
              <a:gd name="T39" fmla="*/ 3982 h 7964"/>
              <a:gd name="T40" fmla="*/ 7651 w 7964"/>
              <a:gd name="T41" fmla="*/ 2432 h 7964"/>
              <a:gd name="T42" fmla="*/ 5288 w 7964"/>
              <a:gd name="T43" fmla="*/ 3224 h 7964"/>
              <a:gd name="T44" fmla="*/ 4188 w 7964"/>
              <a:gd name="T45" fmla="*/ 5017 h 7964"/>
              <a:gd name="T46" fmla="*/ 3982 w 7964"/>
              <a:gd name="T47" fmla="*/ 5134 h 7964"/>
              <a:gd name="T48" fmla="*/ 3776 w 7964"/>
              <a:gd name="T49" fmla="*/ 5017 h 7964"/>
              <a:gd name="T50" fmla="*/ 2676 w 7964"/>
              <a:gd name="T51" fmla="*/ 3224 h 7964"/>
              <a:gd name="T52" fmla="*/ 2637 w 7964"/>
              <a:gd name="T53" fmla="*/ 3086 h 7964"/>
              <a:gd name="T54" fmla="*/ 2667 w 7964"/>
              <a:gd name="T55" fmla="*/ 2963 h 7964"/>
              <a:gd name="T56" fmla="*/ 2882 w 7964"/>
              <a:gd name="T57" fmla="*/ 2830 h 7964"/>
              <a:gd name="T58" fmla="*/ 5082 w 7964"/>
              <a:gd name="T59" fmla="*/ 2830 h 7964"/>
              <a:gd name="T60" fmla="*/ 5297 w 7964"/>
              <a:gd name="T61" fmla="*/ 2963 h 7964"/>
              <a:gd name="T62" fmla="*/ 5326 w 7964"/>
              <a:gd name="T63" fmla="*/ 3086 h 7964"/>
              <a:gd name="T64" fmla="*/ 5288 w 7964"/>
              <a:gd name="T65" fmla="*/ 3224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64" h="7964">
                <a:moveTo>
                  <a:pt x="3982" y="4878"/>
                </a:moveTo>
                <a:lnTo>
                  <a:pt x="5082" y="3086"/>
                </a:lnTo>
                <a:lnTo>
                  <a:pt x="2882" y="3086"/>
                </a:lnTo>
                <a:lnTo>
                  <a:pt x="3982" y="4878"/>
                </a:lnTo>
                <a:close/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5288" y="3224"/>
                </a:moveTo>
                <a:lnTo>
                  <a:pt x="4188" y="5017"/>
                </a:lnTo>
                <a:cubicBezTo>
                  <a:pt x="4143" y="5090"/>
                  <a:pt x="4065" y="5134"/>
                  <a:pt x="3982" y="5134"/>
                </a:cubicBezTo>
                <a:cubicBezTo>
                  <a:pt x="3899" y="5134"/>
                  <a:pt x="3821" y="5090"/>
                  <a:pt x="3776" y="5017"/>
                </a:cubicBezTo>
                <a:lnTo>
                  <a:pt x="2676" y="3224"/>
                </a:lnTo>
                <a:cubicBezTo>
                  <a:pt x="2651" y="3182"/>
                  <a:pt x="2637" y="3134"/>
                  <a:pt x="2637" y="3086"/>
                </a:cubicBezTo>
                <a:cubicBezTo>
                  <a:pt x="2637" y="3044"/>
                  <a:pt x="2647" y="3001"/>
                  <a:pt x="2667" y="2963"/>
                </a:cubicBezTo>
                <a:cubicBezTo>
                  <a:pt x="2710" y="2881"/>
                  <a:pt x="2792" y="2830"/>
                  <a:pt x="2882" y="2830"/>
                </a:cubicBezTo>
                <a:lnTo>
                  <a:pt x="5082" y="2830"/>
                </a:lnTo>
                <a:cubicBezTo>
                  <a:pt x="5171" y="2830"/>
                  <a:pt x="5254" y="2881"/>
                  <a:pt x="5297" y="2963"/>
                </a:cubicBezTo>
                <a:cubicBezTo>
                  <a:pt x="5317" y="3001"/>
                  <a:pt x="5326" y="3044"/>
                  <a:pt x="5326" y="3086"/>
                </a:cubicBezTo>
                <a:cubicBezTo>
                  <a:pt x="5326" y="3134"/>
                  <a:pt x="5313" y="3182"/>
                  <a:pt x="5288" y="3224"/>
                </a:cubicBezTo>
                <a:close/>
              </a:path>
            </a:pathLst>
          </a:custGeom>
          <a:solidFill>
            <a:srgbClr val="FFFFFF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42405" y="4106545"/>
            <a:ext cx="5495290" cy="2750820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p>
            <a:pPr algn="l"/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复杂的复合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判断：</a:t>
            </a:r>
            <a:endParaRPr lang="zh-CN" altLang="en-US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 BSD-2-Clause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 or ((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AGPL-1.0-only 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with</a:t>
            </a:r>
            <a:r>
              <a:rPr lang="en-US" altLang="zh-CN" sz="1600" b="1" dirty="0">
                <a:solidFill>
                  <a:srgbClr val="FF0000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Apache-1.0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) and CC-BY-4.0)</a:t>
            </a:r>
            <a:endParaRPr lang="en-US" altLang="zh-CN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en-US" altLang="zh-CN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提示声明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不规范：</a:t>
            </a:r>
            <a:endParaRPr lang="zh-CN" altLang="en-US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 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BSD-2-Clause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or Apache——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提示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Apache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声明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不规范</a:t>
            </a:r>
            <a:endParaRPr lang="zh-CN" altLang="en-US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+mn-ea"/>
            </a:endParaRPr>
          </a:p>
          <a:p>
            <a:pPr algn="l"/>
            <a:endParaRPr lang="zh-CN" altLang="en-US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+mn-ea"/>
            </a:endParaRPr>
          </a:p>
          <a:p>
            <a:pPr algn="l"/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空格连接的不规范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许可证：</a:t>
            </a:r>
            <a:endParaRPr lang="zh-CN" altLang="en-US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+mn-ea"/>
            </a:endParaRPr>
          </a:p>
          <a:p>
            <a:pPr algn="l"/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BSD-2-Clause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Apache-1.0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CC-BY-4.0</a:t>
            </a:r>
            <a:endParaRPr lang="en-US" altLang="zh-CN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+mn-ea"/>
            </a:endParaRPr>
          </a:p>
          <a:p>
            <a:pPr algn="l"/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——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无法通过，提示需要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R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eview</a:t>
            </a:r>
            <a:endParaRPr lang="en-US" altLang="zh-CN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2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5274" y="93269"/>
            <a:ext cx="3813175" cy="629920"/>
            <a:chOff x="243529" y="103429"/>
            <a:chExt cx="3813175" cy="629920"/>
          </a:xfrm>
        </p:grpSpPr>
        <p:sp>
          <p:nvSpPr>
            <p:cNvPr id="3" name="iṧḻíḑè"/>
            <p:cNvSpPr/>
            <p:nvPr/>
          </p:nvSpPr>
          <p:spPr>
            <a:xfrm>
              <a:off x="243529" y="217906"/>
              <a:ext cx="366611" cy="487128"/>
            </a:xfrm>
            <a:custGeom>
              <a:avLst/>
              <a:gdLst>
                <a:gd name="connsiteX0" fmla="*/ 0 w 21600"/>
                <a:gd name="connsiteY0" fmla="*/ 7 h 21607"/>
                <a:gd name="connsiteX1" fmla="*/ 11937 w 21600"/>
                <a:gd name="connsiteY1" fmla="*/ 21607 h 21607"/>
                <a:gd name="connsiteX2" fmla="*/ 21600 w 21600"/>
                <a:gd name="connsiteY2" fmla="*/ 10558 h 21607"/>
                <a:gd name="connsiteX3" fmla="*/ 11937 w 21600"/>
                <a:gd name="connsiteY3" fmla="*/ 0 h 21607"/>
                <a:gd name="connsiteX4" fmla="*/ 0 w 21600"/>
                <a:gd name="connsiteY4" fmla="*/ 7 h 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607" extrusionOk="0">
                  <a:moveTo>
                    <a:pt x="0" y="7"/>
                  </a:moveTo>
                  <a:lnTo>
                    <a:pt x="11937" y="21607"/>
                  </a:lnTo>
                  <a:lnTo>
                    <a:pt x="21600" y="10558"/>
                  </a:lnTo>
                  <a:lnTo>
                    <a:pt x="1193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4" name="íšļîḑe"/>
            <p:cNvSpPr/>
            <p:nvPr/>
          </p:nvSpPr>
          <p:spPr>
            <a:xfrm rot="10800000" flipH="1">
              <a:off x="247534" y="217903"/>
              <a:ext cx="367359" cy="487949"/>
            </a:xfrm>
            <a:custGeom>
              <a:avLst/>
              <a:gdLst>
                <a:gd name="connsiteX0" fmla="*/ 0 w 21563"/>
                <a:gd name="connsiteY0" fmla="*/ 0 h 21492"/>
                <a:gd name="connsiteX1" fmla="*/ 11774 w 21563"/>
                <a:gd name="connsiteY1" fmla="*/ 21492 h 21492"/>
                <a:gd name="connsiteX2" fmla="*/ 21563 w 21563"/>
                <a:gd name="connsiteY2" fmla="*/ 11065 h 21492"/>
                <a:gd name="connsiteX3" fmla="*/ 11835 w 21563"/>
                <a:gd name="connsiteY3" fmla="*/ 58 h 21492"/>
                <a:gd name="connsiteX4" fmla="*/ 0 w 21563"/>
                <a:gd name="connsiteY4" fmla="*/ 0 h 21492"/>
                <a:gd name="connsiteX0-1" fmla="*/ 0 w 21563"/>
                <a:gd name="connsiteY0-2" fmla="*/ 29 h 21521"/>
                <a:gd name="connsiteX1-3" fmla="*/ 11774 w 21563"/>
                <a:gd name="connsiteY1-4" fmla="*/ 21521 h 21521"/>
                <a:gd name="connsiteX2-5" fmla="*/ 21563 w 21563"/>
                <a:gd name="connsiteY2-6" fmla="*/ 11094 h 21521"/>
                <a:gd name="connsiteX3-7" fmla="*/ 11798 w 21563"/>
                <a:gd name="connsiteY3-8" fmla="*/ 0 h 21521"/>
                <a:gd name="connsiteX4-9" fmla="*/ 0 w 21563"/>
                <a:gd name="connsiteY4-10" fmla="*/ 29 h 215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563" h="21521" extrusionOk="0">
                  <a:moveTo>
                    <a:pt x="0" y="29"/>
                  </a:moveTo>
                  <a:lnTo>
                    <a:pt x="11774" y="21521"/>
                  </a:lnTo>
                  <a:lnTo>
                    <a:pt x="21563" y="11094"/>
                  </a:lnTo>
                  <a:lnTo>
                    <a:pt x="1179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5" name="î$ļiḋê"/>
            <p:cNvSpPr txBox="1"/>
            <p:nvPr/>
          </p:nvSpPr>
          <p:spPr>
            <a:xfrm>
              <a:off x="618814" y="103429"/>
              <a:ext cx="3437890" cy="629920"/>
            </a:xfrm>
            <a:prstGeom prst="rect">
              <a:avLst/>
            </a:prstGeom>
          </p:spPr>
          <p:txBody>
            <a:bodyPr vert="horz" wrap="none" lIns="91440" tIns="45720" rIns="91440" bIns="45720" anchor="b">
              <a:normAutofit/>
            </a:bodyPr>
            <a:lstStyle/>
            <a:p>
              <a:pPr algn="ctr"/>
              <a:r>
                <a:rPr lang="zh-CN" altLang="en-US" sz="2800" b="1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门禁扫描规则</a:t>
              </a:r>
              <a:r>
                <a:rPr lang="zh-CN" altLang="en-US" sz="2800" b="1" dirty="0">
                  <a:latin typeface="Noto Sans S Chinese Regular" panose="020B0500000000000000" pitchFamily="34" charset="-122"/>
                  <a:ea typeface="Noto Sans S Chinese Regular" panose="020B0500000000000000" pitchFamily="34" charset="-122"/>
                </a:rPr>
                <a:t>与结果</a:t>
              </a:r>
              <a:endParaRPr lang="zh-CN" altLang="en-US" sz="28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</p:grpSp>
      <p:pic>
        <p:nvPicPr>
          <p:cNvPr id="10" name="图片 9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710" y="968375"/>
            <a:ext cx="7202805" cy="5527675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 flipV="1">
            <a:off x="7481570" y="1173359"/>
            <a:ext cx="4038600" cy="15240"/>
          </a:xfrm>
          <a:prstGeom prst="line">
            <a:avLst/>
          </a:prstGeom>
          <a:ln w="76200" cap="rnd">
            <a:gradFill>
              <a:gsLst>
                <a:gs pos="100000">
                  <a:schemeClr val="accent2">
                    <a:lumMod val="60000"/>
                    <a:lumOff val="40000"/>
                    <a:alpha val="0"/>
                  </a:schemeClr>
                </a:gs>
                <a:gs pos="20000">
                  <a:schemeClr val="accent2"/>
                </a:gs>
              </a:gsLst>
              <a:lin ang="1200000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6"/>
          <p:cNvGrpSpPr/>
          <p:nvPr/>
        </p:nvGrpSpPr>
        <p:grpSpPr>
          <a:xfrm>
            <a:off x="11520291" y="968260"/>
            <a:ext cx="410200" cy="410198"/>
            <a:chOff x="6463583" y="-678159"/>
            <a:chExt cx="410200" cy="410198"/>
          </a:xfrm>
        </p:grpSpPr>
        <p:sp>
          <p:nvSpPr>
            <p:cNvPr id="17" name="椭圆 16"/>
            <p:cNvSpPr/>
            <p:nvPr/>
          </p:nvSpPr>
          <p:spPr>
            <a:xfrm>
              <a:off x="6463583" y="-678159"/>
              <a:ext cx="410200" cy="410198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60000">
                  <a:schemeClr val="accent2"/>
                </a:gs>
              </a:gsLst>
              <a:lin ang="2700000" scaled="0"/>
            </a:gradFill>
            <a:ln w="57150" cap="rnd">
              <a:noFill/>
              <a:prstDash val="solid"/>
              <a:round/>
            </a:ln>
            <a:effectLst>
              <a:outerShdw blurRad="76200" dist="50800" dir="5400000" algn="c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0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3765"/>
              <a:endParaRPr lang="zh-CN" altLang="en-US" sz="2000" b="1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  <p:sp>
          <p:nvSpPr>
            <p:cNvPr id="20" name="任意多边形 67"/>
            <p:cNvSpPr/>
            <p:nvPr/>
          </p:nvSpPr>
          <p:spPr>
            <a:xfrm>
              <a:off x="6579705" y="-562060"/>
              <a:ext cx="177954" cy="178001"/>
            </a:xfrm>
            <a:custGeom>
              <a:avLst/>
              <a:gdLst>
                <a:gd name="T0" fmla="*/ 3982 w 7964"/>
                <a:gd name="T1" fmla="*/ 4878 h 7964"/>
                <a:gd name="T2" fmla="*/ 5082 w 7964"/>
                <a:gd name="T3" fmla="*/ 3086 h 7964"/>
                <a:gd name="T4" fmla="*/ 2882 w 7964"/>
                <a:gd name="T5" fmla="*/ 3086 h 7964"/>
                <a:gd name="T6" fmla="*/ 3982 w 7964"/>
                <a:gd name="T7" fmla="*/ 4878 h 7964"/>
                <a:gd name="T8" fmla="*/ 7651 w 7964"/>
                <a:gd name="T9" fmla="*/ 2432 h 7964"/>
                <a:gd name="T10" fmla="*/ 6798 w 7964"/>
                <a:gd name="T11" fmla="*/ 1166 h 7964"/>
                <a:gd name="T12" fmla="*/ 5532 w 7964"/>
                <a:gd name="T13" fmla="*/ 313 h 7964"/>
                <a:gd name="T14" fmla="*/ 3982 w 7964"/>
                <a:gd name="T15" fmla="*/ 0 h 7964"/>
                <a:gd name="T16" fmla="*/ 2432 w 7964"/>
                <a:gd name="T17" fmla="*/ 313 h 7964"/>
                <a:gd name="T18" fmla="*/ 1166 w 7964"/>
                <a:gd name="T19" fmla="*/ 1166 h 7964"/>
                <a:gd name="T20" fmla="*/ 313 w 7964"/>
                <a:gd name="T21" fmla="*/ 2432 h 7964"/>
                <a:gd name="T22" fmla="*/ 0 w 7964"/>
                <a:gd name="T23" fmla="*/ 3982 h 7964"/>
                <a:gd name="T24" fmla="*/ 313 w 7964"/>
                <a:gd name="T25" fmla="*/ 5532 h 7964"/>
                <a:gd name="T26" fmla="*/ 1166 w 7964"/>
                <a:gd name="T27" fmla="*/ 6798 h 7964"/>
                <a:gd name="T28" fmla="*/ 2432 w 7964"/>
                <a:gd name="T29" fmla="*/ 7651 h 7964"/>
                <a:gd name="T30" fmla="*/ 3982 w 7964"/>
                <a:gd name="T31" fmla="*/ 7964 h 7964"/>
                <a:gd name="T32" fmla="*/ 5532 w 7964"/>
                <a:gd name="T33" fmla="*/ 7651 h 7964"/>
                <a:gd name="T34" fmla="*/ 6798 w 7964"/>
                <a:gd name="T35" fmla="*/ 6798 h 7964"/>
                <a:gd name="T36" fmla="*/ 7651 w 7964"/>
                <a:gd name="T37" fmla="*/ 5532 h 7964"/>
                <a:gd name="T38" fmla="*/ 7964 w 7964"/>
                <a:gd name="T39" fmla="*/ 3982 h 7964"/>
                <a:gd name="T40" fmla="*/ 7651 w 7964"/>
                <a:gd name="T41" fmla="*/ 2432 h 7964"/>
                <a:gd name="T42" fmla="*/ 5288 w 7964"/>
                <a:gd name="T43" fmla="*/ 3224 h 7964"/>
                <a:gd name="T44" fmla="*/ 4188 w 7964"/>
                <a:gd name="T45" fmla="*/ 5017 h 7964"/>
                <a:gd name="T46" fmla="*/ 3982 w 7964"/>
                <a:gd name="T47" fmla="*/ 5134 h 7964"/>
                <a:gd name="T48" fmla="*/ 3776 w 7964"/>
                <a:gd name="T49" fmla="*/ 5017 h 7964"/>
                <a:gd name="T50" fmla="*/ 2676 w 7964"/>
                <a:gd name="T51" fmla="*/ 3224 h 7964"/>
                <a:gd name="T52" fmla="*/ 2637 w 7964"/>
                <a:gd name="T53" fmla="*/ 3086 h 7964"/>
                <a:gd name="T54" fmla="*/ 2667 w 7964"/>
                <a:gd name="T55" fmla="*/ 2963 h 7964"/>
                <a:gd name="T56" fmla="*/ 2882 w 7964"/>
                <a:gd name="T57" fmla="*/ 2830 h 7964"/>
                <a:gd name="T58" fmla="*/ 5082 w 7964"/>
                <a:gd name="T59" fmla="*/ 2830 h 7964"/>
                <a:gd name="T60" fmla="*/ 5297 w 7964"/>
                <a:gd name="T61" fmla="*/ 2963 h 7964"/>
                <a:gd name="T62" fmla="*/ 5326 w 7964"/>
                <a:gd name="T63" fmla="*/ 3086 h 7964"/>
                <a:gd name="T64" fmla="*/ 5288 w 7964"/>
                <a:gd name="T65" fmla="*/ 3224 h 7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964" h="7964">
                  <a:moveTo>
                    <a:pt x="3982" y="4878"/>
                  </a:moveTo>
                  <a:lnTo>
                    <a:pt x="5082" y="3086"/>
                  </a:lnTo>
                  <a:lnTo>
                    <a:pt x="2882" y="3086"/>
                  </a:lnTo>
                  <a:lnTo>
                    <a:pt x="3982" y="4878"/>
                  </a:lnTo>
                  <a:close/>
                  <a:moveTo>
                    <a:pt x="7651" y="2432"/>
                  </a:moveTo>
                  <a:cubicBezTo>
                    <a:pt x="7451" y="1958"/>
                    <a:pt x="7164" y="1532"/>
                    <a:pt x="6798" y="1166"/>
                  </a:cubicBezTo>
                  <a:cubicBezTo>
                    <a:pt x="6432" y="800"/>
                    <a:pt x="6006" y="513"/>
                    <a:pt x="5532" y="313"/>
                  </a:cubicBezTo>
                  <a:cubicBezTo>
                    <a:pt x="5041" y="105"/>
                    <a:pt x="4520" y="0"/>
                    <a:pt x="3982" y="0"/>
                  </a:cubicBezTo>
                  <a:cubicBezTo>
                    <a:pt x="3444" y="0"/>
                    <a:pt x="2923" y="105"/>
                    <a:pt x="2432" y="313"/>
                  </a:cubicBezTo>
                  <a:cubicBezTo>
                    <a:pt x="1958" y="513"/>
                    <a:pt x="1532" y="800"/>
                    <a:pt x="1166" y="1166"/>
                  </a:cubicBezTo>
                  <a:cubicBezTo>
                    <a:pt x="800" y="1532"/>
                    <a:pt x="513" y="1958"/>
                    <a:pt x="313" y="2432"/>
                  </a:cubicBezTo>
                  <a:cubicBezTo>
                    <a:pt x="105" y="2923"/>
                    <a:pt x="0" y="3444"/>
                    <a:pt x="0" y="3982"/>
                  </a:cubicBezTo>
                  <a:cubicBezTo>
                    <a:pt x="0" y="4520"/>
                    <a:pt x="105" y="5041"/>
                    <a:pt x="313" y="5532"/>
                  </a:cubicBezTo>
                  <a:cubicBezTo>
                    <a:pt x="513" y="6006"/>
                    <a:pt x="800" y="6432"/>
                    <a:pt x="1166" y="6798"/>
                  </a:cubicBezTo>
                  <a:cubicBezTo>
                    <a:pt x="1532" y="7164"/>
                    <a:pt x="1958" y="7451"/>
                    <a:pt x="2432" y="7651"/>
                  </a:cubicBezTo>
                  <a:cubicBezTo>
                    <a:pt x="2923" y="7859"/>
                    <a:pt x="3444" y="7964"/>
                    <a:pt x="3982" y="7964"/>
                  </a:cubicBezTo>
                  <a:cubicBezTo>
                    <a:pt x="4520" y="7964"/>
                    <a:pt x="5041" y="7859"/>
                    <a:pt x="5532" y="7651"/>
                  </a:cubicBezTo>
                  <a:cubicBezTo>
                    <a:pt x="6006" y="7451"/>
                    <a:pt x="6432" y="7164"/>
                    <a:pt x="6798" y="6798"/>
                  </a:cubicBezTo>
                  <a:cubicBezTo>
                    <a:pt x="7164" y="6432"/>
                    <a:pt x="7451" y="6006"/>
                    <a:pt x="7651" y="5532"/>
                  </a:cubicBezTo>
                  <a:cubicBezTo>
                    <a:pt x="7859" y="5041"/>
                    <a:pt x="7964" y="4520"/>
                    <a:pt x="7964" y="3982"/>
                  </a:cubicBezTo>
                  <a:cubicBezTo>
                    <a:pt x="7964" y="3444"/>
                    <a:pt x="7859" y="2923"/>
                    <a:pt x="7651" y="2432"/>
                  </a:cubicBezTo>
                  <a:close/>
                  <a:moveTo>
                    <a:pt x="5288" y="3224"/>
                  </a:moveTo>
                  <a:lnTo>
                    <a:pt x="4188" y="5017"/>
                  </a:lnTo>
                  <a:cubicBezTo>
                    <a:pt x="4143" y="5090"/>
                    <a:pt x="4065" y="5134"/>
                    <a:pt x="3982" y="5134"/>
                  </a:cubicBezTo>
                  <a:cubicBezTo>
                    <a:pt x="3899" y="5134"/>
                    <a:pt x="3821" y="5090"/>
                    <a:pt x="3776" y="5017"/>
                  </a:cubicBezTo>
                  <a:lnTo>
                    <a:pt x="2676" y="3224"/>
                  </a:lnTo>
                  <a:cubicBezTo>
                    <a:pt x="2651" y="3182"/>
                    <a:pt x="2637" y="3134"/>
                    <a:pt x="2637" y="3086"/>
                  </a:cubicBezTo>
                  <a:cubicBezTo>
                    <a:pt x="2637" y="3044"/>
                    <a:pt x="2647" y="3001"/>
                    <a:pt x="2667" y="2963"/>
                  </a:cubicBezTo>
                  <a:cubicBezTo>
                    <a:pt x="2710" y="2881"/>
                    <a:pt x="2792" y="2830"/>
                    <a:pt x="2882" y="2830"/>
                  </a:cubicBezTo>
                  <a:lnTo>
                    <a:pt x="5082" y="2830"/>
                  </a:lnTo>
                  <a:cubicBezTo>
                    <a:pt x="5171" y="2830"/>
                    <a:pt x="5254" y="2881"/>
                    <a:pt x="5297" y="2963"/>
                  </a:cubicBezTo>
                  <a:cubicBezTo>
                    <a:pt x="5317" y="3001"/>
                    <a:pt x="5326" y="3044"/>
                    <a:pt x="5326" y="3086"/>
                  </a:cubicBezTo>
                  <a:cubicBezTo>
                    <a:pt x="5326" y="3134"/>
                    <a:pt x="5313" y="3182"/>
                    <a:pt x="5288" y="3224"/>
                  </a:cubicBezTo>
                  <a:close/>
                </a:path>
              </a:pathLst>
            </a:custGeom>
            <a:solidFill>
              <a:srgbClr val="FFFFFF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latin typeface="Noto Sans S Chinese Regular" panose="020B0500000000000000" pitchFamily="34" charset="-122"/>
                <a:ea typeface="Noto Sans S Chinese Regular" panose="020B0500000000000000" pitchFamily="34" charset="-122"/>
              </a:endParaRPr>
            </a:p>
          </p:txBody>
        </p:sp>
      </p:grp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7360920" y="1378585"/>
            <a:ext cx="4831080" cy="42767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spec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声明文件</a:t>
            </a:r>
            <a:r>
              <a:rPr lang="en-US" altLang="zh-CN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License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判断规则：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  FSF_Approved/OSI_Approved/oE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认可</a:t>
            </a:r>
            <a:endParaRPr lang="zh-CN" altLang="en-US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文件级</a:t>
            </a:r>
            <a:r>
              <a:rPr lang="en-US" altLang="zh-CN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License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判断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规则：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marL="285750" indent="-285750" algn="l"/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  FSF_Approved/OSI_Approved/oE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认可</a:t>
            </a:r>
            <a:r>
              <a:rPr lang="en-US" altLang="zh-CN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/oE</a:t>
            </a:r>
            <a:r>
              <a:rPr lang="zh-CN" altLang="en-US" sz="16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  <a:sym typeface="+mn-ea"/>
              </a:rPr>
              <a:t>受限使用</a:t>
            </a:r>
            <a:endParaRPr lang="zh-CN" altLang="en-US" sz="16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已上线</a:t>
            </a:r>
            <a:r>
              <a:rPr lang="en-US" altLang="zh-CN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spec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文件许可声明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检查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  <a:p>
            <a:pPr algn="l"/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其他三个功能预计上线</a:t>
            </a:r>
            <a:r>
              <a:rPr lang="en-US" altLang="zh-CN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7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月</a:t>
            </a:r>
            <a:r>
              <a:rPr lang="zh-CN" altLang="en-US" sz="2000" b="1" dirty="0">
                <a:latin typeface="Noto Sans S Chinese Regular" panose="020B0500000000000000" pitchFamily="34" charset="-122"/>
                <a:ea typeface="Noto Sans S Chinese Regular" panose="020B0500000000000000" pitchFamily="34" charset="-122"/>
              </a:rPr>
              <a:t>底</a:t>
            </a:r>
            <a:endParaRPr lang="zh-CN" altLang="en-US" sz="2000" b="1" dirty="0">
              <a:latin typeface="Noto Sans S Chinese Regular" panose="020B0500000000000000" pitchFamily="34" charset="-122"/>
              <a:ea typeface="Noto Sans S Chinese Regular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p="http://schemas.openxmlformats.org/presentationml/2006/main">
  <p:tag name="KSO_WM_UNIT_TABLE_BEAUTIFY" val="smartTable{20cc3dfc-be6c-4e81-936a-8efcbe598e22}"/>
  <p:tag name="TABLE_ENDDRAG_ORIGIN_RECT" val="869*412"/>
  <p:tag name="TABLE_ENDDRAG_RECT" val="41*83*869*412"/>
</p:tagLst>
</file>

<file path=ppt/tags/tag2.xml><?xml version="1.0" encoding="utf-8"?>
<p:tagLst xmlns:p="http://schemas.openxmlformats.org/presentationml/2006/main">
  <p:tag name="KSO_WM_UNIT_PLACING_PICTURE_USER_VIEWPORT" val="{&quot;height&quot;:5766,&quot;width&quot;:7608}"/>
</p:tagLst>
</file>

<file path=ppt/tags/tag3.xml><?xml version="1.0" encoding="utf-8"?>
<p:tagLst xmlns:p="http://schemas.openxmlformats.org/presentationml/2006/main">
  <p:tag name="COMMONDATA" val="eyJoZGlkIjoiNDczNTk0NDljZmEzM2QzNmNmNzEyNTUyMTY2NWEyNm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0A047"/>
      </a:accent1>
      <a:accent2>
        <a:srgbClr val="579732"/>
      </a:accent2>
      <a:accent3>
        <a:srgbClr val="2AADEF"/>
      </a:accent3>
      <a:accent4>
        <a:srgbClr val="58A8E1"/>
      </a:accent4>
      <a:accent5>
        <a:srgbClr val="93989F"/>
      </a:accent5>
      <a:accent6>
        <a:srgbClr val="B7B8B9"/>
      </a:accent6>
      <a:hlink>
        <a:srgbClr val="046EA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80A047"/>
      </a:accent1>
      <a:accent2>
        <a:srgbClr val="579732"/>
      </a:accent2>
      <a:accent3>
        <a:srgbClr val="2AADEF"/>
      </a:accent3>
      <a:accent4>
        <a:srgbClr val="58A8E1"/>
      </a:accent4>
      <a:accent5>
        <a:srgbClr val="93989F"/>
      </a:accent5>
      <a:accent6>
        <a:srgbClr val="B7B8B9"/>
      </a:accent6>
      <a:hlink>
        <a:srgbClr val="046EA4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0A047"/>
    </a:accent1>
    <a:accent2>
      <a:srgbClr val="579732"/>
    </a:accent2>
    <a:accent3>
      <a:srgbClr val="2AADEF"/>
    </a:accent3>
    <a:accent4>
      <a:srgbClr val="58A8E1"/>
    </a:accent4>
    <a:accent5>
      <a:srgbClr val="93989F"/>
    </a:accent5>
    <a:accent6>
      <a:srgbClr val="B7B8B9"/>
    </a:accent6>
    <a:hlink>
      <a:srgbClr val="046EA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0A047"/>
    </a:accent1>
    <a:accent2>
      <a:srgbClr val="579732"/>
    </a:accent2>
    <a:accent3>
      <a:srgbClr val="2AADEF"/>
    </a:accent3>
    <a:accent4>
      <a:srgbClr val="58A8E1"/>
    </a:accent4>
    <a:accent5>
      <a:srgbClr val="93989F"/>
    </a:accent5>
    <a:accent6>
      <a:srgbClr val="B7B8B9"/>
    </a:accent6>
    <a:hlink>
      <a:srgbClr val="046EA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0A047"/>
    </a:accent1>
    <a:accent2>
      <a:srgbClr val="579732"/>
    </a:accent2>
    <a:accent3>
      <a:srgbClr val="2AADEF"/>
    </a:accent3>
    <a:accent4>
      <a:srgbClr val="58A8E1"/>
    </a:accent4>
    <a:accent5>
      <a:srgbClr val="93989F"/>
    </a:accent5>
    <a:accent6>
      <a:srgbClr val="B7B8B9"/>
    </a:accent6>
    <a:hlink>
      <a:srgbClr val="046EA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80A047"/>
    </a:accent1>
    <a:accent2>
      <a:srgbClr val="579732"/>
    </a:accent2>
    <a:accent3>
      <a:srgbClr val="2AADEF"/>
    </a:accent3>
    <a:accent4>
      <a:srgbClr val="58A8E1"/>
    </a:accent4>
    <a:accent5>
      <a:srgbClr val="93989F"/>
    </a:accent5>
    <a:accent6>
      <a:srgbClr val="B7B8B9"/>
    </a:accent6>
    <a:hlink>
      <a:srgbClr val="046EA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WPS 演示</Application>
  <PresentationFormat>宽屏</PresentationFormat>
  <Paragraphs>102</Paragraphs>
  <Slides>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6" baseType="lpstr">
      <vt:lpstr>Arial</vt:lpstr>
      <vt:lpstr>宋体</vt:lpstr>
      <vt:lpstr>Wingdings</vt:lpstr>
      <vt:lpstr>Noto Sans S Chinese Bold</vt:lpstr>
      <vt:lpstr>Noto Sans S Chinese Regular</vt:lpstr>
      <vt:lpstr>微软雅黑</vt:lpstr>
      <vt:lpstr>Arial Unicode MS</vt:lpstr>
      <vt:lpstr>等线 Light</vt:lpstr>
      <vt:lpstr>等线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angelrui0511@outlook.com</dc:creator>
  <cp:lastModifiedBy>仔仔</cp:lastModifiedBy>
  <cp:revision>28</cp:revision>
  <dcterms:created xsi:type="dcterms:W3CDTF">2021-11-23T06:33:00Z</dcterms:created>
  <dcterms:modified xsi:type="dcterms:W3CDTF">2022-06-29T08:25:40Z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223E9DE7C3484A82AAF955B8B502A2A8</vt:lpwstr>
  </property>
  <property fmtid="{D5CDD505-2E9C-101B-9397-08002B2CF9AE}" pid="3" name="KSOProductBuildVer">
    <vt:lpwstr>2052-11.1.0.11830</vt:lpwstr>
  </property>
</Properties>
</file>