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9" r:id="rId2"/>
  </p:sldMasterIdLst>
  <p:notesMasterIdLst>
    <p:notesMasterId r:id="rId15"/>
  </p:notesMasterIdLst>
  <p:sldIdLst>
    <p:sldId id="280" r:id="rId3"/>
    <p:sldId id="293" r:id="rId4"/>
    <p:sldId id="282" r:id="rId5"/>
    <p:sldId id="295" r:id="rId6"/>
    <p:sldId id="297" r:id="rId7"/>
    <p:sldId id="284" r:id="rId8"/>
    <p:sldId id="264" r:id="rId9"/>
    <p:sldId id="285" r:id="rId10"/>
    <p:sldId id="294" r:id="rId11"/>
    <p:sldId id="266" r:id="rId12"/>
    <p:sldId id="260" r:id="rId13"/>
    <p:sldId id="276" r:id="rId14"/>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2" autoAdjust="0"/>
    <p:restoredTop sz="67297" autoAdjust="0"/>
  </p:normalViewPr>
  <p:slideViewPr>
    <p:cSldViewPr snapToGrid="0" snapToObjects="1">
      <p:cViewPr varScale="1">
        <p:scale>
          <a:sx n="77" d="100"/>
          <a:sy n="77" d="100"/>
        </p:scale>
        <p:origin x="139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DA3BC-7242-4F02-8B43-8084F3963925}" type="datetimeFigureOut">
              <a:rPr lang="zh-CN" altLang="en-US" smtClean="0"/>
              <a:t>2022/8/11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B5676-69CE-425C-8247-FF1DD4DD1B59}" type="slidenum">
              <a:rPr lang="zh-CN" altLang="en-US" smtClean="0"/>
              <a:t>‹#›</a:t>
            </a:fld>
            <a:endParaRPr lang="zh-CN" altLang="en-US"/>
          </a:p>
        </p:txBody>
      </p:sp>
    </p:spTree>
    <p:extLst>
      <p:ext uri="{BB962C8B-B14F-4D97-AF65-F5344CB8AC3E}">
        <p14:creationId xmlns:p14="http://schemas.microsoft.com/office/powerpoint/2010/main" val="244725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EB5676-69CE-425C-8247-FF1DD4DD1B59}" type="slidenum">
              <a:rPr lang="zh-CN" altLang="en-US" smtClean="0"/>
              <a:t>1</a:t>
            </a:fld>
            <a:endParaRPr lang="zh-CN" altLang="en-US"/>
          </a:p>
        </p:txBody>
      </p:sp>
    </p:spTree>
    <p:extLst>
      <p:ext uri="{BB962C8B-B14F-4D97-AF65-F5344CB8AC3E}">
        <p14:creationId xmlns:p14="http://schemas.microsoft.com/office/powerpoint/2010/main" val="38198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EB5676-69CE-425C-8247-FF1DD4DD1B59}" type="slidenum">
              <a:rPr lang="zh-CN" altLang="en-US" smtClean="0"/>
              <a:t>2</a:t>
            </a:fld>
            <a:endParaRPr lang="zh-CN" altLang="en-US"/>
          </a:p>
        </p:txBody>
      </p:sp>
    </p:spTree>
    <p:extLst>
      <p:ext uri="{BB962C8B-B14F-4D97-AF65-F5344CB8AC3E}">
        <p14:creationId xmlns:p14="http://schemas.microsoft.com/office/powerpoint/2010/main" val="341312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AEB5676-69CE-425C-8247-FF1DD4DD1B59}" type="slidenum">
              <a:rPr lang="zh-CN" altLang="en-US" smtClean="0"/>
              <a:t>4</a:t>
            </a:fld>
            <a:endParaRPr lang="zh-CN" altLang="en-US"/>
          </a:p>
        </p:txBody>
      </p:sp>
    </p:spTree>
    <p:extLst>
      <p:ext uri="{BB962C8B-B14F-4D97-AF65-F5344CB8AC3E}">
        <p14:creationId xmlns:p14="http://schemas.microsoft.com/office/powerpoint/2010/main" val="31810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AEB5676-69CE-425C-8247-FF1DD4DD1B59}" type="slidenum">
              <a:rPr lang="zh-CN" altLang="en-US" smtClean="0"/>
              <a:t>5</a:t>
            </a:fld>
            <a:endParaRPr lang="zh-CN" altLang="en-US"/>
          </a:p>
        </p:txBody>
      </p:sp>
    </p:spTree>
    <p:extLst>
      <p:ext uri="{BB962C8B-B14F-4D97-AF65-F5344CB8AC3E}">
        <p14:creationId xmlns:p14="http://schemas.microsoft.com/office/powerpoint/2010/main" val="190833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AEB5676-69CE-425C-8247-FF1DD4DD1B59}" type="slidenum">
              <a:rPr lang="zh-CN" altLang="en-US" smtClean="0"/>
              <a:t>7</a:t>
            </a:fld>
            <a:endParaRPr lang="zh-CN" altLang="en-US"/>
          </a:p>
        </p:txBody>
      </p:sp>
    </p:spTree>
    <p:extLst>
      <p:ext uri="{BB962C8B-B14F-4D97-AF65-F5344CB8AC3E}">
        <p14:creationId xmlns:p14="http://schemas.microsoft.com/office/powerpoint/2010/main" val="79190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solidFill>
                <a:srgbClr val="4040B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solidFill>
                <a:srgbClr val="4040B3"/>
              </a:solidFill>
            </a:endParaRPr>
          </a:p>
          <a:p>
            <a:endParaRPr lang="zh-CN" altLang="en-US" dirty="0"/>
          </a:p>
        </p:txBody>
      </p:sp>
      <p:sp>
        <p:nvSpPr>
          <p:cNvPr id="4" name="灯片编号占位符 3"/>
          <p:cNvSpPr>
            <a:spLocks noGrp="1"/>
          </p:cNvSpPr>
          <p:nvPr>
            <p:ph type="sldNum" sz="quarter" idx="5"/>
          </p:nvPr>
        </p:nvSpPr>
        <p:spPr/>
        <p:txBody>
          <a:bodyPr/>
          <a:lstStyle/>
          <a:p>
            <a:fld id="{CAEB5676-69CE-425C-8247-FF1DD4DD1B59}" type="slidenum">
              <a:rPr lang="zh-CN" altLang="en-US" smtClean="0"/>
              <a:t>9</a:t>
            </a:fld>
            <a:endParaRPr lang="zh-CN" altLang="en-US"/>
          </a:p>
        </p:txBody>
      </p:sp>
    </p:spTree>
    <p:extLst>
      <p:ext uri="{BB962C8B-B14F-4D97-AF65-F5344CB8AC3E}">
        <p14:creationId xmlns:p14="http://schemas.microsoft.com/office/powerpoint/2010/main" val="61284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zh-CN" altLang="zh-CN" sz="1800" kern="100" dirty="0">
              <a:effectLst/>
              <a:latin typeface="Calibri" panose="020F0502020204030204" pitchFamily="34" charset="0"/>
              <a:ea typeface="仿宋" panose="02010609060101010101" pitchFamily="49"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AEB5676-69CE-425C-8247-FF1DD4DD1B59}" type="slidenum">
              <a:rPr lang="zh-CN" altLang="en-US" smtClean="0"/>
              <a:t>10</a:t>
            </a:fld>
            <a:endParaRPr lang="zh-CN" altLang="en-US"/>
          </a:p>
        </p:txBody>
      </p:sp>
    </p:spTree>
    <p:extLst>
      <p:ext uri="{BB962C8B-B14F-4D97-AF65-F5344CB8AC3E}">
        <p14:creationId xmlns:p14="http://schemas.microsoft.com/office/powerpoint/2010/main" val="334807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AEB5676-69CE-425C-8247-FF1DD4DD1B59}" type="slidenum">
              <a:rPr lang="zh-CN" altLang="en-US" smtClean="0"/>
              <a:t>11</a:t>
            </a:fld>
            <a:endParaRPr lang="zh-CN" altLang="en-US"/>
          </a:p>
        </p:txBody>
      </p:sp>
    </p:spTree>
    <p:extLst>
      <p:ext uri="{BB962C8B-B14F-4D97-AF65-F5344CB8AC3E}">
        <p14:creationId xmlns:p14="http://schemas.microsoft.com/office/powerpoint/2010/main" val="4235259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22049" r="54675" b="21936"/>
          <a:stretch/>
        </p:blipFill>
        <p:spPr>
          <a:xfrm>
            <a:off x="849510" y="-12701"/>
            <a:ext cx="10492980" cy="6858001"/>
          </a:xfrm>
          <a:prstGeom prst="rect">
            <a:avLst/>
          </a:prstGeom>
        </p:spPr>
      </p:pic>
      <p:sp>
        <p:nvSpPr>
          <p:cNvPr id="4" name="文本占位符 7"/>
          <p:cNvSpPr>
            <a:spLocks noGrp="1"/>
          </p:cNvSpPr>
          <p:nvPr>
            <p:ph type="body" sz="quarter" idx="10"/>
          </p:nvPr>
        </p:nvSpPr>
        <p:spPr>
          <a:xfrm>
            <a:off x="522697" y="2307026"/>
            <a:ext cx="11146606" cy="937764"/>
          </a:xfrm>
          <a:prstGeom prst="rect">
            <a:avLst/>
          </a:prstGeom>
          <a:ln w="12700" cmpd="sng">
            <a:noFill/>
          </a:ln>
        </p:spPr>
        <p:txBody>
          <a:bodyPr vert="horz" anchor="ctr"/>
          <a:lstStyle>
            <a:lvl1pPr marL="0" indent="0" algn="ctr">
              <a:buNone/>
              <a:defRPr sz="4800" b="1">
                <a:latin typeface="Microsoft YaHei" charset="0"/>
                <a:ea typeface="Microsoft YaHei" charset="0"/>
                <a:cs typeface="Microsoft YaHei" charset="0"/>
              </a:defRPr>
            </a:lvl1pPr>
          </a:lstStyle>
          <a:p>
            <a:pPr lvl="0"/>
            <a:endParaRPr kumimoji="1" lang="zh-CN" altLang="en-US" dirty="0"/>
          </a:p>
        </p:txBody>
      </p:sp>
      <p:sp>
        <p:nvSpPr>
          <p:cNvPr id="6" name="文本占位符 7"/>
          <p:cNvSpPr>
            <a:spLocks noGrp="1"/>
          </p:cNvSpPr>
          <p:nvPr>
            <p:ph type="body" sz="quarter" idx="11"/>
          </p:nvPr>
        </p:nvSpPr>
        <p:spPr>
          <a:xfrm>
            <a:off x="3155230" y="3669185"/>
            <a:ext cx="2294080" cy="549890"/>
          </a:xfrm>
          <a:prstGeom prst="rect">
            <a:avLst/>
          </a:prstGeom>
          <a:solidFill>
            <a:schemeClr val="bg1"/>
          </a:solidFill>
          <a:ln w="12700" cmpd="sng">
            <a:solidFill>
              <a:schemeClr val="tx1">
                <a:lumMod val="50000"/>
                <a:lumOff val="50000"/>
              </a:schemeClr>
            </a:solidFill>
          </a:ln>
        </p:spPr>
        <p:txBody>
          <a:bodyPr vert="horz" anchor="t"/>
          <a:lstStyle>
            <a:lvl1pPr marL="0" indent="0" algn="ctr">
              <a:buNone/>
              <a:defRPr sz="1400" b="0">
                <a:latin typeface="Microsoft YaHei" charset="0"/>
                <a:ea typeface="Microsoft YaHei" charset="0"/>
                <a:cs typeface="Microsoft YaHei" charset="0"/>
              </a:defRPr>
            </a:lvl1pPr>
          </a:lstStyle>
          <a:p>
            <a:pPr lvl="0"/>
            <a:endParaRPr kumimoji="1" lang="zh-CN" altLang="en-US" dirty="0"/>
          </a:p>
        </p:txBody>
      </p:sp>
      <p:sp>
        <p:nvSpPr>
          <p:cNvPr id="7" name="文本占位符 7"/>
          <p:cNvSpPr>
            <a:spLocks noGrp="1"/>
          </p:cNvSpPr>
          <p:nvPr>
            <p:ph type="body" sz="quarter" idx="12"/>
          </p:nvPr>
        </p:nvSpPr>
        <p:spPr>
          <a:xfrm>
            <a:off x="6742690" y="3669184"/>
            <a:ext cx="2294080" cy="549890"/>
          </a:xfrm>
          <a:prstGeom prst="rect">
            <a:avLst/>
          </a:prstGeom>
          <a:solidFill>
            <a:schemeClr val="bg1"/>
          </a:solidFill>
          <a:ln w="12700" cmpd="sng">
            <a:solidFill>
              <a:schemeClr val="tx1">
                <a:lumMod val="50000"/>
                <a:lumOff val="50000"/>
              </a:schemeClr>
            </a:solidFill>
          </a:ln>
        </p:spPr>
        <p:txBody>
          <a:bodyPr vert="horz" anchor="t"/>
          <a:lstStyle>
            <a:lvl1pPr marL="0" indent="0" algn="ctr">
              <a:buNone/>
              <a:defRPr sz="1400" b="0">
                <a:latin typeface="Microsoft YaHei" charset="0"/>
                <a:ea typeface="Microsoft YaHei" charset="0"/>
                <a:cs typeface="Microsoft YaHei" charset="0"/>
              </a:defRPr>
            </a:lvl1pPr>
          </a:lstStyle>
          <a:p>
            <a:pPr lvl="0"/>
            <a:endParaRPr kumimoji="1" lang="zh-CN" altLang="en-US" dirty="0"/>
          </a:p>
        </p:txBody>
      </p:sp>
      <p:sp>
        <p:nvSpPr>
          <p:cNvPr id="8" name="文本占位符 7"/>
          <p:cNvSpPr>
            <a:spLocks noGrp="1"/>
          </p:cNvSpPr>
          <p:nvPr>
            <p:ph type="body" sz="quarter" idx="13"/>
          </p:nvPr>
        </p:nvSpPr>
        <p:spPr>
          <a:xfrm>
            <a:off x="3155230" y="4448647"/>
            <a:ext cx="5881540" cy="508364"/>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endParaRPr kumimoji="1" lang="zh-CN" altLang="en-US" dirty="0"/>
          </a:p>
        </p:txBody>
      </p:sp>
      <p:sp>
        <p:nvSpPr>
          <p:cNvPr id="10" name="文本占位符 7"/>
          <p:cNvSpPr>
            <a:spLocks noGrp="1"/>
          </p:cNvSpPr>
          <p:nvPr>
            <p:ph type="body" sz="quarter" idx="14"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71164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页_4">
    <p:spTree>
      <p:nvGrpSpPr>
        <p:cNvPr id="1" name=""/>
        <p:cNvGrpSpPr/>
        <p:nvPr/>
      </p:nvGrpSpPr>
      <p:grpSpPr>
        <a:xfrm>
          <a:off x="0" y="0"/>
          <a:ext cx="0" cy="0"/>
          <a:chOff x="0" y="0"/>
          <a:chExt cx="0" cy="0"/>
        </a:xfrm>
      </p:grpSpPr>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11178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05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注页">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is-IS" altLang="zh-CN" sz="1400" b="0" i="0" u="none" strike="noStrike" kern="0" cap="none" spc="0" normalizeH="0" baseline="0" noProof="0" dirty="0">
                <a:ln>
                  <a:noFill/>
                </a:ln>
                <a:solidFill>
                  <a:srgbClr val="FFFFFF"/>
                </a:solidFill>
                <a:effectLst/>
                <a:uLnTx/>
                <a:uFillTx/>
                <a:latin typeface="Segoe UI Light"/>
                <a:cs typeface="Segoe UI Light"/>
              </a:rPr>
              <a:t>Microsoft YaHei</a:t>
            </a:r>
            <a:endParaRPr kumimoji="0" lang="zh-CN" altLang="en-US" sz="1400" b="0" i="0" u="none" strike="noStrike" kern="0" cap="none" spc="0" normalizeH="0" baseline="0" noProof="0" dirty="0">
              <a:ln>
                <a:noFill/>
              </a:ln>
              <a:solidFill>
                <a:srgbClr val="FFFFFF"/>
              </a:solidFill>
              <a:effectLst/>
              <a:uLnTx/>
              <a:uFillTx/>
              <a:latin typeface="Segoe UI Light"/>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411089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585"/>
            <a:r>
              <a:rPr lang="zh-CN" altLang="en-US" sz="1800" dirty="0">
                <a:solidFill>
                  <a:schemeClr val="tx1">
                    <a:lumMod val="75000"/>
                    <a:lumOff val="25000"/>
                  </a:schemeClr>
                </a:solidFill>
                <a:latin typeface="Segoe UI Light"/>
                <a:ea typeface="微软雅黑"/>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Tree>
    <p:extLst>
      <p:ext uri="{BB962C8B-B14F-4D97-AF65-F5344CB8AC3E}">
        <p14:creationId xmlns:p14="http://schemas.microsoft.com/office/powerpoint/2010/main" val="105175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点击</a:t>
            </a:r>
            <a:r>
              <a:rPr kumimoji="1" lang="en-US" altLang="zh-CN" sz="1333" b="0" i="0" u="none" strike="noStrike" kern="0" cap="none" spc="0" normalizeH="0" baseline="0" noProof="0" dirty="0">
                <a:ln>
                  <a:noFill/>
                </a:ln>
                <a:solidFill>
                  <a:srgbClr val="000000"/>
                </a:solidFill>
                <a:effectLst/>
                <a:uLnTx/>
                <a:uFillTx/>
                <a:latin typeface="Segoe UI Light" charset="0"/>
                <a:ea typeface="Segoe UI Light" charset="0"/>
                <a:cs typeface="Segoe UI Light" charset="0"/>
              </a:rPr>
              <a:t>Logo</a:t>
            </a: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138976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页_三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Microsoft YaHei" charset="0"/>
                <a:ea typeface="Microsoft YaHei" charset="0"/>
                <a:cs typeface="Microsoft YaHei" charset="0"/>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145983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1459831"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9" name="文本占位符 6"/>
          <p:cNvSpPr>
            <a:spLocks noGrp="1"/>
          </p:cNvSpPr>
          <p:nvPr>
            <p:ph type="body" sz="quarter" idx="16" hasCustomPrompt="1"/>
          </p:nvPr>
        </p:nvSpPr>
        <p:spPr>
          <a:xfrm>
            <a:off x="8433254"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0" name="文本占位符 6"/>
          <p:cNvSpPr>
            <a:spLocks noGrp="1"/>
          </p:cNvSpPr>
          <p:nvPr>
            <p:ph type="body" sz="quarter" idx="17" hasCustomPrompt="1"/>
          </p:nvPr>
        </p:nvSpPr>
        <p:spPr>
          <a:xfrm>
            <a:off x="8433253"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1" name="文本占位符 6"/>
          <p:cNvSpPr>
            <a:spLocks noGrp="1"/>
          </p:cNvSpPr>
          <p:nvPr>
            <p:ph type="body" sz="quarter" idx="18" hasCustomPrompt="1"/>
          </p:nvPr>
        </p:nvSpPr>
        <p:spPr>
          <a:xfrm>
            <a:off x="494654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2" name="文本占位符 6"/>
          <p:cNvSpPr>
            <a:spLocks noGrp="1"/>
          </p:cNvSpPr>
          <p:nvPr>
            <p:ph type="body" sz="quarter" idx="19" hasCustomPrompt="1"/>
          </p:nvPr>
        </p:nvSpPr>
        <p:spPr>
          <a:xfrm>
            <a:off x="4946541"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168208527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页_四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Microsoft YaHei" charset="0"/>
                <a:ea typeface="Microsoft YaHei" charset="0"/>
                <a:cs typeface="Microsoft YaHei" charset="0"/>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579519"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79518"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1" name="文本占位符 6"/>
          <p:cNvSpPr>
            <a:spLocks noGrp="1"/>
          </p:cNvSpPr>
          <p:nvPr>
            <p:ph type="body" sz="quarter" idx="18" hasCustomPrompt="1"/>
          </p:nvPr>
        </p:nvSpPr>
        <p:spPr>
          <a:xfrm>
            <a:off x="3484482" y="416732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32" name="文本占位符 6"/>
          <p:cNvSpPr>
            <a:spLocks noGrp="1"/>
          </p:cNvSpPr>
          <p:nvPr>
            <p:ph type="body" sz="quarter" idx="19" hasCustomPrompt="1"/>
          </p:nvPr>
        </p:nvSpPr>
        <p:spPr>
          <a:xfrm>
            <a:off x="3483070" y="462280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4" name="文本占位符 6"/>
          <p:cNvSpPr>
            <a:spLocks noGrp="1"/>
          </p:cNvSpPr>
          <p:nvPr>
            <p:ph type="body" sz="quarter" idx="20" hasCustomPrompt="1"/>
          </p:nvPr>
        </p:nvSpPr>
        <p:spPr>
          <a:xfrm>
            <a:off x="6389445" y="417130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5" name="文本占位符 6"/>
          <p:cNvSpPr>
            <a:spLocks noGrp="1"/>
          </p:cNvSpPr>
          <p:nvPr>
            <p:ph type="body" sz="quarter" idx="21" hasCustomPrompt="1"/>
          </p:nvPr>
        </p:nvSpPr>
        <p:spPr>
          <a:xfrm>
            <a:off x="6390855" y="462678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6" name="文本占位符 6"/>
          <p:cNvSpPr>
            <a:spLocks noGrp="1"/>
          </p:cNvSpPr>
          <p:nvPr>
            <p:ph type="body" sz="quarter" idx="22" hasCustomPrompt="1"/>
          </p:nvPr>
        </p:nvSpPr>
        <p:spPr>
          <a:xfrm>
            <a:off x="9294408" y="4171304"/>
            <a:ext cx="2297865" cy="455476"/>
          </a:xfrm>
          <a:prstGeom prst="rect">
            <a:avLst/>
          </a:prstGeom>
        </p:spPr>
        <p:txBody>
          <a:bodyPr/>
          <a:lstStyle>
            <a:lvl1pPr marL="0" indent="0" algn="ctr">
              <a:buNone/>
              <a:defRPr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7" name="文本占位符 6"/>
          <p:cNvSpPr>
            <a:spLocks noGrp="1"/>
          </p:cNvSpPr>
          <p:nvPr>
            <p:ph type="body" sz="quarter" idx="23" hasCustomPrompt="1"/>
          </p:nvPr>
        </p:nvSpPr>
        <p:spPr>
          <a:xfrm>
            <a:off x="9294407" y="4626780"/>
            <a:ext cx="2297865" cy="455476"/>
          </a:xfrm>
          <a:prstGeom prst="rect">
            <a:avLst/>
          </a:prstGeom>
        </p:spPr>
        <p:txBody>
          <a:bodyPr/>
          <a:lstStyle>
            <a:lvl1pPr marL="0" indent="0" algn="ctr">
              <a:buNone/>
              <a:defRPr sz="18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211842199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录页_五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marL="0" indent="0" algn="ctr">
              <a:lnSpc>
                <a:spcPct val="130000"/>
              </a:lnSpc>
              <a:buNone/>
              <a:defRPr sz="1400" b="0">
                <a:latin typeface="Microsoft YaHei" charset="0"/>
                <a:ea typeface="Microsoft YaHei" charset="0"/>
                <a:cs typeface="Microsoft YaHei" charset="0"/>
              </a:defRPr>
            </a:lvl1pPr>
          </a:lstStyle>
          <a:p>
            <a:pPr lvl="0"/>
            <a:endParaRPr kumimoji="1" lang="zh-CN" altLang="en-US" dirty="0"/>
          </a:p>
        </p:txBody>
      </p:sp>
      <p:sp>
        <p:nvSpPr>
          <p:cNvPr id="7" name="文本占位符 6"/>
          <p:cNvSpPr>
            <a:spLocks noGrp="1"/>
          </p:cNvSpPr>
          <p:nvPr>
            <p:ph type="body" sz="quarter" idx="14" hasCustomPrompt="1"/>
          </p:nvPr>
        </p:nvSpPr>
        <p:spPr>
          <a:xfrm>
            <a:off x="579519" y="4167324"/>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79518" y="4622800"/>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6"/>
          <p:cNvSpPr>
            <a:spLocks noGrp="1"/>
          </p:cNvSpPr>
          <p:nvPr>
            <p:ph type="body" sz="quarter" idx="16" hasCustomPrompt="1"/>
          </p:nvPr>
        </p:nvSpPr>
        <p:spPr>
          <a:xfrm>
            <a:off x="2892015"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9" name="文本占位符 6"/>
          <p:cNvSpPr>
            <a:spLocks noGrp="1"/>
          </p:cNvSpPr>
          <p:nvPr>
            <p:ph type="body" sz="quarter" idx="17" hasCustomPrompt="1"/>
          </p:nvPr>
        </p:nvSpPr>
        <p:spPr>
          <a:xfrm>
            <a:off x="2892013"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6"/>
          <p:cNvSpPr>
            <a:spLocks noGrp="1"/>
          </p:cNvSpPr>
          <p:nvPr>
            <p:ph type="body" sz="quarter" idx="18" hasCustomPrompt="1"/>
          </p:nvPr>
        </p:nvSpPr>
        <p:spPr>
          <a:xfrm>
            <a:off x="5204511"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1" name="文本占位符 6"/>
          <p:cNvSpPr>
            <a:spLocks noGrp="1"/>
          </p:cNvSpPr>
          <p:nvPr>
            <p:ph type="body" sz="quarter" idx="19" hasCustomPrompt="1"/>
          </p:nvPr>
        </p:nvSpPr>
        <p:spPr>
          <a:xfrm>
            <a:off x="5204511"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2" name="文本占位符 6"/>
          <p:cNvSpPr>
            <a:spLocks noGrp="1"/>
          </p:cNvSpPr>
          <p:nvPr>
            <p:ph type="body" sz="quarter" idx="20" hasCustomPrompt="1"/>
          </p:nvPr>
        </p:nvSpPr>
        <p:spPr>
          <a:xfrm>
            <a:off x="7517007" y="4167324"/>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3" name="文本占位符 6"/>
          <p:cNvSpPr>
            <a:spLocks noGrp="1"/>
          </p:cNvSpPr>
          <p:nvPr>
            <p:ph type="body" sz="quarter" idx="21" hasCustomPrompt="1"/>
          </p:nvPr>
        </p:nvSpPr>
        <p:spPr>
          <a:xfrm>
            <a:off x="7517007" y="4622800"/>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4" name="文本占位符 6"/>
          <p:cNvSpPr>
            <a:spLocks noGrp="1"/>
          </p:cNvSpPr>
          <p:nvPr>
            <p:ph type="body" sz="quarter" idx="22" hasCustomPrompt="1"/>
          </p:nvPr>
        </p:nvSpPr>
        <p:spPr>
          <a:xfrm>
            <a:off x="9829503" y="4165951"/>
            <a:ext cx="1805335"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5" name="文本占位符 6"/>
          <p:cNvSpPr>
            <a:spLocks noGrp="1"/>
          </p:cNvSpPr>
          <p:nvPr>
            <p:ph type="body" sz="quarter" idx="23" hasCustomPrompt="1"/>
          </p:nvPr>
        </p:nvSpPr>
        <p:spPr>
          <a:xfrm>
            <a:off x="9829502" y="4621427"/>
            <a:ext cx="1805335"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185796250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目录页_六项目录">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558800" y="4165951"/>
            <a:ext cx="2413000" cy="2413000"/>
          </a:xfrm>
          <a:prstGeom prst="ellipse">
            <a:avLst/>
          </a:prstGeom>
        </p:spPr>
      </p:pic>
      <p:pic>
        <p:nvPicPr>
          <p:cNvPr id="4" name="图片 3"/>
          <p:cNvPicPr>
            <a:picLocks noChangeAspect="1"/>
          </p:cNvPicPr>
          <p:nvPr userDrawn="1"/>
        </p:nvPicPr>
        <p:blipFill rotWithShape="1">
          <a:blip r:embed="rId2"/>
          <a:srcRect l="61489" t="25058" r="12143" b="25081"/>
          <a:stretch/>
        </p:blipFill>
        <p:spPr>
          <a:xfrm>
            <a:off x="7378700" y="203200"/>
            <a:ext cx="4419600" cy="4419600"/>
          </a:xfrm>
          <a:prstGeom prst="ellipse">
            <a:avLst/>
          </a:prstGeom>
        </p:spPr>
      </p:pic>
      <p:sp>
        <p:nvSpPr>
          <p:cNvPr id="5"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6" name="文本占位符 7"/>
          <p:cNvSpPr>
            <a:spLocks noGrp="1"/>
          </p:cNvSpPr>
          <p:nvPr>
            <p:ph type="body" sz="quarter" idx="11" hasCustomPrompt="1"/>
          </p:nvPr>
        </p:nvSpPr>
        <p:spPr>
          <a:xfrm>
            <a:off x="3801979" y="1020156"/>
            <a:ext cx="4588044" cy="888855"/>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r>
              <a:rPr kumimoji="1" lang="zh-CN" altLang="en-US" dirty="0"/>
              <a:t>目录</a:t>
            </a:r>
          </a:p>
        </p:txBody>
      </p:sp>
      <p:sp>
        <p:nvSpPr>
          <p:cNvPr id="8" name="文本占位符 7"/>
          <p:cNvSpPr>
            <a:spLocks noGrp="1"/>
          </p:cNvSpPr>
          <p:nvPr>
            <p:ph type="body" sz="quarter" idx="12" hasCustomPrompt="1"/>
          </p:nvPr>
        </p:nvSpPr>
        <p:spPr>
          <a:xfrm>
            <a:off x="3801979" y="1909012"/>
            <a:ext cx="4588044" cy="401052"/>
          </a:xfrm>
          <a:prstGeom prst="rect">
            <a:avLst/>
          </a:prstGeom>
          <a:ln w="12700" cmpd="sng">
            <a:noFill/>
          </a:ln>
        </p:spPr>
        <p:txBody>
          <a:bodyPr vert="horz" anchor="ctr"/>
          <a:lstStyle>
            <a:lvl1pPr marL="0" indent="0" algn="ctr">
              <a:buNone/>
              <a:defRPr sz="2000" b="0">
                <a:latin typeface="Microsoft YaHei" charset="0"/>
                <a:ea typeface="Microsoft YaHei" charset="0"/>
                <a:cs typeface="Microsoft YaHei" charset="0"/>
              </a:defRPr>
            </a:lvl1pPr>
          </a:lstStyle>
          <a:p>
            <a:pPr lvl="0"/>
            <a:r>
              <a:rPr kumimoji="1" lang="en-US" altLang="zh-CN" dirty="0"/>
              <a:t>CONTENTS</a:t>
            </a:r>
            <a:endParaRPr kumimoji="1" lang="zh-CN" altLang="en-US" dirty="0"/>
          </a:p>
        </p:txBody>
      </p:sp>
      <p:sp>
        <p:nvSpPr>
          <p:cNvPr id="9" name="文本占位符 7"/>
          <p:cNvSpPr>
            <a:spLocks noGrp="1"/>
          </p:cNvSpPr>
          <p:nvPr>
            <p:ph type="body" sz="quarter" idx="13"/>
          </p:nvPr>
        </p:nvSpPr>
        <p:spPr>
          <a:xfrm>
            <a:off x="1459832" y="2413000"/>
            <a:ext cx="9272338" cy="1059969"/>
          </a:xfrm>
          <a:prstGeom prst="rect">
            <a:avLst/>
          </a:prstGeom>
          <a:ln w="12700" cmpd="sng">
            <a:noFill/>
          </a:ln>
        </p:spPr>
        <p:txBody>
          <a:bodyPr vert="horz" anchor="t"/>
          <a:lstStyle>
            <a:lvl1pPr>
              <a:defRPr kumimoji="1" lang="zh-CN" altLang="en-US" sz="1400" b="0" dirty="0">
                <a:latin typeface="Microsoft YaHei" charset="0"/>
                <a:ea typeface="Microsoft YaHei" charset="0"/>
                <a:cs typeface="Microsoft YaHei" charset="0"/>
              </a:defRPr>
            </a:lvl1pPr>
          </a:lstStyle>
          <a:p>
            <a:pPr marL="0" lvl="0" indent="0" algn="ctr">
              <a:lnSpc>
                <a:spcPct val="130000"/>
              </a:lnSpc>
              <a:buNone/>
            </a:pPr>
            <a:endParaRPr kumimoji="1" lang="zh-CN" altLang="en-US" dirty="0"/>
          </a:p>
        </p:txBody>
      </p:sp>
      <p:sp>
        <p:nvSpPr>
          <p:cNvPr id="7" name="文本占位符 6"/>
          <p:cNvSpPr>
            <a:spLocks noGrp="1"/>
          </p:cNvSpPr>
          <p:nvPr>
            <p:ph type="body" sz="quarter" idx="14" hasCustomPrompt="1"/>
          </p:nvPr>
        </p:nvSpPr>
        <p:spPr>
          <a:xfrm>
            <a:off x="558800" y="4167324"/>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8" name="文本占位符 6"/>
          <p:cNvSpPr>
            <a:spLocks noGrp="1"/>
          </p:cNvSpPr>
          <p:nvPr>
            <p:ph type="body" sz="quarter" idx="15" hasCustomPrompt="1"/>
          </p:nvPr>
        </p:nvSpPr>
        <p:spPr>
          <a:xfrm>
            <a:off x="558799" y="4622800"/>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6"/>
          <p:cNvSpPr>
            <a:spLocks noGrp="1"/>
          </p:cNvSpPr>
          <p:nvPr>
            <p:ph type="body" sz="quarter" idx="16" hasCustomPrompt="1"/>
          </p:nvPr>
        </p:nvSpPr>
        <p:spPr>
          <a:xfrm>
            <a:off x="2408797"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9" name="文本占位符 6"/>
          <p:cNvSpPr>
            <a:spLocks noGrp="1"/>
          </p:cNvSpPr>
          <p:nvPr>
            <p:ph type="body" sz="quarter" idx="17" hasCustomPrompt="1"/>
          </p:nvPr>
        </p:nvSpPr>
        <p:spPr>
          <a:xfrm>
            <a:off x="2408797"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0" name="文本占位符 6"/>
          <p:cNvSpPr>
            <a:spLocks noGrp="1"/>
          </p:cNvSpPr>
          <p:nvPr>
            <p:ph type="body" sz="quarter" idx="18" hasCustomPrompt="1"/>
          </p:nvPr>
        </p:nvSpPr>
        <p:spPr>
          <a:xfrm>
            <a:off x="4258794"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1" name="文本占位符 6"/>
          <p:cNvSpPr>
            <a:spLocks noGrp="1"/>
          </p:cNvSpPr>
          <p:nvPr>
            <p:ph type="body" sz="quarter" idx="19" hasCustomPrompt="1"/>
          </p:nvPr>
        </p:nvSpPr>
        <p:spPr>
          <a:xfrm>
            <a:off x="4258794"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2" name="文本占位符 6"/>
          <p:cNvSpPr>
            <a:spLocks noGrp="1"/>
          </p:cNvSpPr>
          <p:nvPr>
            <p:ph type="body" sz="quarter" idx="20" hasCustomPrompt="1"/>
          </p:nvPr>
        </p:nvSpPr>
        <p:spPr>
          <a:xfrm>
            <a:off x="7958788" y="4167324"/>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3" name="文本占位符 6"/>
          <p:cNvSpPr>
            <a:spLocks noGrp="1"/>
          </p:cNvSpPr>
          <p:nvPr>
            <p:ph type="body" sz="quarter" idx="21" hasCustomPrompt="1"/>
          </p:nvPr>
        </p:nvSpPr>
        <p:spPr>
          <a:xfrm>
            <a:off x="7954761" y="4622800"/>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4" name="文本占位符 6"/>
          <p:cNvSpPr>
            <a:spLocks noGrp="1"/>
          </p:cNvSpPr>
          <p:nvPr>
            <p:ph type="body" sz="quarter" idx="22" hasCustomPrompt="1"/>
          </p:nvPr>
        </p:nvSpPr>
        <p:spPr>
          <a:xfrm>
            <a:off x="9808784"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5" name="文本占位符 6"/>
          <p:cNvSpPr>
            <a:spLocks noGrp="1"/>
          </p:cNvSpPr>
          <p:nvPr>
            <p:ph type="body" sz="quarter" idx="23" hasCustomPrompt="1"/>
          </p:nvPr>
        </p:nvSpPr>
        <p:spPr>
          <a:xfrm>
            <a:off x="9808783"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6" name="文本占位符 6"/>
          <p:cNvSpPr>
            <a:spLocks noGrp="1"/>
          </p:cNvSpPr>
          <p:nvPr>
            <p:ph type="body" sz="quarter" idx="24" hasCustomPrompt="1"/>
          </p:nvPr>
        </p:nvSpPr>
        <p:spPr>
          <a:xfrm>
            <a:off x="6108791" y="4165951"/>
            <a:ext cx="1846774" cy="455476"/>
          </a:xfrm>
          <a:prstGeom prst="rect">
            <a:avLst/>
          </a:prstGeom>
        </p:spPr>
        <p:txBody>
          <a:bodyPr/>
          <a:lstStyle>
            <a:lvl1pPr marL="0" indent="0" algn="ctr">
              <a:buNone/>
              <a:defRPr sz="2000" b="1"/>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27" name="文本占位符 6"/>
          <p:cNvSpPr>
            <a:spLocks noGrp="1"/>
          </p:cNvSpPr>
          <p:nvPr>
            <p:ph type="body" sz="quarter" idx="25" hasCustomPrompt="1"/>
          </p:nvPr>
        </p:nvSpPr>
        <p:spPr>
          <a:xfrm>
            <a:off x="6108791" y="4621427"/>
            <a:ext cx="1846774" cy="455476"/>
          </a:xfrm>
          <a:prstGeom prst="rect">
            <a:avLst/>
          </a:prstGeom>
        </p:spPr>
        <p:txBody>
          <a:bodyPr/>
          <a:lstStyle>
            <a:lvl1pPr marL="0" indent="0" algn="ctr">
              <a:buNone/>
              <a:defRPr sz="1400" b="0">
                <a:latin typeface="+mn-lt"/>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extLst>
      <p:ext uri="{BB962C8B-B14F-4D97-AF65-F5344CB8AC3E}">
        <p14:creationId xmlns:p14="http://schemas.microsoft.com/office/powerpoint/2010/main" val="11061320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副标题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3882314" y="1181451"/>
            <a:ext cx="4495104" cy="4495104"/>
          </a:xfrm>
          <a:prstGeom prst="ellipse">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5" name="文本占位符 7"/>
          <p:cNvSpPr>
            <a:spLocks noGrp="1"/>
          </p:cNvSpPr>
          <p:nvPr>
            <p:ph type="body" sz="quarter" idx="11"/>
          </p:nvPr>
        </p:nvSpPr>
        <p:spPr>
          <a:xfrm>
            <a:off x="2326105" y="2470485"/>
            <a:ext cx="7539792" cy="1074822"/>
          </a:xfrm>
          <a:prstGeom prst="rect">
            <a:avLst/>
          </a:prstGeom>
          <a:ln w="12700" cmpd="sng">
            <a:noFill/>
          </a:ln>
        </p:spPr>
        <p:txBody>
          <a:bodyPr vert="horz" anchor="ctr"/>
          <a:lstStyle>
            <a:lvl1pPr marL="0" indent="0" algn="ctr">
              <a:buNone/>
              <a:defRPr sz="6000" b="1">
                <a:latin typeface="Microsoft YaHei" charset="0"/>
                <a:ea typeface="Microsoft YaHei" charset="0"/>
                <a:cs typeface="Microsoft YaHei" charset="0"/>
              </a:defRPr>
            </a:lvl1pPr>
          </a:lstStyle>
          <a:p>
            <a:pPr lvl="0"/>
            <a:endParaRPr kumimoji="1" lang="zh-CN" altLang="en-US" dirty="0"/>
          </a:p>
        </p:txBody>
      </p:sp>
      <p:sp>
        <p:nvSpPr>
          <p:cNvPr id="6" name="文本占位符 7"/>
          <p:cNvSpPr>
            <a:spLocks noGrp="1"/>
          </p:cNvSpPr>
          <p:nvPr>
            <p:ph type="body" sz="quarter" idx="12"/>
          </p:nvPr>
        </p:nvSpPr>
        <p:spPr>
          <a:xfrm>
            <a:off x="2326105" y="3545305"/>
            <a:ext cx="7539792" cy="707725"/>
          </a:xfrm>
          <a:prstGeom prst="rect">
            <a:avLst/>
          </a:prstGeom>
          <a:ln w="12700" cmpd="sng">
            <a:noFill/>
          </a:ln>
        </p:spPr>
        <p:txBody>
          <a:bodyPr vert="horz" anchor="ctr"/>
          <a:lstStyle>
            <a:lvl1pPr marL="0" indent="0" algn="ctr">
              <a:buNone/>
              <a:defRPr sz="4400" b="0">
                <a:latin typeface="Microsoft YaHei" charset="0"/>
                <a:ea typeface="Microsoft YaHei" charset="0"/>
                <a:cs typeface="Microsoft YaHei" charset="0"/>
              </a:defRPr>
            </a:lvl1pPr>
          </a:lstStyle>
          <a:p>
            <a:pPr lvl="0"/>
            <a:endParaRPr kumimoji="1" lang="zh-CN" altLang="en-US" dirty="0"/>
          </a:p>
        </p:txBody>
      </p:sp>
    </p:spTree>
    <p:extLst>
      <p:ext uri="{BB962C8B-B14F-4D97-AF65-F5344CB8AC3E}">
        <p14:creationId xmlns:p14="http://schemas.microsoft.com/office/powerpoint/2010/main" val="125320767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内容页_1">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15838" r="78197" b="16675"/>
          <a:stretch/>
        </p:blipFill>
        <p:spPr>
          <a:xfrm>
            <a:off x="8015258" y="-12700"/>
            <a:ext cx="4189442" cy="6858000"/>
          </a:xfrm>
          <a:prstGeom prst="rect">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4146476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页_2">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p:blipFill>
        <p:spPr>
          <a:xfrm flipH="1">
            <a:off x="0" y="-12700"/>
            <a:ext cx="4189442" cy="6858000"/>
          </a:xfrm>
          <a:prstGeom prst="rect">
            <a:avLst/>
          </a:prstGeom>
        </p:spPr>
      </p:pic>
      <p:sp>
        <p:nvSpPr>
          <p:cNvPr id="3" name="文本占位符 7"/>
          <p:cNvSpPr>
            <a:spLocks noGrp="1"/>
          </p:cNvSpPr>
          <p:nvPr>
            <p:ph type="body" sz="quarter" idx="10" hasCustomPrompt="1"/>
          </p:nvPr>
        </p:nvSpPr>
        <p:spPr>
          <a:xfrm>
            <a:off x="8583804" y="220133"/>
            <a:ext cx="3303395" cy="389467"/>
          </a:xfrm>
          <a:prstGeom prst="rect">
            <a:avLst/>
          </a:prstGeom>
          <a:ln w="12700" cmpd="sng">
            <a:noFill/>
          </a:ln>
        </p:spPr>
        <p:txBody>
          <a:bodyPr vert="horz" anchor="ctr"/>
          <a:lstStyle>
            <a:lvl1pPr marL="0" indent="0" algn="r">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0467412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内容页_3">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54115" t="20375" r="25555" b="20378"/>
          <a:stretch/>
        </p:blipFill>
        <p:spPr>
          <a:xfrm>
            <a:off x="7739212" y="0"/>
            <a:ext cx="4452788" cy="6862813"/>
          </a:xfrm>
          <a:prstGeom prst="rect">
            <a:avLst/>
          </a:prstGeom>
        </p:spPr>
      </p:pic>
      <p:sp>
        <p:nvSpPr>
          <p:cNvPr id="4" name="文本占位符 7"/>
          <p:cNvSpPr>
            <a:spLocks noGrp="1"/>
          </p:cNvSpPr>
          <p:nvPr>
            <p:ph type="body" sz="quarter" idx="10" hasCustomPrompt="1"/>
          </p:nvPr>
        </p:nvSpPr>
        <p:spPr>
          <a:xfrm>
            <a:off x="265304" y="220133"/>
            <a:ext cx="3303395" cy="389467"/>
          </a:xfrm>
          <a:prstGeom prst="rect">
            <a:avLst/>
          </a:prstGeom>
          <a:ln w="12700" cmpd="sng">
            <a:noFill/>
          </a:ln>
        </p:spPr>
        <p:txBody>
          <a:bodyPr vert="horz" anchor="ctr"/>
          <a:lstStyle>
            <a:lvl1pPr marL="0" indent="0" algn="l">
              <a:buNone/>
              <a:defRPr sz="1400" b="1">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18963066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68858"/>
      </p:ext>
    </p:extLst>
  </p:cSld>
  <p:clrMap bg1="lt1" tx1="dk1" bg2="lt2" tx2="dk2" accent1="accent1" accent2="accent2" accent3="accent3" accent4="accent4" accent5="accent5" accent6="accent6" hlink="hlink" folHlink="folHlink"/>
  <p:sldLayoutIdLst>
    <p:sldLayoutId id="2147483687" r:id="rId1"/>
    <p:sldLayoutId id="2147483699" r:id="rId2"/>
    <p:sldLayoutId id="2147483700" r:id="rId3"/>
    <p:sldLayoutId id="2147483701" r:id="rId4"/>
    <p:sldLayoutId id="2147483702" r:id="rId5"/>
    <p:sldLayoutId id="2147483689" r:id="rId6"/>
    <p:sldLayoutId id="2147483690" r:id="rId7"/>
    <p:sldLayoutId id="2147483691" r:id="rId8"/>
    <p:sldLayoutId id="2147483692" r:id="rId9"/>
    <p:sldLayoutId id="2147483693"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2435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sz="4800" dirty="0">
                <a:latin typeface="微软雅黑" panose="020B0503020204020204" pitchFamily="34" charset="-122"/>
                <a:ea typeface="微软雅黑" panose="020B0503020204020204" pitchFamily="34" charset="-122"/>
              </a:rPr>
              <a:t>基于</a:t>
            </a:r>
            <a:r>
              <a:rPr lang="en-US" altLang="zh-CN" sz="4800" dirty="0">
                <a:latin typeface="微软雅黑" panose="020B0503020204020204" pitchFamily="34" charset="-122"/>
                <a:ea typeface="微软雅黑" panose="020B0503020204020204" pitchFamily="34" charset="-122"/>
              </a:rPr>
              <a:t>FPGA</a:t>
            </a:r>
            <a:r>
              <a:rPr lang="zh-CN" altLang="en-US" sz="4800" dirty="0">
                <a:latin typeface="微软雅黑" panose="020B0503020204020204" pitchFamily="34" charset="-122"/>
                <a:ea typeface="微软雅黑" panose="020B0503020204020204" pitchFamily="34" charset="-122"/>
              </a:rPr>
              <a:t>加速平台的分布式人工智能</a:t>
            </a:r>
            <a:r>
              <a:rPr lang="en-US" altLang="zh-CN" sz="4800" dirty="0">
                <a:latin typeface="微软雅黑" panose="020B0503020204020204" pitchFamily="34" charset="-122"/>
                <a:ea typeface="微软雅黑" panose="020B0503020204020204" pitchFamily="34" charset="-122"/>
              </a:rPr>
              <a:t>RDMA</a:t>
            </a:r>
            <a:r>
              <a:rPr lang="zh-CN" altLang="en-US" sz="4800" dirty="0">
                <a:latin typeface="微软雅黑" panose="020B0503020204020204" pitchFamily="34" charset="-122"/>
                <a:ea typeface="微软雅黑" panose="020B0503020204020204" pitchFamily="34" charset="-122"/>
              </a:rPr>
              <a:t>网络通信项目</a:t>
            </a:r>
            <a:r>
              <a:rPr lang="en-US" altLang="zh-CN" sz="4800" dirty="0">
                <a:latin typeface="微软雅黑" panose="020B0503020204020204" pitchFamily="34" charset="-122"/>
                <a:ea typeface="微软雅黑" panose="020B0503020204020204" pitchFamily="34" charset="-122"/>
              </a:rPr>
              <a:t>GNFC</a:t>
            </a:r>
            <a:r>
              <a:rPr lang="zh-CN" altLang="en-US" sz="4800" dirty="0">
                <a:latin typeface="微软雅黑" panose="020B0503020204020204" pitchFamily="34" charset="-122"/>
                <a:ea typeface="微软雅黑" panose="020B0503020204020204" pitchFamily="34" charset="-122"/>
              </a:rPr>
              <a:t>算法评审</a:t>
            </a:r>
            <a:endParaRPr lang="en-US" altLang="zh-CN" dirty="0">
              <a:latin typeface="Segoe UI"/>
              <a:ea typeface="微软雅黑"/>
            </a:endParaRPr>
          </a:p>
        </p:txBody>
      </p:sp>
      <p:sp>
        <p:nvSpPr>
          <p:cNvPr id="3" name="文本占位符 2"/>
          <p:cNvSpPr>
            <a:spLocks noGrp="1"/>
          </p:cNvSpPr>
          <p:nvPr>
            <p:ph type="body" sz="quarter" idx="11"/>
          </p:nvPr>
        </p:nvSpPr>
        <p:spPr/>
        <p:txBody>
          <a:bodyPr/>
          <a:lstStyle/>
          <a:p>
            <a:pPr lvl="0">
              <a:lnSpc>
                <a:spcPct val="100000"/>
              </a:lnSpc>
              <a:spcBef>
                <a:spcPts val="0"/>
              </a:spcBef>
              <a:defRPr/>
            </a:pPr>
            <a:r>
              <a:rPr lang="zh-CN" altLang="en-US" kern="0" dirty="0">
                <a:latin typeface="Segoe UI"/>
                <a:ea typeface="微软雅黑"/>
                <a:cs typeface=""/>
              </a:rPr>
              <a:t>指导老师</a:t>
            </a:r>
            <a:endParaRPr lang="en-US" altLang="zh-CN" kern="0" dirty="0">
              <a:latin typeface="Segoe UI"/>
              <a:ea typeface="微软雅黑"/>
              <a:cs typeface=""/>
            </a:endParaRPr>
          </a:p>
          <a:p>
            <a:pPr lvl="0">
              <a:lnSpc>
                <a:spcPct val="100000"/>
              </a:lnSpc>
              <a:spcBef>
                <a:spcPts val="0"/>
              </a:spcBef>
              <a:defRPr/>
            </a:pPr>
            <a:r>
              <a:rPr lang="zh-CN" altLang="en-US" kern="0" dirty="0">
                <a:latin typeface="Segoe UI"/>
                <a:ea typeface="微软雅黑"/>
                <a:cs typeface=""/>
              </a:rPr>
              <a:t>王尚广，张乙然</a:t>
            </a:r>
            <a:endParaRPr lang="en-US" altLang="zh-CN" kern="0" dirty="0">
              <a:latin typeface="Segoe UI"/>
              <a:ea typeface="微软雅黑"/>
              <a:cs typeface=""/>
            </a:endParaRPr>
          </a:p>
        </p:txBody>
      </p:sp>
      <p:sp>
        <p:nvSpPr>
          <p:cNvPr id="4" name="文本占位符 3"/>
          <p:cNvSpPr>
            <a:spLocks noGrp="1"/>
          </p:cNvSpPr>
          <p:nvPr>
            <p:ph type="body" sz="quarter" idx="12"/>
          </p:nvPr>
        </p:nvSpPr>
        <p:spPr/>
        <p:txBody>
          <a:bodyPr/>
          <a:lstStyle/>
          <a:p>
            <a:pPr lvl="0">
              <a:lnSpc>
                <a:spcPct val="100000"/>
              </a:lnSpc>
              <a:spcBef>
                <a:spcPts val="0"/>
              </a:spcBef>
              <a:defRPr/>
            </a:pPr>
            <a:r>
              <a:rPr lang="zh-CN" altLang="en-US" kern="0" dirty="0">
                <a:latin typeface="Segoe UI"/>
                <a:ea typeface="微软雅黑"/>
                <a:cs typeface=""/>
              </a:rPr>
              <a:t>报告人</a:t>
            </a:r>
            <a:endParaRPr lang="en-US" altLang="zh-CN" kern="0" dirty="0">
              <a:latin typeface="Segoe UI"/>
              <a:ea typeface="微软雅黑"/>
              <a:cs typeface=""/>
            </a:endParaRPr>
          </a:p>
          <a:p>
            <a:pPr lvl="0">
              <a:lnSpc>
                <a:spcPct val="100000"/>
              </a:lnSpc>
              <a:spcBef>
                <a:spcPts val="0"/>
              </a:spcBef>
              <a:defRPr/>
            </a:pPr>
            <a:r>
              <a:rPr lang="zh-CN" altLang="en-US" kern="0" dirty="0">
                <a:latin typeface="Segoe UI"/>
                <a:ea typeface="微软雅黑"/>
                <a:cs typeface=""/>
              </a:rPr>
              <a:t>王天时</a:t>
            </a:r>
            <a:endParaRPr lang="en-US" altLang="zh-CN" kern="0" dirty="0">
              <a:latin typeface="Segoe UI"/>
              <a:ea typeface="微软雅黑"/>
              <a:cs typeface=""/>
            </a:endParaRPr>
          </a:p>
        </p:txBody>
      </p:sp>
      <p:sp>
        <p:nvSpPr>
          <p:cNvPr id="9" name="文本占位符 8"/>
          <p:cNvSpPr>
            <a:spLocks noGrp="1"/>
          </p:cNvSpPr>
          <p:nvPr>
            <p:ph type="body" sz="quarter" idx="13"/>
          </p:nvPr>
        </p:nvSpPr>
        <p:spPr>
          <a:xfrm>
            <a:off x="3155230" y="4868299"/>
            <a:ext cx="5881540" cy="508364"/>
          </a:xfrm>
        </p:spPr>
        <p:txBody>
          <a:bodyPr/>
          <a:lstStyle/>
          <a:p>
            <a:pPr algn="ctr"/>
            <a:r>
              <a:rPr kumimoji="1" lang="zh-CN" altLang="en-US" sz="2000" dirty="0"/>
              <a:t>承研单位</a:t>
            </a:r>
            <a:endParaRPr kumimoji="1" lang="en-US" altLang="zh-CN" sz="2000" dirty="0"/>
          </a:p>
          <a:p>
            <a:pPr algn="ctr"/>
            <a:r>
              <a:rPr kumimoji="1" lang="zh-CN" altLang="en-US" sz="2000" dirty="0"/>
              <a:t>北京邮电大学</a:t>
            </a:r>
          </a:p>
          <a:p>
            <a:endParaRPr lang="zh-CN" altLang="en-US" dirty="0"/>
          </a:p>
        </p:txBody>
      </p:sp>
      <p:pic>
        <p:nvPicPr>
          <p:cNvPr id="1026" name="Picture 2">
            <a:extLst>
              <a:ext uri="{FF2B5EF4-FFF2-40B4-BE49-F238E27FC236}">
                <a16:creationId xmlns:a16="http://schemas.microsoft.com/office/drawing/2014/main" id="{847CA57F-7B74-4686-91DA-FA2E37532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9074"/>
            <a:ext cx="2752209" cy="1359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1E29CDB-AF65-4593-BDBA-151A15128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791" y="4219074"/>
            <a:ext cx="2669939" cy="135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90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THREE</a:t>
            </a:r>
            <a:r>
              <a:rPr kumimoji="1" lang="zh-CN" altLang="en-US" dirty="0"/>
              <a:t> 技术方案</a:t>
            </a:r>
          </a:p>
        </p:txBody>
      </p:sp>
      <p:sp>
        <p:nvSpPr>
          <p:cNvPr id="4" name="矩形 3"/>
          <p:cNvSpPr/>
          <p:nvPr/>
        </p:nvSpPr>
        <p:spPr>
          <a:xfrm>
            <a:off x="4919603" y="745115"/>
            <a:ext cx="4338047" cy="523220"/>
          </a:xfrm>
          <a:prstGeom prst="rect">
            <a:avLst/>
          </a:prstGeom>
        </p:spPr>
        <p:txBody>
          <a:bodyPr wrap="none">
            <a:spAutoFit/>
          </a:bodyPr>
          <a:lstStyle/>
          <a:p>
            <a:r>
              <a:rPr lang="zh-CN" altLang="en-US" sz="2800" b="1" dirty="0">
                <a:solidFill>
                  <a:srgbClr val="000000"/>
                </a:solidFill>
                <a:latin typeface="Segoe UI"/>
                <a:ea typeface="微软雅黑"/>
              </a:rPr>
              <a:t>端到端流量控制机制</a:t>
            </a:r>
            <a:r>
              <a:rPr lang="en-US" altLang="zh-CN" sz="2800" b="1" dirty="0">
                <a:solidFill>
                  <a:srgbClr val="000000"/>
                </a:solidFill>
                <a:latin typeface="Segoe UI"/>
                <a:ea typeface="微软雅黑"/>
              </a:rPr>
              <a:t>QP2P</a:t>
            </a:r>
            <a:endParaRPr lang="zh-CN" altLang="en-US" sz="2800" b="1" dirty="0">
              <a:solidFill>
                <a:srgbClr val="000000"/>
              </a:solidFill>
              <a:latin typeface="Segoe UI"/>
              <a:ea typeface="微软雅黑"/>
            </a:endParaRPr>
          </a:p>
        </p:txBody>
      </p:sp>
      <p:sp>
        <p:nvSpPr>
          <p:cNvPr id="5" name="矩形 4"/>
          <p:cNvSpPr/>
          <p:nvPr/>
        </p:nvSpPr>
        <p:spPr>
          <a:xfrm>
            <a:off x="4963573" y="1650407"/>
            <a:ext cx="6623823" cy="701282"/>
          </a:xfrm>
          <a:prstGeom prst="rect">
            <a:avLst/>
          </a:prstGeom>
        </p:spPr>
        <p:txBody>
          <a:bodyPr wrap="square">
            <a:spAutoFit/>
          </a:bodyPr>
          <a:lstStyle/>
          <a:p>
            <a:pPr>
              <a:lnSpc>
                <a:spcPct val="130000"/>
              </a:lnSpc>
            </a:pPr>
            <a:r>
              <a:rPr lang="zh-CN" altLang="en-US" sz="1600" b="1" dirty="0">
                <a:latin typeface="微软雅黑" charset="0"/>
                <a:ea typeface="微软雅黑" charset="0"/>
              </a:rPr>
              <a:t>核心思想：</a:t>
            </a:r>
            <a:r>
              <a:rPr lang="zh-CN" altLang="en-US" sz="1600" dirty="0">
                <a:latin typeface="微软雅黑" charset="0"/>
                <a:ea typeface="微软雅黑" charset="0"/>
              </a:rPr>
              <a:t>通过网络的时延带宽积等参数来限定每个</a:t>
            </a:r>
            <a:r>
              <a:rPr lang="en-US" altLang="zh-CN" sz="1600" dirty="0">
                <a:latin typeface="微软雅黑" charset="0"/>
                <a:ea typeface="微软雅黑" charset="0"/>
              </a:rPr>
              <a:t>QP</a:t>
            </a:r>
            <a:r>
              <a:rPr lang="zh-CN" altLang="en-US" sz="1600" dirty="0">
                <a:latin typeface="微软雅黑" charset="0"/>
                <a:ea typeface="微软雅黑" charset="0"/>
              </a:rPr>
              <a:t>在链路中数据包数量的上限，进而减少发送不必要的数据包，避免拥塞加剧</a:t>
            </a:r>
          </a:p>
        </p:txBody>
      </p:sp>
      <p:sp>
        <p:nvSpPr>
          <p:cNvPr id="82" name="文本框 81">
            <a:extLst>
              <a:ext uri="{FF2B5EF4-FFF2-40B4-BE49-F238E27FC236}">
                <a16:creationId xmlns:a16="http://schemas.microsoft.com/office/drawing/2014/main" id="{E28A8965-5B13-4B4C-83D0-959CB4E88539}"/>
              </a:ext>
            </a:extLst>
          </p:cNvPr>
          <p:cNvSpPr txBox="1"/>
          <p:nvPr/>
        </p:nvSpPr>
        <p:spPr>
          <a:xfrm>
            <a:off x="1810761" y="5930725"/>
            <a:ext cx="1921790"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QP2P</a:t>
            </a:r>
            <a:r>
              <a:rPr lang="zh-CN" altLang="en-US" b="1" dirty="0">
                <a:latin typeface="微软雅黑" panose="020B0503020204020204" pitchFamily="34" charset="-122"/>
                <a:ea typeface="微软雅黑" panose="020B0503020204020204" pitchFamily="34" charset="-122"/>
              </a:rPr>
              <a:t>流程图</a:t>
            </a:r>
          </a:p>
        </p:txBody>
      </p:sp>
      <p:sp>
        <p:nvSpPr>
          <p:cNvPr id="83" name="文本框 82">
            <a:extLst>
              <a:ext uri="{FF2B5EF4-FFF2-40B4-BE49-F238E27FC236}">
                <a16:creationId xmlns:a16="http://schemas.microsoft.com/office/drawing/2014/main" id="{0528364F-F186-4FE5-A628-A2AC22BCECBC}"/>
              </a:ext>
            </a:extLst>
          </p:cNvPr>
          <p:cNvSpPr txBox="1"/>
          <p:nvPr/>
        </p:nvSpPr>
        <p:spPr>
          <a:xfrm>
            <a:off x="6992279" y="5926586"/>
            <a:ext cx="2265371" cy="369332"/>
          </a:xfrm>
          <a:prstGeom prst="rect">
            <a:avLst/>
          </a:prstGeom>
          <a:noFill/>
        </p:spPr>
        <p:txBody>
          <a:bodyPr wrap="square">
            <a:spAutoFit/>
          </a:bodyPr>
          <a:lstStyle/>
          <a:p>
            <a:r>
              <a:rPr lang="en-US" altLang="zh-CN" b="1" dirty="0">
                <a:latin typeface="微软雅黑" panose="020B0503020204020204" pitchFamily="34" charset="-122"/>
                <a:ea typeface="微软雅黑" panose="020B0503020204020204" pitchFamily="34" charset="-122"/>
              </a:rPr>
              <a:t>QP2P</a:t>
            </a:r>
            <a:r>
              <a:rPr lang="zh-CN" altLang="en-US" b="1" dirty="0">
                <a:latin typeface="微软雅黑" panose="020B0503020204020204" pitchFamily="34" charset="-122"/>
                <a:ea typeface="微软雅黑" panose="020B0503020204020204" pitchFamily="34" charset="-122"/>
              </a:rPr>
              <a:t>函数对照表</a:t>
            </a:r>
          </a:p>
        </p:txBody>
      </p:sp>
      <p:pic>
        <p:nvPicPr>
          <p:cNvPr id="9" name="图片 8">
            <a:extLst>
              <a:ext uri="{FF2B5EF4-FFF2-40B4-BE49-F238E27FC236}">
                <a16:creationId xmlns:a16="http://schemas.microsoft.com/office/drawing/2014/main" id="{A709EFFD-4578-6A8A-960F-D5F71703BE86}"/>
              </a:ext>
            </a:extLst>
          </p:cNvPr>
          <p:cNvPicPr>
            <a:picLocks noChangeAspect="1"/>
          </p:cNvPicPr>
          <p:nvPr/>
        </p:nvPicPr>
        <p:blipFill>
          <a:blip r:embed="rId3"/>
          <a:stretch>
            <a:fillRect/>
          </a:stretch>
        </p:blipFill>
        <p:spPr>
          <a:xfrm>
            <a:off x="262584" y="1006725"/>
            <a:ext cx="4338046" cy="4985809"/>
          </a:xfrm>
          <a:prstGeom prst="rect">
            <a:avLst/>
          </a:prstGeom>
        </p:spPr>
      </p:pic>
      <p:pic>
        <p:nvPicPr>
          <p:cNvPr id="6" name="图片 5">
            <a:extLst>
              <a:ext uri="{FF2B5EF4-FFF2-40B4-BE49-F238E27FC236}">
                <a16:creationId xmlns:a16="http://schemas.microsoft.com/office/drawing/2014/main" id="{58A42C4D-620B-453F-A5A4-3E8A09589CFC}"/>
              </a:ext>
            </a:extLst>
          </p:cNvPr>
          <p:cNvPicPr>
            <a:picLocks noChangeAspect="1"/>
          </p:cNvPicPr>
          <p:nvPr/>
        </p:nvPicPr>
        <p:blipFill>
          <a:blip r:embed="rId4"/>
          <a:stretch>
            <a:fillRect/>
          </a:stretch>
        </p:blipFill>
        <p:spPr>
          <a:xfrm>
            <a:off x="5054401" y="2941304"/>
            <a:ext cx="6832798" cy="2814920"/>
          </a:xfrm>
          <a:prstGeom prst="rect">
            <a:avLst/>
          </a:prstGeom>
        </p:spPr>
      </p:pic>
    </p:spTree>
    <p:extLst>
      <p:ext uri="{BB962C8B-B14F-4D97-AF65-F5344CB8AC3E}">
        <p14:creationId xmlns:p14="http://schemas.microsoft.com/office/powerpoint/2010/main" val="63066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 THREE </a:t>
            </a:r>
            <a:r>
              <a:rPr kumimoji="1" lang="zh-CN" altLang="en-US" dirty="0"/>
              <a:t>技术方案</a:t>
            </a:r>
          </a:p>
        </p:txBody>
      </p:sp>
      <p:sp>
        <p:nvSpPr>
          <p:cNvPr id="35" name="矩形 34">
            <a:extLst>
              <a:ext uri="{FF2B5EF4-FFF2-40B4-BE49-F238E27FC236}">
                <a16:creationId xmlns:a16="http://schemas.microsoft.com/office/drawing/2014/main" id="{DD3E0B65-7C29-4AD3-BDD9-E0F740C02DCA}"/>
              </a:ext>
            </a:extLst>
          </p:cNvPr>
          <p:cNvSpPr/>
          <p:nvPr/>
        </p:nvSpPr>
        <p:spPr>
          <a:xfrm>
            <a:off x="961594" y="1172125"/>
            <a:ext cx="5396221" cy="523220"/>
          </a:xfrm>
          <a:prstGeom prst="rect">
            <a:avLst/>
          </a:prstGeom>
        </p:spPr>
        <p:txBody>
          <a:bodyPr wrap="none">
            <a:spAutoFit/>
          </a:bodyPr>
          <a:lstStyle/>
          <a:p>
            <a:r>
              <a:rPr lang="zh-CN" altLang="en-US" sz="2800" b="1" dirty="0">
                <a:solidFill>
                  <a:srgbClr val="000000"/>
                </a:solidFill>
                <a:latin typeface="Segoe UI"/>
                <a:ea typeface="微软雅黑"/>
              </a:rPr>
              <a:t>接收端驱动的拥塞控制算法</a:t>
            </a:r>
            <a:r>
              <a:rPr lang="en-US" altLang="zh-CN" sz="2800" b="1" dirty="0">
                <a:solidFill>
                  <a:srgbClr val="000000"/>
                </a:solidFill>
                <a:latin typeface="Segoe UI"/>
                <a:ea typeface="微软雅黑"/>
              </a:rPr>
              <a:t>RRCC</a:t>
            </a:r>
            <a:endParaRPr lang="zh-CN" altLang="en-US" sz="2800" b="1" dirty="0">
              <a:solidFill>
                <a:srgbClr val="000000"/>
              </a:solidFill>
              <a:latin typeface="Segoe UI"/>
              <a:ea typeface="微软雅黑"/>
            </a:endParaRPr>
          </a:p>
        </p:txBody>
      </p:sp>
      <p:sp>
        <p:nvSpPr>
          <p:cNvPr id="36" name="矩形 35">
            <a:extLst>
              <a:ext uri="{FF2B5EF4-FFF2-40B4-BE49-F238E27FC236}">
                <a16:creationId xmlns:a16="http://schemas.microsoft.com/office/drawing/2014/main" id="{28001BAF-86F2-474D-9B14-B7B6C91E78D4}"/>
              </a:ext>
            </a:extLst>
          </p:cNvPr>
          <p:cNvSpPr/>
          <p:nvPr/>
        </p:nvSpPr>
        <p:spPr>
          <a:xfrm>
            <a:off x="970620" y="1901662"/>
            <a:ext cx="10591606" cy="701282"/>
          </a:xfrm>
          <a:prstGeom prst="rect">
            <a:avLst/>
          </a:prstGeom>
        </p:spPr>
        <p:txBody>
          <a:bodyPr wrap="square">
            <a:spAutoFit/>
          </a:bodyPr>
          <a:lstStyle/>
          <a:p>
            <a:pPr>
              <a:lnSpc>
                <a:spcPct val="130000"/>
              </a:lnSpc>
            </a:pPr>
            <a:r>
              <a:rPr lang="zh-CN" altLang="en-US" sz="1600" b="1" dirty="0">
                <a:latin typeface="微软雅黑" charset="0"/>
                <a:ea typeface="微软雅黑" charset="0"/>
              </a:rPr>
              <a:t>核心思想：</a:t>
            </a:r>
            <a:r>
              <a:rPr lang="zh-CN" altLang="en-US" sz="1600" dirty="0">
                <a:latin typeface="微软雅黑" charset="0"/>
                <a:ea typeface="微软雅黑" charset="0"/>
              </a:rPr>
              <a:t>在探测到网络拥塞时，启动接收端驱动的拥塞控制算法，实现速率快速收敛，拥塞快速消除。接收端网卡根据接收速率等信息指导发送端的速率调节，避免发送端启发式的试探调速。</a:t>
            </a:r>
          </a:p>
        </p:txBody>
      </p:sp>
      <p:grpSp>
        <p:nvGrpSpPr>
          <p:cNvPr id="13" name="组合 12">
            <a:extLst>
              <a:ext uri="{FF2B5EF4-FFF2-40B4-BE49-F238E27FC236}">
                <a16:creationId xmlns:a16="http://schemas.microsoft.com/office/drawing/2014/main" id="{9377F9A7-1CDE-0447-B005-C1D19C33DED4}"/>
              </a:ext>
            </a:extLst>
          </p:cNvPr>
          <p:cNvGrpSpPr/>
          <p:nvPr/>
        </p:nvGrpSpPr>
        <p:grpSpPr>
          <a:xfrm>
            <a:off x="6096000" y="2792931"/>
            <a:ext cx="6069486" cy="3675697"/>
            <a:chOff x="6096000" y="2792931"/>
            <a:chExt cx="6069486" cy="3675697"/>
          </a:xfrm>
        </p:grpSpPr>
        <p:pic>
          <p:nvPicPr>
            <p:cNvPr id="14" name="图片 13">
              <a:extLst>
                <a:ext uri="{FF2B5EF4-FFF2-40B4-BE49-F238E27FC236}">
                  <a16:creationId xmlns:a16="http://schemas.microsoft.com/office/drawing/2014/main" id="{4D93D8DE-BF13-44AA-8FEF-BB3307DA407A}"/>
                </a:ext>
              </a:extLst>
            </p:cNvPr>
            <p:cNvPicPr>
              <a:picLocks noChangeAspect="1"/>
            </p:cNvPicPr>
            <p:nvPr/>
          </p:nvPicPr>
          <p:blipFill>
            <a:blip r:embed="rId3"/>
            <a:stretch>
              <a:fillRect/>
            </a:stretch>
          </p:blipFill>
          <p:spPr>
            <a:xfrm>
              <a:off x="6096000" y="2792931"/>
              <a:ext cx="6069486" cy="3366000"/>
            </a:xfrm>
            <a:prstGeom prst="rect">
              <a:avLst/>
            </a:prstGeom>
          </p:spPr>
        </p:pic>
        <p:sp>
          <p:nvSpPr>
            <p:cNvPr id="18" name="矩形 17">
              <a:extLst>
                <a:ext uri="{FF2B5EF4-FFF2-40B4-BE49-F238E27FC236}">
                  <a16:creationId xmlns:a16="http://schemas.microsoft.com/office/drawing/2014/main" id="{94A08491-4E46-273D-53A2-D4D5C798A543}"/>
                </a:ext>
              </a:extLst>
            </p:cNvPr>
            <p:cNvSpPr/>
            <p:nvPr/>
          </p:nvSpPr>
          <p:spPr>
            <a:xfrm>
              <a:off x="8553930" y="3520993"/>
              <a:ext cx="3269549" cy="369332"/>
            </a:xfrm>
            <a:prstGeom prst="rect">
              <a:avLst/>
            </a:prstGeom>
          </p:spPr>
          <p:txBody>
            <a:bodyPr wrap="none">
              <a:spAutoFit/>
            </a:bodyPr>
            <a:lstStyle/>
            <a:p>
              <a:r>
                <a:rPr lang="zh-CN" altLang="en-US" dirty="0"/>
                <a:t>拥塞，按照</a:t>
              </a:r>
              <a:r>
                <a:rPr lang="en-US" altLang="zh-CN" sz="1600" dirty="0" err="1"/>
                <a:t>RecvRate</a:t>
              </a:r>
              <a:r>
                <a:rPr lang="zh-CN" altLang="en-US" dirty="0"/>
                <a:t>调整速率</a:t>
              </a:r>
            </a:p>
          </p:txBody>
        </p:sp>
        <p:sp>
          <p:nvSpPr>
            <p:cNvPr id="20" name="矩形 19">
              <a:extLst>
                <a:ext uri="{FF2B5EF4-FFF2-40B4-BE49-F238E27FC236}">
                  <a16:creationId xmlns:a16="http://schemas.microsoft.com/office/drawing/2014/main" id="{BA1C1E6C-26E0-4A76-E540-615AB5E87B4C}"/>
                </a:ext>
              </a:extLst>
            </p:cNvPr>
            <p:cNvSpPr/>
            <p:nvPr/>
          </p:nvSpPr>
          <p:spPr>
            <a:xfrm>
              <a:off x="8553930" y="4778098"/>
              <a:ext cx="2492990" cy="369332"/>
            </a:xfrm>
            <a:prstGeom prst="rect">
              <a:avLst/>
            </a:prstGeom>
          </p:spPr>
          <p:txBody>
            <a:bodyPr wrap="none">
              <a:spAutoFit/>
            </a:bodyPr>
            <a:lstStyle/>
            <a:p>
              <a:r>
                <a:rPr lang="zh-CN" altLang="en-US" dirty="0"/>
                <a:t>不拥塞，先缓后急增速</a:t>
              </a:r>
            </a:p>
          </p:txBody>
        </p:sp>
        <p:sp>
          <p:nvSpPr>
            <p:cNvPr id="7" name="矩形 6">
              <a:extLst>
                <a:ext uri="{FF2B5EF4-FFF2-40B4-BE49-F238E27FC236}">
                  <a16:creationId xmlns:a16="http://schemas.microsoft.com/office/drawing/2014/main" id="{3A697D8A-813A-4D06-8695-5D83207ED6F0}"/>
                </a:ext>
              </a:extLst>
            </p:cNvPr>
            <p:cNvSpPr/>
            <p:nvPr/>
          </p:nvSpPr>
          <p:spPr>
            <a:xfrm>
              <a:off x="6357815" y="3174191"/>
              <a:ext cx="5412901" cy="789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5AE1AA6-FFDA-4AD3-BA67-8F3521494004}"/>
                </a:ext>
              </a:extLst>
            </p:cNvPr>
            <p:cNvSpPr/>
            <p:nvPr/>
          </p:nvSpPr>
          <p:spPr>
            <a:xfrm>
              <a:off x="6357815" y="4015357"/>
              <a:ext cx="5412901" cy="1855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74E98586-9BDF-44B9-B4B1-ECFCB5857052}"/>
                </a:ext>
              </a:extLst>
            </p:cNvPr>
            <p:cNvSpPr txBox="1"/>
            <p:nvPr/>
          </p:nvSpPr>
          <p:spPr>
            <a:xfrm>
              <a:off x="8486150" y="6130074"/>
              <a:ext cx="1606974" cy="338554"/>
            </a:xfrm>
            <a:prstGeom prst="rect">
              <a:avLst/>
            </a:prstGeom>
            <a:noFill/>
          </p:spPr>
          <p:txBody>
            <a:bodyPr wrap="square">
              <a:spAutoFit/>
            </a:bodyPr>
            <a:lstStyle/>
            <a:p>
              <a:r>
                <a:rPr lang="zh-CN" altLang="en-US" sz="1600" b="1" dirty="0">
                  <a:latin typeface="微软雅黑" panose="020B0503020204020204" pitchFamily="34" charset="-122"/>
                  <a:ea typeface="微软雅黑" panose="020B0503020204020204" pitchFamily="34" charset="-122"/>
                </a:rPr>
                <a:t>发送端伪代码</a:t>
              </a:r>
            </a:p>
          </p:txBody>
        </p:sp>
      </p:grpSp>
      <p:grpSp>
        <p:nvGrpSpPr>
          <p:cNvPr id="12" name="组合 11">
            <a:extLst>
              <a:ext uri="{FF2B5EF4-FFF2-40B4-BE49-F238E27FC236}">
                <a16:creationId xmlns:a16="http://schemas.microsoft.com/office/drawing/2014/main" id="{3391840C-F6D9-6847-BC0B-A95B26251A8D}"/>
              </a:ext>
            </a:extLst>
          </p:cNvPr>
          <p:cNvGrpSpPr/>
          <p:nvPr/>
        </p:nvGrpSpPr>
        <p:grpSpPr>
          <a:xfrm>
            <a:off x="468937" y="2755963"/>
            <a:ext cx="5627063" cy="3788403"/>
            <a:chOff x="629775" y="2792933"/>
            <a:chExt cx="5627063" cy="3788403"/>
          </a:xfrm>
        </p:grpSpPr>
        <p:pic>
          <p:nvPicPr>
            <p:cNvPr id="3" name="图片 2">
              <a:extLst>
                <a:ext uri="{FF2B5EF4-FFF2-40B4-BE49-F238E27FC236}">
                  <a16:creationId xmlns:a16="http://schemas.microsoft.com/office/drawing/2014/main" id="{EECE3C79-2C2F-69F6-13AD-2DED5960C4AE}"/>
                </a:ext>
              </a:extLst>
            </p:cNvPr>
            <p:cNvPicPr>
              <a:picLocks noChangeAspect="1"/>
            </p:cNvPicPr>
            <p:nvPr/>
          </p:nvPicPr>
          <p:blipFill>
            <a:blip r:embed="rId4"/>
            <a:stretch>
              <a:fillRect/>
            </a:stretch>
          </p:blipFill>
          <p:spPr>
            <a:xfrm>
              <a:off x="629775" y="2792933"/>
              <a:ext cx="5627063" cy="3528000"/>
            </a:xfrm>
            <a:prstGeom prst="rect">
              <a:avLst/>
            </a:prstGeom>
          </p:spPr>
        </p:pic>
        <p:sp>
          <p:nvSpPr>
            <p:cNvPr id="4" name="矩形 3">
              <a:extLst>
                <a:ext uri="{FF2B5EF4-FFF2-40B4-BE49-F238E27FC236}">
                  <a16:creationId xmlns:a16="http://schemas.microsoft.com/office/drawing/2014/main" id="{84C62BEE-8F61-AAD8-FE43-42A445E569EC}"/>
                </a:ext>
              </a:extLst>
            </p:cNvPr>
            <p:cNvSpPr/>
            <p:nvPr/>
          </p:nvSpPr>
          <p:spPr>
            <a:xfrm>
              <a:off x="1064871" y="3069165"/>
              <a:ext cx="2209088" cy="11324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5" name="矩形 4">
              <a:extLst>
                <a:ext uri="{FF2B5EF4-FFF2-40B4-BE49-F238E27FC236}">
                  <a16:creationId xmlns:a16="http://schemas.microsoft.com/office/drawing/2014/main" id="{FCA88FB2-21C2-7510-9014-EF67B4AB21DC}"/>
                </a:ext>
              </a:extLst>
            </p:cNvPr>
            <p:cNvSpPr/>
            <p:nvPr/>
          </p:nvSpPr>
          <p:spPr>
            <a:xfrm>
              <a:off x="3784733" y="3509346"/>
              <a:ext cx="1800493" cy="369332"/>
            </a:xfrm>
            <a:prstGeom prst="rect">
              <a:avLst/>
            </a:prstGeom>
          </p:spPr>
          <p:txBody>
            <a:bodyPr wrap="none">
              <a:spAutoFit/>
            </a:bodyPr>
            <a:lstStyle/>
            <a:p>
              <a:r>
                <a:rPr lang="zh-CN" altLang="en-US" dirty="0"/>
                <a:t>接收端状态统计</a:t>
              </a:r>
            </a:p>
          </p:txBody>
        </p:sp>
        <p:sp>
          <p:nvSpPr>
            <p:cNvPr id="6" name="矩形 5">
              <a:extLst>
                <a:ext uri="{FF2B5EF4-FFF2-40B4-BE49-F238E27FC236}">
                  <a16:creationId xmlns:a16="http://schemas.microsoft.com/office/drawing/2014/main" id="{0BCD0C09-1066-6459-DD0B-10693C2871FA}"/>
                </a:ext>
              </a:extLst>
            </p:cNvPr>
            <p:cNvSpPr/>
            <p:nvPr/>
          </p:nvSpPr>
          <p:spPr>
            <a:xfrm>
              <a:off x="1045821" y="4238442"/>
              <a:ext cx="4780344" cy="1900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a:extLst>
                <a:ext uri="{FF2B5EF4-FFF2-40B4-BE49-F238E27FC236}">
                  <a16:creationId xmlns:a16="http://schemas.microsoft.com/office/drawing/2014/main" id="{3240554E-A310-74E4-D6B6-347F63A57007}"/>
                </a:ext>
              </a:extLst>
            </p:cNvPr>
            <p:cNvSpPr/>
            <p:nvPr/>
          </p:nvSpPr>
          <p:spPr>
            <a:xfrm>
              <a:off x="3815727" y="4773655"/>
              <a:ext cx="1983792" cy="646331"/>
            </a:xfrm>
            <a:prstGeom prst="rect">
              <a:avLst/>
            </a:prstGeom>
          </p:spPr>
          <p:txBody>
            <a:bodyPr wrap="square">
              <a:spAutoFit/>
            </a:bodyPr>
            <a:lstStyle/>
            <a:p>
              <a:pPr algn="ctr"/>
              <a:r>
                <a:rPr lang="zh-CN" altLang="en-US" dirty="0"/>
                <a:t>每周期反馈拥塞信息</a:t>
              </a:r>
            </a:p>
          </p:txBody>
        </p:sp>
        <p:sp>
          <p:nvSpPr>
            <p:cNvPr id="17" name="文本框 16">
              <a:extLst>
                <a:ext uri="{FF2B5EF4-FFF2-40B4-BE49-F238E27FC236}">
                  <a16:creationId xmlns:a16="http://schemas.microsoft.com/office/drawing/2014/main" id="{1B1D918F-1471-4480-A0B8-5DAA58AA8DC6}"/>
                </a:ext>
              </a:extLst>
            </p:cNvPr>
            <p:cNvSpPr txBox="1"/>
            <p:nvPr/>
          </p:nvSpPr>
          <p:spPr>
            <a:xfrm>
              <a:off x="2734209" y="6242782"/>
              <a:ext cx="1606974" cy="338554"/>
            </a:xfrm>
            <a:prstGeom prst="rect">
              <a:avLst/>
            </a:prstGeom>
            <a:noFill/>
          </p:spPr>
          <p:txBody>
            <a:bodyPr wrap="square">
              <a:spAutoFit/>
            </a:bodyPr>
            <a:lstStyle/>
            <a:p>
              <a:r>
                <a:rPr lang="zh-CN" altLang="en-US" sz="1600" b="1" dirty="0">
                  <a:latin typeface="微软雅黑" panose="020B0503020204020204" pitchFamily="34" charset="-122"/>
                  <a:ea typeface="微软雅黑" panose="020B0503020204020204" pitchFamily="34" charset="-122"/>
                </a:rPr>
                <a:t>接收端伪代码</a:t>
              </a:r>
            </a:p>
          </p:txBody>
        </p:sp>
        <p:sp>
          <p:nvSpPr>
            <p:cNvPr id="11" name="矩形 10">
              <a:extLst>
                <a:ext uri="{FF2B5EF4-FFF2-40B4-BE49-F238E27FC236}">
                  <a16:creationId xmlns:a16="http://schemas.microsoft.com/office/drawing/2014/main" id="{AC2B0C9B-0A0E-F04E-95FA-5076A35B49E1}"/>
                </a:ext>
              </a:extLst>
            </p:cNvPr>
            <p:cNvSpPr/>
            <p:nvPr/>
          </p:nvSpPr>
          <p:spPr>
            <a:xfrm>
              <a:off x="1352550" y="4778098"/>
              <a:ext cx="2362200" cy="241577"/>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EE3A5F0B-CDA7-3645-B557-2EFB649F3BEA}"/>
                </a:ext>
              </a:extLst>
            </p:cNvPr>
            <p:cNvSpPr/>
            <p:nvPr/>
          </p:nvSpPr>
          <p:spPr>
            <a:xfrm>
              <a:off x="1352550" y="5178409"/>
              <a:ext cx="2362200" cy="241577"/>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2" name="矩形 21">
            <a:extLst>
              <a:ext uri="{FF2B5EF4-FFF2-40B4-BE49-F238E27FC236}">
                <a16:creationId xmlns:a16="http://schemas.microsoft.com/office/drawing/2014/main" id="{498F1270-6244-4140-915E-8D3EF558A220}"/>
              </a:ext>
            </a:extLst>
          </p:cNvPr>
          <p:cNvSpPr/>
          <p:nvPr/>
        </p:nvSpPr>
        <p:spPr>
          <a:xfrm>
            <a:off x="6650120" y="4368919"/>
            <a:ext cx="976100" cy="241577"/>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84A29077-210C-407F-819F-D2154DE80A8F}"/>
              </a:ext>
            </a:extLst>
          </p:cNvPr>
          <p:cNvSpPr/>
          <p:nvPr/>
        </p:nvSpPr>
        <p:spPr>
          <a:xfrm>
            <a:off x="6650120" y="4818273"/>
            <a:ext cx="976100" cy="241577"/>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9274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6" name="图片 155"/>
          <p:cNvPicPr>
            <a:picLocks noChangeAspect="1"/>
          </p:cNvPicPr>
          <p:nvPr/>
        </p:nvPicPr>
        <p:blipFill rotWithShape="1">
          <a:blip r:embed="rId2"/>
          <a:srcRect l="49574"/>
          <a:stretch/>
        </p:blipFill>
        <p:spPr>
          <a:xfrm>
            <a:off x="-8468" y="2435266"/>
            <a:ext cx="1002201" cy="1987468"/>
          </a:xfrm>
          <a:prstGeom prst="rect">
            <a:avLst/>
          </a:prstGeom>
        </p:spPr>
      </p:pic>
      <p:pic>
        <p:nvPicPr>
          <p:cNvPr id="191" name="图片 190"/>
          <p:cNvPicPr>
            <a:picLocks noChangeAspect="1"/>
          </p:cNvPicPr>
          <p:nvPr/>
        </p:nvPicPr>
        <p:blipFill rotWithShape="1">
          <a:blip r:embed="rId3"/>
          <a:srcRect l="54115" t="14479" r="4250" b="12370"/>
          <a:stretch/>
        </p:blipFill>
        <p:spPr>
          <a:xfrm>
            <a:off x="3848772" y="1363132"/>
            <a:ext cx="4587588" cy="4262632"/>
          </a:xfrm>
          <a:prstGeom prst="rect">
            <a:avLst/>
          </a:prstGeom>
        </p:spPr>
      </p:pic>
      <p:sp>
        <p:nvSpPr>
          <p:cNvPr id="192" name="菱形 191"/>
          <p:cNvSpPr/>
          <p:nvPr/>
        </p:nvSpPr>
        <p:spPr>
          <a:xfrm>
            <a:off x="0" y="1416050"/>
            <a:ext cx="12191999" cy="4025900"/>
          </a:xfrm>
          <a:prstGeom prst="diamond">
            <a:avLst/>
          </a:prstGeom>
          <a:gradFill flip="none" rotWithShape="1">
            <a:gsLst>
              <a:gs pos="0">
                <a:srgbClr val="A5A5A5">
                  <a:lumMod val="5000"/>
                  <a:lumOff val="95000"/>
                  <a:alpha val="3000"/>
                </a:srgbClr>
              </a:gs>
              <a:gs pos="83000">
                <a:srgbClr val="A5A5A5">
                  <a:lumMod val="45000"/>
                  <a:lumOff val="55000"/>
                  <a:alpha val="57000"/>
                </a:srgbClr>
              </a:gs>
              <a:gs pos="100000">
                <a:srgbClr val="A5A5A5">
                  <a:lumMod val="30000"/>
                  <a:lumOff val="70000"/>
                  <a:alpha val="0"/>
                </a:srgbClr>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r>
              <a:rPr lang="zh-CN" altLang="en-US" sz="6600" b="1" kern="0" dirty="0">
                <a:gradFill flip="none" rotWithShape="1">
                  <a:gsLst>
                    <a:gs pos="0">
                      <a:srgbClr val="515151">
                        <a:lumMod val="89000"/>
                      </a:srgbClr>
                    </a:gs>
                    <a:gs pos="23000">
                      <a:srgbClr val="515151">
                        <a:lumMod val="89000"/>
                      </a:srgbClr>
                    </a:gs>
                    <a:gs pos="69000">
                      <a:srgbClr val="515151">
                        <a:lumMod val="75000"/>
                      </a:srgbClr>
                    </a:gs>
                    <a:gs pos="97000">
                      <a:srgbClr val="515151">
                        <a:lumMod val="70000"/>
                      </a:srgbClr>
                    </a:gs>
                  </a:gsLst>
                  <a:path path="circle">
                    <a:fillToRect l="50000" t="50000" r="50000" b="50000"/>
                  </a:path>
                  <a:tileRect/>
                </a:gradFill>
                <a:latin typeface="Segoe UI"/>
                <a:ea typeface="微软雅黑"/>
              </a:rPr>
              <a:t>感谢各位专家老师的聆听</a:t>
            </a:r>
          </a:p>
        </p:txBody>
      </p:sp>
    </p:spTree>
    <p:extLst>
      <p:ext uri="{BB962C8B-B14F-4D97-AF65-F5344CB8AC3E}">
        <p14:creationId xmlns:p14="http://schemas.microsoft.com/office/powerpoint/2010/main" val="185796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目录</a:t>
            </a:r>
          </a:p>
        </p:txBody>
      </p:sp>
      <p:sp>
        <p:nvSpPr>
          <p:cNvPr id="4" name="文本占位符 3"/>
          <p:cNvSpPr>
            <a:spLocks noGrp="1"/>
          </p:cNvSpPr>
          <p:nvPr>
            <p:ph type="body" sz="quarter" idx="12"/>
          </p:nvPr>
        </p:nvSpPr>
        <p:spPr/>
        <p:txBody>
          <a:bodyPr/>
          <a:lstStyle/>
          <a:p>
            <a:r>
              <a:rPr kumimoji="1" lang="en-US" altLang="zh-CN" dirty="0"/>
              <a:t>CONTENTS</a:t>
            </a:r>
            <a:endParaRPr kumimoji="1" lang="zh-CN" altLang="en-US" dirty="0"/>
          </a:p>
        </p:txBody>
      </p:sp>
      <p:sp>
        <p:nvSpPr>
          <p:cNvPr id="6" name="文本占位符 5"/>
          <p:cNvSpPr>
            <a:spLocks noGrp="1"/>
          </p:cNvSpPr>
          <p:nvPr>
            <p:ph type="body" sz="quarter" idx="14"/>
          </p:nvPr>
        </p:nvSpPr>
        <p:spPr>
          <a:xfrm>
            <a:off x="3281210" y="4164578"/>
            <a:ext cx="1846774" cy="455476"/>
          </a:xfrm>
        </p:spPr>
        <p:txBody>
          <a:bodyPr/>
          <a:lstStyle/>
          <a:p>
            <a:r>
              <a:rPr lang="zh-CN" altLang="en-US" dirty="0">
                <a:solidFill>
                  <a:srgbClr val="000000"/>
                </a:solidFill>
                <a:latin typeface="Segoe UI"/>
                <a:ea typeface="微软雅黑" charset="0"/>
              </a:rPr>
              <a:t>项目背景</a:t>
            </a:r>
          </a:p>
        </p:txBody>
      </p:sp>
      <p:sp>
        <p:nvSpPr>
          <p:cNvPr id="7" name="文本占位符 6"/>
          <p:cNvSpPr>
            <a:spLocks noGrp="1"/>
          </p:cNvSpPr>
          <p:nvPr>
            <p:ph type="body" sz="quarter" idx="15"/>
          </p:nvPr>
        </p:nvSpPr>
        <p:spPr>
          <a:xfrm>
            <a:off x="3281209" y="4620054"/>
            <a:ext cx="1846774" cy="455476"/>
          </a:xfrm>
        </p:spPr>
        <p:txBody>
          <a:bodyPr/>
          <a:lstStyle/>
          <a:p>
            <a:r>
              <a:rPr lang="en-US" altLang="zh-CN" dirty="0">
                <a:solidFill>
                  <a:srgbClr val="000000"/>
                </a:solidFill>
                <a:latin typeface="Segoe UI"/>
                <a:ea typeface="微软雅黑" charset="0"/>
              </a:rPr>
              <a:t>PART</a:t>
            </a:r>
            <a:r>
              <a:rPr lang="zh-CN" altLang="en-US" dirty="0">
                <a:solidFill>
                  <a:srgbClr val="000000"/>
                </a:solidFill>
                <a:latin typeface="Segoe UI"/>
                <a:ea typeface="微软雅黑" charset="0"/>
              </a:rPr>
              <a:t> </a:t>
            </a:r>
            <a:r>
              <a:rPr lang="en-US" altLang="zh-CN" dirty="0">
                <a:solidFill>
                  <a:srgbClr val="000000"/>
                </a:solidFill>
                <a:latin typeface="Segoe UI"/>
                <a:ea typeface="微软雅黑" charset="0"/>
              </a:rPr>
              <a:t>ONE</a:t>
            </a:r>
            <a:endParaRPr lang="zh-CN" altLang="en-US" dirty="0">
              <a:solidFill>
                <a:srgbClr val="000000"/>
              </a:solidFill>
              <a:latin typeface="Segoe UI"/>
              <a:ea typeface="微软雅黑" charset="0"/>
            </a:endParaRPr>
          </a:p>
        </p:txBody>
      </p:sp>
      <p:sp>
        <p:nvSpPr>
          <p:cNvPr id="8" name="文本占位符 7"/>
          <p:cNvSpPr>
            <a:spLocks noGrp="1"/>
          </p:cNvSpPr>
          <p:nvPr>
            <p:ph type="body" sz="quarter" idx="16"/>
          </p:nvPr>
        </p:nvSpPr>
        <p:spPr>
          <a:xfrm>
            <a:off x="5131207" y="4163205"/>
            <a:ext cx="1846774" cy="455476"/>
          </a:xfrm>
        </p:spPr>
        <p:txBody>
          <a:bodyPr/>
          <a:lstStyle/>
          <a:p>
            <a:r>
              <a:rPr lang="zh-CN" altLang="en-US" dirty="0">
                <a:solidFill>
                  <a:srgbClr val="000000"/>
                </a:solidFill>
                <a:latin typeface="Segoe UI"/>
                <a:ea typeface="微软雅黑" charset="0"/>
              </a:rPr>
              <a:t>项目进度</a:t>
            </a:r>
          </a:p>
        </p:txBody>
      </p:sp>
      <p:sp>
        <p:nvSpPr>
          <p:cNvPr id="9" name="文本占位符 8"/>
          <p:cNvSpPr>
            <a:spLocks noGrp="1"/>
          </p:cNvSpPr>
          <p:nvPr>
            <p:ph type="body" sz="quarter" idx="17"/>
          </p:nvPr>
        </p:nvSpPr>
        <p:spPr>
          <a:xfrm>
            <a:off x="5131207" y="4618681"/>
            <a:ext cx="1846774" cy="455476"/>
          </a:xfrm>
        </p:spPr>
        <p:txBody>
          <a:bodyPr/>
          <a:lstStyle/>
          <a:p>
            <a:r>
              <a:rPr lang="en-US" altLang="zh-CN" dirty="0">
                <a:solidFill>
                  <a:srgbClr val="000000"/>
                </a:solidFill>
                <a:latin typeface="Segoe UI"/>
                <a:ea typeface="微软雅黑" charset="0"/>
              </a:rPr>
              <a:t>PART</a:t>
            </a:r>
            <a:r>
              <a:rPr lang="zh-CN" altLang="en-US" dirty="0">
                <a:solidFill>
                  <a:srgbClr val="000000"/>
                </a:solidFill>
                <a:latin typeface="Segoe UI"/>
                <a:ea typeface="微软雅黑" charset="0"/>
              </a:rPr>
              <a:t> </a:t>
            </a:r>
            <a:r>
              <a:rPr lang="en-US" altLang="zh-CN" dirty="0">
                <a:solidFill>
                  <a:srgbClr val="000000"/>
                </a:solidFill>
                <a:latin typeface="Segoe UI"/>
                <a:ea typeface="微软雅黑" charset="0"/>
              </a:rPr>
              <a:t>TWO</a:t>
            </a:r>
            <a:endParaRPr lang="zh-CN" altLang="en-US" dirty="0">
              <a:solidFill>
                <a:srgbClr val="000000"/>
              </a:solidFill>
              <a:latin typeface="Segoe UI"/>
              <a:ea typeface="微软雅黑" charset="0"/>
            </a:endParaRPr>
          </a:p>
        </p:txBody>
      </p:sp>
      <p:sp>
        <p:nvSpPr>
          <p:cNvPr id="10" name="文本占位符 9"/>
          <p:cNvSpPr>
            <a:spLocks noGrp="1"/>
          </p:cNvSpPr>
          <p:nvPr>
            <p:ph type="body" sz="quarter" idx="18"/>
          </p:nvPr>
        </p:nvSpPr>
        <p:spPr>
          <a:xfrm>
            <a:off x="6981204" y="4163205"/>
            <a:ext cx="1846774" cy="455476"/>
          </a:xfrm>
        </p:spPr>
        <p:txBody>
          <a:bodyPr/>
          <a:lstStyle/>
          <a:p>
            <a:r>
              <a:rPr lang="zh-CN" altLang="en-US" dirty="0">
                <a:solidFill>
                  <a:srgbClr val="000000"/>
                </a:solidFill>
                <a:latin typeface="Segoe UI"/>
                <a:ea typeface="微软雅黑" charset="0"/>
              </a:rPr>
              <a:t>技术方案</a:t>
            </a:r>
          </a:p>
        </p:txBody>
      </p:sp>
      <p:sp>
        <p:nvSpPr>
          <p:cNvPr id="11" name="文本占位符 10"/>
          <p:cNvSpPr>
            <a:spLocks noGrp="1"/>
          </p:cNvSpPr>
          <p:nvPr>
            <p:ph type="body" sz="quarter" idx="19"/>
          </p:nvPr>
        </p:nvSpPr>
        <p:spPr>
          <a:xfrm>
            <a:off x="6981204" y="4618681"/>
            <a:ext cx="1846774" cy="455476"/>
          </a:xfrm>
        </p:spPr>
        <p:txBody>
          <a:bodyPr/>
          <a:lstStyle/>
          <a:p>
            <a:r>
              <a:rPr lang="en-US" altLang="zh-CN" dirty="0">
                <a:solidFill>
                  <a:srgbClr val="000000"/>
                </a:solidFill>
                <a:latin typeface="Segoe UI"/>
                <a:ea typeface="微软雅黑" charset="0"/>
              </a:rPr>
              <a:t>PART</a:t>
            </a:r>
            <a:r>
              <a:rPr lang="zh-CN" altLang="en-US" dirty="0">
                <a:solidFill>
                  <a:srgbClr val="000000"/>
                </a:solidFill>
                <a:latin typeface="Segoe UI"/>
                <a:ea typeface="微软雅黑" charset="0"/>
              </a:rPr>
              <a:t> </a:t>
            </a:r>
            <a:r>
              <a:rPr lang="en-US" altLang="zh-CN" dirty="0">
                <a:solidFill>
                  <a:srgbClr val="000000"/>
                </a:solidFill>
                <a:latin typeface="Segoe UI"/>
                <a:ea typeface="微软雅黑" charset="0"/>
              </a:rPr>
              <a:t>THREE</a:t>
            </a:r>
            <a:endParaRPr lang="zh-CN" altLang="en-US" dirty="0">
              <a:solidFill>
                <a:srgbClr val="000000"/>
              </a:solidFill>
              <a:latin typeface="Segoe UI"/>
              <a:ea typeface="微软雅黑" charset="0"/>
            </a:endParaRPr>
          </a:p>
        </p:txBody>
      </p:sp>
      <p:sp>
        <p:nvSpPr>
          <p:cNvPr id="18" name="矩形 17"/>
          <p:cNvSpPr/>
          <p:nvPr/>
        </p:nvSpPr>
        <p:spPr>
          <a:xfrm>
            <a:off x="3661524" y="5012028"/>
            <a:ext cx="1083718" cy="60756"/>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a:solidFill>
                <a:prstClr val="white"/>
              </a:solidFill>
              <a:latin typeface="Segoe UI"/>
              <a:ea typeface="微软雅黑"/>
            </a:endParaRPr>
          </a:p>
        </p:txBody>
      </p:sp>
      <p:sp>
        <p:nvSpPr>
          <p:cNvPr id="19" name="矩形 18"/>
          <p:cNvSpPr/>
          <p:nvPr/>
        </p:nvSpPr>
        <p:spPr>
          <a:xfrm>
            <a:off x="5522074" y="5012028"/>
            <a:ext cx="1083718" cy="60756"/>
          </a:xfrm>
          <a:prstGeom prst="rect">
            <a:avLst/>
          </a:prstGeom>
          <a:solidFill>
            <a:schemeClr val="accent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a:solidFill>
                <a:prstClr val="white"/>
              </a:solidFill>
              <a:latin typeface="Segoe UI"/>
              <a:ea typeface="微软雅黑"/>
            </a:endParaRPr>
          </a:p>
        </p:txBody>
      </p:sp>
      <p:sp>
        <p:nvSpPr>
          <p:cNvPr id="20" name="矩形 19"/>
          <p:cNvSpPr/>
          <p:nvPr/>
        </p:nvSpPr>
        <p:spPr>
          <a:xfrm>
            <a:off x="7382624" y="5012028"/>
            <a:ext cx="1083718" cy="60756"/>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zh-CN" altLang="en-US" kern="0">
              <a:solidFill>
                <a:prstClr val="white"/>
              </a:solidFill>
              <a:latin typeface="Segoe UI"/>
              <a:ea typeface="微软雅黑"/>
            </a:endParaRPr>
          </a:p>
        </p:txBody>
      </p:sp>
    </p:spTree>
    <p:extLst>
      <p:ext uri="{BB962C8B-B14F-4D97-AF65-F5344CB8AC3E}">
        <p14:creationId xmlns:p14="http://schemas.microsoft.com/office/powerpoint/2010/main" val="167989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项目背景</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ONE</a:t>
            </a:r>
            <a:endParaRPr kumimoji="1" lang="zh-CN" altLang="en-US" dirty="0"/>
          </a:p>
        </p:txBody>
      </p:sp>
      <p:sp>
        <p:nvSpPr>
          <p:cNvPr id="7" name="矩形 6"/>
          <p:cNvSpPr/>
          <p:nvPr/>
        </p:nvSpPr>
        <p:spPr>
          <a:xfrm>
            <a:off x="4889817" y="4381144"/>
            <a:ext cx="2412366" cy="113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rgbClr val="FFFFFF"/>
              </a:solidFill>
            </a:endParaRPr>
          </a:p>
        </p:txBody>
      </p:sp>
    </p:spTree>
    <p:extLst>
      <p:ext uri="{BB962C8B-B14F-4D97-AF65-F5344CB8AC3E}">
        <p14:creationId xmlns:p14="http://schemas.microsoft.com/office/powerpoint/2010/main" val="87352456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ONE</a:t>
            </a:r>
            <a:r>
              <a:rPr kumimoji="1" lang="zh-CN" altLang="en-US" dirty="0"/>
              <a:t> 项目背景</a:t>
            </a:r>
          </a:p>
        </p:txBody>
      </p:sp>
      <p:sp>
        <p:nvSpPr>
          <p:cNvPr id="10" name="矩形 9"/>
          <p:cNvSpPr/>
          <p:nvPr/>
        </p:nvSpPr>
        <p:spPr>
          <a:xfrm>
            <a:off x="909537" y="665359"/>
            <a:ext cx="9870429" cy="4603953"/>
          </a:xfrm>
          <a:prstGeom prst="rect">
            <a:avLst/>
          </a:prstGeom>
        </p:spPr>
        <p:txBody>
          <a:bodyPr wrap="square">
            <a:spAutoFit/>
          </a:bodyPr>
          <a:lstStyle/>
          <a:p>
            <a:pPr>
              <a:lnSpc>
                <a:spcPct val="125000"/>
              </a:lnSpc>
              <a:spcBef>
                <a:spcPts val="3000"/>
              </a:spcBef>
            </a:pPr>
            <a:r>
              <a:rPr lang="zh-CN" altLang="en-US" sz="2400" b="1" dirty="0"/>
              <a:t>背景：</a:t>
            </a:r>
            <a:endParaRPr lang="en-US" altLang="zh-CN" sz="2400" dirty="0">
              <a:latin typeface="Microsoft YaHei" panose="020B0503020204020204" pitchFamily="34" charset="-122"/>
              <a:ea typeface="Microsoft YaHei" panose="020B0503020204020204" pitchFamily="34" charset="-122"/>
            </a:endParaRPr>
          </a:p>
          <a:p>
            <a:pPr lvl="1">
              <a:lnSpc>
                <a:spcPct val="125000"/>
              </a:lnSpc>
              <a:spcBef>
                <a:spcPts val="1800"/>
              </a:spcBef>
            </a:pP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当前随着分布式机器学习等人工智能技术的兴起，传统数据处理与传输机制无法高效解决数据处理效率低、网络加速慢及传输延时高等问题。允许应用程序直接读取和写入远程内存的</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RDMA</a:t>
            </a: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技术实现了高吞吐量、超低时延和低</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CPU</a:t>
            </a: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开销，为人们提供了新的解决方案。</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lvl="1">
              <a:lnSpc>
                <a:spcPct val="125000"/>
              </a:lnSpc>
              <a:spcBef>
                <a:spcPts val="1800"/>
              </a:spcBef>
            </a:pP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目前最主流的</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RDMA</a:t>
            </a: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技术</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RoCEv2</a:t>
            </a: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的</a:t>
            </a: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流控算法没有及时和精确的流量控制反馈，必须使用针对不同网络环境优化相关的操作参数。</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PFC</a:t>
            </a: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引发的拥塞扩展、不公平、甚至网络死锁等问题，严重影响了</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RDMA</a:t>
            </a:r>
            <a:r>
              <a:rPr lang="zh-CN" altLang="zh-CN" kern="100" dirty="0">
                <a:effectLst/>
                <a:latin typeface="等线" panose="02010600030101010101" pitchFamily="2" charset="-122"/>
                <a:ea typeface="微软雅黑" panose="020B0503020204020204" pitchFamily="34" charset="-122"/>
                <a:cs typeface="Times New Roman" panose="02020603050405020304" pitchFamily="18" charset="0"/>
              </a:rPr>
              <a:t>的性能。</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lvl="1">
              <a:lnSpc>
                <a:spcPct val="125000"/>
              </a:lnSpc>
              <a:spcBef>
                <a:spcPts val="3000"/>
              </a:spcBef>
            </a:pP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nSpc>
                <a:spcPct val="125000"/>
              </a:lnSpc>
              <a:spcBef>
                <a:spcPts val="3000"/>
              </a:spcBef>
              <a:buNone/>
            </a:pPr>
            <a:endParaRPr lang="en-US" altLang="zh-CN" sz="1600" dirty="0"/>
          </a:p>
        </p:txBody>
      </p:sp>
      <p:pic>
        <p:nvPicPr>
          <p:cNvPr id="7" name="图片 6">
            <a:extLst>
              <a:ext uri="{FF2B5EF4-FFF2-40B4-BE49-F238E27FC236}">
                <a16:creationId xmlns:a16="http://schemas.microsoft.com/office/drawing/2014/main" id="{9DF450AC-41E6-4DAE-A0D1-D1F4916A4470}"/>
              </a:ext>
            </a:extLst>
          </p:cNvPr>
          <p:cNvPicPr/>
          <p:nvPr/>
        </p:nvPicPr>
        <p:blipFill rotWithShape="1">
          <a:blip r:embed="rId3"/>
          <a:srcRect t="-1004" r="10700" b="-2"/>
          <a:stretch/>
        </p:blipFill>
        <p:spPr bwMode="auto">
          <a:xfrm>
            <a:off x="4590872" y="4080585"/>
            <a:ext cx="3010255" cy="1839096"/>
          </a:xfrm>
          <a:prstGeom prst="rect">
            <a:avLst/>
          </a:prstGeom>
          <a:ln>
            <a:noFill/>
          </a:ln>
          <a:extLst>
            <a:ext uri="{53640926-AAD7-44D8-BBD7-CCE9431645EC}">
              <a14:shadowObscured xmlns:a14="http://schemas.microsoft.com/office/drawing/2010/main"/>
            </a:ext>
          </a:extLst>
        </p:spPr>
      </p:pic>
      <p:sp>
        <p:nvSpPr>
          <p:cNvPr id="8" name="文本框 7">
            <a:extLst>
              <a:ext uri="{FF2B5EF4-FFF2-40B4-BE49-F238E27FC236}">
                <a16:creationId xmlns:a16="http://schemas.microsoft.com/office/drawing/2014/main" id="{7F9AC057-469D-4547-B50F-5FB87D1A9A15}"/>
              </a:ext>
            </a:extLst>
          </p:cNvPr>
          <p:cNvSpPr txBox="1"/>
          <p:nvPr/>
        </p:nvSpPr>
        <p:spPr>
          <a:xfrm>
            <a:off x="5489509" y="6032629"/>
            <a:ext cx="1212980" cy="369332"/>
          </a:xfrm>
          <a:prstGeom prst="rect">
            <a:avLst/>
          </a:prstGeom>
          <a:noFill/>
        </p:spPr>
        <p:txBody>
          <a:bodyPr wrap="square">
            <a:spAutoFit/>
          </a:bodyPr>
          <a:lstStyle/>
          <a:p>
            <a:r>
              <a:rPr lang="en-US" altLang="zh-CN" sz="1800" b="1" dirty="0">
                <a:effectLst/>
                <a:latin typeface="微软雅黑" panose="020B0503020204020204" pitchFamily="34" charset="-122"/>
                <a:cs typeface="Times New Roman" panose="02020603050405020304" pitchFamily="18" charset="0"/>
              </a:rPr>
              <a:t>PFC</a:t>
            </a:r>
            <a:r>
              <a:rPr lang="zh-CN" altLang="zh-CN" sz="1800" b="1" dirty="0">
                <a:effectLst/>
                <a:ea typeface="微软雅黑" panose="020B0503020204020204" pitchFamily="34" charset="-122"/>
                <a:cs typeface="Times New Roman" panose="02020603050405020304" pitchFamily="18" charset="0"/>
              </a:rPr>
              <a:t>死锁</a:t>
            </a:r>
            <a:endParaRPr lang="zh-CN" altLang="en-US" b="1" dirty="0"/>
          </a:p>
        </p:txBody>
      </p:sp>
    </p:spTree>
    <p:extLst>
      <p:ext uri="{BB962C8B-B14F-4D97-AF65-F5344CB8AC3E}">
        <p14:creationId xmlns:p14="http://schemas.microsoft.com/office/powerpoint/2010/main" val="19276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ONE</a:t>
            </a:r>
            <a:r>
              <a:rPr kumimoji="1" lang="zh-CN" altLang="en-US" dirty="0"/>
              <a:t> 项目背景</a:t>
            </a:r>
          </a:p>
        </p:txBody>
      </p:sp>
      <p:sp>
        <p:nvSpPr>
          <p:cNvPr id="10" name="矩形 9"/>
          <p:cNvSpPr/>
          <p:nvPr/>
        </p:nvSpPr>
        <p:spPr>
          <a:xfrm>
            <a:off x="909537" y="665359"/>
            <a:ext cx="9870429" cy="6450612"/>
          </a:xfrm>
          <a:prstGeom prst="rect">
            <a:avLst/>
          </a:prstGeom>
        </p:spPr>
        <p:txBody>
          <a:bodyPr wrap="square">
            <a:spAutoFit/>
          </a:bodyPr>
          <a:lstStyle/>
          <a:p>
            <a:pPr>
              <a:lnSpc>
                <a:spcPct val="125000"/>
              </a:lnSpc>
              <a:spcBef>
                <a:spcPts val="3000"/>
              </a:spcBef>
            </a:pPr>
            <a:r>
              <a:rPr lang="zh-CN" altLang="en-US" sz="2400" b="1" dirty="0"/>
              <a:t>项目目标：</a:t>
            </a:r>
            <a:endParaRPr lang="en-US" altLang="zh-CN" sz="2400" dirty="0">
              <a:latin typeface="Microsoft YaHei" panose="020B0503020204020204" pitchFamily="34" charset="-122"/>
              <a:ea typeface="Microsoft YaHei" panose="020B0503020204020204" pitchFamily="34" charset="-122"/>
            </a:endParaRPr>
          </a:p>
          <a:p>
            <a:pPr lvl="1">
              <a:lnSpc>
                <a:spcPct val="125000"/>
              </a:lnSpc>
              <a:spcBef>
                <a:spcPts val="1800"/>
              </a:spcBef>
            </a:pP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在</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RDMA</a:t>
            </a: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网络传输中实现：</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marL="1200127" lvl="2" indent="-285750">
              <a:lnSpc>
                <a:spcPct val="125000"/>
              </a:lnSpc>
              <a:spcBef>
                <a:spcPts val="1800"/>
              </a:spcBef>
              <a:buFont typeface="Wingdings" panose="05000000000000000000" pitchFamily="2" charset="2"/>
              <a:buChar char="l"/>
            </a:pP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不依赖</a:t>
            </a:r>
            <a:r>
              <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rPr>
              <a:t>PFC</a:t>
            </a: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机制的链路实时反馈</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marL="1200127" lvl="2" indent="-285750">
              <a:lnSpc>
                <a:spcPct val="125000"/>
              </a:lnSpc>
              <a:spcBef>
                <a:spcPts val="1800"/>
              </a:spcBef>
              <a:buFont typeface="Wingdings" panose="05000000000000000000" pitchFamily="2" charset="2"/>
              <a:buChar char="l"/>
            </a:pP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动态感知链路的拥塞程度</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marL="1200127" lvl="2" indent="-285750">
              <a:lnSpc>
                <a:spcPct val="125000"/>
              </a:lnSpc>
              <a:spcBef>
                <a:spcPts val="1800"/>
              </a:spcBef>
              <a:buFont typeface="Wingdings" panose="05000000000000000000" pitchFamily="2" charset="2"/>
              <a:buChar char="l"/>
            </a:pP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及时调整路由策略</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marL="1200127" lvl="2" indent="-285750">
              <a:lnSpc>
                <a:spcPct val="125000"/>
              </a:lnSpc>
              <a:spcBef>
                <a:spcPts val="1800"/>
              </a:spcBef>
              <a:buFont typeface="Wingdings" panose="05000000000000000000" pitchFamily="2" charset="2"/>
              <a:buChar char="l"/>
            </a:pP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减少传输延时和提高带宽利用率</a:t>
            </a: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lvl="2">
              <a:lnSpc>
                <a:spcPct val="125000"/>
              </a:lnSpc>
              <a:spcBef>
                <a:spcPts val="1800"/>
              </a:spcBef>
            </a:pPr>
            <a:endParaRPr lang="en-US" altLang="zh-CN" kern="100" dirty="0">
              <a:effectLst/>
              <a:latin typeface="等线" panose="02010600030101010101" pitchFamily="2" charset="-122"/>
              <a:ea typeface="微软雅黑" panose="020B0503020204020204" pitchFamily="34" charset="-122"/>
              <a:cs typeface="Times New Roman" panose="02020603050405020304" pitchFamily="18" charset="0"/>
            </a:endParaRPr>
          </a:p>
          <a:p>
            <a:pPr lvl="1">
              <a:lnSpc>
                <a:spcPct val="125000"/>
              </a:lnSpc>
              <a:spcBef>
                <a:spcPts val="1800"/>
              </a:spcBef>
            </a:pP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提出</a:t>
            </a:r>
            <a:r>
              <a:rPr lang="en-US" altLang="zh-CN" b="1" kern="100" dirty="0">
                <a:effectLst/>
                <a:latin typeface="等线" panose="02010600030101010101" pitchFamily="2" charset="-122"/>
                <a:ea typeface="微软雅黑" panose="020B0503020204020204" pitchFamily="34" charset="-122"/>
                <a:cs typeface="Times New Roman" panose="02020603050405020304" pitchFamily="18" charset="0"/>
              </a:rPr>
              <a:t>GNFC</a:t>
            </a:r>
            <a:r>
              <a:rPr lang="zh-CN" altLang="en-US" kern="100" dirty="0">
                <a:effectLst/>
                <a:latin typeface="等线" panose="02010600030101010101" pitchFamily="2" charset="-122"/>
                <a:ea typeface="微软雅黑" panose="020B0503020204020204" pitchFamily="34" charset="-122"/>
                <a:cs typeface="Times New Roman" panose="02020603050405020304" pitchFamily="18" charset="0"/>
              </a:rPr>
              <a:t>智能流控方案，通过端到端的流量控制机制和接收端驱动的拥塞控制算法预防和快速缓解拥塞。</a:t>
            </a:r>
          </a:p>
          <a:p>
            <a:pPr lvl="1">
              <a:lnSpc>
                <a:spcPct val="125000"/>
              </a:lnSpc>
              <a:spcBef>
                <a:spcPts val="3000"/>
              </a:spcBef>
            </a:pP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nSpc>
                <a:spcPct val="125000"/>
              </a:lnSpc>
              <a:spcBef>
                <a:spcPts val="3000"/>
              </a:spcBef>
              <a:buNone/>
            </a:pPr>
            <a:endParaRPr lang="en-US" altLang="zh-CN" sz="1600" dirty="0"/>
          </a:p>
        </p:txBody>
      </p:sp>
    </p:spTree>
    <p:extLst>
      <p:ext uri="{BB962C8B-B14F-4D97-AF65-F5344CB8AC3E}">
        <p14:creationId xmlns:p14="http://schemas.microsoft.com/office/powerpoint/2010/main" val="296911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项目进度</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TWO</a:t>
            </a:r>
            <a:endParaRPr kumimoji="1" lang="zh-CN" altLang="en-US" dirty="0"/>
          </a:p>
        </p:txBody>
      </p:sp>
      <p:sp>
        <p:nvSpPr>
          <p:cNvPr id="7" name="矩形 6"/>
          <p:cNvSpPr/>
          <p:nvPr/>
        </p:nvSpPr>
        <p:spPr>
          <a:xfrm>
            <a:off x="4889817" y="4381144"/>
            <a:ext cx="2412366" cy="113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85903153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a:t>
            </a:r>
            <a:r>
              <a:rPr kumimoji="1" lang="zh-CN" altLang="en-US" dirty="0"/>
              <a:t> </a:t>
            </a:r>
            <a:r>
              <a:rPr kumimoji="1" lang="en-US" altLang="zh-CN" dirty="0"/>
              <a:t>TWO</a:t>
            </a:r>
            <a:r>
              <a:rPr kumimoji="1" lang="zh-CN" altLang="en-US" dirty="0"/>
              <a:t> 项目进度</a:t>
            </a:r>
          </a:p>
        </p:txBody>
      </p:sp>
      <p:cxnSp>
        <p:nvCxnSpPr>
          <p:cNvPr id="96" name="直接连接符 95">
            <a:extLst>
              <a:ext uri="{FF2B5EF4-FFF2-40B4-BE49-F238E27FC236}">
                <a16:creationId xmlns:a16="http://schemas.microsoft.com/office/drawing/2014/main" id="{D028C44D-E93A-49ED-9B11-E26571B642A0}"/>
              </a:ext>
            </a:extLst>
          </p:cNvPr>
          <p:cNvCxnSpPr/>
          <p:nvPr/>
        </p:nvCxnSpPr>
        <p:spPr>
          <a:xfrm>
            <a:off x="5994400" y="754743"/>
            <a:ext cx="0" cy="5836557"/>
          </a:xfrm>
          <a:prstGeom prst="line">
            <a:avLst/>
          </a:prstGeom>
          <a:ln w="12700" cap="rnd">
            <a:gradFill>
              <a:gsLst>
                <a:gs pos="0">
                  <a:schemeClr val="tx2">
                    <a:lumMod val="60000"/>
                    <a:lumOff val="40000"/>
                    <a:alpha val="53000"/>
                  </a:schemeClr>
                </a:gs>
                <a:gs pos="38000">
                  <a:schemeClr val="tx2"/>
                </a:gs>
                <a:gs pos="63000">
                  <a:schemeClr val="tx2"/>
                </a:gs>
                <a:gs pos="100000">
                  <a:schemeClr val="tx2">
                    <a:lumMod val="60000"/>
                    <a:lumOff val="40000"/>
                    <a:alpha val="33000"/>
                  </a:schemeClr>
                </a:gs>
              </a:gsLst>
              <a:lin ang="5400000" scaled="1"/>
            </a:gradFill>
            <a:round/>
            <a:tailEnd type="none" w="sm" len="sm"/>
          </a:ln>
        </p:spPr>
        <p:style>
          <a:lnRef idx="1">
            <a:schemeClr val="accent1"/>
          </a:lnRef>
          <a:fillRef idx="0">
            <a:schemeClr val="accent1"/>
          </a:fillRef>
          <a:effectRef idx="0">
            <a:schemeClr val="accent1"/>
          </a:effectRef>
          <a:fontRef idx="minor">
            <a:schemeClr val="tx1"/>
          </a:fontRef>
        </p:style>
      </p:cxnSp>
      <p:grpSp>
        <p:nvGrpSpPr>
          <p:cNvPr id="97" name="组合 96">
            <a:extLst>
              <a:ext uri="{FF2B5EF4-FFF2-40B4-BE49-F238E27FC236}">
                <a16:creationId xmlns:a16="http://schemas.microsoft.com/office/drawing/2014/main" id="{1DD95B99-8EF4-4397-A9BC-3307D48E8629}"/>
              </a:ext>
            </a:extLst>
          </p:cNvPr>
          <p:cNvGrpSpPr/>
          <p:nvPr/>
        </p:nvGrpSpPr>
        <p:grpSpPr>
          <a:xfrm>
            <a:off x="3111204" y="1238430"/>
            <a:ext cx="4761310" cy="1087064"/>
            <a:chOff x="3111204" y="819088"/>
            <a:chExt cx="4761310" cy="1087064"/>
          </a:xfrm>
        </p:grpSpPr>
        <p:sp>
          <p:nvSpPr>
            <p:cNvPr id="98" name="椭圆 97">
              <a:extLst>
                <a:ext uri="{FF2B5EF4-FFF2-40B4-BE49-F238E27FC236}">
                  <a16:creationId xmlns:a16="http://schemas.microsoft.com/office/drawing/2014/main" id="{53B07F75-8B30-49ED-B485-F834F5685B62}"/>
                </a:ext>
              </a:extLst>
            </p:cNvPr>
            <p:cNvSpPr/>
            <p:nvPr/>
          </p:nvSpPr>
          <p:spPr>
            <a:xfrm>
              <a:off x="5934075" y="1095375"/>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9" name="矩形 98">
              <a:extLst>
                <a:ext uri="{FF2B5EF4-FFF2-40B4-BE49-F238E27FC236}">
                  <a16:creationId xmlns:a16="http://schemas.microsoft.com/office/drawing/2014/main" id="{B8F91495-0774-4FE4-A875-58A1A21D9F29}"/>
                </a:ext>
              </a:extLst>
            </p:cNvPr>
            <p:cNvSpPr/>
            <p:nvPr/>
          </p:nvSpPr>
          <p:spPr>
            <a:xfrm>
              <a:off x="4711477" y="819088"/>
              <a:ext cx="1107997" cy="461665"/>
            </a:xfrm>
            <a:prstGeom prst="rect">
              <a:avLst/>
            </a:prstGeom>
          </p:spPr>
          <p:txBody>
            <a:bodyPr wrap="none">
              <a:spAutoFit/>
            </a:bodyPr>
            <a:lstStyle/>
            <a:p>
              <a:pPr algn="r" defTabSz="1219170">
                <a:defRPr/>
              </a:pPr>
              <a:r>
                <a:rPr lang="zh-CN" altLang="en-US" sz="2400" b="1" kern="0" dirty="0">
                  <a:solidFill>
                    <a:srgbClr val="FF0000"/>
                  </a:solidFill>
                  <a:ea typeface="微软雅黑" charset="0"/>
                </a:rPr>
                <a:t>阶段一</a:t>
              </a:r>
              <a:endParaRPr lang="en-US" altLang="zh-CN" sz="2400" b="1" kern="0" dirty="0">
                <a:solidFill>
                  <a:srgbClr val="FF0000"/>
                </a:solidFill>
                <a:ea typeface="微软雅黑" charset="0"/>
              </a:endParaRPr>
            </a:p>
          </p:txBody>
        </p:sp>
        <p:sp>
          <p:nvSpPr>
            <p:cNvPr id="100" name="矩形 99">
              <a:extLst>
                <a:ext uri="{FF2B5EF4-FFF2-40B4-BE49-F238E27FC236}">
                  <a16:creationId xmlns:a16="http://schemas.microsoft.com/office/drawing/2014/main" id="{3E55DB39-A593-4A20-88A1-75B9B8AC3ED7}"/>
                </a:ext>
              </a:extLst>
            </p:cNvPr>
            <p:cNvSpPr/>
            <p:nvPr/>
          </p:nvSpPr>
          <p:spPr>
            <a:xfrm>
              <a:off x="3111204" y="1259821"/>
              <a:ext cx="2723823" cy="646331"/>
            </a:xfrm>
            <a:prstGeom prst="rect">
              <a:avLst/>
            </a:prstGeom>
          </p:spPr>
          <p:txBody>
            <a:bodyPr wrap="none">
              <a:spAutoFit/>
            </a:bodyPr>
            <a:lstStyle/>
            <a:p>
              <a:pPr algn="r" defTabSz="1219170">
                <a:defRPr/>
              </a:pPr>
              <a:r>
                <a:rPr lang="zh-CN" altLang="en-US" kern="0" dirty="0">
                  <a:solidFill>
                    <a:srgbClr val="FF0000"/>
                  </a:solidFill>
                  <a:ea typeface="微软雅黑" charset="0"/>
                </a:rPr>
                <a:t>项目启动，调研相关资料</a:t>
              </a:r>
              <a:endParaRPr lang="en-US" altLang="zh-CN" kern="0" dirty="0">
                <a:solidFill>
                  <a:srgbClr val="FF0000"/>
                </a:solidFill>
                <a:ea typeface="微软雅黑" charset="0"/>
              </a:endParaRPr>
            </a:p>
            <a:p>
              <a:pPr algn="r" defTabSz="1219170">
                <a:defRPr/>
              </a:pPr>
              <a:r>
                <a:rPr lang="zh-CN" altLang="en-US" kern="0" dirty="0">
                  <a:solidFill>
                    <a:srgbClr val="FF0000"/>
                  </a:solidFill>
                  <a:ea typeface="微软雅黑" charset="0"/>
                </a:rPr>
                <a:t>设计</a:t>
              </a:r>
              <a:r>
                <a:rPr lang="en-US" altLang="zh-CN" kern="0" dirty="0">
                  <a:solidFill>
                    <a:srgbClr val="FF0000"/>
                  </a:solidFill>
                  <a:ea typeface="微软雅黑" charset="0"/>
                </a:rPr>
                <a:t>GNFC</a:t>
              </a:r>
              <a:r>
                <a:rPr lang="zh-CN" altLang="en-US" kern="0" dirty="0">
                  <a:solidFill>
                    <a:srgbClr val="FF0000"/>
                  </a:solidFill>
                  <a:ea typeface="微软雅黑" charset="0"/>
                </a:rPr>
                <a:t>算法</a:t>
              </a:r>
              <a:endParaRPr lang="en-US" altLang="zh-CN" kern="0" dirty="0">
                <a:solidFill>
                  <a:srgbClr val="FF0000"/>
                </a:solidFill>
                <a:ea typeface="微软雅黑" charset="0"/>
              </a:endParaRPr>
            </a:p>
          </p:txBody>
        </p:sp>
        <p:sp>
          <p:nvSpPr>
            <p:cNvPr id="101" name="矩形 100">
              <a:extLst>
                <a:ext uri="{FF2B5EF4-FFF2-40B4-BE49-F238E27FC236}">
                  <a16:creationId xmlns:a16="http://schemas.microsoft.com/office/drawing/2014/main" id="{35E3BF8A-8B35-4419-B119-3D3E8968794F}"/>
                </a:ext>
              </a:extLst>
            </p:cNvPr>
            <p:cNvSpPr/>
            <p:nvPr/>
          </p:nvSpPr>
          <p:spPr>
            <a:xfrm>
              <a:off x="6153774" y="932425"/>
              <a:ext cx="1718740" cy="461665"/>
            </a:xfrm>
            <a:prstGeom prst="rect">
              <a:avLst/>
            </a:prstGeom>
          </p:spPr>
          <p:txBody>
            <a:bodyPr wrap="none">
              <a:spAutoFit/>
            </a:bodyPr>
            <a:lstStyle/>
            <a:p>
              <a:pPr algn="r" defTabSz="1219170">
                <a:defRPr/>
              </a:pPr>
              <a:r>
                <a:rPr lang="en-US" altLang="zh-CN" sz="2400" kern="0" dirty="0">
                  <a:latin typeface="+mj-ea"/>
                  <a:ea typeface="+mj-ea"/>
                </a:rPr>
                <a:t>2022-7-12</a:t>
              </a:r>
            </a:p>
          </p:txBody>
        </p:sp>
      </p:grpSp>
      <p:grpSp>
        <p:nvGrpSpPr>
          <p:cNvPr id="102" name="组合 101">
            <a:extLst>
              <a:ext uri="{FF2B5EF4-FFF2-40B4-BE49-F238E27FC236}">
                <a16:creationId xmlns:a16="http://schemas.microsoft.com/office/drawing/2014/main" id="{C12B6499-F83C-456A-B59B-3518F1C15057}"/>
              </a:ext>
            </a:extLst>
          </p:cNvPr>
          <p:cNvGrpSpPr/>
          <p:nvPr/>
        </p:nvGrpSpPr>
        <p:grpSpPr>
          <a:xfrm>
            <a:off x="2967708" y="4243307"/>
            <a:ext cx="4980683" cy="830997"/>
            <a:chOff x="2967708" y="3071342"/>
            <a:chExt cx="4980683" cy="830997"/>
          </a:xfrm>
        </p:grpSpPr>
        <p:sp>
          <p:nvSpPr>
            <p:cNvPr id="103" name="椭圆 102">
              <a:extLst>
                <a:ext uri="{FF2B5EF4-FFF2-40B4-BE49-F238E27FC236}">
                  <a16:creationId xmlns:a16="http://schemas.microsoft.com/office/drawing/2014/main" id="{21E01E48-DBE9-4A16-8EA1-A78D4D25D0BA}"/>
                </a:ext>
              </a:extLst>
            </p:cNvPr>
            <p:cNvSpPr/>
            <p:nvPr/>
          </p:nvSpPr>
          <p:spPr>
            <a:xfrm>
              <a:off x="5934075" y="3340379"/>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4" name="矩形 103">
              <a:extLst>
                <a:ext uri="{FF2B5EF4-FFF2-40B4-BE49-F238E27FC236}">
                  <a16:creationId xmlns:a16="http://schemas.microsoft.com/office/drawing/2014/main" id="{7E4E19BC-D76F-4B17-8581-AE743CD1B433}"/>
                </a:ext>
              </a:extLst>
            </p:cNvPr>
            <p:cNvSpPr/>
            <p:nvPr/>
          </p:nvSpPr>
          <p:spPr>
            <a:xfrm>
              <a:off x="4711477" y="3071342"/>
              <a:ext cx="1107997" cy="461665"/>
            </a:xfrm>
            <a:prstGeom prst="rect">
              <a:avLst/>
            </a:prstGeom>
          </p:spPr>
          <p:txBody>
            <a:bodyPr wrap="none">
              <a:spAutoFit/>
            </a:bodyPr>
            <a:lstStyle/>
            <a:p>
              <a:pPr algn="r" defTabSz="1219170">
                <a:defRPr/>
              </a:pPr>
              <a:r>
                <a:rPr lang="zh-CN" altLang="en-US" sz="2400" b="1" kern="0" dirty="0">
                  <a:ea typeface="微软雅黑" charset="0"/>
                </a:rPr>
                <a:t>阶段三</a:t>
              </a:r>
              <a:endParaRPr lang="en-US" altLang="zh-CN" sz="2400" b="1" kern="0" dirty="0">
                <a:ea typeface="微软雅黑" charset="0"/>
              </a:endParaRPr>
            </a:p>
          </p:txBody>
        </p:sp>
        <p:sp>
          <p:nvSpPr>
            <p:cNvPr id="105" name="矩形 104">
              <a:extLst>
                <a:ext uri="{FF2B5EF4-FFF2-40B4-BE49-F238E27FC236}">
                  <a16:creationId xmlns:a16="http://schemas.microsoft.com/office/drawing/2014/main" id="{830CCEB4-2323-4D88-84BB-5EB8ECDB96F9}"/>
                </a:ext>
              </a:extLst>
            </p:cNvPr>
            <p:cNvSpPr/>
            <p:nvPr/>
          </p:nvSpPr>
          <p:spPr>
            <a:xfrm>
              <a:off x="2967708" y="3533007"/>
              <a:ext cx="2898549" cy="369332"/>
            </a:xfrm>
            <a:prstGeom prst="rect">
              <a:avLst/>
            </a:prstGeom>
          </p:spPr>
          <p:txBody>
            <a:bodyPr wrap="none">
              <a:spAutoFit/>
            </a:bodyPr>
            <a:lstStyle/>
            <a:p>
              <a:pPr algn="r" defTabSz="1219170">
                <a:defRPr/>
              </a:pPr>
              <a:r>
                <a:rPr lang="zh-CN" altLang="en-US" kern="0" dirty="0">
                  <a:ea typeface="微软雅黑" charset="0"/>
                </a:rPr>
                <a:t>交付</a:t>
              </a:r>
              <a:r>
                <a:rPr lang="en-US" altLang="zh-CN" kern="0" dirty="0">
                  <a:ea typeface="微软雅黑" charset="0"/>
                </a:rPr>
                <a:t>GNFC</a:t>
              </a:r>
              <a:r>
                <a:rPr lang="zh-CN" altLang="en-US" kern="0" dirty="0">
                  <a:ea typeface="微软雅黑" charset="0"/>
                </a:rPr>
                <a:t>算法及相关文档</a:t>
              </a:r>
              <a:endParaRPr lang="en-US" altLang="zh-CN" kern="0" dirty="0">
                <a:ea typeface="微软雅黑" charset="0"/>
              </a:endParaRPr>
            </a:p>
          </p:txBody>
        </p:sp>
        <p:sp>
          <p:nvSpPr>
            <p:cNvPr id="106" name="矩形 105">
              <a:extLst>
                <a:ext uri="{FF2B5EF4-FFF2-40B4-BE49-F238E27FC236}">
                  <a16:creationId xmlns:a16="http://schemas.microsoft.com/office/drawing/2014/main" id="{F39BF3E4-14FB-4062-81EB-3F6C0A0A57E7}"/>
                </a:ext>
              </a:extLst>
            </p:cNvPr>
            <p:cNvSpPr/>
            <p:nvPr/>
          </p:nvSpPr>
          <p:spPr>
            <a:xfrm>
              <a:off x="6229651" y="3153440"/>
              <a:ext cx="1718740" cy="461665"/>
            </a:xfrm>
            <a:prstGeom prst="rect">
              <a:avLst/>
            </a:prstGeom>
          </p:spPr>
          <p:txBody>
            <a:bodyPr wrap="none">
              <a:spAutoFit/>
            </a:bodyPr>
            <a:lstStyle/>
            <a:p>
              <a:pPr algn="r" defTabSz="1219170">
                <a:defRPr/>
              </a:pPr>
              <a:r>
                <a:rPr lang="en-US" altLang="zh-CN" sz="2400" kern="0" dirty="0">
                  <a:latin typeface="+mj-ea"/>
                  <a:ea typeface="+mj-ea"/>
                </a:rPr>
                <a:t>2022-9-30</a:t>
              </a:r>
            </a:p>
          </p:txBody>
        </p:sp>
      </p:grpSp>
      <p:grpSp>
        <p:nvGrpSpPr>
          <p:cNvPr id="112" name="组合 111">
            <a:extLst>
              <a:ext uri="{FF2B5EF4-FFF2-40B4-BE49-F238E27FC236}">
                <a16:creationId xmlns:a16="http://schemas.microsoft.com/office/drawing/2014/main" id="{E513A7FB-5DB4-4068-A619-16AC46BD962E}"/>
              </a:ext>
            </a:extLst>
          </p:cNvPr>
          <p:cNvGrpSpPr/>
          <p:nvPr/>
        </p:nvGrpSpPr>
        <p:grpSpPr>
          <a:xfrm>
            <a:off x="2811627" y="2726658"/>
            <a:ext cx="5060887" cy="1202380"/>
            <a:chOff x="2811627" y="1969029"/>
            <a:chExt cx="5060887" cy="1202380"/>
          </a:xfrm>
        </p:grpSpPr>
        <p:sp>
          <p:nvSpPr>
            <p:cNvPr id="113" name="椭圆 112">
              <a:extLst>
                <a:ext uri="{FF2B5EF4-FFF2-40B4-BE49-F238E27FC236}">
                  <a16:creationId xmlns:a16="http://schemas.microsoft.com/office/drawing/2014/main" id="{98EBA62E-40B5-4DB1-85FA-C5E7FB24339C}"/>
                </a:ext>
              </a:extLst>
            </p:cNvPr>
            <p:cNvSpPr/>
            <p:nvPr/>
          </p:nvSpPr>
          <p:spPr>
            <a:xfrm>
              <a:off x="5934075" y="2136828"/>
              <a:ext cx="120650" cy="120650"/>
            </a:xfrm>
            <a:prstGeom prst="ellipse">
              <a:avLst/>
            </a:prstGeom>
            <a:solidFill>
              <a:srgbClr val="AB4A7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4" name="矩形 113">
              <a:extLst>
                <a:ext uri="{FF2B5EF4-FFF2-40B4-BE49-F238E27FC236}">
                  <a16:creationId xmlns:a16="http://schemas.microsoft.com/office/drawing/2014/main" id="{99C4A0A9-13CE-42D0-83C7-F2769CA137D0}"/>
                </a:ext>
              </a:extLst>
            </p:cNvPr>
            <p:cNvSpPr/>
            <p:nvPr/>
          </p:nvSpPr>
          <p:spPr>
            <a:xfrm>
              <a:off x="4738616" y="1969029"/>
              <a:ext cx="1107996" cy="461665"/>
            </a:xfrm>
            <a:prstGeom prst="rect">
              <a:avLst/>
            </a:prstGeom>
          </p:spPr>
          <p:txBody>
            <a:bodyPr wrap="none">
              <a:spAutoFit/>
            </a:bodyPr>
            <a:lstStyle/>
            <a:p>
              <a:pPr defTabSz="1219170">
                <a:defRPr/>
              </a:pPr>
              <a:r>
                <a:rPr lang="zh-CN" altLang="en-US" sz="2400" b="1" kern="0" dirty="0">
                  <a:ea typeface="微软雅黑" charset="0"/>
                </a:rPr>
                <a:t>阶段二</a:t>
              </a:r>
              <a:endParaRPr lang="en-US" altLang="zh-CN" sz="2400" b="1" kern="0" dirty="0">
                <a:ea typeface="微软雅黑" charset="0"/>
              </a:endParaRPr>
            </a:p>
          </p:txBody>
        </p:sp>
        <p:sp>
          <p:nvSpPr>
            <p:cNvPr id="115" name="矩形 114">
              <a:extLst>
                <a:ext uri="{FF2B5EF4-FFF2-40B4-BE49-F238E27FC236}">
                  <a16:creationId xmlns:a16="http://schemas.microsoft.com/office/drawing/2014/main" id="{00BF2486-A826-457E-9E10-184EAD0FD7BD}"/>
                </a:ext>
              </a:extLst>
            </p:cNvPr>
            <p:cNvSpPr/>
            <p:nvPr/>
          </p:nvSpPr>
          <p:spPr>
            <a:xfrm>
              <a:off x="2811627" y="2393952"/>
              <a:ext cx="2947524" cy="777457"/>
            </a:xfrm>
            <a:prstGeom prst="rect">
              <a:avLst/>
            </a:prstGeom>
          </p:spPr>
          <p:txBody>
            <a:bodyPr wrap="square">
              <a:spAutoFit/>
            </a:bodyPr>
            <a:lstStyle/>
            <a:p>
              <a:pPr algn="r" defTabSz="1219170">
                <a:lnSpc>
                  <a:spcPct val="130000"/>
                </a:lnSpc>
                <a:defRPr/>
              </a:pPr>
              <a:r>
                <a:rPr lang="zh-CN" altLang="en-US" kern="0" dirty="0">
                  <a:ea typeface="微软雅黑" charset="0"/>
                </a:rPr>
                <a:t>算法评审，开发和测试</a:t>
              </a:r>
              <a:r>
                <a:rPr lang="en-US" altLang="zh-CN" kern="0" dirty="0">
                  <a:ea typeface="微软雅黑" charset="0"/>
                </a:rPr>
                <a:t>GNFC</a:t>
              </a:r>
              <a:r>
                <a:rPr lang="zh-CN" altLang="en-US" kern="0" dirty="0">
                  <a:ea typeface="微软雅黑" charset="0"/>
                </a:rPr>
                <a:t>算法，编写相关文档</a:t>
              </a:r>
              <a:endParaRPr lang="en-US" altLang="zh-CN" kern="0" dirty="0">
                <a:ea typeface="微软雅黑" charset="0"/>
              </a:endParaRPr>
            </a:p>
          </p:txBody>
        </p:sp>
        <p:sp>
          <p:nvSpPr>
            <p:cNvPr id="116" name="矩形 115">
              <a:extLst>
                <a:ext uri="{FF2B5EF4-FFF2-40B4-BE49-F238E27FC236}">
                  <a16:creationId xmlns:a16="http://schemas.microsoft.com/office/drawing/2014/main" id="{0E43A647-98AF-4886-9751-D576A9AD2E77}"/>
                </a:ext>
              </a:extLst>
            </p:cNvPr>
            <p:cNvSpPr/>
            <p:nvPr/>
          </p:nvSpPr>
          <p:spPr>
            <a:xfrm>
              <a:off x="6153774" y="2026645"/>
              <a:ext cx="1718740" cy="461665"/>
            </a:xfrm>
            <a:prstGeom prst="rect">
              <a:avLst/>
            </a:prstGeom>
          </p:spPr>
          <p:txBody>
            <a:bodyPr wrap="none">
              <a:spAutoFit/>
            </a:bodyPr>
            <a:lstStyle/>
            <a:p>
              <a:pPr algn="r" defTabSz="1219170">
                <a:defRPr/>
              </a:pPr>
              <a:r>
                <a:rPr lang="en-US" altLang="zh-CN" sz="2400" kern="0" dirty="0">
                  <a:latin typeface="+mj-ea"/>
                  <a:ea typeface="+mj-ea"/>
                </a:rPr>
                <a:t>2022-8-11</a:t>
              </a:r>
            </a:p>
          </p:txBody>
        </p:sp>
      </p:grpSp>
    </p:spTree>
    <p:extLst>
      <p:ext uri="{BB962C8B-B14F-4D97-AF65-F5344CB8AC3E}">
        <p14:creationId xmlns:p14="http://schemas.microsoft.com/office/powerpoint/2010/main" val="168208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kumimoji="1" lang="zh-CN" altLang="en-US" dirty="0"/>
              <a:t>技术方案</a:t>
            </a:r>
          </a:p>
        </p:txBody>
      </p:sp>
      <p:sp>
        <p:nvSpPr>
          <p:cNvPr id="4" name="文本占位符 3"/>
          <p:cNvSpPr>
            <a:spLocks noGrp="1"/>
          </p:cNvSpPr>
          <p:nvPr>
            <p:ph type="body" sz="quarter" idx="12"/>
          </p:nvPr>
        </p:nvSpPr>
        <p:spPr/>
        <p:txBody>
          <a:bodyPr/>
          <a:lstStyle/>
          <a:p>
            <a:r>
              <a:rPr kumimoji="1" lang="en-US" altLang="zh-CN" dirty="0"/>
              <a:t>PART</a:t>
            </a:r>
            <a:r>
              <a:rPr kumimoji="1" lang="zh-CN" altLang="en-US" dirty="0"/>
              <a:t> </a:t>
            </a:r>
            <a:r>
              <a:rPr kumimoji="1" lang="en-US" altLang="zh-CN" dirty="0"/>
              <a:t>THREE</a:t>
            </a:r>
            <a:endParaRPr kumimoji="1" lang="zh-CN" altLang="en-US" dirty="0"/>
          </a:p>
        </p:txBody>
      </p:sp>
      <p:sp>
        <p:nvSpPr>
          <p:cNvPr id="7" name="矩形 6"/>
          <p:cNvSpPr/>
          <p:nvPr/>
        </p:nvSpPr>
        <p:spPr>
          <a:xfrm>
            <a:off x="4889817" y="4381144"/>
            <a:ext cx="2412366" cy="11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solidFill>
                <a:srgbClr val="FFFFFF"/>
              </a:solidFill>
            </a:endParaRPr>
          </a:p>
        </p:txBody>
      </p:sp>
      <p:sp>
        <p:nvSpPr>
          <p:cNvPr id="5" name="文本占位符 4"/>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39274004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PART THREE </a:t>
            </a:r>
            <a:r>
              <a:rPr kumimoji="1" lang="zh-CN" altLang="en-US" dirty="0"/>
              <a:t>技术方案</a:t>
            </a:r>
          </a:p>
        </p:txBody>
      </p:sp>
      <p:sp>
        <p:nvSpPr>
          <p:cNvPr id="35" name="矩形 34">
            <a:extLst>
              <a:ext uri="{FF2B5EF4-FFF2-40B4-BE49-F238E27FC236}">
                <a16:creationId xmlns:a16="http://schemas.microsoft.com/office/drawing/2014/main" id="{DD3E0B65-7C29-4AD3-BDD9-E0F740C02DCA}"/>
              </a:ext>
            </a:extLst>
          </p:cNvPr>
          <p:cNvSpPr/>
          <p:nvPr/>
        </p:nvSpPr>
        <p:spPr>
          <a:xfrm>
            <a:off x="913003" y="845238"/>
            <a:ext cx="4382931" cy="523220"/>
          </a:xfrm>
          <a:prstGeom prst="rect">
            <a:avLst/>
          </a:prstGeom>
        </p:spPr>
        <p:txBody>
          <a:bodyPr wrap="none">
            <a:spAutoFit/>
          </a:bodyPr>
          <a:lstStyle/>
          <a:p>
            <a:r>
              <a:rPr lang="en-US" altLang="zh-CN" sz="2800" b="1" dirty="0">
                <a:solidFill>
                  <a:srgbClr val="000000"/>
                </a:solidFill>
                <a:latin typeface="Segoe UI"/>
                <a:ea typeface="微软雅黑"/>
              </a:rPr>
              <a:t>RDMA</a:t>
            </a:r>
            <a:r>
              <a:rPr lang="zh-CN" altLang="en-US" sz="2800" b="1" dirty="0">
                <a:solidFill>
                  <a:srgbClr val="000000"/>
                </a:solidFill>
                <a:latin typeface="Segoe UI"/>
                <a:ea typeface="微软雅黑"/>
              </a:rPr>
              <a:t>智能流控机制</a:t>
            </a:r>
            <a:r>
              <a:rPr lang="en-US" altLang="zh-CN" sz="2800" b="1" dirty="0">
                <a:solidFill>
                  <a:srgbClr val="000000"/>
                </a:solidFill>
                <a:latin typeface="Segoe UI"/>
                <a:ea typeface="微软雅黑"/>
              </a:rPr>
              <a:t>GNFC</a:t>
            </a:r>
            <a:endParaRPr lang="zh-CN" altLang="en-US" sz="2800" b="1" dirty="0">
              <a:solidFill>
                <a:srgbClr val="000000"/>
              </a:solidFill>
              <a:latin typeface="Segoe UI"/>
              <a:ea typeface="微软雅黑"/>
            </a:endParaRPr>
          </a:p>
        </p:txBody>
      </p:sp>
      <p:sp>
        <p:nvSpPr>
          <p:cNvPr id="36" name="矩形 35">
            <a:extLst>
              <a:ext uri="{FF2B5EF4-FFF2-40B4-BE49-F238E27FC236}">
                <a16:creationId xmlns:a16="http://schemas.microsoft.com/office/drawing/2014/main" id="{28001BAF-86F2-474D-9B14-B7B6C91E78D4}"/>
              </a:ext>
            </a:extLst>
          </p:cNvPr>
          <p:cNvSpPr/>
          <p:nvPr/>
        </p:nvSpPr>
        <p:spPr>
          <a:xfrm>
            <a:off x="1054152" y="1940772"/>
            <a:ext cx="8598489" cy="4054443"/>
          </a:xfrm>
          <a:prstGeom prst="rect">
            <a:avLst/>
          </a:prstGeom>
        </p:spPr>
        <p:txBody>
          <a:bodyPr wrap="square">
            <a:spAutoFit/>
          </a:bodyPr>
          <a:lstStyle/>
          <a:p>
            <a:pPr>
              <a:lnSpc>
                <a:spcPct val="130000"/>
              </a:lnSpc>
            </a:pPr>
            <a:r>
              <a:rPr lang="zh-CN" altLang="en-US" sz="2000" dirty="0">
                <a:latin typeface="微软雅黑" charset="0"/>
                <a:ea typeface="微软雅黑" charset="0"/>
              </a:rPr>
              <a:t>       本项目研究分布式机器学习网络传输的特点，分析机器学习网络模型和各神经网络层之间数据传输的并串行特点，结合网络流量特征，研究</a:t>
            </a:r>
            <a:r>
              <a:rPr lang="en-US" altLang="zh-CN" sz="2000" dirty="0">
                <a:latin typeface="微软雅黑" charset="0"/>
                <a:ea typeface="微软雅黑" charset="0"/>
              </a:rPr>
              <a:t>RDMA</a:t>
            </a:r>
            <a:r>
              <a:rPr lang="zh-CN" altLang="en-US" sz="2000" dirty="0">
                <a:latin typeface="微软雅黑" charset="0"/>
                <a:ea typeface="微软雅黑" charset="0"/>
              </a:rPr>
              <a:t>智能流控机制</a:t>
            </a:r>
            <a:r>
              <a:rPr lang="en-US" altLang="zh-CN" sz="2000" dirty="0">
                <a:latin typeface="微软雅黑" charset="0"/>
                <a:ea typeface="微软雅黑" charset="0"/>
              </a:rPr>
              <a:t>GNFC</a:t>
            </a:r>
            <a:r>
              <a:rPr lang="zh-CN" altLang="en-US" sz="2000" dirty="0">
                <a:latin typeface="微软雅黑" charset="0"/>
                <a:ea typeface="微软雅黑" charset="0"/>
              </a:rPr>
              <a:t>，实现基于网络拓扑和机器学习网络模型的双重优化。</a:t>
            </a:r>
            <a:r>
              <a:rPr lang="en-US" altLang="zh-CN" sz="2000" dirty="0">
                <a:latin typeface="微软雅黑" charset="0"/>
                <a:ea typeface="微软雅黑" charset="0"/>
              </a:rPr>
              <a:t>GNFC </a:t>
            </a:r>
            <a:r>
              <a:rPr lang="zh-CN" altLang="en-US" sz="2000" dirty="0">
                <a:latin typeface="微软雅黑" charset="0"/>
                <a:ea typeface="微软雅黑" charset="0"/>
              </a:rPr>
              <a:t>动态网络感知情况，计算决定具体每一报文的控制策略。</a:t>
            </a:r>
            <a:endParaRPr lang="en-US" altLang="zh-CN" sz="2000" dirty="0">
              <a:latin typeface="微软雅黑" charset="0"/>
              <a:ea typeface="微软雅黑" charset="0"/>
            </a:endParaRPr>
          </a:p>
          <a:p>
            <a:pPr>
              <a:lnSpc>
                <a:spcPct val="130000"/>
              </a:lnSpc>
            </a:pPr>
            <a:endParaRPr lang="en-US" altLang="zh-CN" sz="2000" dirty="0">
              <a:latin typeface="微软雅黑" charset="0"/>
              <a:ea typeface="微软雅黑" charset="0"/>
            </a:endParaRPr>
          </a:p>
          <a:p>
            <a:pPr marL="800089" lvl="1" indent="-342900">
              <a:lnSpc>
                <a:spcPct val="130000"/>
              </a:lnSpc>
              <a:buFont typeface="Wingdings" pitchFamily="2" charset="2"/>
              <a:buChar char="l"/>
            </a:pPr>
            <a:r>
              <a:rPr lang="zh-CN" altLang="en-US" sz="2000" dirty="0">
                <a:latin typeface="微软雅黑" charset="0"/>
                <a:ea typeface="微软雅黑" charset="0"/>
              </a:rPr>
              <a:t>技术方案包括端到端流量控制机制</a:t>
            </a:r>
            <a:r>
              <a:rPr lang="en-US" altLang="zh-CN" sz="2000" dirty="0">
                <a:latin typeface="微软雅黑" charset="0"/>
                <a:ea typeface="微软雅黑" charset="0"/>
              </a:rPr>
              <a:t>QP2P</a:t>
            </a:r>
            <a:r>
              <a:rPr lang="zh-CN" altLang="en-US" sz="2000" dirty="0">
                <a:latin typeface="微软雅黑" charset="0"/>
                <a:ea typeface="微软雅黑" charset="0"/>
              </a:rPr>
              <a:t>和接收端驱动的拥塞控制算法</a:t>
            </a:r>
            <a:r>
              <a:rPr lang="en-US" altLang="zh-CN" sz="2000" dirty="0">
                <a:latin typeface="微软雅黑" charset="0"/>
                <a:ea typeface="微软雅黑" charset="0"/>
              </a:rPr>
              <a:t>RRCC</a:t>
            </a:r>
            <a:r>
              <a:rPr lang="zh-CN" altLang="en-US" sz="2000" dirty="0">
                <a:latin typeface="微软雅黑" charset="0"/>
                <a:ea typeface="微软雅黑" charset="0"/>
              </a:rPr>
              <a:t>两方面内容。</a:t>
            </a:r>
            <a:endParaRPr lang="en-US" altLang="zh-CN" sz="2000" dirty="0">
              <a:latin typeface="微软雅黑" charset="0"/>
              <a:ea typeface="微软雅黑" charset="0"/>
            </a:endParaRPr>
          </a:p>
          <a:p>
            <a:pPr marL="800089" lvl="1" indent="-342900">
              <a:lnSpc>
                <a:spcPct val="130000"/>
              </a:lnSpc>
              <a:buFont typeface="Wingdings" pitchFamily="2" charset="2"/>
              <a:buChar char="l"/>
            </a:pPr>
            <a:endParaRPr lang="en-US" altLang="zh-CN" sz="2000" dirty="0">
              <a:latin typeface="微软雅黑" charset="0"/>
              <a:ea typeface="微软雅黑" charset="0"/>
            </a:endParaRPr>
          </a:p>
          <a:p>
            <a:pPr marL="800089" lvl="1" indent="-342900">
              <a:lnSpc>
                <a:spcPct val="130000"/>
              </a:lnSpc>
              <a:buFont typeface="Wingdings" pitchFamily="2" charset="2"/>
              <a:buChar char="l"/>
            </a:pPr>
            <a:r>
              <a:rPr lang="zh-CN" altLang="en-US" sz="2000" dirty="0">
                <a:latin typeface="微软雅黑" charset="0"/>
                <a:ea typeface="微软雅黑" charset="0"/>
              </a:rPr>
              <a:t>这两个机制分别控制是否发送数据包和数据包发送速率，既可以配合工作，也可以独立工作。</a:t>
            </a:r>
            <a:endParaRPr lang="en-US" altLang="zh-CN" sz="2000" dirty="0">
              <a:latin typeface="微软雅黑" charset="0"/>
              <a:ea typeface="微软雅黑" charset="0"/>
            </a:endParaRPr>
          </a:p>
        </p:txBody>
      </p:sp>
    </p:spTree>
    <p:extLst>
      <p:ext uri="{BB962C8B-B14F-4D97-AF65-F5344CB8AC3E}">
        <p14:creationId xmlns:p14="http://schemas.microsoft.com/office/powerpoint/2010/main" val="208342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模板页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3052</TotalTime>
  <Words>553</Words>
  <Application>Microsoft Office PowerPoint</Application>
  <PresentationFormat>宽屏</PresentationFormat>
  <Paragraphs>79</Paragraphs>
  <Slides>12</Slides>
  <Notes>8</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12</vt:i4>
      </vt:variant>
    </vt:vector>
  </HeadingPairs>
  <TitlesOfParts>
    <vt:vector size="23" baseType="lpstr">
      <vt:lpstr>等线</vt:lpstr>
      <vt:lpstr>微软雅黑</vt:lpstr>
      <vt:lpstr>微软雅黑</vt:lpstr>
      <vt:lpstr>Arial</vt:lpstr>
      <vt:lpstr>Calibri</vt:lpstr>
      <vt:lpstr>Century Gothic</vt:lpstr>
      <vt:lpstr>Segoe UI</vt:lpstr>
      <vt:lpstr>Segoe UI Light</vt:lpstr>
      <vt:lpstr>Wingdings</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王 天时</cp:lastModifiedBy>
  <cp:revision>185</cp:revision>
  <dcterms:created xsi:type="dcterms:W3CDTF">2015-08-18T02:51:41Z</dcterms:created>
  <dcterms:modified xsi:type="dcterms:W3CDTF">2022-08-11T11:31:52Z</dcterms:modified>
  <cp:category/>
</cp:coreProperties>
</file>