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4"/>
  </p:notesMasterIdLst>
  <p:sldIdLst>
    <p:sldId id="351" r:id="rId3"/>
    <p:sldId id="308" r:id="rId4"/>
    <p:sldId id="339" r:id="rId5"/>
    <p:sldId id="327" r:id="rId6"/>
    <p:sldId id="372" r:id="rId7"/>
    <p:sldId id="373" r:id="rId8"/>
    <p:sldId id="374" r:id="rId9"/>
    <p:sldId id="377" r:id="rId10"/>
    <p:sldId id="375" r:id="rId11"/>
    <p:sldId id="350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FC0"/>
    <a:srgbClr val="1EB182"/>
    <a:srgbClr val="4E4AA8"/>
    <a:srgbClr val="A0A5AD"/>
    <a:srgbClr val="B1C9E5"/>
    <a:srgbClr val="558AC5"/>
    <a:srgbClr val="1669B7"/>
    <a:srgbClr val="3EA1D2"/>
    <a:srgbClr val="193673"/>
    <a:srgbClr val="64A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464" autoAdjust="0"/>
  </p:normalViewPr>
  <p:slideViewPr>
    <p:cSldViewPr snapToGrid="0">
      <p:cViewPr varScale="1">
        <p:scale>
          <a:sx n="110" d="100"/>
          <a:sy n="110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DD7DA-92AA-498E-B41F-171F566017BD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E6743-8ADA-4C7C-A175-B3C9F6899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3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8058-29F7-46C6-8D38-03A129804023}" type="slidenum">
              <a:rPr lang="en-US" altLang="zh-CN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3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34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9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35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0" y="435403"/>
            <a:ext cx="2496950" cy="8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6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314" y="334735"/>
            <a:ext cx="11318421" cy="65314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6315" y="1790587"/>
            <a:ext cx="113184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3"/>
          </p:nvPr>
        </p:nvSpPr>
        <p:spPr>
          <a:xfrm>
            <a:off x="446315" y="948103"/>
            <a:ext cx="11318420" cy="5023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218418"/>
            <a:ext cx="10515600" cy="1325563"/>
          </a:xfrm>
        </p:spPr>
        <p:txBody>
          <a:bodyPr/>
          <a:lstStyle>
            <a:lvl1pPr algn="ctr"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6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5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5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3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4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42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5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4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8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857" y="473528"/>
            <a:ext cx="11201400" cy="57966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9855" y="1233034"/>
            <a:ext cx="11201401" cy="40798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124" y="1513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2799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3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7" indent="0" algn="ctr">
              <a:buNone/>
              <a:defRPr sz="2078"/>
            </a:lvl4pPr>
            <a:lvl5pPr marL="2374647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3206" y="1144738"/>
            <a:ext cx="10729366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37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2pPr>
            <a:lvl3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3pPr>
            <a:lvl4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4pPr>
            <a:lvl5pPr marL="525639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1" y="456135"/>
            <a:ext cx="10736445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48" indent="0" algn="ctr">
              <a:buNone/>
              <a:defRPr sz="2597"/>
            </a:lvl2pPr>
            <a:lvl3pPr marL="1187293" indent="0" algn="ctr">
              <a:buNone/>
              <a:defRPr sz="2337"/>
            </a:lvl3pPr>
            <a:lvl4pPr marL="1780942" indent="0" algn="ctr">
              <a:buNone/>
              <a:defRPr sz="2079"/>
            </a:lvl4pPr>
            <a:lvl5pPr marL="2374589" indent="0" algn="ctr">
              <a:buNone/>
              <a:defRPr sz="2079"/>
            </a:lvl5pPr>
            <a:lvl6pPr marL="2968235" indent="0" algn="ctr">
              <a:buNone/>
              <a:defRPr sz="2079"/>
            </a:lvl6pPr>
            <a:lvl7pPr marL="3561882" indent="0" algn="ctr">
              <a:buNone/>
              <a:defRPr sz="2079"/>
            </a:lvl7pPr>
            <a:lvl8pPr marL="4155531" indent="0" algn="ctr">
              <a:buNone/>
              <a:defRPr sz="2079"/>
            </a:lvl8pPr>
            <a:lvl9pPr marL="4749176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02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104118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9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5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7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1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pPr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1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t>2022/8/11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7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2" r:id="rId4"/>
    <p:sldLayoutId id="214748367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84" r:id="rId17"/>
    <p:sldLayoutId id="2147483690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idx="4294967295"/>
          </p:nvPr>
        </p:nvSpPr>
        <p:spPr>
          <a:xfrm>
            <a:off x="691243" y="2367473"/>
            <a:ext cx="10515600" cy="662781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800"/>
              <a:t>混合部署场景基于</a:t>
            </a:r>
            <a:r>
              <a:rPr lang="en-US" altLang="zh-CN" sz="2800"/>
              <a:t>EDT</a:t>
            </a:r>
            <a:r>
              <a:rPr lang="zh-CN" altLang="zh-CN" sz="2800"/>
              <a:t>模型网络出口</a:t>
            </a:r>
            <a:r>
              <a:rPr lang="en-US" altLang="zh-CN" sz="2800"/>
              <a:t>QoS</a:t>
            </a:r>
            <a:r>
              <a:rPr lang="zh-CN" altLang="zh-CN" sz="2800"/>
              <a:t>控制</a:t>
            </a:r>
            <a:r>
              <a:rPr lang="zh-CN" altLang="zh-CN" sz="2800" smtClean="0"/>
              <a:t>——</a:t>
            </a:r>
            <a:r>
              <a:rPr lang="en-US" altLang="zh-CN" sz="2800" smtClean="0"/>
              <a:t>POD</a:t>
            </a:r>
            <a:r>
              <a:rPr lang="zh-CN" altLang="zh-CN" sz="2800"/>
              <a:t>带宽管理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92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9" y="3153745"/>
            <a:ext cx="3720652" cy="93760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950076" y="2763727"/>
            <a:ext cx="5333620" cy="1717640"/>
            <a:chOff x="10380644" y="4990293"/>
            <a:chExt cx="2713751" cy="70013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4256" y="4990293"/>
              <a:ext cx="700139" cy="700139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380644" y="5247623"/>
              <a:ext cx="1946092" cy="238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/>
                <a:t>https</a:t>
              </a:r>
              <a:r>
                <a:rPr lang="en-US" altLang="zh-CN" sz="3200"/>
                <a:t>://</a:t>
              </a:r>
              <a:r>
                <a:rPr lang="en-US" altLang="zh-CN" sz="3200" smtClean="0"/>
                <a:t>openeuler.org</a:t>
              </a:r>
              <a:endParaRPr lang="zh-CN" altLang="en-US" sz="3200" dirty="0"/>
            </a:p>
          </p:txBody>
        </p:sp>
      </p:grpSp>
      <p:sp>
        <p:nvSpPr>
          <p:cNvPr id="35" name="标题 42"/>
          <p:cNvSpPr txBox="1">
            <a:spLocks/>
          </p:cNvSpPr>
          <p:nvPr/>
        </p:nvSpPr>
        <p:spPr>
          <a:xfrm>
            <a:off x="446314" y="334735"/>
            <a:ext cx="11318421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mtClean="0"/>
              <a:t>Welcome To openEuler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58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</a:rPr>
              <a:t>Thank you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8721927" y="177821"/>
            <a:ext cx="3107166" cy="81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r"/>
            <a:r>
              <a:rPr lang="en-US" altLang="zh-CN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</a:t>
            </a:r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44011" y="1684478"/>
            <a:ext cx="685898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混合部署的背景和集群层面方案</a:t>
            </a:r>
            <a:endParaRPr lang="en-US" altLang="zh-CN" sz="2400" b="1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b="1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2400" b="1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带宽管理混部方案和效果</a:t>
            </a:r>
            <a:endParaRPr lang="en-US" altLang="zh-CN" sz="2400" b="1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b="1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24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带宽管理后续工作</a:t>
            </a:r>
            <a:endParaRPr lang="en-US" altLang="zh-CN" sz="2400" b="1" dirty="0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50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246573" y="3124179"/>
            <a:ext cx="4360135" cy="346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业界现状</a:t>
            </a:r>
            <a:endParaRPr lang="en-US" altLang="zh-CN" sz="1599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636" indent="-2856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数据中心基础设施支出大，服务器占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成本大头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636" indent="-2856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服务器资源利用率低，平均在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 marL="285636" indent="-2856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不同类型业务使用独立资源池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分开部署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1599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混部目标</a:t>
            </a:r>
            <a:endParaRPr lang="en-US" altLang="zh-CN" sz="1599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636" indent="-2856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在线业务和离线业务混合部署，降本增效</a:t>
            </a:r>
            <a:endParaRPr lang="en-US" altLang="zh-CN" sz="1399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636" indent="-2856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服务器利用率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提升到</a:t>
            </a:r>
            <a:r>
              <a:rPr lang="en-US" altLang="zh-CN" sz="1399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1399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混部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场景（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鱼和熊掌）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离线业务填充在线业务波谷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利用率（鱼）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在线业务抢占离线任务资源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质量保障（熊掌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400256" y="842295"/>
            <a:ext cx="1651263" cy="43253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容器化管理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400256" y="1603347"/>
            <a:ext cx="1651263" cy="43253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资源动态配置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400256" y="2394867"/>
            <a:ext cx="1651263" cy="432538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在离线混部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5400000">
            <a:off x="9089087" y="1331670"/>
            <a:ext cx="273598" cy="21484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 rot="5400000">
            <a:off x="9093076" y="2116190"/>
            <a:ext cx="265620" cy="21484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5" y="1229097"/>
            <a:ext cx="6840760" cy="36256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39" y="5025393"/>
            <a:ext cx="4603229" cy="1482598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 bwMode="auto">
          <a:xfrm>
            <a:off x="199032" y="276139"/>
            <a:ext cx="11167518" cy="9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mtClean="0"/>
              <a:t>背景 </a:t>
            </a:r>
            <a:r>
              <a:rPr lang="en-US" altLang="zh-CN"/>
              <a:t>– </a:t>
            </a:r>
            <a:r>
              <a:rPr lang="zh-CN" altLang="en-US" smtClean="0"/>
              <a:t>为何混部</a:t>
            </a:r>
            <a:endParaRPr lang="zh-CN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26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 txBox="1">
            <a:spLocks/>
          </p:cNvSpPr>
          <p:nvPr/>
        </p:nvSpPr>
        <p:spPr bwMode="auto">
          <a:xfrm>
            <a:off x="199032" y="276139"/>
            <a:ext cx="11167518" cy="9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mtClean="0"/>
              <a:t>背景 </a:t>
            </a:r>
            <a:r>
              <a:rPr lang="en-US" altLang="zh-CN"/>
              <a:t>– </a:t>
            </a:r>
            <a:r>
              <a:rPr lang="zh-CN" altLang="en-US"/>
              <a:t>如何混部：资源利用最大化 </a:t>
            </a:r>
            <a:r>
              <a:rPr lang="en-US" altLang="zh-CN"/>
              <a:t>vs </a:t>
            </a:r>
            <a:r>
              <a:rPr lang="zh-CN" altLang="en-US" smtClean="0"/>
              <a:t>隔离</a:t>
            </a:r>
            <a:endParaRPr lang="zh-CN" altLang="en-US" sz="2000" b="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29" y="1300772"/>
            <a:ext cx="10086161" cy="52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 txBox="1">
            <a:spLocks/>
          </p:cNvSpPr>
          <p:nvPr/>
        </p:nvSpPr>
        <p:spPr bwMode="auto">
          <a:xfrm>
            <a:off x="199032" y="276139"/>
            <a:ext cx="11167518" cy="9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mtClean="0"/>
              <a:t>混</a:t>
            </a:r>
            <a:r>
              <a:rPr lang="zh-CN" altLang="en-US"/>
              <a:t>部关键技术：</a:t>
            </a:r>
            <a:r>
              <a:rPr lang="zh-CN" altLang="en-US"/>
              <a:t>服务器</a:t>
            </a:r>
            <a:r>
              <a:rPr lang="en-US" altLang="zh-CN" smtClean="0"/>
              <a:t>QoS</a:t>
            </a:r>
            <a:endParaRPr lang="zh-CN" altLang="en-US" sz="2000" b="0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559496" y="3203184"/>
            <a:ext cx="8568952" cy="1296144"/>
          </a:xfrm>
          <a:prstGeom prst="roundRect">
            <a:avLst>
              <a:gd name="adj" fmla="val 16815"/>
            </a:avLst>
          </a:prstGeom>
          <a:noFill/>
          <a:ln>
            <a:solidFill>
              <a:schemeClr val="tx1"/>
            </a:solidFill>
            <a:prstDash val="lg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buClr>
                <a:srgbClr val="CC9900"/>
              </a:buClr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919536" y="3366039"/>
            <a:ext cx="1656184" cy="936104"/>
          </a:xfrm>
          <a:prstGeom prst="roundRect">
            <a:avLst>
              <a:gd name="adj" fmla="val 4269"/>
            </a:avLst>
          </a:prstGeom>
          <a:solidFill>
            <a:srgbClr val="006699"/>
          </a:solidFill>
          <a:ln>
            <a:noFill/>
            <a:prstDash val="lg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CPU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2063552" y="1421823"/>
            <a:ext cx="1368152" cy="648072"/>
          </a:xfrm>
          <a:prstGeom prst="roundRect">
            <a:avLst>
              <a:gd name="adj" fmla="val 4269"/>
            </a:avLst>
          </a:prstGeom>
          <a:solidFill>
            <a:srgbClr val="538235"/>
          </a:solidFill>
          <a:ln>
            <a:noFill/>
            <a:prstDash val="lg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29" y="1445821"/>
            <a:ext cx="752475" cy="60007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 bwMode="auto">
          <a:xfrm>
            <a:off x="4151784" y="1421823"/>
            <a:ext cx="1368152" cy="648072"/>
          </a:xfrm>
          <a:prstGeom prst="roundRect">
            <a:avLst>
              <a:gd name="adj" fmla="val 4269"/>
            </a:avLst>
          </a:prstGeom>
          <a:solidFill>
            <a:srgbClr val="C55A11"/>
          </a:solidFill>
          <a:ln>
            <a:noFill/>
            <a:prstDash val="lg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离线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61" y="1445820"/>
            <a:ext cx="790575" cy="60007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 bwMode="auto">
          <a:xfrm>
            <a:off x="6219081" y="1421823"/>
            <a:ext cx="1368152" cy="648072"/>
          </a:xfrm>
          <a:prstGeom prst="roundRect">
            <a:avLst>
              <a:gd name="adj" fmla="val 4269"/>
            </a:avLst>
          </a:prstGeom>
          <a:solidFill>
            <a:srgbClr val="C55A11"/>
          </a:solidFill>
          <a:ln>
            <a:noFill/>
            <a:prstDash val="lg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离线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58" y="1445820"/>
            <a:ext cx="790575" cy="60007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 bwMode="auto">
          <a:xfrm>
            <a:off x="8277225" y="1402984"/>
            <a:ext cx="1368152" cy="648072"/>
          </a:xfrm>
          <a:prstGeom prst="roundRect">
            <a:avLst>
              <a:gd name="adj" fmla="val 4269"/>
            </a:avLst>
          </a:prstGeom>
          <a:solidFill>
            <a:srgbClr val="C55A11"/>
          </a:solidFill>
          <a:ln>
            <a:noFill/>
            <a:prstDash val="lg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离线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802" y="1426981"/>
            <a:ext cx="790575" cy="60007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 bwMode="auto">
          <a:xfrm>
            <a:off x="3935760" y="3366039"/>
            <a:ext cx="1656184" cy="936104"/>
          </a:xfrm>
          <a:prstGeom prst="roundRect">
            <a:avLst>
              <a:gd name="adj" fmla="val 4269"/>
            </a:avLst>
          </a:prstGeom>
          <a:solidFill>
            <a:srgbClr val="006699"/>
          </a:solidFill>
          <a:ln>
            <a:noFill/>
            <a:prstDash val="lg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IO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980584" y="3366039"/>
            <a:ext cx="1656184" cy="936104"/>
          </a:xfrm>
          <a:prstGeom prst="roundRect">
            <a:avLst>
              <a:gd name="adj" fmla="val 4269"/>
            </a:avLst>
          </a:prstGeom>
          <a:solidFill>
            <a:srgbClr val="006699"/>
          </a:solidFill>
          <a:ln w="28575">
            <a:solidFill>
              <a:srgbClr val="FF0000"/>
            </a:solidFill>
            <a:prstDash val="soli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7962900" y="3366039"/>
            <a:ext cx="1656184" cy="936104"/>
          </a:xfrm>
          <a:prstGeom prst="roundRect">
            <a:avLst>
              <a:gd name="adj" fmla="val 4269"/>
            </a:avLst>
          </a:prstGeom>
          <a:solidFill>
            <a:srgbClr val="006699"/>
          </a:solidFill>
          <a:ln>
            <a:noFill/>
            <a:prstDash val="lg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Memory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燕尾形箭头 17"/>
          <p:cNvSpPr/>
          <p:nvPr/>
        </p:nvSpPr>
        <p:spPr bwMode="auto">
          <a:xfrm rot="16200000">
            <a:off x="2533408" y="2357927"/>
            <a:ext cx="612068" cy="432048"/>
          </a:xfrm>
          <a:prstGeom prst="notchedRightArrow">
            <a:avLst/>
          </a:prstGeom>
          <a:solidFill>
            <a:srgbClr val="53823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9" name="燕尾形箭头 18"/>
          <p:cNvSpPr/>
          <p:nvPr/>
        </p:nvSpPr>
        <p:spPr bwMode="auto">
          <a:xfrm rot="16200000">
            <a:off x="4529826" y="2360990"/>
            <a:ext cx="612068" cy="432048"/>
          </a:xfrm>
          <a:prstGeom prst="notchedRightArrow">
            <a:avLst/>
          </a:prstGeom>
          <a:solidFill>
            <a:srgbClr val="C55A1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0" name="燕尾形箭头 19"/>
          <p:cNvSpPr/>
          <p:nvPr/>
        </p:nvSpPr>
        <p:spPr bwMode="auto">
          <a:xfrm rot="16200000">
            <a:off x="6597123" y="2357927"/>
            <a:ext cx="612068" cy="432048"/>
          </a:xfrm>
          <a:prstGeom prst="notchedRightArrow">
            <a:avLst/>
          </a:prstGeom>
          <a:solidFill>
            <a:srgbClr val="C55A1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1" name="燕尾形箭头 20"/>
          <p:cNvSpPr/>
          <p:nvPr/>
        </p:nvSpPr>
        <p:spPr bwMode="auto">
          <a:xfrm rot="16200000">
            <a:off x="8655267" y="2357927"/>
            <a:ext cx="612068" cy="432048"/>
          </a:xfrm>
          <a:prstGeom prst="notchedRightArrow">
            <a:avLst/>
          </a:prstGeom>
          <a:solidFill>
            <a:srgbClr val="C55A1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15744" y="23923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分级</a:t>
            </a:r>
            <a:r>
              <a:rPr lang="en-US" altLang="zh-CN" b="1" dirty="0" err="1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endParaRPr lang="zh-CN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28304" y="5050713"/>
            <a:ext cx="578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多档优先级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高优先级容器能够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将空闲资源借给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低优先级容器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高优先级容器能够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快速抢占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低优先级容器的资源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爆炸形 1 23"/>
          <p:cNvSpPr/>
          <p:nvPr/>
        </p:nvSpPr>
        <p:spPr bwMode="auto">
          <a:xfrm rot="20426490">
            <a:off x="6364452" y="4013682"/>
            <a:ext cx="1703580" cy="902631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带宽</a:t>
            </a:r>
          </a:p>
        </p:txBody>
      </p:sp>
    </p:spTree>
    <p:extLst>
      <p:ext uri="{BB962C8B-B14F-4D97-AF65-F5344CB8AC3E}">
        <p14:creationId xmlns:p14="http://schemas.microsoft.com/office/powerpoint/2010/main" val="8517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00125" y="2816538"/>
            <a:ext cx="3171825" cy="2088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标题 1"/>
          <p:cNvSpPr txBox="1">
            <a:spLocks/>
          </p:cNvSpPr>
          <p:nvPr/>
        </p:nvSpPr>
        <p:spPr bwMode="auto">
          <a:xfrm>
            <a:off x="199032" y="276139"/>
            <a:ext cx="11167518" cy="9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/>
              <a:t>Pod</a:t>
            </a:r>
            <a:r>
              <a:rPr lang="zh-CN" altLang="en-US"/>
              <a:t>带宽</a:t>
            </a:r>
            <a:r>
              <a:rPr lang="zh-CN" altLang="en-US" smtClean="0"/>
              <a:t>管理</a:t>
            </a:r>
            <a:r>
              <a:rPr lang="en-US" altLang="zh-CN" smtClean="0"/>
              <a:t>EDT</a:t>
            </a:r>
            <a:r>
              <a:rPr lang="zh-CN" altLang="en-US" smtClean="0"/>
              <a:t>方案</a:t>
            </a:r>
            <a:endParaRPr lang="zh-CN" altLang="en-US" sz="2000" b="0" dirty="0"/>
          </a:p>
        </p:txBody>
      </p:sp>
      <p:sp>
        <p:nvSpPr>
          <p:cNvPr id="5" name="矩形 4"/>
          <p:cNvSpPr/>
          <p:nvPr/>
        </p:nvSpPr>
        <p:spPr>
          <a:xfrm>
            <a:off x="905341" y="5335592"/>
            <a:ext cx="6036233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12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优势：</a:t>
            </a:r>
            <a:endParaRPr lang="en-US" altLang="zh-CN" sz="1200" b="1" smtClean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被动</a:t>
            </a:r>
            <a:r>
              <a:rPr lang="zh-CN" altLang="en-US" sz="12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抢占，无需用户态程序干预</a:t>
            </a:r>
            <a:endParaRPr lang="en-US" altLang="zh-CN" sz="120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</a:t>
            </a:r>
            <a:r>
              <a:rPr lang="zh-CN" altLang="en-US" sz="12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业务上线对在线业务</a:t>
            </a:r>
            <a:r>
              <a:rPr lang="en-US" altLang="zh-CN" sz="12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TPS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无影响</a:t>
            </a:r>
            <a:r>
              <a:rPr lang="zh-CN" altLang="en-US" sz="12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，在线业务上线能在</a:t>
            </a:r>
            <a:r>
              <a:rPr lang="en-US" altLang="zh-CN" sz="1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100ms</a:t>
            </a:r>
            <a:r>
              <a:rPr lang="zh-CN" altLang="en-US" sz="1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12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抢占带宽</a:t>
            </a:r>
            <a:endParaRPr lang="en-US" altLang="zh-CN" sz="1100" dirty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5380" y="1410307"/>
            <a:ext cx="5623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200000"/>
              </a:lnSpc>
              <a:spcBef>
                <a:spcPts val="300"/>
              </a:spcBef>
            </a:pPr>
            <a:r>
              <a:rPr lang="en-US" altLang="zh-CN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 </a:t>
            </a:r>
            <a:r>
              <a:rPr lang="en-US" altLang="zh-CN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Qdisc </a:t>
            </a:r>
            <a:r>
              <a:rPr lang="en-US" altLang="zh-CN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EDT (Earliest Departure Time</a:t>
            </a:r>
            <a:r>
              <a:rPr lang="en-US" altLang="zh-CN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实现带宽管理：</a:t>
            </a:r>
            <a:endParaRPr lang="en-US" altLang="zh-CN" sz="1400" smtClean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228600">
              <a:lnSpc>
                <a:spcPct val="2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per-cgroup</a:t>
            </a:r>
            <a:r>
              <a:rPr lang="zh-CN" altLang="en-US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粒度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报文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标签，标记不同优先级</a:t>
            </a:r>
            <a:endParaRPr lang="en-US" altLang="zh-CN" sz="1400" smtClean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228600">
              <a:lnSpc>
                <a:spcPct val="2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clsact </a:t>
            </a:r>
            <a:r>
              <a:rPr lang="en-US" altLang="zh-CN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Qdisc </a:t>
            </a:r>
            <a:r>
              <a:rPr lang="zh-CN" altLang="en-US" sz="14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出口方向上的 </a:t>
            </a:r>
            <a:r>
              <a:rPr lang="en-US" altLang="zh-CN" sz="14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eBPF </a:t>
            </a:r>
            <a:r>
              <a:rPr lang="en-US" altLang="zh-CN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filter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实现限速逻辑：识别报文优先级，并给它盖一个时间戳（</a:t>
            </a:r>
            <a:r>
              <a:rPr lang="en-US" altLang="zh-CN" sz="14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skb-</a:t>
            </a:r>
            <a:r>
              <a:rPr lang="en-US" altLang="zh-CN" sz="14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en-US" altLang="zh-CN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tstamp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smtClean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228600">
              <a:lnSpc>
                <a:spcPct val="2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zh-CN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fq Qdisc</a:t>
            </a:r>
            <a:r>
              <a:rPr lang="zh-CN" altLang="en-US" sz="140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按照时间戳对数据包进行排序，并确保每个数据包最终出队的时间都不早于数据包上的时间戳，从而达到限速的目的。</a:t>
            </a:r>
            <a:endParaRPr lang="en-US" altLang="zh-CN" sz="1400" smtClean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-228600">
              <a:lnSpc>
                <a:spcPct val="2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1400" dirty="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离线流量带宽计算报文的发送时间（</a:t>
            </a:r>
            <a:r>
              <a:rPr lang="en-US" altLang="zh-CN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EDT</a:t>
            </a:r>
            <a:r>
              <a:rPr lang="zh-CN" altLang="en-US" sz="1400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89018" y="2939344"/>
            <a:ext cx="1610985" cy="74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89019" y="2980690"/>
            <a:ext cx="173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c</a:t>
            </a:r>
            <a:r>
              <a:rPr lang="en-US" altLang="zh-CN" smtClean="0">
                <a:solidFill>
                  <a:schemeClr val="bg1"/>
                </a:solidFill>
              </a:rPr>
              <a:t>lsact BPF</a:t>
            </a:r>
            <a:r>
              <a:rPr lang="en-US" altLang="zh-CN">
                <a:solidFill>
                  <a:schemeClr val="bg1"/>
                </a:solidFill>
              </a:rPr>
              <a:t>:</a:t>
            </a:r>
            <a:endParaRPr lang="en-US" altLang="zh-CN" smtClean="0">
              <a:solidFill>
                <a:schemeClr val="bg1"/>
              </a:solidFill>
            </a:endParaRPr>
          </a:p>
          <a:p>
            <a:r>
              <a:rPr lang="en-US" altLang="zh-CN" smtClean="0">
                <a:solidFill>
                  <a:schemeClr val="bg1"/>
                </a:solidFill>
              </a:rPr>
              <a:t>skb-&gt;tstamp = x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2521875" y="3695548"/>
            <a:ext cx="55506" cy="39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多文档 13"/>
          <p:cNvSpPr/>
          <p:nvPr/>
        </p:nvSpPr>
        <p:spPr>
          <a:xfrm>
            <a:off x="1997176" y="1451513"/>
            <a:ext cx="1155700" cy="872888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/>
              <a:t>Egress packets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0834" y="4098485"/>
            <a:ext cx="1077587" cy="52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010834" y="4193086"/>
            <a:ext cx="173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Fq Qdisc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2529307" y="2345074"/>
            <a:ext cx="45719" cy="568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599471" y="2447206"/>
            <a:ext cx="48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457FC0"/>
                </a:solidFill>
              </a:rPr>
              <a:t>tag</a:t>
            </a:r>
            <a:endParaRPr lang="zh-CN" altLang="en-US">
              <a:solidFill>
                <a:srgbClr val="457FC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09556" y="4457120"/>
            <a:ext cx="67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457FC0"/>
                </a:solidFill>
              </a:rPr>
              <a:t>NIC</a:t>
            </a:r>
            <a:endParaRPr lang="zh-CN" altLang="en-US">
              <a:solidFill>
                <a:srgbClr val="457FC0"/>
              </a:solidFill>
            </a:endParaRPr>
          </a:p>
        </p:txBody>
      </p:sp>
      <p:sp>
        <p:nvSpPr>
          <p:cNvPr id="33" name="下箭头 32"/>
          <p:cNvSpPr/>
          <p:nvPr/>
        </p:nvSpPr>
        <p:spPr>
          <a:xfrm>
            <a:off x="2521875" y="4633885"/>
            <a:ext cx="55506" cy="39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 txBox="1">
            <a:spLocks/>
          </p:cNvSpPr>
          <p:nvPr/>
        </p:nvSpPr>
        <p:spPr bwMode="auto">
          <a:xfrm>
            <a:off x="199032" y="276139"/>
            <a:ext cx="11167518" cy="9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/>
              <a:t>Pod</a:t>
            </a:r>
            <a:r>
              <a:rPr lang="zh-CN" altLang="en-US" smtClean="0"/>
              <a:t>带宽管理效果</a:t>
            </a:r>
            <a:r>
              <a:rPr lang="en-US" altLang="zh-CN" smtClean="0"/>
              <a:t>——</a:t>
            </a:r>
            <a:r>
              <a:rPr lang="zh-CN" altLang="en-US" smtClean="0"/>
              <a:t>保障在线业务网络资源</a:t>
            </a:r>
            <a:endParaRPr lang="zh-CN" altLang="en-US" sz="3200" b="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77" y="1274358"/>
            <a:ext cx="5422950" cy="516350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9" y="1332533"/>
            <a:ext cx="4691401" cy="338903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199032" y="49666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200000"/>
              </a:lnSpc>
              <a:spcBef>
                <a:spcPts val="300"/>
              </a:spcBef>
            </a:pPr>
            <a:r>
              <a:rPr lang="zh-CN" altLang="en-US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开启了</a:t>
            </a:r>
            <a:r>
              <a:rPr lang="en-US" altLang="zh-CN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网络带宽</a:t>
            </a:r>
            <a:r>
              <a:rPr lang="zh-CN" altLang="en-US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14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特性后，</a:t>
            </a:r>
            <a:r>
              <a:rPr lang="zh-CN" altLang="en-US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当在离线业务竞争网络资源的时候，在线业务的资源能够得到有效的保障，从而保障了在线业务的</a:t>
            </a:r>
            <a:r>
              <a:rPr lang="en-US" altLang="zh-CN" sz="14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endParaRPr lang="zh-CN" altLang="en-US" sz="1400" b="1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过程 33"/>
          <p:cNvSpPr/>
          <p:nvPr/>
        </p:nvSpPr>
        <p:spPr>
          <a:xfrm>
            <a:off x="5133974" y="1725134"/>
            <a:ext cx="1285875" cy="8226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&lt;-</a:t>
            </a:r>
            <a:r>
              <a:rPr lang="zh-CN" altLang="en-US" smtClean="0"/>
              <a:t>网络拓扑</a:t>
            </a:r>
            <a:endParaRPr lang="zh-CN" altLang="en-US"/>
          </a:p>
        </p:txBody>
      </p:sp>
      <p:sp>
        <p:nvSpPr>
          <p:cNvPr id="36" name="流程图: 过程 35"/>
          <p:cNvSpPr/>
          <p:nvPr/>
        </p:nvSpPr>
        <p:spPr>
          <a:xfrm>
            <a:off x="5162550" y="3352009"/>
            <a:ext cx="1257299" cy="8104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带宽占用对比</a:t>
            </a:r>
            <a:r>
              <a:rPr lang="en-US" altLang="zh-CN" smtClean="0"/>
              <a:t>-&gt;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 txBox="1">
            <a:spLocks/>
          </p:cNvSpPr>
          <p:nvPr/>
        </p:nvSpPr>
        <p:spPr bwMode="auto">
          <a:xfrm>
            <a:off x="199032" y="276139"/>
            <a:ext cx="11167518" cy="9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/>
              <a:t>Pod</a:t>
            </a:r>
            <a:r>
              <a:rPr lang="zh-CN" altLang="en-US" smtClean="0"/>
              <a:t>带宽管理效果</a:t>
            </a:r>
            <a:r>
              <a:rPr lang="en-US" altLang="zh-CN" smtClean="0"/>
              <a:t>——</a:t>
            </a:r>
            <a:r>
              <a:rPr lang="zh-CN" altLang="en-US" smtClean="0"/>
              <a:t>百毫秒抢占</a:t>
            </a:r>
            <a:endParaRPr lang="zh-CN" altLang="en-US" sz="3200" b="0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9162" y="1362075"/>
            <a:ext cx="4714875" cy="25336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9825" y="1333500"/>
            <a:ext cx="4848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</a:t>
            </a:r>
            <a:r>
              <a:rPr lang="zh-CN" altLang="en-US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en-US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20mb,1gb</a:t>
            </a:r>
          </a:p>
          <a:p>
            <a:pPr marL="0" lvl="1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zh-CN" sz="1600" b="1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业务的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水线</a:t>
            </a:r>
            <a:r>
              <a:rPr lang="en-US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30mb</a:t>
            </a:r>
          </a:p>
          <a:p>
            <a:pPr marL="0" lvl="1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zh-CN" sz="1600" b="1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在线业务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</a:t>
            </a:r>
            <a:r>
              <a:rPr lang="zh-CN" altLang="en-US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带宽迅速（</a:t>
            </a:r>
            <a:r>
              <a:rPr lang="en-US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100ms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内）降低到设置的带宽下限（</a:t>
            </a:r>
            <a:r>
              <a:rPr lang="en-US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20mb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附近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smtClean="0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600" b="1">
              <a:solidFill>
                <a:srgbClr val="2125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业务停止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离线业务</a:t>
            </a:r>
            <a:r>
              <a:rPr lang="zh-CN" altLang="zh-CN" sz="1600" b="1" smtClean="0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带宽迅速（</a:t>
            </a:r>
            <a:r>
              <a:rPr lang="en-US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100ms</a:t>
            </a:r>
            <a:r>
              <a:rPr lang="zh-CN" altLang="zh-CN" sz="1600" b="1">
                <a:solidFill>
                  <a:srgbClr val="2125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内）恢复到到带宽范围内。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919162" y="4072901"/>
            <a:ext cx="4619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 txBox="1">
            <a:spLocks/>
          </p:cNvSpPr>
          <p:nvPr/>
        </p:nvSpPr>
        <p:spPr bwMode="auto">
          <a:xfrm>
            <a:off x="199032" y="276139"/>
            <a:ext cx="11167518" cy="9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mtClean="0"/>
              <a:t>后续工作</a:t>
            </a:r>
            <a:endParaRPr lang="zh-CN" altLang="en-US" sz="3200" b="0" dirty="0"/>
          </a:p>
        </p:txBody>
      </p:sp>
      <p:sp>
        <p:nvSpPr>
          <p:cNvPr id="6" name="文本框 5"/>
          <p:cNvSpPr txBox="1"/>
          <p:nvPr/>
        </p:nvSpPr>
        <p:spPr>
          <a:xfrm>
            <a:off x="1097273" y="1751523"/>
            <a:ext cx="9692647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限速时反压</a:t>
            </a:r>
            <a:r>
              <a:rPr lang="en-US" altLang="zh-CN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TCP</a:t>
            </a:r>
            <a:r>
              <a:rPr lang="zh-CN" altLang="en-US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协议栈</a:t>
            </a:r>
            <a:endParaRPr lang="en-US" altLang="zh-CN" sz="2400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en-US" altLang="zh-CN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endParaRPr lang="en-US" altLang="zh-CN" sz="2400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多优先级控制（</a:t>
            </a:r>
            <a:r>
              <a:rPr lang="en-US" altLang="zh-CN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级以上）</a:t>
            </a:r>
            <a:endParaRPr lang="en-US" altLang="zh-CN" sz="2400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动态自适应配置</a:t>
            </a:r>
            <a:r>
              <a:rPr lang="zh-CN" altLang="en-US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en-US" altLang="zh-CN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smtClean="0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2400" dirty="0" smtClean="0">
              <a:solidFill>
                <a:srgbClr val="457F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3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17389</TotalTime>
  <Words>497</Words>
  <Application>Microsoft Office PowerPoint</Application>
  <PresentationFormat>宽屏</PresentationFormat>
  <Paragraphs>74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宋体</vt:lpstr>
      <vt:lpstr>Microsoft YaHei</vt:lpstr>
      <vt:lpstr>Microsoft YaHei</vt:lpstr>
      <vt:lpstr>微软雅黑 Light</vt:lpstr>
      <vt:lpstr>Arial</vt:lpstr>
      <vt:lpstr>Calibri</vt:lpstr>
      <vt:lpstr>Calibri Light</vt:lpstr>
      <vt:lpstr>Wingdings</vt:lpstr>
      <vt:lpstr>1_Office 主题</vt:lpstr>
      <vt:lpstr>Office 主题</vt:lpstr>
      <vt:lpstr>混合部署场景基于EDT模型网络出口QoS控制——POD带宽管理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chenyanfang (A)</dc:creator>
  <cp:lastModifiedBy>niuqianqian</cp:lastModifiedBy>
  <cp:revision>311</cp:revision>
  <dcterms:created xsi:type="dcterms:W3CDTF">2020-05-15T09:38:50Z</dcterms:created>
  <dcterms:modified xsi:type="dcterms:W3CDTF">2022-08-11T12:20:58Z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(3)8a2hEiuPdwK+Et4mk3JL+HoZhuzbcTR0NE3+hhQn7HMvsOMl5tRF0qnI0bV2WsOv/gKV8ST6
W9CYgZnY0zZspVSsk5tQLZ06H2L0e/Y9Miz8nvbRVGx+sleAJ11jFCO7Owfs/6Z6LfAzsE2s
S7ZCjn2Hf07bYmFVtsu+YiE8cWmmCHPOmbXFJCTmPpSqCFhPtk9a57NelPx0ACMh66mshPXg
C+3Xl3/iD1fQjkS3KC</vt:lpwstr>
  </property>
  <property fmtid="{D5CDD505-2E9C-101B-9397-08002B2CF9AE}" pid="3" name="_2015_ms_pID_7253431">
    <vt:lpwstr>h7rxJgZ9r+6s/x9Mf3lALhaWVUpMG70dJMNouMpx7p8gcHioHk1Ip3
5FlfOQq+G59zjqEdxOa5I6p/mswyNoA5hi5qA42bE1JxweTjtC4UwzMqpsc73JDBjstSMiic
rRpdRLkhnwT3It35fSh5Q3xRlkoYNAm0EFI/Yyloar5pU/gBYkm+/zEbzzAh4evwfH43pA6V
AKJIRwcu9aE6p9lv6YrjGPPMlQnKO4WBG+6/</vt:lpwstr>
  </property>
  <property fmtid="{D5CDD505-2E9C-101B-9397-08002B2CF9AE}" pid="4" name="_2015_ms_pID_7253432">
    <vt:lpwstr>z+d1JdphiafZablTsq/MokQ=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1658278765</vt:lpwstr>
  </property>
</Properties>
</file>