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5"/>
  </p:notesMasterIdLst>
  <p:sldIdLst>
    <p:sldId id="259" r:id="rId3"/>
    <p:sldId id="260" r:id="rId4"/>
    <p:sldId id="261" r:id="rId5"/>
    <p:sldId id="269" r:id="rId6"/>
    <p:sldId id="265" r:id="rId7"/>
    <p:sldId id="266" r:id="rId8"/>
    <p:sldId id="268" r:id="rId9"/>
    <p:sldId id="258" r:id="rId10"/>
    <p:sldId id="262" r:id="rId11"/>
    <p:sldId id="263" r:id="rId12"/>
    <p:sldId id="264" r:id="rId13"/>
    <p:sldId id="267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8FB5"/>
    <a:srgbClr val="193673"/>
    <a:srgbClr val="1EB182"/>
    <a:srgbClr val="4E4AA8"/>
    <a:srgbClr val="1669B7"/>
    <a:srgbClr val="A0A5AD"/>
    <a:srgbClr val="457FC0"/>
    <a:srgbClr val="303C92"/>
    <a:srgbClr val="2C6096"/>
    <a:srgbClr val="3C3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1" autoAdjust="0"/>
    <p:restoredTop sz="83622" autoAdjust="0"/>
  </p:normalViewPr>
  <p:slideViewPr>
    <p:cSldViewPr snapToGrid="0">
      <p:cViewPr varScale="1">
        <p:scale>
          <a:sx n="101" d="100"/>
          <a:sy n="101" d="100"/>
        </p:scale>
        <p:origin x="3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58977-261B-4A7F-92FC-C5CE48635328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3924B-6DBB-4CD3-A798-4F68C17318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741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3924B-6DBB-4CD3-A798-4F68C173180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531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zh-CN" altLang="en-US" dirty="0" smtClean="0"/>
              <a:t>变动情况，及影响。兼容性 </a:t>
            </a:r>
            <a:r>
              <a:rPr lang="en-US" altLang="zh-CN" dirty="0" smtClean="0"/>
              <a:t>SIG </a:t>
            </a:r>
            <a:r>
              <a:rPr lang="zh-CN" altLang="en-US" dirty="0" smtClean="0"/>
              <a:t>的影响。</a:t>
            </a:r>
            <a:endParaRPr lang="en-US" altLang="zh-CN" dirty="0" smtClean="0"/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en-US" altLang="zh-CN" dirty="0" smtClean="0"/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3924B-6DBB-4CD3-A798-4F68C173180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1713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3924B-6DBB-4CD3-A798-4F68C173180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625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3924B-6DBB-4CD3-A798-4F68C173180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401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3924B-6DBB-4CD3-A798-4F68C173180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22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3924B-6DBB-4CD3-A798-4F68C173180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377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3924B-6DBB-4CD3-A798-4F68C173180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623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3924B-6DBB-4CD3-A798-4F68C173180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518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3924B-6DBB-4CD3-A798-4F68C173180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8695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464" y="5994402"/>
            <a:ext cx="1905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0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13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796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350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915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94" y="6021118"/>
            <a:ext cx="2046067" cy="6704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" y="-182880"/>
            <a:ext cx="13004800" cy="7315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39" y="495191"/>
            <a:ext cx="2529107" cy="83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64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94" y="6021118"/>
            <a:ext cx="2046067" cy="67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82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94" y="6021118"/>
            <a:ext cx="2046067" cy="67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99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6314" y="334735"/>
            <a:ext cx="11318421" cy="65314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2800" b="1" dirty="0">
                <a:gradFill>
                  <a:gsLst>
                    <a:gs pos="0">
                      <a:srgbClr val="51A4CF"/>
                    </a:gs>
                    <a:gs pos="100000">
                      <a:srgbClr val="303C9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/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46315" y="1790587"/>
            <a:ext cx="11318420" cy="4351338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8" name="副标题 2"/>
          <p:cNvSpPr>
            <a:spLocks noGrp="1"/>
          </p:cNvSpPr>
          <p:nvPr>
            <p:ph type="subTitle" idx="13"/>
          </p:nvPr>
        </p:nvSpPr>
        <p:spPr>
          <a:xfrm>
            <a:off x="446315" y="948103"/>
            <a:ext cx="11318420" cy="502333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94" y="6021118"/>
            <a:ext cx="2046067" cy="67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8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2218418"/>
            <a:ext cx="10515600" cy="1325563"/>
          </a:xfrm>
        </p:spPr>
        <p:txBody>
          <a:bodyPr/>
          <a:lstStyle>
            <a:lvl1pPr algn="ctr"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Thank you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94" y="6021118"/>
            <a:ext cx="2046067" cy="67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8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860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464" y="5994402"/>
            <a:ext cx="1905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4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051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652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230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449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442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160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050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648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81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89857" y="473528"/>
            <a:ext cx="11201400" cy="579664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457F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9855" y="1233034"/>
            <a:ext cx="11201401" cy="407987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464" y="5994402"/>
            <a:ext cx="1905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29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2104118"/>
            <a:ext cx="10515600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altLang="zh-CN" dirty="0" smtClean="0"/>
              <a:t>Thank you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464" y="5994402"/>
            <a:ext cx="1905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85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39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754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75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61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93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530498C-A541-4755-A323-2ECD54975260}" type="datetimeFigureOut">
              <a:rPr lang="zh-CN" altLang="en-US" smtClean="0"/>
              <a:pPr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AB52949-FD10-4DF2-898B-8AB655855C4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2570900" y="2059612"/>
            <a:ext cx="639344" cy="639344"/>
          </a:xfrm>
          <a:prstGeom prst="ellipse">
            <a:avLst/>
          </a:prstGeom>
          <a:solidFill>
            <a:srgbClr val="1EB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12598415" y="5425196"/>
            <a:ext cx="639344" cy="639344"/>
          </a:xfrm>
          <a:prstGeom prst="ellipse">
            <a:avLst/>
          </a:prstGeom>
          <a:solidFill>
            <a:srgbClr val="4E4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12570900" y="3716594"/>
            <a:ext cx="639344" cy="639344"/>
          </a:xfrm>
          <a:prstGeom prst="ellipse">
            <a:avLst/>
          </a:prstGeom>
          <a:solidFill>
            <a:srgbClr val="457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12598415" y="4545085"/>
            <a:ext cx="639344" cy="639344"/>
          </a:xfrm>
          <a:prstGeom prst="ellipse">
            <a:avLst/>
          </a:prstGeom>
          <a:solidFill>
            <a:srgbClr val="A0A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12598415" y="6305307"/>
            <a:ext cx="639344" cy="639344"/>
          </a:xfrm>
          <a:prstGeom prst="ellipse">
            <a:avLst/>
          </a:prstGeom>
          <a:solidFill>
            <a:srgbClr val="166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12570900" y="2888103"/>
            <a:ext cx="639344" cy="639344"/>
          </a:xfrm>
          <a:prstGeom prst="ellipse">
            <a:avLst/>
          </a:prstGeom>
          <a:solidFill>
            <a:srgbClr val="193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2336574" y="150113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颜色搭配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94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61" r:id="rId3"/>
    <p:sldLayoutId id="2147483675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0498C-A541-4755-A323-2ECD5497526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12570900" y="2059612"/>
            <a:ext cx="639344" cy="639344"/>
          </a:xfrm>
          <a:prstGeom prst="ellipse">
            <a:avLst/>
          </a:prstGeom>
          <a:solidFill>
            <a:srgbClr val="1EB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2598415" y="5425196"/>
            <a:ext cx="639344" cy="639344"/>
          </a:xfrm>
          <a:prstGeom prst="ellipse">
            <a:avLst/>
          </a:prstGeom>
          <a:solidFill>
            <a:srgbClr val="4E4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12570900" y="3716594"/>
            <a:ext cx="639344" cy="639344"/>
          </a:xfrm>
          <a:prstGeom prst="ellipse">
            <a:avLst/>
          </a:prstGeom>
          <a:solidFill>
            <a:srgbClr val="457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12598415" y="4545085"/>
            <a:ext cx="639344" cy="639344"/>
          </a:xfrm>
          <a:prstGeom prst="ellipse">
            <a:avLst/>
          </a:prstGeom>
          <a:solidFill>
            <a:srgbClr val="A0A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12598415" y="6305307"/>
            <a:ext cx="639344" cy="639344"/>
          </a:xfrm>
          <a:prstGeom prst="ellipse">
            <a:avLst/>
          </a:prstGeom>
          <a:solidFill>
            <a:srgbClr val="166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12570900" y="2888103"/>
            <a:ext cx="639344" cy="639344"/>
          </a:xfrm>
          <a:prstGeom prst="ellipse">
            <a:avLst/>
          </a:prstGeom>
          <a:solidFill>
            <a:srgbClr val="193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12336574" y="150113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颜色搭配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772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  <p:sldLayoutId id="2147483678" r:id="rId3"/>
    <p:sldLayoutId id="2147483672" r:id="rId4"/>
    <p:sldLayoutId id="2147483676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idx="4294967295"/>
          </p:nvPr>
        </p:nvSpPr>
        <p:spPr>
          <a:xfrm>
            <a:off x="589643" y="2540193"/>
            <a:ext cx="10515600" cy="662781"/>
          </a:xfrm>
        </p:spPr>
        <p:txBody>
          <a:bodyPr>
            <a:normAutofit fontScale="90000"/>
          </a:bodyPr>
          <a:lstStyle>
            <a:lvl1pPr>
              <a:defRPr sz="3600" b="1">
                <a:solidFill>
                  <a:srgbClr val="457F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>
                <a:gradFill>
                  <a:gsLst>
                    <a:gs pos="0">
                      <a:srgbClr val="51A4CF"/>
                    </a:gs>
                    <a:gs pos="100000">
                      <a:srgbClr val="303C92"/>
                    </a:gs>
                  </a:gsLst>
                  <a:lin ang="5400000" scaled="1"/>
                </a:gradFill>
              </a:rPr>
              <a:t>openEuler-22.03-LTS-SP1 kernel</a:t>
            </a:r>
            <a:br>
              <a:rPr lang="en-US" altLang="zh-CN" dirty="0" smtClean="0">
                <a:gradFill>
                  <a:gsLst>
                    <a:gs pos="0">
                      <a:srgbClr val="51A4CF"/>
                    </a:gs>
                    <a:gs pos="100000">
                      <a:srgbClr val="303C92"/>
                    </a:gs>
                  </a:gsLst>
                  <a:lin ang="5400000" scaled="1"/>
                </a:gradFill>
              </a:rPr>
            </a:br>
            <a:r>
              <a:rPr lang="zh-CN" altLang="en-US" dirty="0" smtClean="0">
                <a:gradFill>
                  <a:gsLst>
                    <a:gs pos="0">
                      <a:srgbClr val="51A4CF"/>
                    </a:gs>
                    <a:gs pos="100000">
                      <a:srgbClr val="303C92"/>
                    </a:gs>
                  </a:gsLst>
                  <a:lin ang="5400000" scaled="1"/>
                </a:gradFill>
              </a:rPr>
              <a:t>回合</a:t>
            </a:r>
            <a:r>
              <a:rPr lang="en-US" altLang="zh-CN" dirty="0" smtClean="0">
                <a:gradFill>
                  <a:gsLst>
                    <a:gs pos="0">
                      <a:srgbClr val="51A4CF"/>
                    </a:gs>
                    <a:gs pos="100000">
                      <a:srgbClr val="303C92"/>
                    </a:gs>
                  </a:gsLst>
                  <a:lin ang="5400000" scaled="1"/>
                </a:gradFill>
              </a:rPr>
              <a:t>Intel AMX</a:t>
            </a:r>
            <a:r>
              <a:rPr lang="zh-CN" altLang="en-US" dirty="0" smtClean="0">
                <a:gradFill>
                  <a:gsLst>
                    <a:gs pos="0">
                      <a:srgbClr val="51A4CF"/>
                    </a:gs>
                    <a:gs pos="100000">
                      <a:srgbClr val="303C92"/>
                    </a:gs>
                  </a:gsLst>
                  <a:lin ang="5400000" scaled="1"/>
                </a:gradFill>
              </a:rPr>
              <a:t>特性导致</a:t>
            </a:r>
            <a:r>
              <a:rPr lang="en-US" altLang="zh-CN" dirty="0" smtClean="0">
                <a:gradFill>
                  <a:gsLst>
                    <a:gs pos="0">
                      <a:srgbClr val="51A4CF"/>
                    </a:gs>
                    <a:gs pos="100000">
                      <a:srgbClr val="303C92"/>
                    </a:gs>
                  </a:gsLst>
                  <a:lin ang="5400000" scaled="1"/>
                </a:gradFill>
              </a:rPr>
              <a:t>KABI</a:t>
            </a:r>
            <a:r>
              <a:rPr lang="zh-CN" altLang="en-US" dirty="0" smtClean="0">
                <a:gradFill>
                  <a:gsLst>
                    <a:gs pos="0">
                      <a:srgbClr val="51A4CF"/>
                    </a:gs>
                    <a:gs pos="100000">
                      <a:srgbClr val="303C92"/>
                    </a:gs>
                  </a:gsLst>
                  <a:lin ang="5400000" scaled="1"/>
                </a:gradFill>
              </a:rPr>
              <a:t>变更问题分析</a:t>
            </a:r>
            <a:endParaRPr lang="zh-CN" altLang="en-US" dirty="0">
              <a:gradFill>
                <a:gsLst>
                  <a:gs pos="0">
                    <a:srgbClr val="51A4CF"/>
                  </a:gs>
                  <a:gs pos="100000">
                    <a:srgbClr val="303C92"/>
                  </a:gs>
                </a:gsLst>
                <a:lin ang="5400000" scaled="1"/>
              </a:gradFill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585942" y="27572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endParaRPr lang="en-US" altLang="zh-CN" sz="2400" b="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7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标题 42"/>
          <p:cNvSpPr>
            <a:spLocks noGrp="1"/>
          </p:cNvSpPr>
          <p:nvPr>
            <p:ph type="title"/>
          </p:nvPr>
        </p:nvSpPr>
        <p:spPr>
          <a:xfrm>
            <a:off x="8164" y="-1"/>
            <a:ext cx="11318421" cy="466725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业界类似修复</a:t>
            </a:r>
            <a:r>
              <a:rPr lang="zh-CN" altLang="en-US" dirty="0" smtClean="0"/>
              <a:t>方案 </a:t>
            </a:r>
            <a:r>
              <a:rPr lang="en-US" altLang="zh-CN" dirty="0" smtClean="0"/>
              <a:t>-- </a:t>
            </a:r>
            <a:r>
              <a:rPr lang="zh-CN" altLang="en-US" dirty="0" smtClean="0"/>
              <a:t>修复</a:t>
            </a:r>
            <a:r>
              <a:rPr lang="en-US" altLang="zh-CN" dirty="0" err="1" smtClean="0"/>
              <a:t>struct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fpu</a:t>
            </a:r>
            <a:r>
              <a:rPr lang="zh-CN" altLang="en-US" dirty="0" smtClean="0"/>
              <a:t>新增</a:t>
            </a:r>
            <a:r>
              <a:rPr lang="en-US" altLang="zh-CN" dirty="0" err="1" smtClean="0"/>
              <a:t>fpstate</a:t>
            </a:r>
            <a:r>
              <a:rPr lang="en-US" altLang="zh-CN" dirty="0" smtClean="0"/>
              <a:t>/</a:t>
            </a:r>
            <a:r>
              <a:rPr lang="en-US" altLang="zh-CN" dirty="0"/>
              <a:t> </a:t>
            </a:r>
            <a:r>
              <a:rPr lang="en-US" altLang="zh-CN" dirty="0" smtClean="0"/>
              <a:t>__</a:t>
            </a:r>
            <a:r>
              <a:rPr lang="en-US" altLang="zh-CN" dirty="0" err="1" smtClean="0"/>
              <a:t>task_fpstate</a:t>
            </a:r>
            <a:r>
              <a:rPr lang="zh-CN" altLang="en-US" dirty="0" smtClean="0"/>
              <a:t>等元素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89139" y="466725"/>
            <a:ext cx="11477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400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39" y="399821"/>
            <a:ext cx="4506686" cy="645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69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标题 42"/>
          <p:cNvSpPr>
            <a:spLocks noGrp="1"/>
          </p:cNvSpPr>
          <p:nvPr>
            <p:ph type="title"/>
          </p:nvPr>
        </p:nvSpPr>
        <p:spPr>
          <a:xfrm>
            <a:off x="8164" y="-1"/>
            <a:ext cx="11318421" cy="466725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业界类似修复</a:t>
            </a:r>
            <a:r>
              <a:rPr lang="zh-CN" altLang="en-US" dirty="0" smtClean="0"/>
              <a:t>方案 </a:t>
            </a:r>
            <a:r>
              <a:rPr lang="en-US" altLang="zh-CN" dirty="0" smtClean="0"/>
              <a:t>-- </a:t>
            </a:r>
            <a:r>
              <a:rPr lang="zh-CN" altLang="en-US" dirty="0" smtClean="0"/>
              <a:t>修复</a:t>
            </a:r>
            <a:r>
              <a:rPr lang="en-US" altLang="zh-CN" dirty="0" err="1" smtClean="0"/>
              <a:t>mm_struct</a:t>
            </a:r>
            <a:r>
              <a:rPr lang="zh-CN" altLang="en-US" dirty="0" smtClean="0"/>
              <a:t>扩展</a:t>
            </a:r>
            <a:r>
              <a:rPr lang="en-US" altLang="zh-CN" dirty="0" err="1" smtClean="0"/>
              <a:t>saved_aux</a:t>
            </a:r>
            <a:r>
              <a:rPr lang="zh-CN" altLang="en-US" dirty="0" smtClean="0"/>
              <a:t>数组元素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89139" y="466725"/>
            <a:ext cx="11477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400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6724"/>
            <a:ext cx="5440135" cy="24039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81515"/>
            <a:ext cx="5581651" cy="8260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4" y="3718364"/>
            <a:ext cx="5629274" cy="327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5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标题 42"/>
          <p:cNvSpPr>
            <a:spLocks noGrp="1"/>
          </p:cNvSpPr>
          <p:nvPr>
            <p:ph type="title"/>
          </p:nvPr>
        </p:nvSpPr>
        <p:spPr>
          <a:xfrm>
            <a:off x="8164" y="-1"/>
            <a:ext cx="11318421" cy="466725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业界类似修复</a:t>
            </a:r>
            <a:r>
              <a:rPr lang="zh-CN" altLang="en-US" dirty="0" smtClean="0"/>
              <a:t>方案 </a:t>
            </a:r>
            <a:r>
              <a:rPr lang="en-US" altLang="zh-CN" dirty="0" smtClean="0"/>
              <a:t>– </a:t>
            </a:r>
            <a:r>
              <a:rPr lang="en-US" altLang="zh-CN" dirty="0" err="1" smtClean="0"/>
              <a:t>struct</a:t>
            </a:r>
            <a:r>
              <a:rPr lang="en-US" altLang="zh-CN" dirty="0"/>
              <a:t> </a:t>
            </a:r>
            <a:r>
              <a:rPr lang="en-US" altLang="zh-CN" dirty="0" err="1" smtClean="0"/>
              <a:t>exception_table_entry</a:t>
            </a:r>
            <a:r>
              <a:rPr lang="zh-CN" altLang="en-US" dirty="0" smtClean="0"/>
              <a:t>变更相关补丁未合入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89139" y="466725"/>
            <a:ext cx="11477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400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39" y="809625"/>
            <a:ext cx="66865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83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标题 42"/>
          <p:cNvSpPr>
            <a:spLocks noGrp="1"/>
          </p:cNvSpPr>
          <p:nvPr>
            <p:ph type="title"/>
          </p:nvPr>
        </p:nvSpPr>
        <p:spPr>
          <a:xfrm>
            <a:off x="0" y="38586"/>
            <a:ext cx="11318421" cy="65314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KABI</a:t>
            </a:r>
            <a:r>
              <a:rPr lang="zh-CN" altLang="en-US" dirty="0"/>
              <a:t>相关背景简介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52400" y="472654"/>
            <a:ext cx="11877675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ABI</a:t>
            </a:r>
            <a:r>
              <a:rPr lang="zh-CN" altLang="en-US" sz="1400" b="1" dirty="0"/>
              <a:t>定义：</a:t>
            </a:r>
            <a:endParaRPr lang="en-US" altLang="zh-CN" sz="1400" b="1" dirty="0"/>
          </a:p>
          <a:p>
            <a:r>
              <a:rPr lang="en-US" altLang="zh-CN" sz="1400" dirty="0" smtClean="0"/>
              <a:t>ABI</a:t>
            </a:r>
            <a:r>
              <a:rPr lang="zh-CN" altLang="zh-CN" sz="1400" dirty="0"/>
              <a:t>（</a:t>
            </a:r>
            <a:r>
              <a:rPr lang="en-US" altLang="zh-CN" sz="1400" dirty="0"/>
              <a:t>Application Binary Interface</a:t>
            </a:r>
            <a:r>
              <a:rPr lang="zh-CN" altLang="zh-CN" sz="1400" dirty="0"/>
              <a:t>）涵盖了各种细节：</a:t>
            </a:r>
          </a:p>
          <a:p>
            <a:pPr lvl="0"/>
            <a:r>
              <a:rPr lang="zh-CN" altLang="zh-CN" sz="1400" dirty="0"/>
              <a:t>数据类型、大小和对齐</a:t>
            </a:r>
            <a:r>
              <a:rPr lang="en-US" altLang="zh-CN" sz="1400" dirty="0"/>
              <a:t>;</a:t>
            </a:r>
            <a:endParaRPr lang="zh-CN" altLang="zh-CN" sz="1400" dirty="0"/>
          </a:p>
          <a:p>
            <a:pPr lvl="0"/>
            <a:r>
              <a:rPr lang="zh-CN" altLang="zh-CN" sz="1400" dirty="0"/>
              <a:t>调用约定（控制着函数的参数如何传送以及如何接受返回值）；</a:t>
            </a:r>
          </a:p>
          <a:p>
            <a:pPr lvl="0"/>
            <a:r>
              <a:rPr lang="zh-CN" altLang="zh-CN" sz="1400" dirty="0"/>
              <a:t>系统调用的编码和一个应用如何向操作系统进行系统调用；</a:t>
            </a:r>
          </a:p>
          <a:p>
            <a:r>
              <a:rPr lang="zh-CN" altLang="zh-CN" sz="1400" dirty="0"/>
              <a:t>以及在一个完整的操作系统</a:t>
            </a:r>
            <a:r>
              <a:rPr lang="en-US" altLang="zh-CN" sz="1400" dirty="0"/>
              <a:t>ABI</a:t>
            </a:r>
            <a:r>
              <a:rPr lang="zh-CN" altLang="zh-CN" sz="1400" dirty="0"/>
              <a:t>中，目标文件的二进制格式、程序库等等。</a:t>
            </a:r>
            <a:endParaRPr lang="en-US" altLang="zh-CN" sz="1400" dirty="0" smtClean="0"/>
          </a:p>
          <a:p>
            <a:endParaRPr lang="en-US" altLang="zh-CN" sz="1400" dirty="0"/>
          </a:p>
          <a:p>
            <a:r>
              <a:rPr lang="en-US" altLang="zh-CN" sz="1400" dirty="0" smtClean="0"/>
              <a:t>KABI</a:t>
            </a:r>
            <a:r>
              <a:rPr lang="zh-CN" altLang="zh-CN" sz="1400" dirty="0"/>
              <a:t>（</a:t>
            </a:r>
            <a:r>
              <a:rPr lang="en-US" altLang="zh-CN" sz="1400" dirty="0"/>
              <a:t>Kernel Application Binary Interface</a:t>
            </a:r>
            <a:r>
              <a:rPr lang="zh-CN" altLang="zh-CN" sz="1400" dirty="0"/>
              <a:t>）指的是</a:t>
            </a:r>
            <a:r>
              <a:rPr lang="en-US" altLang="zh-CN" sz="1400" dirty="0" err="1"/>
              <a:t>linux</a:t>
            </a:r>
            <a:r>
              <a:rPr lang="zh-CN" altLang="zh-CN" sz="1400" dirty="0"/>
              <a:t>内核的应用程序二进制接口，但只针对内核导出函数。</a:t>
            </a:r>
            <a:r>
              <a:rPr lang="en-US" altLang="zh-CN" sz="1400" dirty="0"/>
              <a:t>Linux</a:t>
            </a:r>
            <a:r>
              <a:rPr lang="zh-CN" altLang="zh-CN" sz="1400" dirty="0"/>
              <a:t>内核的全部导出函数记录在</a:t>
            </a:r>
            <a:r>
              <a:rPr lang="en-US" altLang="zh-CN" sz="1400" dirty="0" err="1"/>
              <a:t>Module.symvers</a:t>
            </a:r>
            <a:r>
              <a:rPr lang="zh-CN" altLang="zh-CN" sz="1400" dirty="0"/>
              <a:t>中，这个文件在内核编译完成后生</a:t>
            </a:r>
            <a:r>
              <a:rPr lang="zh-CN" altLang="zh-CN" sz="1400" dirty="0" smtClean="0"/>
              <a:t>成。</a:t>
            </a:r>
            <a:endParaRPr lang="zh-CN" altLang="zh-CN" sz="1400" dirty="0"/>
          </a:p>
          <a:p>
            <a:r>
              <a:rPr lang="zh-CN" altLang="en-US" sz="1400" dirty="0" smtClean="0"/>
              <a:t>所谓</a:t>
            </a:r>
            <a:r>
              <a:rPr lang="en-US" altLang="zh-CN" sz="1400" dirty="0"/>
              <a:t>K</a:t>
            </a:r>
            <a:r>
              <a:rPr lang="en-US" altLang="zh-CN" sz="1400" dirty="0" smtClean="0"/>
              <a:t>ABI</a:t>
            </a:r>
            <a:r>
              <a:rPr lang="zh-CN" altLang="en-US" sz="1400" dirty="0"/>
              <a:t>兼容</a:t>
            </a:r>
            <a:r>
              <a:rPr lang="zh-CN" altLang="en-US" sz="1400" dirty="0" smtClean="0"/>
              <a:t>，驱动模块无需基于新版本内核重</a:t>
            </a:r>
            <a:r>
              <a:rPr lang="zh-CN" altLang="en-US" sz="1400" dirty="0"/>
              <a:t>编即</a:t>
            </a:r>
            <a:r>
              <a:rPr lang="zh-CN" altLang="en-US" sz="1400" dirty="0" smtClean="0"/>
              <a:t>可在新版本内核上加载运行</a:t>
            </a:r>
            <a:r>
              <a:rPr lang="en-US" altLang="zh-CN" sz="1400" dirty="0" smtClean="0"/>
              <a:t>.</a:t>
            </a:r>
          </a:p>
          <a:p>
            <a:endParaRPr lang="en-US" altLang="zh-CN" dirty="0" smtClean="0"/>
          </a:p>
          <a:p>
            <a:r>
              <a:rPr lang="en-US" altLang="zh-CN" sz="1400" b="1" dirty="0"/>
              <a:t>KABI</a:t>
            </a:r>
            <a:r>
              <a:rPr lang="zh-CN" altLang="zh-CN" sz="1400" b="1" dirty="0" smtClean="0"/>
              <a:t>校验</a:t>
            </a:r>
            <a:r>
              <a:rPr lang="zh-CN" altLang="en-US" sz="1400" b="1" dirty="0" smtClean="0"/>
              <a:t>：</a:t>
            </a:r>
            <a:endParaRPr lang="en-US" altLang="zh-CN" sz="1400" dirty="0"/>
          </a:p>
          <a:p>
            <a:r>
              <a:rPr lang="en-US" altLang="zh-CN" sz="1400" dirty="0"/>
              <a:t>Linux</a:t>
            </a:r>
            <a:r>
              <a:rPr lang="zh-CN" altLang="zh-CN" sz="1400" dirty="0"/>
              <a:t>通过</a:t>
            </a:r>
            <a:r>
              <a:rPr lang="en-US" altLang="zh-CN" sz="1400" dirty="0"/>
              <a:t>KABI</a:t>
            </a:r>
            <a:r>
              <a:rPr lang="zh-CN" altLang="zh-CN" sz="1400" dirty="0"/>
              <a:t>的校验保证内核导出函数二进制接口的一致性，这样的好处是即使在</a:t>
            </a:r>
            <a:r>
              <a:rPr lang="en-US" altLang="zh-CN" sz="1400" dirty="0" err="1"/>
              <a:t>linux</a:t>
            </a:r>
            <a:r>
              <a:rPr lang="zh-CN" altLang="zh-CN" sz="1400" dirty="0"/>
              <a:t>内核上合入了新的特性，只要保证</a:t>
            </a:r>
            <a:r>
              <a:rPr lang="en-US" altLang="zh-CN" sz="1400" dirty="0"/>
              <a:t>KABI</a:t>
            </a:r>
            <a:r>
              <a:rPr lang="zh-CN" altLang="zh-CN" sz="1400" dirty="0"/>
              <a:t>兼容性，合入特性前编译的驱动模块也可以正常使用。</a:t>
            </a:r>
          </a:p>
          <a:p>
            <a:r>
              <a:rPr lang="en-US" altLang="zh-CN" sz="1400" dirty="0"/>
              <a:t>KABI</a:t>
            </a:r>
            <a:r>
              <a:rPr lang="zh-CN" altLang="zh-CN" sz="1400" dirty="0"/>
              <a:t>校验的核心是对内核导出函数的</a:t>
            </a:r>
            <a:r>
              <a:rPr lang="en-US" altLang="zh-CN" sz="1400" dirty="0"/>
              <a:t>CRC</a:t>
            </a:r>
            <a:r>
              <a:rPr lang="zh-CN" altLang="zh-CN" sz="1400" dirty="0"/>
              <a:t>值的校验。在文件</a:t>
            </a:r>
            <a:r>
              <a:rPr lang="en-US" altLang="zh-CN" sz="1400" dirty="0" err="1"/>
              <a:t>Module.symvers</a:t>
            </a:r>
            <a:r>
              <a:rPr lang="zh-CN" altLang="zh-CN" sz="1400" dirty="0"/>
              <a:t>中记录了内核各个函数的导出函数及相应的</a:t>
            </a:r>
            <a:r>
              <a:rPr lang="en-US" altLang="zh-CN" sz="1400" dirty="0"/>
              <a:t>CRC</a:t>
            </a:r>
            <a:r>
              <a:rPr lang="zh-CN" altLang="zh-CN" sz="1400" dirty="0"/>
              <a:t>值，以常用的</a:t>
            </a:r>
            <a:r>
              <a:rPr lang="en-US" altLang="zh-CN" sz="1400" dirty="0" err="1"/>
              <a:t>printk</a:t>
            </a:r>
            <a:r>
              <a:rPr lang="zh-CN" altLang="zh-CN" sz="1400" dirty="0"/>
              <a:t>为例：</a:t>
            </a:r>
          </a:p>
          <a:p>
            <a:r>
              <a:rPr lang="en-US" altLang="zh-CN" sz="1400" dirty="0"/>
              <a:t>0xea147363      </a:t>
            </a:r>
            <a:r>
              <a:rPr lang="en-US" altLang="zh-CN" sz="1400" dirty="0" err="1"/>
              <a:t>printk</a:t>
            </a:r>
            <a:r>
              <a:rPr lang="en-US" altLang="zh-CN" sz="1400" dirty="0"/>
              <a:t>  	</a:t>
            </a:r>
            <a:r>
              <a:rPr lang="en-US" altLang="zh-CN" sz="1400" dirty="0" err="1"/>
              <a:t>vmlinux</a:t>
            </a:r>
            <a:r>
              <a:rPr lang="en-US" altLang="zh-CN" sz="1400" dirty="0"/>
              <a:t>	 EXPORT_SYMBOL</a:t>
            </a:r>
            <a:endParaRPr lang="zh-CN" altLang="zh-CN" sz="1400" dirty="0"/>
          </a:p>
          <a:p>
            <a:r>
              <a:rPr lang="zh-CN" altLang="zh-CN" sz="1400" dirty="0"/>
              <a:t>这四项分别对应的是</a:t>
            </a:r>
            <a:r>
              <a:rPr lang="en-US" altLang="zh-CN" sz="1400" dirty="0"/>
              <a:t>CRC</a:t>
            </a:r>
            <a:r>
              <a:rPr lang="zh-CN" altLang="zh-CN" sz="1400" dirty="0"/>
              <a:t>值、导出函数、所属模块以及其使用的内核函数导出宏。这里如果</a:t>
            </a:r>
            <a:r>
              <a:rPr lang="en-US" altLang="zh-CN" sz="1400" dirty="0"/>
              <a:t>CRC</a:t>
            </a:r>
            <a:r>
              <a:rPr lang="zh-CN" altLang="zh-CN" sz="1400" dirty="0"/>
              <a:t>值</a:t>
            </a:r>
            <a:r>
              <a:rPr lang="en-US" altLang="zh-CN" sz="1400" dirty="0"/>
              <a:t>0xea147363</a:t>
            </a:r>
            <a:r>
              <a:rPr lang="zh-CN" altLang="zh-CN" sz="1400" dirty="0"/>
              <a:t>发生变化，其</a:t>
            </a:r>
            <a:r>
              <a:rPr lang="en-US" altLang="zh-CN" sz="1400" dirty="0"/>
              <a:t>KABI</a:t>
            </a:r>
            <a:r>
              <a:rPr lang="zh-CN" altLang="zh-CN" sz="1400" dirty="0"/>
              <a:t>检查就会失败。</a:t>
            </a:r>
            <a:endParaRPr lang="en-US" altLang="zh-CN" sz="1400" dirty="0" smtClean="0"/>
          </a:p>
          <a:p>
            <a:r>
              <a:rPr lang="zh-CN" altLang="zh-CN" sz="1400" dirty="0"/>
              <a:t>对于内核来说，只要合入的补丁不使原先内核导出函数的</a:t>
            </a:r>
            <a:r>
              <a:rPr lang="en-US" altLang="zh-CN" sz="1400" dirty="0"/>
              <a:t>CRC</a:t>
            </a:r>
            <a:r>
              <a:rPr lang="zh-CN" altLang="zh-CN" sz="1400" dirty="0"/>
              <a:t>值发生变化，其</a:t>
            </a:r>
            <a:r>
              <a:rPr lang="en-US" altLang="zh-CN" sz="1400" dirty="0"/>
              <a:t>KABI</a:t>
            </a:r>
            <a:r>
              <a:rPr lang="zh-CN" altLang="zh-CN" sz="1400" dirty="0"/>
              <a:t>校验就会通过。</a:t>
            </a:r>
            <a:endParaRPr lang="en-US" altLang="zh-CN" sz="1400" dirty="0"/>
          </a:p>
          <a:p>
            <a:endParaRPr lang="en-US" altLang="zh-CN" dirty="0" smtClean="0"/>
          </a:p>
          <a:p>
            <a:r>
              <a:rPr lang="zh-CN" altLang="zh-CN" sz="1400" b="1" dirty="0"/>
              <a:t>影响导出函数的</a:t>
            </a:r>
            <a:r>
              <a:rPr lang="en-US" altLang="zh-CN" sz="1400" b="1" dirty="0"/>
              <a:t>CRC</a:t>
            </a:r>
            <a:r>
              <a:rPr lang="zh-CN" altLang="zh-CN" sz="1400" b="1" dirty="0" smtClean="0"/>
              <a:t>值</a:t>
            </a:r>
            <a:r>
              <a:rPr lang="zh-CN" altLang="en-US" sz="1400" b="1" dirty="0" smtClean="0"/>
              <a:t>的因素：</a:t>
            </a:r>
            <a:endParaRPr lang="en-US" altLang="zh-CN" sz="1400" b="1" dirty="0" smtClean="0"/>
          </a:p>
          <a:p>
            <a:r>
              <a:rPr lang="zh-CN" altLang="zh-CN" sz="1400" dirty="0" smtClean="0"/>
              <a:t>主要</a:t>
            </a:r>
            <a:r>
              <a:rPr lang="zh-CN" altLang="zh-CN" sz="1400" dirty="0"/>
              <a:t>表现在以下几个方面</a:t>
            </a:r>
            <a:r>
              <a:rPr lang="zh-CN" altLang="zh-CN" sz="1400" dirty="0" smtClean="0"/>
              <a:t>：</a:t>
            </a:r>
            <a:endParaRPr lang="en-US" altLang="zh-CN" sz="1400" dirty="0" smtClean="0"/>
          </a:p>
          <a:p>
            <a:r>
              <a:rPr lang="en-US" altLang="zh-CN" sz="1400" dirty="0" smtClean="0"/>
              <a:t>    </a:t>
            </a:r>
            <a:r>
              <a:rPr lang="zh-CN" altLang="zh-CN" sz="1400" dirty="0" smtClean="0"/>
              <a:t>函数</a:t>
            </a:r>
            <a:r>
              <a:rPr lang="zh-CN" altLang="zh-CN" sz="1400" dirty="0"/>
              <a:t>入参个数</a:t>
            </a:r>
            <a:r>
              <a:rPr lang="zh-CN" altLang="zh-CN" sz="1400" dirty="0" smtClean="0"/>
              <a:t>。</a:t>
            </a:r>
            <a:endParaRPr lang="en-US" altLang="zh-CN" sz="1400" dirty="0" smtClean="0"/>
          </a:p>
          <a:p>
            <a:r>
              <a:rPr lang="en-US" altLang="zh-CN" sz="1400" dirty="0"/>
              <a:t> </a:t>
            </a:r>
            <a:r>
              <a:rPr lang="en-US" altLang="zh-CN" sz="1400" dirty="0" smtClean="0"/>
              <a:t>   </a:t>
            </a:r>
            <a:r>
              <a:rPr lang="zh-CN" altLang="zh-CN" sz="1400" dirty="0" smtClean="0"/>
              <a:t>函数</a:t>
            </a:r>
            <a:r>
              <a:rPr lang="zh-CN" altLang="zh-CN" sz="1400" dirty="0"/>
              <a:t>入参数组长度</a:t>
            </a:r>
            <a:r>
              <a:rPr lang="zh-CN" altLang="zh-CN" sz="1400" dirty="0" smtClean="0"/>
              <a:t>。</a:t>
            </a:r>
            <a:endParaRPr lang="en-US" altLang="zh-CN" sz="1400" dirty="0" smtClean="0"/>
          </a:p>
          <a:p>
            <a:r>
              <a:rPr lang="en-US" altLang="zh-CN" sz="1400" dirty="0"/>
              <a:t> </a:t>
            </a:r>
            <a:r>
              <a:rPr lang="en-US" altLang="zh-CN" sz="1400" dirty="0" smtClean="0"/>
              <a:t>   </a:t>
            </a:r>
            <a:r>
              <a:rPr lang="zh-CN" altLang="zh-CN" sz="1400" dirty="0" smtClean="0"/>
              <a:t>函数</a:t>
            </a:r>
            <a:r>
              <a:rPr lang="zh-CN" altLang="zh-CN" sz="1400" dirty="0"/>
              <a:t>入参和返回值的数据类型</a:t>
            </a:r>
            <a:r>
              <a:rPr lang="zh-CN" altLang="zh-CN" sz="1400" dirty="0" smtClean="0"/>
              <a:t>。</a:t>
            </a:r>
            <a:endParaRPr lang="en-US" altLang="zh-CN" sz="1400" dirty="0" smtClean="0"/>
          </a:p>
          <a:p>
            <a:r>
              <a:rPr lang="en-US" altLang="zh-CN" sz="1400" dirty="0"/>
              <a:t> </a:t>
            </a:r>
            <a:r>
              <a:rPr lang="en-US" altLang="zh-CN" sz="1400" dirty="0" smtClean="0"/>
              <a:t>   </a:t>
            </a:r>
            <a:r>
              <a:rPr lang="zh-CN" altLang="zh-CN" sz="1400" dirty="0" smtClean="0"/>
              <a:t>函数</a:t>
            </a:r>
            <a:r>
              <a:rPr lang="zh-CN" altLang="zh-CN" sz="1400" dirty="0"/>
              <a:t>入参或返回值被</a:t>
            </a:r>
            <a:r>
              <a:rPr lang="en-US" altLang="zh-CN" sz="1400" dirty="0" err="1"/>
              <a:t>const</a:t>
            </a:r>
            <a:r>
              <a:rPr lang="zh-CN" altLang="zh-CN" sz="1400" dirty="0"/>
              <a:t>修饰符修饰。</a:t>
            </a:r>
          </a:p>
          <a:p>
            <a:r>
              <a:rPr lang="zh-CN" altLang="zh-CN" sz="1400" dirty="0"/>
              <a:t>如果数据类型是枚举、联合体、结构体，里面的成员发生变化都会影响</a:t>
            </a:r>
            <a:r>
              <a:rPr lang="en-US" altLang="zh-CN" sz="1400" dirty="0"/>
              <a:t>CRC</a:t>
            </a:r>
            <a:r>
              <a:rPr lang="zh-CN" altLang="zh-CN" sz="1400" dirty="0"/>
              <a:t>码的计算，如成员增减，数据类型变化等。如果结构体等有多层嵌套定义的，只要有一层中有成员发生变化，也会影响</a:t>
            </a:r>
            <a:r>
              <a:rPr lang="en-US" altLang="zh-CN" sz="1400" dirty="0"/>
              <a:t>CRC</a:t>
            </a:r>
            <a:r>
              <a:rPr lang="zh-CN" altLang="zh-CN" sz="1400" dirty="0"/>
              <a:t>码。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716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标题 42"/>
          <p:cNvSpPr>
            <a:spLocks noGrp="1"/>
          </p:cNvSpPr>
          <p:nvPr>
            <p:ph type="title"/>
          </p:nvPr>
        </p:nvSpPr>
        <p:spPr>
          <a:xfrm>
            <a:off x="189139" y="0"/>
            <a:ext cx="11318421" cy="466725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AMX </a:t>
            </a:r>
            <a:r>
              <a:rPr lang="zh-CN" altLang="en-US" dirty="0" smtClean="0"/>
              <a:t>特性引入 </a:t>
            </a:r>
            <a:r>
              <a:rPr lang="en-US" altLang="zh-CN" dirty="0" smtClean="0"/>
              <a:t>KABI </a:t>
            </a:r>
            <a:r>
              <a:rPr lang="zh-CN" altLang="en-US" dirty="0" smtClean="0"/>
              <a:t>变更情况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89139" y="466725"/>
            <a:ext cx="11477625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Intel AMX(Advanced Matrix </a:t>
            </a:r>
            <a:r>
              <a:rPr lang="en-US" altLang="zh-CN" dirty="0" err="1" smtClean="0"/>
              <a:t>eXtension</a:t>
            </a:r>
            <a:r>
              <a:rPr lang="en-US" altLang="zh-CN" dirty="0" smtClean="0"/>
              <a:t>)</a:t>
            </a:r>
            <a:r>
              <a:rPr lang="zh-CN" altLang="en-US" dirty="0" smtClean="0"/>
              <a:t>特性回合</a:t>
            </a:r>
            <a:r>
              <a:rPr lang="en-US" altLang="zh-CN" dirty="0" smtClean="0"/>
              <a:t>openEuler-22.03-LTS-SP1</a:t>
            </a:r>
            <a:r>
              <a:rPr lang="zh-CN" altLang="en-US" dirty="0" smtClean="0"/>
              <a:t>分支会引入如下结构体中元素的修改：</a:t>
            </a:r>
            <a:endParaRPr lang="en-US" altLang="zh-CN" dirty="0" smtClean="0"/>
          </a:p>
          <a:p>
            <a:r>
              <a:rPr lang="en-US" altLang="zh-CN" b="1" dirty="0" smtClean="0"/>
              <a:t>1. </a:t>
            </a:r>
            <a:r>
              <a:rPr lang="en-US" altLang="zh-CN" b="1" dirty="0" err="1" smtClean="0"/>
              <a:t>fpu</a:t>
            </a:r>
            <a:r>
              <a:rPr lang="en-US" altLang="zh-CN" b="1" dirty="0" smtClean="0"/>
              <a:t>  </a:t>
            </a:r>
            <a:r>
              <a:rPr lang="zh-CN" altLang="en-US" b="1" dirty="0" smtClean="0"/>
              <a:t>重构，简介影响 </a:t>
            </a:r>
            <a:r>
              <a:rPr lang="en-US" altLang="zh-CN" b="1" dirty="0" err="1" smtClean="0"/>
              <a:t>task_struct</a:t>
            </a:r>
            <a:r>
              <a:rPr lang="en-US" altLang="zh-CN" b="1" dirty="0" smtClean="0"/>
              <a:t> </a:t>
            </a:r>
            <a:r>
              <a:rPr lang="zh-CN" altLang="en-US" b="1" dirty="0" smtClean="0"/>
              <a:t>变更</a:t>
            </a:r>
            <a:endParaRPr lang="en-US" altLang="zh-CN" b="1" dirty="0" smtClean="0"/>
          </a:p>
          <a:p>
            <a:r>
              <a:rPr lang="en-US" altLang="zh-CN" sz="1400" dirty="0" err="1"/>
              <a:t>struct</a:t>
            </a:r>
            <a:r>
              <a:rPr lang="en-US" altLang="zh-CN" sz="1400" dirty="0"/>
              <a:t> </a:t>
            </a:r>
            <a:r>
              <a:rPr lang="en-US" altLang="zh-CN" sz="1400" dirty="0" err="1" smtClean="0"/>
              <a:t>fpu</a:t>
            </a:r>
            <a:r>
              <a:rPr lang="en-US" altLang="zh-CN" sz="1400" dirty="0" smtClean="0"/>
              <a:t> {</a:t>
            </a:r>
          </a:p>
          <a:p>
            <a:r>
              <a:rPr lang="en-US" altLang="zh-CN" sz="1400" dirty="0"/>
              <a:t> </a:t>
            </a:r>
            <a:r>
              <a:rPr lang="en-US" altLang="zh-CN" sz="1400" dirty="0" smtClean="0"/>
              <a:t>      ……</a:t>
            </a:r>
          </a:p>
          <a:p>
            <a:r>
              <a:rPr lang="en-US" altLang="zh-CN" sz="1400" dirty="0" smtClean="0"/>
              <a:t>+     </a:t>
            </a:r>
            <a:r>
              <a:rPr lang="en-US" altLang="zh-CN" sz="1400" dirty="0" err="1" smtClean="0"/>
              <a:t>struct</a:t>
            </a:r>
            <a:r>
              <a:rPr lang="en-US" altLang="zh-CN" sz="1400" dirty="0" smtClean="0"/>
              <a:t> </a:t>
            </a:r>
            <a:r>
              <a:rPr lang="en-US" altLang="zh-CN" sz="1400" dirty="0" err="1"/>
              <a:t>fpstate</a:t>
            </a:r>
            <a:r>
              <a:rPr lang="en-US" altLang="zh-CN" sz="1400" dirty="0"/>
              <a:t>                  *</a:t>
            </a:r>
            <a:r>
              <a:rPr lang="en-US" altLang="zh-CN" sz="1400" dirty="0" err="1"/>
              <a:t>fpstate</a:t>
            </a:r>
            <a:r>
              <a:rPr lang="en-US" altLang="zh-CN" sz="1400" dirty="0" smtClean="0"/>
              <a:t>;</a:t>
            </a:r>
          </a:p>
          <a:p>
            <a:r>
              <a:rPr lang="en-US" altLang="zh-CN" sz="1400" dirty="0" smtClean="0"/>
              <a:t>+     </a:t>
            </a:r>
            <a:r>
              <a:rPr lang="en-US" altLang="zh-CN" sz="1400" dirty="0" err="1" smtClean="0"/>
              <a:t>struct</a:t>
            </a:r>
            <a:r>
              <a:rPr lang="en-US" altLang="zh-CN" sz="1400" dirty="0" smtClean="0"/>
              <a:t> </a:t>
            </a:r>
            <a:r>
              <a:rPr lang="en-US" altLang="zh-CN" sz="1400" dirty="0" err="1"/>
              <a:t>fpstate</a:t>
            </a:r>
            <a:r>
              <a:rPr lang="en-US" altLang="zh-CN" sz="1400" dirty="0"/>
              <a:t>                  *__</a:t>
            </a:r>
            <a:r>
              <a:rPr lang="en-US" altLang="zh-CN" sz="1400" dirty="0" err="1"/>
              <a:t>task_fpstate</a:t>
            </a:r>
            <a:r>
              <a:rPr lang="en-US" altLang="zh-CN" sz="1400" dirty="0" smtClean="0"/>
              <a:t>;</a:t>
            </a:r>
          </a:p>
          <a:p>
            <a:r>
              <a:rPr lang="en-US" altLang="zh-CN" sz="1400" dirty="0" smtClean="0"/>
              <a:t>+     </a:t>
            </a:r>
            <a:r>
              <a:rPr lang="en-US" altLang="zh-CN" sz="1400" dirty="0" err="1" smtClean="0"/>
              <a:t>struct</a:t>
            </a:r>
            <a:r>
              <a:rPr lang="en-US" altLang="zh-CN" sz="1400" dirty="0" smtClean="0"/>
              <a:t> </a:t>
            </a:r>
            <a:r>
              <a:rPr lang="en-US" altLang="zh-CN" sz="1400" dirty="0" err="1"/>
              <a:t>fpu_state_perm</a:t>
            </a:r>
            <a:r>
              <a:rPr lang="en-US" altLang="zh-CN" sz="1400" dirty="0"/>
              <a:t>           </a:t>
            </a:r>
            <a:r>
              <a:rPr lang="en-US" altLang="zh-CN" sz="1400" dirty="0" smtClean="0"/>
              <a:t>perm;</a:t>
            </a:r>
          </a:p>
          <a:p>
            <a:r>
              <a:rPr lang="en-US" altLang="zh-CN" sz="1400" dirty="0" smtClean="0"/>
              <a:t>-      union </a:t>
            </a:r>
            <a:r>
              <a:rPr lang="en-US" altLang="zh-CN" sz="1400" dirty="0" err="1"/>
              <a:t>fpregs_state</a:t>
            </a:r>
            <a:r>
              <a:rPr lang="en-US" altLang="zh-CN" sz="1400" dirty="0"/>
              <a:t>              state</a:t>
            </a:r>
            <a:r>
              <a:rPr lang="en-US" altLang="zh-CN" sz="1400" dirty="0" smtClean="0"/>
              <a:t>;</a:t>
            </a:r>
          </a:p>
          <a:p>
            <a:r>
              <a:rPr lang="en-US" altLang="zh-CN" sz="1400" dirty="0"/>
              <a:t> </a:t>
            </a:r>
            <a:r>
              <a:rPr lang="en-US" altLang="zh-CN" sz="1400" dirty="0" smtClean="0"/>
              <a:t>      ……</a:t>
            </a:r>
          </a:p>
          <a:p>
            <a:r>
              <a:rPr lang="en-US" altLang="zh-CN" sz="1400" dirty="0" smtClean="0"/>
              <a:t>}; // </a:t>
            </a:r>
            <a:r>
              <a:rPr lang="zh-CN" altLang="en-US" sz="1400" dirty="0" smtClean="0"/>
              <a:t>导致了</a:t>
            </a:r>
            <a:r>
              <a:rPr lang="en-US" altLang="zh-CN" sz="1400" dirty="0" smtClean="0"/>
              <a:t>x86 3164</a:t>
            </a:r>
            <a:r>
              <a:rPr lang="zh-CN" altLang="en-US" sz="1400" dirty="0" smtClean="0"/>
              <a:t>个白名单接口中</a:t>
            </a:r>
            <a:r>
              <a:rPr lang="zh-CN" altLang="en-US" sz="1400" dirty="0"/>
              <a:t>与</a:t>
            </a:r>
            <a:r>
              <a:rPr lang="en-US" altLang="zh-CN" sz="1400" dirty="0" err="1"/>
              <a:t>task_struct</a:t>
            </a:r>
            <a:r>
              <a:rPr lang="zh-CN" altLang="en-US" sz="1400" dirty="0"/>
              <a:t>相关</a:t>
            </a:r>
            <a:r>
              <a:rPr lang="zh-CN" altLang="en-US" sz="1400" dirty="0" smtClean="0"/>
              <a:t>的</a:t>
            </a:r>
            <a:r>
              <a:rPr lang="en-US" altLang="zh-CN" sz="1400" dirty="0" smtClean="0"/>
              <a:t>1857</a:t>
            </a:r>
            <a:r>
              <a:rPr lang="zh-CN" altLang="en-US" sz="1400" dirty="0" smtClean="0"/>
              <a:t>个</a:t>
            </a:r>
            <a:r>
              <a:rPr lang="zh-CN" altLang="en-US" sz="1400" dirty="0"/>
              <a:t>接口</a:t>
            </a:r>
            <a:r>
              <a:rPr lang="en-US" altLang="zh-CN" sz="1400" dirty="0"/>
              <a:t>KABI</a:t>
            </a:r>
            <a:r>
              <a:rPr lang="zh-CN" altLang="en-US" sz="1400" dirty="0" smtClean="0"/>
              <a:t>变更</a:t>
            </a:r>
            <a:endParaRPr lang="en-US" altLang="zh-CN" sz="1400" dirty="0" smtClean="0"/>
          </a:p>
          <a:p>
            <a:r>
              <a:rPr lang="en-US" altLang="zh-CN" sz="1400" b="1" dirty="0" smtClean="0"/>
              <a:t>2</a:t>
            </a:r>
            <a:r>
              <a:rPr lang="en-US" altLang="zh-CN" sz="1400" b="1" dirty="0"/>
              <a:t>. </a:t>
            </a:r>
            <a:r>
              <a:rPr lang="en-US" altLang="zh-CN" sz="1400" b="1" dirty="0" err="1" smtClean="0"/>
              <a:t>exception_table</a:t>
            </a:r>
            <a:r>
              <a:rPr lang="en-US" altLang="zh-CN" sz="1400" b="1" dirty="0" smtClean="0"/>
              <a:t> </a:t>
            </a:r>
            <a:r>
              <a:rPr lang="zh-CN" altLang="en-US" sz="1400" b="1" dirty="0" smtClean="0"/>
              <a:t>重构</a:t>
            </a:r>
            <a:endParaRPr lang="en-US" altLang="zh-CN" sz="1400" b="1" dirty="0"/>
          </a:p>
          <a:p>
            <a:r>
              <a:rPr lang="en-US" altLang="zh-CN" sz="1400" dirty="0" err="1"/>
              <a:t>struct</a:t>
            </a:r>
            <a:r>
              <a:rPr lang="en-US" altLang="zh-CN" sz="1400" dirty="0"/>
              <a:t> </a:t>
            </a:r>
            <a:r>
              <a:rPr lang="en-US" altLang="zh-CN" sz="1400" dirty="0" err="1"/>
              <a:t>exception_table_entry</a:t>
            </a:r>
            <a:r>
              <a:rPr lang="en-US" altLang="zh-CN" sz="1400" dirty="0"/>
              <a:t> {</a:t>
            </a:r>
          </a:p>
          <a:p>
            <a:r>
              <a:rPr lang="en-US" altLang="zh-CN" sz="1400" dirty="0"/>
              <a:t>-       </a:t>
            </a:r>
            <a:r>
              <a:rPr lang="en-US" altLang="zh-CN" sz="1400" dirty="0" err="1"/>
              <a:t>int</a:t>
            </a:r>
            <a:r>
              <a:rPr lang="en-US" altLang="zh-CN" sz="1400" dirty="0"/>
              <a:t> </a:t>
            </a:r>
            <a:r>
              <a:rPr lang="en-US" altLang="zh-CN" sz="1400" dirty="0" err="1"/>
              <a:t>insn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fixup</a:t>
            </a:r>
            <a:r>
              <a:rPr lang="en-US" altLang="zh-CN" sz="1400" dirty="0"/>
              <a:t>, handler;</a:t>
            </a:r>
          </a:p>
          <a:p>
            <a:r>
              <a:rPr lang="en-US" altLang="zh-CN" sz="1400" dirty="0"/>
              <a:t>+       </a:t>
            </a:r>
            <a:r>
              <a:rPr lang="en-US" altLang="zh-CN" sz="1400" dirty="0" err="1"/>
              <a:t>int</a:t>
            </a:r>
            <a:r>
              <a:rPr lang="en-US" altLang="zh-CN" sz="1400" dirty="0"/>
              <a:t> </a:t>
            </a:r>
            <a:r>
              <a:rPr lang="en-US" altLang="zh-CN" sz="1400" dirty="0" err="1"/>
              <a:t>insn</a:t>
            </a:r>
            <a:r>
              <a:rPr lang="en-US" altLang="zh-CN" sz="1400" dirty="0"/>
              <a:t>, </a:t>
            </a:r>
            <a:r>
              <a:rPr lang="en-US" altLang="zh-CN" sz="1400" dirty="0" err="1"/>
              <a:t>fixup</a:t>
            </a:r>
            <a:r>
              <a:rPr lang="en-US" altLang="zh-CN" sz="1400" dirty="0"/>
              <a:t>, type;</a:t>
            </a:r>
          </a:p>
          <a:p>
            <a:r>
              <a:rPr lang="en-US" altLang="zh-CN" sz="1400" dirty="0" smtClean="0"/>
              <a:t>}; //</a:t>
            </a:r>
            <a:r>
              <a:rPr lang="zh-CN" altLang="en-US" sz="1400" dirty="0" smtClean="0"/>
              <a:t>导致了</a:t>
            </a:r>
            <a:r>
              <a:rPr lang="en-US" altLang="zh-CN" sz="1400" dirty="0" smtClean="0"/>
              <a:t>x86 3164</a:t>
            </a:r>
            <a:r>
              <a:rPr lang="zh-CN" altLang="en-US" sz="1400" dirty="0"/>
              <a:t>个</a:t>
            </a:r>
            <a:r>
              <a:rPr lang="zh-CN" altLang="en-US" sz="1400" dirty="0" smtClean="0"/>
              <a:t>白名单</a:t>
            </a:r>
            <a:r>
              <a:rPr lang="zh-CN" altLang="en-US" sz="1400" dirty="0"/>
              <a:t>接口</a:t>
            </a:r>
            <a:r>
              <a:rPr lang="zh-CN" altLang="en-US" sz="1400" dirty="0" smtClean="0"/>
              <a:t>中与</a:t>
            </a:r>
            <a:r>
              <a:rPr lang="en-US" altLang="zh-CN" sz="1400" dirty="0" err="1" smtClean="0"/>
              <a:t>struct</a:t>
            </a:r>
            <a:r>
              <a:rPr lang="en-US" altLang="zh-CN" sz="1400" dirty="0" smtClean="0"/>
              <a:t> module</a:t>
            </a:r>
            <a:r>
              <a:rPr lang="zh-CN" altLang="en-US" sz="1400" dirty="0" smtClean="0"/>
              <a:t>相关的</a:t>
            </a:r>
            <a:r>
              <a:rPr lang="en-US" altLang="zh-CN" sz="1400" dirty="0" smtClean="0"/>
              <a:t>1718</a:t>
            </a:r>
            <a:r>
              <a:rPr lang="zh-CN" altLang="en-US" sz="1400" dirty="0" smtClean="0"/>
              <a:t>个接口</a:t>
            </a:r>
            <a:r>
              <a:rPr lang="en-US" altLang="zh-CN" sz="1400" dirty="0" smtClean="0"/>
              <a:t>KABI</a:t>
            </a:r>
            <a:r>
              <a:rPr lang="zh-CN" altLang="en-US" sz="1400" dirty="0" smtClean="0"/>
              <a:t>变更</a:t>
            </a:r>
            <a:endParaRPr lang="en-US" altLang="zh-CN" sz="1400" dirty="0" smtClean="0"/>
          </a:p>
          <a:p>
            <a:r>
              <a:rPr lang="en-US" altLang="zh-CN" sz="1400" b="1" dirty="0"/>
              <a:t>3. </a:t>
            </a:r>
            <a:r>
              <a:rPr lang="en-US" altLang="zh-CN" sz="1400" b="1" dirty="0" smtClean="0"/>
              <a:t>AT_VECTOR_SIZE_ARCH </a:t>
            </a:r>
            <a:r>
              <a:rPr lang="zh-CN" altLang="en-US" sz="1400" b="1" dirty="0" smtClean="0"/>
              <a:t>变更，导致 </a:t>
            </a:r>
            <a:r>
              <a:rPr lang="en-US" altLang="zh-CN" sz="1400" b="1" dirty="0" err="1" smtClean="0"/>
              <a:t>mm_struct</a:t>
            </a:r>
            <a:r>
              <a:rPr lang="en-US" altLang="zh-CN" sz="1400" b="1" dirty="0" smtClean="0"/>
              <a:t> </a:t>
            </a:r>
            <a:r>
              <a:rPr lang="zh-CN" altLang="en-US" sz="1400" b="1" dirty="0" smtClean="0"/>
              <a:t>内嵌数组大小变更</a:t>
            </a:r>
            <a:endParaRPr lang="en-US" altLang="zh-CN" sz="1400" b="1" dirty="0" smtClean="0"/>
          </a:p>
          <a:p>
            <a:r>
              <a:rPr lang="en-US" altLang="zh-CN" sz="1400" dirty="0" err="1"/>
              <a:t>struct</a:t>
            </a:r>
            <a:r>
              <a:rPr lang="en-US" altLang="zh-CN" sz="1400" dirty="0"/>
              <a:t> </a:t>
            </a:r>
            <a:r>
              <a:rPr lang="en-US" altLang="zh-CN" sz="1400" dirty="0" err="1"/>
              <a:t>mm_struct</a:t>
            </a:r>
            <a:r>
              <a:rPr lang="en-US" altLang="zh-CN" sz="1400" dirty="0"/>
              <a:t> </a:t>
            </a:r>
            <a:r>
              <a:rPr lang="en-US" altLang="zh-CN" sz="1400" dirty="0" smtClean="0"/>
              <a:t>{</a:t>
            </a:r>
          </a:p>
          <a:p>
            <a:r>
              <a:rPr lang="en-US" altLang="zh-CN" sz="1400" dirty="0"/>
              <a:t> </a:t>
            </a:r>
            <a:r>
              <a:rPr lang="en-US" altLang="zh-CN" sz="1400" dirty="0" smtClean="0"/>
              <a:t>      ……</a:t>
            </a:r>
            <a:endParaRPr lang="en-US" altLang="zh-CN" sz="1400" dirty="0"/>
          </a:p>
          <a:p>
            <a:pPr marL="285750" indent="-285750">
              <a:buFontTx/>
              <a:buChar char="-"/>
            </a:pPr>
            <a:r>
              <a:rPr lang="en-US" altLang="zh-CN" sz="1400" dirty="0" smtClean="0"/>
              <a:t>unsigned </a:t>
            </a:r>
            <a:r>
              <a:rPr lang="en-US" altLang="zh-CN" sz="1400" dirty="0"/>
              <a:t>long </a:t>
            </a:r>
            <a:r>
              <a:rPr lang="en-US" altLang="zh-CN" sz="1400" dirty="0" err="1" smtClean="0"/>
              <a:t>saved_auxv</a:t>
            </a:r>
            <a:r>
              <a:rPr lang="en-US" altLang="zh-CN" sz="1400" dirty="0" smtClean="0"/>
              <a:t>[46];</a:t>
            </a:r>
          </a:p>
          <a:p>
            <a:r>
              <a:rPr lang="en-US" altLang="zh-CN" sz="1400" dirty="0" smtClean="0"/>
              <a:t>+   unsigned </a:t>
            </a:r>
            <a:r>
              <a:rPr lang="en-US" altLang="zh-CN" sz="1400" dirty="0"/>
              <a:t>long </a:t>
            </a:r>
            <a:r>
              <a:rPr lang="en-US" altLang="zh-CN" sz="1400" dirty="0" err="1" smtClean="0"/>
              <a:t>saved_auxv</a:t>
            </a:r>
            <a:r>
              <a:rPr lang="en-US" altLang="zh-CN" sz="1400" dirty="0" smtClean="0"/>
              <a:t>[48];</a:t>
            </a:r>
          </a:p>
          <a:p>
            <a:r>
              <a:rPr lang="en-US" altLang="zh-CN" sz="1400" dirty="0"/>
              <a:t> </a:t>
            </a:r>
            <a:r>
              <a:rPr lang="en-US" altLang="zh-CN" sz="1400" dirty="0" smtClean="0"/>
              <a:t>      ……</a:t>
            </a:r>
          </a:p>
          <a:p>
            <a:r>
              <a:rPr lang="en-US" altLang="zh-CN" sz="1400" dirty="0" smtClean="0"/>
              <a:t>}; //</a:t>
            </a:r>
            <a:r>
              <a:rPr lang="zh-CN" altLang="en-US" sz="1400" dirty="0"/>
              <a:t>导致了</a:t>
            </a:r>
            <a:r>
              <a:rPr lang="en-US" altLang="zh-CN" sz="1400" dirty="0"/>
              <a:t>x86 3164</a:t>
            </a:r>
            <a:r>
              <a:rPr lang="zh-CN" altLang="en-US" sz="1400" dirty="0"/>
              <a:t>个白名单接口中</a:t>
            </a:r>
            <a:r>
              <a:rPr lang="zh-CN" altLang="en-US" sz="1400" dirty="0" smtClean="0"/>
              <a:t>与</a:t>
            </a:r>
            <a:r>
              <a:rPr lang="en-US" altLang="zh-CN" sz="1400" dirty="0" err="1"/>
              <a:t>mm_struct</a:t>
            </a:r>
            <a:r>
              <a:rPr lang="zh-CN" altLang="en-US" sz="1400" dirty="0" smtClean="0"/>
              <a:t>相关的</a:t>
            </a:r>
            <a:r>
              <a:rPr lang="en-US" altLang="zh-CN" sz="1400" dirty="0" smtClean="0"/>
              <a:t>1844</a:t>
            </a:r>
            <a:r>
              <a:rPr lang="zh-CN" altLang="en-US" sz="1400" dirty="0" smtClean="0"/>
              <a:t>个接口</a:t>
            </a:r>
            <a:r>
              <a:rPr lang="en-US" altLang="zh-CN" sz="1400" dirty="0" smtClean="0"/>
              <a:t>KABI</a:t>
            </a:r>
            <a:r>
              <a:rPr lang="zh-CN" altLang="en-US" sz="1400" dirty="0" smtClean="0"/>
              <a:t>变更</a:t>
            </a:r>
            <a:endParaRPr lang="en-US" altLang="zh-CN" sz="1400" dirty="0" smtClean="0"/>
          </a:p>
          <a:p>
            <a:r>
              <a:rPr lang="en-US" altLang="zh-CN" sz="1400" b="1" dirty="0" smtClean="0"/>
              <a:t>4. </a:t>
            </a:r>
            <a:r>
              <a:rPr lang="en-US" altLang="zh-CN" sz="1400" b="1" dirty="0" err="1" smtClean="0"/>
              <a:t>thread_struct</a:t>
            </a:r>
            <a:r>
              <a:rPr lang="en-US" altLang="zh-CN" sz="1400" b="1" dirty="0" smtClean="0"/>
              <a:t> </a:t>
            </a:r>
            <a:r>
              <a:rPr lang="zh-CN" altLang="en-US" sz="1400" b="1" dirty="0" smtClean="0"/>
              <a:t>变更，简介影响到了 </a:t>
            </a:r>
            <a:r>
              <a:rPr lang="en-US" altLang="zh-CN" sz="1400" b="1" dirty="0" err="1" smtClean="0"/>
              <a:t>task_struct</a:t>
            </a:r>
            <a:r>
              <a:rPr lang="en-US" altLang="zh-CN" sz="1400" b="1" dirty="0" smtClean="0"/>
              <a:t> </a:t>
            </a:r>
            <a:r>
              <a:rPr lang="zh-CN" altLang="en-US" sz="1400" b="1" dirty="0" smtClean="0"/>
              <a:t>变更</a:t>
            </a:r>
            <a:endParaRPr lang="en-US" altLang="zh-CN" sz="1400" b="1" dirty="0" smtClean="0"/>
          </a:p>
          <a:p>
            <a:r>
              <a:rPr lang="en-US" altLang="zh-CN" sz="1400" dirty="0" err="1" smtClean="0"/>
              <a:t>struct</a:t>
            </a:r>
            <a:r>
              <a:rPr lang="en-US" altLang="zh-CN" sz="1400" dirty="0" smtClean="0"/>
              <a:t> </a:t>
            </a:r>
            <a:r>
              <a:rPr lang="en-US" altLang="zh-CN" sz="1400" dirty="0" err="1" smtClean="0"/>
              <a:t>thread_struct</a:t>
            </a:r>
            <a:r>
              <a:rPr lang="en-US" altLang="zh-CN" sz="1400" dirty="0" smtClean="0"/>
              <a:t> {</a:t>
            </a:r>
          </a:p>
          <a:p>
            <a:r>
              <a:rPr lang="en-US" altLang="zh-CN" sz="1400" dirty="0"/>
              <a:t> </a:t>
            </a:r>
            <a:r>
              <a:rPr lang="en-US" altLang="zh-CN" sz="1400" dirty="0" smtClean="0"/>
              <a:t>      ……</a:t>
            </a:r>
          </a:p>
          <a:p>
            <a:r>
              <a:rPr lang="en-US" altLang="zh-CN" sz="1400" dirty="0" smtClean="0"/>
              <a:t>+    u32                     </a:t>
            </a:r>
            <a:r>
              <a:rPr lang="en-US" altLang="zh-CN" sz="1400" dirty="0" err="1"/>
              <a:t>pkru</a:t>
            </a:r>
            <a:r>
              <a:rPr lang="en-US" altLang="zh-CN" sz="1400" dirty="0"/>
              <a:t>;</a:t>
            </a:r>
          </a:p>
          <a:p>
            <a:r>
              <a:rPr lang="en-US" altLang="zh-CN" sz="1400" dirty="0" smtClean="0"/>
              <a:t>       ……</a:t>
            </a:r>
            <a:endParaRPr lang="en-US" altLang="zh-CN" sz="1400" dirty="0"/>
          </a:p>
          <a:p>
            <a:r>
              <a:rPr lang="en-US" altLang="zh-CN" sz="1400" dirty="0" smtClean="0"/>
              <a:t>} //</a:t>
            </a:r>
            <a:r>
              <a:rPr lang="zh-CN" altLang="en-US" sz="1400" dirty="0"/>
              <a:t>导致了</a:t>
            </a:r>
            <a:r>
              <a:rPr lang="en-US" altLang="zh-CN" sz="1400" dirty="0"/>
              <a:t>x86 3164</a:t>
            </a:r>
            <a:r>
              <a:rPr lang="zh-CN" altLang="en-US" sz="1400" dirty="0"/>
              <a:t>个白名单接口中</a:t>
            </a:r>
            <a:r>
              <a:rPr lang="zh-CN" altLang="en-US" sz="1400" dirty="0" smtClean="0"/>
              <a:t>与</a:t>
            </a:r>
            <a:r>
              <a:rPr lang="en-US" altLang="zh-CN" sz="1400" dirty="0" err="1"/>
              <a:t>task_struct</a:t>
            </a:r>
            <a:r>
              <a:rPr lang="zh-CN" altLang="en-US" sz="1400" dirty="0" smtClean="0"/>
              <a:t>相关</a:t>
            </a:r>
            <a:r>
              <a:rPr lang="zh-CN" altLang="en-US" sz="1400" dirty="0"/>
              <a:t>的</a:t>
            </a:r>
            <a:r>
              <a:rPr lang="en-US" altLang="zh-CN" sz="1400" dirty="0" smtClean="0"/>
              <a:t>1857</a:t>
            </a:r>
            <a:r>
              <a:rPr lang="zh-CN" altLang="en-US" sz="1400" dirty="0" smtClean="0"/>
              <a:t>个接口</a:t>
            </a:r>
            <a:r>
              <a:rPr lang="en-US" altLang="zh-CN" sz="1400" dirty="0" smtClean="0"/>
              <a:t>KABI</a:t>
            </a:r>
            <a:r>
              <a:rPr lang="zh-CN" altLang="en-US" sz="1400" dirty="0" smtClean="0"/>
              <a:t>变更</a:t>
            </a:r>
            <a:endParaRPr lang="en-US" altLang="zh-CN" sz="1400" dirty="0" smtClean="0"/>
          </a:p>
          <a:p>
            <a:endParaRPr lang="en-US" altLang="zh-CN" sz="1400" dirty="0"/>
          </a:p>
          <a:p>
            <a:endParaRPr lang="en-US" altLang="zh-CN" sz="1400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807484"/>
              </p:ext>
            </p:extLst>
          </p:nvPr>
        </p:nvGraphicFramePr>
        <p:xfrm>
          <a:off x="6008914" y="5816600"/>
          <a:ext cx="29749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包装程序外壳对象" showAsIcon="1" r:id="rId4" imgW="2974320" imgH="552600" progId="Package">
                  <p:embed/>
                </p:oleObj>
              </mc:Choice>
              <mc:Fallback>
                <p:oleObj name="包装程序外壳对象" showAsIcon="1" r:id="rId4" imgW="2974320" imgH="5526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08914" y="5816600"/>
                        <a:ext cx="2974975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427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KABI </a:t>
            </a:r>
            <a:r>
              <a:rPr lang="zh-CN" altLang="en-US" dirty="0"/>
              <a:t>变更的影响：几乎所有主流厂家的驱动都受影响 </a:t>
            </a:r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1760220"/>
            <a:ext cx="3130006" cy="4351338"/>
          </a:xfrm>
        </p:spPr>
      </p:pic>
      <p:sp>
        <p:nvSpPr>
          <p:cNvPr id="6" name="矩形 5"/>
          <p:cNvSpPr/>
          <p:nvPr/>
        </p:nvSpPr>
        <p:spPr>
          <a:xfrm>
            <a:off x="446314" y="127329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受影响的驱动列表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897120" y="1642626"/>
            <a:ext cx="4866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针对 </a:t>
            </a:r>
            <a:r>
              <a:rPr lang="en-US" altLang="zh-CN" dirty="0"/>
              <a:t>22.03 </a:t>
            </a:r>
            <a:r>
              <a:rPr lang="zh-CN" altLang="en-US" dirty="0"/>
              <a:t>版本正式发布驱动的厂家情况如下：</a:t>
            </a:r>
            <a:br>
              <a:rPr lang="zh-CN" altLang="en-US" dirty="0"/>
            </a:br>
            <a:r>
              <a:rPr lang="zh-CN" altLang="en-US" dirty="0"/>
              <a:t>博通 </a:t>
            </a:r>
            <a:r>
              <a:rPr lang="en-US" altLang="zh-CN" dirty="0"/>
              <a:t>raid </a:t>
            </a:r>
            <a:r>
              <a:rPr lang="zh-CN" altLang="en-US" dirty="0"/>
              <a:t>卡 已发</a:t>
            </a:r>
            <a:br>
              <a:rPr lang="zh-CN" altLang="en-US" dirty="0"/>
            </a:br>
            <a:r>
              <a:rPr lang="en-US" altLang="zh-CN" dirty="0" err="1"/>
              <a:t>mellanox</a:t>
            </a:r>
            <a:r>
              <a:rPr lang="en-US" altLang="zh-CN" dirty="0"/>
              <a:t> </a:t>
            </a:r>
            <a:r>
              <a:rPr lang="zh-CN" altLang="en-US" dirty="0"/>
              <a:t>网卡 已发</a:t>
            </a:r>
            <a:br>
              <a:rPr lang="zh-CN" altLang="en-US" dirty="0"/>
            </a:br>
            <a:r>
              <a:rPr lang="en-US" altLang="zh-CN" dirty="0" err="1"/>
              <a:t>qlogic</a:t>
            </a:r>
            <a:r>
              <a:rPr lang="en-US" altLang="zh-CN" dirty="0"/>
              <a:t> FC</a:t>
            </a:r>
            <a:r>
              <a:rPr lang="zh-CN" altLang="en-US" dirty="0"/>
              <a:t>卡 未发</a:t>
            </a:r>
            <a:br>
              <a:rPr lang="zh-CN" altLang="en-US" dirty="0"/>
            </a:br>
            <a:r>
              <a:rPr lang="en-US" altLang="zh-CN" dirty="0" err="1"/>
              <a:t>emulex</a:t>
            </a:r>
            <a:r>
              <a:rPr lang="en-US" altLang="zh-CN" dirty="0"/>
              <a:t> FC</a:t>
            </a:r>
            <a:r>
              <a:rPr lang="zh-CN" altLang="en-US" dirty="0"/>
              <a:t>卡 未发 </a:t>
            </a:r>
          </a:p>
        </p:txBody>
      </p:sp>
      <p:sp>
        <p:nvSpPr>
          <p:cNvPr id="8" name="矩形 7"/>
          <p:cNvSpPr/>
          <p:nvPr/>
        </p:nvSpPr>
        <p:spPr>
          <a:xfrm>
            <a:off x="4897120" y="377470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 err="1" smtClean="0"/>
              <a:t>kabi</a:t>
            </a:r>
            <a:r>
              <a:rPr lang="zh-CN" altLang="en-US" dirty="0" smtClean="0"/>
              <a:t>变更</a:t>
            </a:r>
            <a:r>
              <a:rPr lang="en-US" altLang="zh-CN" dirty="0"/>
              <a:t>, </a:t>
            </a:r>
            <a:r>
              <a:rPr lang="zh-CN" altLang="en-US" dirty="0"/>
              <a:t>会</a:t>
            </a:r>
            <a:r>
              <a:rPr lang="zh-CN" altLang="en-US" dirty="0" smtClean="0"/>
              <a:t>导致在网版本无法直接升级到新版本</a:t>
            </a:r>
            <a:r>
              <a:rPr lang="en-US" altLang="zh-CN" dirty="0" smtClean="0"/>
              <a:t>,</a:t>
            </a:r>
          </a:p>
          <a:p>
            <a:r>
              <a:rPr lang="zh-CN" altLang="en-US" dirty="0" smtClean="0"/>
              <a:t>会导致多</a:t>
            </a:r>
            <a:r>
              <a:rPr lang="zh-CN" altLang="en-US" dirty="0"/>
              <a:t>个版本同时维护</a:t>
            </a:r>
            <a:r>
              <a:rPr lang="en-US" altLang="zh-CN" dirty="0"/>
              <a:t>, </a:t>
            </a:r>
            <a:r>
              <a:rPr lang="zh-CN" altLang="en-US" dirty="0"/>
              <a:t>导致</a:t>
            </a:r>
            <a:r>
              <a:rPr lang="zh-CN" altLang="en-US" dirty="0" smtClean="0"/>
              <a:t>维护版本数量增加。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016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标题 42"/>
          <p:cNvSpPr>
            <a:spLocks noGrp="1"/>
          </p:cNvSpPr>
          <p:nvPr>
            <p:ph type="title"/>
          </p:nvPr>
        </p:nvSpPr>
        <p:spPr>
          <a:xfrm>
            <a:off x="0" y="114062"/>
            <a:ext cx="11318421" cy="466725"/>
          </a:xfrm>
        </p:spPr>
        <p:txBody>
          <a:bodyPr>
            <a:normAutofit fontScale="90000"/>
          </a:bodyPr>
          <a:lstStyle/>
          <a:p>
            <a:r>
              <a:rPr lang="en-US" altLang="zh-CN" dirty="0" err="1" smtClean="0"/>
              <a:t>openEuler</a:t>
            </a:r>
            <a:r>
              <a:rPr lang="zh-CN" altLang="en-US" dirty="0" smtClean="0"/>
              <a:t>临时修复方案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/>
              <a:t>针对</a:t>
            </a:r>
            <a:r>
              <a:rPr lang="en-US" altLang="zh-CN" dirty="0" err="1" smtClean="0"/>
              <a:t>task_struct</a:t>
            </a:r>
            <a:r>
              <a:rPr lang="en-US" altLang="zh-CN" dirty="0" smtClean="0"/>
              <a:t> </a:t>
            </a:r>
            <a:r>
              <a:rPr lang="zh-CN" altLang="en-US" dirty="0" smtClean="0"/>
              <a:t>和</a:t>
            </a:r>
            <a:r>
              <a:rPr lang="en-US" altLang="zh-CN" dirty="0" err="1" smtClean="0"/>
              <a:t>mm_struct</a:t>
            </a:r>
            <a:r>
              <a:rPr lang="zh-CN" altLang="en-US" dirty="0" smtClean="0"/>
              <a:t>变更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89139" y="466725"/>
            <a:ext cx="11477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400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2" y="1681162"/>
            <a:ext cx="5362575" cy="29051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1516" y="0"/>
            <a:ext cx="5407269" cy="6858000"/>
          </a:xfrm>
          <a:prstGeom prst="rect">
            <a:avLst/>
          </a:prstGeom>
        </p:spPr>
      </p:pic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493503"/>
              </p:ext>
            </p:extLst>
          </p:nvPr>
        </p:nvGraphicFramePr>
        <p:xfrm>
          <a:off x="80962" y="5224461"/>
          <a:ext cx="497046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包装程序外壳对象" showAsIcon="1" r:id="rId6" imgW="4970160" imgH="552600" progId="Package">
                  <p:embed/>
                </p:oleObj>
              </mc:Choice>
              <mc:Fallback>
                <p:oleObj name="包装程序外壳对象" showAsIcon="1" r:id="rId6" imgW="4970160" imgH="5526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962" y="5224461"/>
                        <a:ext cx="4970463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584271"/>
              </p:ext>
            </p:extLst>
          </p:nvPr>
        </p:nvGraphicFramePr>
        <p:xfrm>
          <a:off x="0" y="6032500"/>
          <a:ext cx="496093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name="包装程序外壳对象" showAsIcon="1" r:id="rId8" imgW="4960440" imgH="552600" progId="Package">
                  <p:embed/>
                </p:oleObj>
              </mc:Choice>
              <mc:Fallback>
                <p:oleObj name="包装程序外壳对象" showAsIcon="1" r:id="rId8" imgW="4960440" imgH="5526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0" y="6032500"/>
                        <a:ext cx="4960938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34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标题 42"/>
          <p:cNvSpPr>
            <a:spLocks noGrp="1"/>
          </p:cNvSpPr>
          <p:nvPr>
            <p:ph type="title"/>
          </p:nvPr>
        </p:nvSpPr>
        <p:spPr>
          <a:xfrm>
            <a:off x="0" y="233362"/>
            <a:ext cx="11318421" cy="466725"/>
          </a:xfrm>
        </p:spPr>
        <p:txBody>
          <a:bodyPr>
            <a:normAutofit fontScale="90000"/>
          </a:bodyPr>
          <a:lstStyle/>
          <a:p>
            <a:r>
              <a:rPr lang="en-US" altLang="zh-CN" dirty="0" err="1" smtClean="0"/>
              <a:t>openEuler</a:t>
            </a:r>
            <a:r>
              <a:rPr lang="zh-CN" altLang="en-US" dirty="0" smtClean="0"/>
              <a:t>临时修复方案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sz="2000" dirty="0" smtClean="0"/>
              <a:t>针对</a:t>
            </a:r>
            <a:r>
              <a:rPr lang="en-US" altLang="zh-CN" sz="2000" dirty="0" err="1" smtClean="0"/>
              <a:t>struct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exception_table_entry</a:t>
            </a:r>
            <a:r>
              <a:rPr lang="en-US" altLang="zh-CN" sz="2000" dirty="0"/>
              <a:t/>
            </a:r>
            <a:br>
              <a:rPr lang="en-US" altLang="zh-CN" sz="2000" dirty="0"/>
            </a:br>
            <a:r>
              <a:rPr lang="en-US" altLang="zh-CN" sz="2000" dirty="0" smtClean="0"/>
              <a:t>         </a:t>
            </a:r>
            <a:r>
              <a:rPr lang="en-US" altLang="zh-CN" sz="2000" dirty="0" err="1" smtClean="0"/>
              <a:t>struct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fpu</a:t>
            </a:r>
            <a:r>
              <a:rPr lang="zh-CN" altLang="en-US" sz="2000" dirty="0" smtClean="0"/>
              <a:t>变更</a:t>
            </a:r>
            <a:endParaRPr lang="zh-CN" altLang="en-US" sz="2000" dirty="0"/>
          </a:p>
        </p:txBody>
      </p:sp>
      <p:sp>
        <p:nvSpPr>
          <p:cNvPr id="2" name="文本框 1"/>
          <p:cNvSpPr txBox="1"/>
          <p:nvPr/>
        </p:nvSpPr>
        <p:spPr>
          <a:xfrm>
            <a:off x="189139" y="466725"/>
            <a:ext cx="11477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400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4282" y="1685925"/>
            <a:ext cx="2952750" cy="20764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6301" y="0"/>
            <a:ext cx="4757493" cy="6858000"/>
          </a:xfrm>
          <a:prstGeom prst="rect">
            <a:avLst/>
          </a:prstGeom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589235"/>
              </p:ext>
            </p:extLst>
          </p:nvPr>
        </p:nvGraphicFramePr>
        <p:xfrm>
          <a:off x="-210912" y="4357449"/>
          <a:ext cx="4367213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包装程序外壳对象" showAsIcon="1" r:id="rId6" imgW="4367520" imgH="552600" progId="Package">
                  <p:embed/>
                </p:oleObj>
              </mc:Choice>
              <mc:Fallback>
                <p:oleObj name="包装程序外壳对象" showAsIcon="1" r:id="rId6" imgW="4367520" imgH="5526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210912" y="4357449"/>
                        <a:ext cx="4367213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144318"/>
              </p:ext>
            </p:extLst>
          </p:nvPr>
        </p:nvGraphicFramePr>
        <p:xfrm>
          <a:off x="-301512" y="3771900"/>
          <a:ext cx="48514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包装程序外壳对象" showAsIcon="1" r:id="rId8" imgW="4851720" imgH="552600" progId="Package">
                  <p:embed/>
                </p:oleObj>
              </mc:Choice>
              <mc:Fallback>
                <p:oleObj name="包装程序外壳对象" showAsIcon="1" r:id="rId8" imgW="4851720" imgH="5526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301512" y="3771900"/>
                        <a:ext cx="4851400" cy="552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81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标题 42"/>
          <p:cNvSpPr>
            <a:spLocks noGrp="1"/>
          </p:cNvSpPr>
          <p:nvPr>
            <p:ph type="title"/>
          </p:nvPr>
        </p:nvSpPr>
        <p:spPr>
          <a:xfrm>
            <a:off x="345440" y="2235200"/>
            <a:ext cx="11399520" cy="4389438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建议：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/>
              <a:t>修复</a:t>
            </a:r>
            <a:r>
              <a:rPr lang="en-US" altLang="zh-CN" dirty="0"/>
              <a:t>KABI</a:t>
            </a:r>
            <a:r>
              <a:rPr lang="zh-CN" altLang="en-US" dirty="0"/>
              <a:t>变更后再合入</a:t>
            </a:r>
            <a:r>
              <a:rPr lang="en-US" altLang="zh-CN" dirty="0"/>
              <a:t>Intel AMX</a:t>
            </a:r>
            <a:r>
              <a:rPr lang="zh-CN" altLang="en-US" dirty="0" smtClean="0"/>
              <a:t>特性</a:t>
            </a:r>
            <a:r>
              <a:rPr lang="en-US" altLang="zh-CN" dirty="0" smtClean="0"/>
              <a:t>: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理由和应对措施：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1.</a:t>
            </a:r>
            <a:r>
              <a:rPr lang="zh-CN" altLang="en-US" dirty="0" smtClean="0"/>
              <a:t>假设 </a:t>
            </a:r>
            <a:r>
              <a:rPr lang="en-US" altLang="zh-CN" dirty="0" err="1" smtClean="0"/>
              <a:t>struct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fpu</a:t>
            </a:r>
            <a:r>
              <a:rPr lang="en-US" altLang="zh-CN" dirty="0" smtClean="0"/>
              <a:t> ,</a:t>
            </a:r>
            <a:r>
              <a:rPr lang="en-US" altLang="zh-CN" dirty="0" err="1" smtClean="0"/>
              <a:t>struct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thread_struct</a:t>
            </a:r>
            <a:r>
              <a:rPr lang="en-US" altLang="zh-CN" dirty="0" smtClean="0"/>
              <a:t> </a:t>
            </a:r>
            <a:r>
              <a:rPr lang="zh-CN" altLang="en-US" dirty="0" smtClean="0"/>
              <a:t>等</a:t>
            </a:r>
            <a:r>
              <a:rPr lang="en-US" altLang="zh-CN" dirty="0" smtClean="0"/>
              <a:t>x86</a:t>
            </a:r>
            <a:r>
              <a:rPr lang="zh-CN" altLang="en-US" dirty="0" smtClean="0"/>
              <a:t>底层数据结构驱动基本不访问；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2.</a:t>
            </a:r>
            <a:r>
              <a:rPr lang="zh-CN" altLang="en-US" dirty="0" smtClean="0"/>
              <a:t>尝试在</a:t>
            </a:r>
            <a:r>
              <a:rPr lang="en-US" altLang="zh-CN" dirty="0" smtClean="0"/>
              <a:t>openEuler-22.03-LTS-SP1 </a:t>
            </a:r>
            <a:r>
              <a:rPr lang="zh-CN" altLang="en-US" dirty="0" smtClean="0"/>
              <a:t>版本添加限制驱动代码使用这些数据结构的约束</a:t>
            </a:r>
            <a:r>
              <a:rPr lang="zh-CN" altLang="en-US" dirty="0" smtClean="0"/>
              <a:t>；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25589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838200" y="233899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3600" b="1" dirty="0">
                <a:gradFill>
                  <a:gsLst>
                    <a:gs pos="0">
                      <a:srgbClr val="51A4CF"/>
                    </a:gs>
                    <a:gs pos="100000">
                      <a:srgbClr val="303C92"/>
                    </a:gs>
                  </a:gsLst>
                  <a:lin ang="5400000" scaled="1"/>
                </a:gradFill>
              </a:rPr>
              <a:t>Thank you</a:t>
            </a:r>
            <a:endParaRPr lang="zh-CN" altLang="en-US" sz="3600" b="1" dirty="0">
              <a:gradFill>
                <a:gsLst>
                  <a:gs pos="0">
                    <a:srgbClr val="51A4CF"/>
                  </a:gs>
                  <a:gs pos="100000">
                    <a:srgbClr val="303C92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681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标题 42"/>
          <p:cNvSpPr>
            <a:spLocks noGrp="1"/>
          </p:cNvSpPr>
          <p:nvPr>
            <p:ph type="title"/>
          </p:nvPr>
        </p:nvSpPr>
        <p:spPr>
          <a:xfrm>
            <a:off x="8164" y="-1"/>
            <a:ext cx="11318421" cy="466725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业界</a:t>
            </a:r>
            <a:r>
              <a:rPr lang="en-US" altLang="zh-CN" dirty="0" smtClean="0"/>
              <a:t>(</a:t>
            </a:r>
            <a:r>
              <a:rPr lang="en-US" altLang="zh-CN" dirty="0" smtClean="0"/>
              <a:t>rh4.18.0-408.el8)</a:t>
            </a:r>
            <a:r>
              <a:rPr lang="zh-CN" altLang="en-US" dirty="0" smtClean="0"/>
              <a:t>类似修复</a:t>
            </a:r>
            <a:r>
              <a:rPr lang="zh-CN" altLang="en-US" dirty="0" smtClean="0"/>
              <a:t>方案 </a:t>
            </a:r>
            <a:r>
              <a:rPr lang="en-US" altLang="zh-CN" dirty="0" smtClean="0"/>
              <a:t>-- </a:t>
            </a:r>
            <a:r>
              <a:rPr lang="zh-CN" altLang="en-US" dirty="0" smtClean="0"/>
              <a:t>修复</a:t>
            </a:r>
            <a:r>
              <a:rPr lang="en-US" altLang="zh-CN" dirty="0" err="1" smtClean="0"/>
              <a:t>task_struct</a:t>
            </a:r>
            <a:r>
              <a:rPr lang="en-US" altLang="zh-CN" dirty="0" smtClean="0"/>
              <a:t> </a:t>
            </a:r>
            <a:r>
              <a:rPr lang="zh-CN" altLang="en-US" dirty="0" smtClean="0"/>
              <a:t>新增</a:t>
            </a:r>
            <a:r>
              <a:rPr lang="en-US" altLang="zh-CN" dirty="0" err="1" smtClean="0"/>
              <a:t>pkru</a:t>
            </a:r>
            <a:r>
              <a:rPr lang="zh-CN" altLang="en-US" dirty="0" smtClean="0"/>
              <a:t>元素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89139" y="466725"/>
            <a:ext cx="11477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400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4" y="6640789"/>
            <a:ext cx="4943475" cy="1791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189" y="861527"/>
            <a:ext cx="5146791" cy="31078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4" y="411439"/>
            <a:ext cx="4667250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7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12246</TotalTime>
  <Words>595</Words>
  <Application>Microsoft Office PowerPoint</Application>
  <PresentationFormat>宽屏</PresentationFormat>
  <Paragraphs>91</Paragraphs>
  <Slides>12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宋体</vt:lpstr>
      <vt:lpstr>微软雅黑</vt:lpstr>
      <vt:lpstr>Arial</vt:lpstr>
      <vt:lpstr>Calibri</vt:lpstr>
      <vt:lpstr>Calibri Light</vt:lpstr>
      <vt:lpstr>Wingdings</vt:lpstr>
      <vt:lpstr>1_Office 主题</vt:lpstr>
      <vt:lpstr>Office 主题</vt:lpstr>
      <vt:lpstr>包装程序外壳对象</vt:lpstr>
      <vt:lpstr>openEuler-22.03-LTS-SP1 kernel 回合Intel AMX特性导致KABI变更问题分析</vt:lpstr>
      <vt:lpstr>KABI相关背景简介</vt:lpstr>
      <vt:lpstr>AMX 特性引入 KABI 变更情况</vt:lpstr>
      <vt:lpstr>KABI 变更的影响：几乎所有主流厂家的驱动都受影响 </vt:lpstr>
      <vt:lpstr>openEuler临时修复方案 针对task_struct 和mm_struct变更</vt:lpstr>
      <vt:lpstr>openEuler临时修复方案 针对struct exception_table_entry          struct fpu变更</vt:lpstr>
      <vt:lpstr>建议：   修复KABI变更后再合入Intel AMX特性:  理由和应对措施： 1.假设 struct fpu ,struct thread_struct 等x86底层数据结构驱动基本不访问； 2.尝试在openEuler-22.03-LTS-SP1 版本添加限制驱动代码使用这些数据结构的约束；                 </vt:lpstr>
      <vt:lpstr>Thank you</vt:lpstr>
      <vt:lpstr>业界(rh4.18.0-408.el8)类似修复方案 -- 修复task_struct 新增pkru元素</vt:lpstr>
      <vt:lpstr>业界类似修复方案 -- 修复struct fpu新增fpstate/ __task_fpstate等元素</vt:lpstr>
      <vt:lpstr>业界类似修复方案 -- 修复mm_struct扩展saved_aux数组元素</vt:lpstr>
      <vt:lpstr>业界类似修复方案 – struct exception_table_entry变更相关补丁未合入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chenyanfang (A)</dc:creator>
  <cp:lastModifiedBy>Zhengzengkai</cp:lastModifiedBy>
  <cp:revision>232</cp:revision>
  <dcterms:created xsi:type="dcterms:W3CDTF">2020-05-15T09:38:50Z</dcterms:created>
  <dcterms:modified xsi:type="dcterms:W3CDTF">2022-10-26T02:12:43Z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(3)s6UE+GcxpANk4tH3dhvNfwYhWd2SYNDW3jScaXWThXU39NEEki+d/G0d4S52Fp7FDAwPCmbZ
IHec2j8bNmKmE56CCz8nKWOugRCTgZByCJuDWiGC318sepRKDuA7pvS+bLZoto/7Y7NBU/Lu
D4H4/Z3EDB2w9ihTHnDsXOz28s8FXVylq8JnVgUEq9vKAYi+VJ8Mia0eO9P0FuI9sXEmxeGK
0//wnez4Dw4cQjoo1W</vt:lpwstr>
  </property>
  <property fmtid="{D5CDD505-2E9C-101B-9397-08002B2CF9AE}" pid="3" name="_2015_ms_pID_7253431">
    <vt:lpwstr>iIByE9uGEbukUKcwKJ4kJn5lo6uInHY5NBNBRufHPCjC7JF+Zb0D5E
g5P7bJgUlbkVNoTWGIvemOQJYGi+pAru9OyiqNuspjzkkEdfNVNYiEhDbfRFKfkkZMdfnPDd
xjQSyKwHSk/twO8+hBefXva4p7DUIlncN8begFpVRjjZNGeBH5AsFisZd1WtVqd+uIzwTJe8
+yzBb1vkEgyqQnx5+gDk5Q/Kg8VhhCZ0OUlO</vt:lpwstr>
  </property>
  <property fmtid="{D5CDD505-2E9C-101B-9397-08002B2CF9AE}" pid="4" name="_2015_ms_pID_7253432">
    <vt:lpwstr>XBb1sbzbHi3oAWUtgQkw/uo=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1666702077</vt:lpwstr>
  </property>
</Properties>
</file>