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0" r:id="rId3"/>
    <p:sldId id="272" r:id="rId4"/>
    <p:sldId id="273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CD8D"/>
    <a:srgbClr val="7D495B"/>
    <a:srgbClr val="009242"/>
    <a:srgbClr val="F4ACA6"/>
    <a:srgbClr val="EF877E"/>
    <a:srgbClr val="7DC0C3"/>
    <a:srgbClr val="CEE6D8"/>
    <a:srgbClr val="D0CED0"/>
    <a:srgbClr val="CEE6D2"/>
    <a:srgbClr val="BBD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>
        <p:scale>
          <a:sx n="100" d="100"/>
          <a:sy n="100" d="100"/>
        </p:scale>
        <p:origin x="114" y="7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0E1F1-3141-46FE-8BED-8D03AC3741BB}" type="datetimeFigureOut">
              <a:rPr lang="zh-CN" altLang="en-US" smtClean="0"/>
              <a:t>2022/6/29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497E3-8776-49AB-AD16-A0671546B3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908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0E1F1-3141-46FE-8BED-8D03AC3741BB}" type="datetimeFigureOut">
              <a:rPr lang="zh-CN" altLang="en-US" smtClean="0"/>
              <a:t>2022/6/29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497E3-8776-49AB-AD16-A0671546B3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640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0E1F1-3141-46FE-8BED-8D03AC3741BB}" type="datetimeFigureOut">
              <a:rPr lang="zh-CN" altLang="en-US" smtClean="0"/>
              <a:t>2022/6/29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497E3-8776-49AB-AD16-A0671546B3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593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0E1F1-3141-46FE-8BED-8D03AC3741BB}" type="datetimeFigureOut">
              <a:rPr lang="zh-CN" altLang="en-US" smtClean="0"/>
              <a:t>2022/6/29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497E3-8776-49AB-AD16-A0671546B3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860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0E1F1-3141-46FE-8BED-8D03AC3741BB}" type="datetimeFigureOut">
              <a:rPr lang="zh-CN" altLang="en-US" smtClean="0"/>
              <a:t>2022/6/29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497E3-8776-49AB-AD16-A0671546B3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055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0E1F1-3141-46FE-8BED-8D03AC3741BB}" type="datetimeFigureOut">
              <a:rPr lang="zh-CN" altLang="en-US" smtClean="0"/>
              <a:t>2022/6/29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497E3-8776-49AB-AD16-A0671546B3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910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0E1F1-3141-46FE-8BED-8D03AC3741BB}" type="datetimeFigureOut">
              <a:rPr lang="zh-CN" altLang="en-US" smtClean="0"/>
              <a:t>2022/6/29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497E3-8776-49AB-AD16-A0671546B3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111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0E1F1-3141-46FE-8BED-8D03AC3741BB}" type="datetimeFigureOut">
              <a:rPr lang="zh-CN" altLang="en-US" smtClean="0"/>
              <a:t>2022/6/29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497E3-8776-49AB-AD16-A0671546B3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448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0E1F1-3141-46FE-8BED-8D03AC3741BB}" type="datetimeFigureOut">
              <a:rPr lang="zh-CN" altLang="en-US" smtClean="0"/>
              <a:t>2022/6/29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497E3-8776-49AB-AD16-A0671546B3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591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0E1F1-3141-46FE-8BED-8D03AC3741BB}" type="datetimeFigureOut">
              <a:rPr lang="zh-CN" altLang="en-US" smtClean="0"/>
              <a:t>2022/6/29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497E3-8776-49AB-AD16-A0671546B3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764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0E1F1-3141-46FE-8BED-8D03AC3741BB}" type="datetimeFigureOut">
              <a:rPr lang="zh-CN" altLang="en-US" smtClean="0"/>
              <a:t>2022/6/29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497E3-8776-49AB-AD16-A0671546B3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061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0E1F1-3141-46FE-8BED-8D03AC3741BB}" type="datetimeFigureOut">
              <a:rPr lang="zh-CN" altLang="en-US" smtClean="0"/>
              <a:t>2022/6/29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497E3-8776-49AB-AD16-A0671546B3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288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6115" y="2250072"/>
            <a:ext cx="10515600" cy="1325563"/>
          </a:xfrm>
        </p:spPr>
        <p:txBody>
          <a:bodyPr/>
          <a:lstStyle/>
          <a:p>
            <a:pPr algn="ctr"/>
            <a:r>
              <a:rPr lang="zh-CN" altLang="en-US" smtClean="0">
                <a:latin typeface="Cambria" panose="02040503050406030204" pitchFamily="18" charset="0"/>
              </a:rPr>
              <a:t>用</a:t>
            </a:r>
            <a:r>
              <a:rPr lang="en-US" altLang="zh-CN" smtClean="0">
                <a:latin typeface="Cambria" panose="02040503050406030204" pitchFamily="18" charset="0"/>
                <a:ea typeface="Cambria" panose="02040503050406030204" pitchFamily="18" charset="0"/>
              </a:rPr>
              <a:t>XDP</a:t>
            </a:r>
            <a:r>
              <a:rPr lang="zh-CN" altLang="en-US" smtClean="0">
                <a:latin typeface="Cambria" panose="02040503050406030204" pitchFamily="18" charset="0"/>
              </a:rPr>
              <a:t>加速</a:t>
            </a:r>
            <a:r>
              <a:rPr lang="en-US" altLang="zh-CN" smtClean="0">
                <a:latin typeface="Cambria" panose="02040503050406030204" pitchFamily="18" charset="0"/>
                <a:ea typeface="Cambria" panose="02040503050406030204" pitchFamily="18" charset="0"/>
              </a:rPr>
              <a:t>Redis</a:t>
            </a:r>
            <a:endParaRPr lang="zh-CN" altLang="en-US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03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-11199" y="174292"/>
            <a:ext cx="3419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Nirmala UI Semilight" panose="020B0402040204020203" pitchFamily="34" charset="0"/>
                <a:ea typeface="幼圆" panose="02010509060101010101" pitchFamily="49" charset="-122"/>
                <a:cs typeface="Nirmala UI Semilight" panose="020B0402040204020203" pitchFamily="34" charset="0"/>
              </a:defRPr>
            </a:lvl1pPr>
          </a:lstStyle>
          <a:p>
            <a:pPr algn="l"/>
            <a:r>
              <a:rPr lang="en-US" altLang="zh-CN" smtClean="0"/>
              <a:t>  </a:t>
            </a:r>
            <a:r>
              <a:rPr lang="zh-CN" altLang="en-US" smtClean="0"/>
              <a:t>背景</a:t>
            </a:r>
            <a:endParaRPr lang="zh-CN" altLang="en-US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736" y="768647"/>
            <a:ext cx="9210095" cy="533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88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-11199" y="174292"/>
            <a:ext cx="117364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Nirmala UI Semilight" panose="020B0402040204020203" pitchFamily="34" charset="0"/>
                <a:ea typeface="幼圆" panose="02010509060101010101" pitchFamily="49" charset="-122"/>
                <a:cs typeface="Nirmala UI Semilight" panose="020B0402040204020203" pitchFamily="34" charset="0"/>
              </a:defRPr>
            </a:lvl1pPr>
          </a:lstStyle>
          <a:p>
            <a:pPr algn="l"/>
            <a:r>
              <a:rPr lang="en-US" altLang="zh-CN" smtClean="0"/>
              <a:t>  </a:t>
            </a:r>
            <a:r>
              <a:rPr lang="zh-CN" altLang="en-US" smtClean="0"/>
              <a:t>加速方案：用</a:t>
            </a:r>
            <a:r>
              <a:rPr lang="en-US" altLang="zh-CN" smtClean="0"/>
              <a:t>bpf</a:t>
            </a:r>
            <a:r>
              <a:rPr lang="zh-CN" altLang="en-US" smtClean="0"/>
              <a:t>构造内核态</a:t>
            </a:r>
            <a:r>
              <a:rPr lang="en-US" altLang="zh-CN" smtClean="0"/>
              <a:t>Cache</a:t>
            </a:r>
            <a:r>
              <a:rPr lang="zh-CN" altLang="en-US" smtClean="0"/>
              <a:t>，绕过协议栈和用户态处理请求</a:t>
            </a:r>
            <a:endParaRPr lang="en-US" altLang="zh-CN"/>
          </a:p>
          <a:p>
            <a:pPr algn="l"/>
            <a:endParaRPr lang="zh-CN" alt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1880557" y="1851810"/>
            <a:ext cx="1453479" cy="844440"/>
          </a:xfrm>
          <a:prstGeom prst="roundRect">
            <a:avLst/>
          </a:pr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>
                  <a:lumMod val="95000"/>
                </a:schemeClr>
              </a:solidFill>
              <a:latin typeface="Cambria Math" panose="02040503050406030204" pitchFamily="18" charset="0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1880557" y="3066912"/>
            <a:ext cx="1453479" cy="526915"/>
          </a:xfrm>
          <a:prstGeom prst="roundRect">
            <a:avLst>
              <a:gd name="adj" fmla="val 10722"/>
            </a:avLst>
          </a:pr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smtClean="0">
                <a:solidFill>
                  <a:schemeClr val="bg1">
                    <a:lumMod val="9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Network</a:t>
            </a:r>
          </a:p>
          <a:p>
            <a:pPr algn="ctr"/>
            <a:r>
              <a:rPr lang="en-US" altLang="zh-CN" sz="1200" smtClean="0">
                <a:solidFill>
                  <a:schemeClr val="bg1">
                    <a:lumMod val="9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Stack</a:t>
            </a:r>
            <a:endParaRPr lang="zh-CN" altLang="en-US" sz="1200">
              <a:solidFill>
                <a:schemeClr val="bg1">
                  <a:lumMod val="95000"/>
                </a:schemeClr>
              </a:solidFill>
              <a:latin typeface="Cambria Math" panose="02040503050406030204" pitchFamily="18" charset="0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1880557" y="3820536"/>
            <a:ext cx="1453479" cy="1027670"/>
          </a:xfrm>
          <a:prstGeom prst="roundRect">
            <a:avLst>
              <a:gd name="adj" fmla="val 9873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>
                  <a:lumMod val="95000"/>
                </a:schemeClr>
              </a:solidFill>
              <a:latin typeface="Cambria Math" panose="02040503050406030204" pitchFamily="18" charset="0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1879594" y="5023732"/>
            <a:ext cx="1455406" cy="302015"/>
          </a:xfrm>
          <a:prstGeom prst="roundRect">
            <a:avLst>
              <a:gd name="adj" fmla="val 987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smtClean="0">
                <a:solidFill>
                  <a:schemeClr val="bg1">
                    <a:lumMod val="9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NIC Driver</a:t>
            </a:r>
            <a:endParaRPr lang="zh-CN" altLang="en-US" sz="1200">
              <a:solidFill>
                <a:schemeClr val="bg1">
                  <a:lumMod val="95000"/>
                </a:schemeClr>
              </a:solidFill>
              <a:latin typeface="Cambria Math" panose="02040503050406030204" pitchFamily="18" charset="0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609600" y="2101047"/>
            <a:ext cx="760442" cy="5412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User Space</a:t>
            </a:r>
            <a:endParaRPr lang="zh-CN" altLang="en-US" sz="1200">
              <a:solidFill>
                <a:schemeClr val="tx1"/>
              </a:solidFill>
              <a:latin typeface="Cambria Math" panose="02040503050406030204" pitchFamily="18" charset="0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609600" y="3835431"/>
            <a:ext cx="760442" cy="5412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Kernel</a:t>
            </a:r>
            <a:endParaRPr lang="zh-CN" altLang="en-US" sz="1200">
              <a:solidFill>
                <a:schemeClr val="tx1"/>
              </a:solidFill>
              <a:latin typeface="Cambria Math" panose="02040503050406030204" pitchFamily="18" charset="0"/>
            </a:endParaRPr>
          </a:p>
        </p:txBody>
      </p:sp>
      <p:sp>
        <p:nvSpPr>
          <p:cNvPr id="4" name="Can 3"/>
          <p:cNvSpPr/>
          <p:nvPr/>
        </p:nvSpPr>
        <p:spPr>
          <a:xfrm>
            <a:off x="2253220" y="2193948"/>
            <a:ext cx="708154" cy="377038"/>
          </a:xfrm>
          <a:prstGeom prst="ca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smtClean="0">
                <a:latin typeface="Cambria Math" panose="02040503050406030204" pitchFamily="18" charset="0"/>
                <a:ea typeface="Cambria Math" panose="02040503050406030204" pitchFamily="18" charset="0"/>
              </a:rPr>
              <a:t>data</a:t>
            </a:r>
            <a:endParaRPr lang="zh-CN" altLang="en-US" sz="1400">
              <a:latin typeface="Cambria Math" panose="0204050305040603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01870" y="1851810"/>
            <a:ext cx="10108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Redis Server</a:t>
            </a:r>
            <a:endParaRPr lang="zh-CN" altLang="en-US" sz="1200">
              <a:solidFill>
                <a:schemeClr val="bg1"/>
              </a:solidFill>
              <a:latin typeface="Cambria Math" panose="020405030504060302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981030" y="3860859"/>
            <a:ext cx="1252534" cy="263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smtClean="0">
                <a:latin typeface="Cambria Math" panose="02040503050406030204" pitchFamily="18" charset="0"/>
                <a:ea typeface="Cambria Math" panose="02040503050406030204" pitchFamily="18" charset="0"/>
              </a:rPr>
              <a:t>BPF Memory Cache</a:t>
            </a:r>
            <a:endParaRPr lang="zh-CN" altLang="en-US" sz="1200">
              <a:latin typeface="Cambria Math" panose="02040503050406030204" pitchFamily="18" charset="0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2133108" y="4341080"/>
            <a:ext cx="948378" cy="251029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smtClean="0">
                <a:solidFill>
                  <a:schemeClr val="bg1">
                    <a:lumMod val="9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INVALID</a:t>
            </a:r>
            <a:endParaRPr lang="zh-CN" altLang="en-US" sz="1200">
              <a:solidFill>
                <a:schemeClr val="bg1">
                  <a:lumMod val="95000"/>
                </a:schemeClr>
              </a:solidFill>
              <a:latin typeface="Cambria Math" panose="02040503050406030204" pitchFamily="18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2825121" y="5653028"/>
            <a:ext cx="649722" cy="347722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REPLY</a:t>
            </a:r>
            <a:endParaRPr lang="zh-CN" altLang="en-US" sz="120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702366" y="5663947"/>
            <a:ext cx="536129" cy="336803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SET</a:t>
            </a:r>
            <a:endParaRPr lang="zh-CN" altLang="en-US" sz="120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8" name="Elbow Connector 7"/>
          <p:cNvCxnSpPr>
            <a:stCxn id="25" idx="0"/>
            <a:endCxn id="46" idx="1"/>
          </p:cNvCxnSpPr>
          <p:nvPr/>
        </p:nvCxnSpPr>
        <p:spPr>
          <a:xfrm rot="5400000" flipH="1" flipV="1">
            <a:off x="1453093" y="4983933"/>
            <a:ext cx="1197352" cy="162677"/>
          </a:xfrm>
          <a:prstGeom prst="bentConnector2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endCxn id="4" idx="2"/>
          </p:cNvCxnSpPr>
          <p:nvPr/>
        </p:nvCxnSpPr>
        <p:spPr>
          <a:xfrm rot="5400000" flipH="1" flipV="1">
            <a:off x="1054075" y="3298826"/>
            <a:ext cx="2115504" cy="282787"/>
          </a:xfrm>
          <a:prstGeom prst="bentConnector2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5"/>
          <p:cNvCxnSpPr>
            <a:stCxn id="4" idx="4"/>
            <a:endCxn id="24" idx="0"/>
          </p:cNvCxnSpPr>
          <p:nvPr/>
        </p:nvCxnSpPr>
        <p:spPr>
          <a:xfrm>
            <a:off x="2961374" y="2382467"/>
            <a:ext cx="188608" cy="3270561"/>
          </a:xfrm>
          <a:prstGeom prst="bentConnector2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733425" y="2899760"/>
            <a:ext cx="10372725" cy="0"/>
          </a:xfrm>
          <a:prstGeom prst="line">
            <a:avLst/>
          </a:prstGeom>
          <a:ln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1"/>
          <p:cNvSpPr/>
          <p:nvPr/>
        </p:nvSpPr>
        <p:spPr>
          <a:xfrm>
            <a:off x="9167616" y="1842741"/>
            <a:ext cx="1453479" cy="844440"/>
          </a:xfrm>
          <a:prstGeom prst="roundRect">
            <a:avLst/>
          </a:pr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>
                  <a:lumMod val="95000"/>
                </a:schemeClr>
              </a:solidFill>
              <a:latin typeface="Cambria Math" panose="02040503050406030204" pitchFamily="18" charset="0"/>
            </a:endParaRPr>
          </a:p>
        </p:txBody>
      </p:sp>
      <p:sp>
        <p:nvSpPr>
          <p:cNvPr id="43" name="Rounded Rectangle 32"/>
          <p:cNvSpPr/>
          <p:nvPr/>
        </p:nvSpPr>
        <p:spPr>
          <a:xfrm>
            <a:off x="9167616" y="3057842"/>
            <a:ext cx="1453479" cy="526915"/>
          </a:xfrm>
          <a:prstGeom prst="roundRect">
            <a:avLst>
              <a:gd name="adj" fmla="val 10722"/>
            </a:avLst>
          </a:pr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smtClean="0">
                <a:solidFill>
                  <a:schemeClr val="bg1">
                    <a:lumMod val="9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Network</a:t>
            </a:r>
          </a:p>
          <a:p>
            <a:pPr algn="ctr"/>
            <a:r>
              <a:rPr lang="en-US" altLang="zh-CN" sz="1200" smtClean="0">
                <a:solidFill>
                  <a:schemeClr val="bg1">
                    <a:lumMod val="9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Stack</a:t>
            </a:r>
            <a:endParaRPr lang="zh-CN" altLang="en-US" sz="1200">
              <a:solidFill>
                <a:schemeClr val="bg1">
                  <a:lumMod val="95000"/>
                </a:schemeClr>
              </a:solidFill>
              <a:latin typeface="Cambria Math" panose="02040503050406030204" pitchFamily="18" charset="0"/>
            </a:endParaRPr>
          </a:p>
        </p:txBody>
      </p:sp>
      <p:sp>
        <p:nvSpPr>
          <p:cNvPr id="45" name="Rounded Rectangle 33"/>
          <p:cNvSpPr/>
          <p:nvPr/>
        </p:nvSpPr>
        <p:spPr>
          <a:xfrm>
            <a:off x="9167616" y="3821590"/>
            <a:ext cx="1453479" cy="1017546"/>
          </a:xfrm>
          <a:prstGeom prst="roundRect">
            <a:avLst>
              <a:gd name="adj" fmla="val 9873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>
                  <a:lumMod val="95000"/>
                </a:schemeClr>
              </a:solidFill>
              <a:latin typeface="Cambria Math" panose="02040503050406030204" pitchFamily="18" charset="0"/>
            </a:endParaRPr>
          </a:p>
        </p:txBody>
      </p:sp>
      <p:sp>
        <p:nvSpPr>
          <p:cNvPr id="47" name="Rounded Rectangle 35"/>
          <p:cNvSpPr/>
          <p:nvPr/>
        </p:nvSpPr>
        <p:spPr>
          <a:xfrm>
            <a:off x="9166653" y="5014663"/>
            <a:ext cx="1455406" cy="302015"/>
          </a:xfrm>
          <a:prstGeom prst="roundRect">
            <a:avLst>
              <a:gd name="adj" fmla="val 987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smtClean="0">
                <a:solidFill>
                  <a:schemeClr val="bg1">
                    <a:lumMod val="9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NIC Driver</a:t>
            </a:r>
            <a:endParaRPr lang="zh-CN" altLang="en-US" sz="1200">
              <a:solidFill>
                <a:schemeClr val="bg1">
                  <a:lumMod val="95000"/>
                </a:schemeClr>
              </a:solidFill>
              <a:latin typeface="Cambria Math" panose="02040503050406030204" pitchFamily="18" charset="0"/>
            </a:endParaRPr>
          </a:p>
        </p:txBody>
      </p:sp>
      <p:sp>
        <p:nvSpPr>
          <p:cNvPr id="50" name="Can 36"/>
          <p:cNvSpPr/>
          <p:nvPr/>
        </p:nvSpPr>
        <p:spPr>
          <a:xfrm>
            <a:off x="9540279" y="2184879"/>
            <a:ext cx="708154" cy="377038"/>
          </a:xfrm>
          <a:prstGeom prst="ca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smtClean="0">
                <a:latin typeface="Cambria Math" panose="02040503050406030204" pitchFamily="18" charset="0"/>
                <a:ea typeface="Cambria Math" panose="02040503050406030204" pitchFamily="18" charset="0"/>
              </a:rPr>
              <a:t>data</a:t>
            </a:r>
            <a:endParaRPr lang="zh-CN" altLang="en-US" sz="1400">
              <a:latin typeface="Cambria Math" panose="02040503050406030204" pitchFamily="18" charset="0"/>
            </a:endParaRPr>
          </a:p>
        </p:txBody>
      </p:sp>
      <p:sp>
        <p:nvSpPr>
          <p:cNvPr id="56" name="Rectangle 38"/>
          <p:cNvSpPr/>
          <p:nvPr/>
        </p:nvSpPr>
        <p:spPr>
          <a:xfrm>
            <a:off x="9388929" y="1842741"/>
            <a:ext cx="10108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Redis Server</a:t>
            </a:r>
            <a:endParaRPr lang="zh-CN" altLang="en-US" sz="1200">
              <a:solidFill>
                <a:schemeClr val="bg1"/>
              </a:solidFill>
              <a:latin typeface="Cambria Math" panose="02040503050406030204" pitchFamily="18" charset="0"/>
            </a:endParaRPr>
          </a:p>
        </p:txBody>
      </p:sp>
      <p:sp>
        <p:nvSpPr>
          <p:cNvPr id="57" name="Rectangle 39"/>
          <p:cNvSpPr/>
          <p:nvPr/>
        </p:nvSpPr>
        <p:spPr>
          <a:xfrm>
            <a:off x="9268089" y="3860859"/>
            <a:ext cx="1252534" cy="263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smtClean="0">
                <a:latin typeface="Cambria Math" panose="02040503050406030204" pitchFamily="18" charset="0"/>
                <a:ea typeface="Cambria Math" panose="02040503050406030204" pitchFamily="18" charset="0"/>
              </a:rPr>
              <a:t>BPF Memory Cache</a:t>
            </a:r>
            <a:endParaRPr lang="zh-CN" altLang="en-US" sz="1200">
              <a:latin typeface="Cambria Math" panose="02040503050406030204" pitchFamily="18" charset="0"/>
            </a:endParaRPr>
          </a:p>
        </p:txBody>
      </p:sp>
      <p:sp>
        <p:nvSpPr>
          <p:cNvPr id="58" name="Rounded Rectangle 40"/>
          <p:cNvSpPr/>
          <p:nvPr/>
        </p:nvSpPr>
        <p:spPr>
          <a:xfrm>
            <a:off x="9420167" y="4332010"/>
            <a:ext cx="948378" cy="313783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smtClean="0">
                <a:solidFill>
                  <a:schemeClr val="bg1">
                    <a:lumMod val="9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HIT</a:t>
            </a:r>
            <a:endParaRPr lang="zh-CN" altLang="en-US" sz="1200">
              <a:solidFill>
                <a:schemeClr val="bg1">
                  <a:lumMod val="95000"/>
                </a:schemeClr>
              </a:solidFill>
              <a:latin typeface="Cambria Math" panose="02040503050406030204" pitchFamily="18" charset="0"/>
            </a:endParaRPr>
          </a:p>
        </p:txBody>
      </p:sp>
      <p:sp>
        <p:nvSpPr>
          <p:cNvPr id="59" name="Rounded Rectangle 41"/>
          <p:cNvSpPr/>
          <p:nvPr/>
        </p:nvSpPr>
        <p:spPr>
          <a:xfrm>
            <a:off x="10104003" y="5643958"/>
            <a:ext cx="649722" cy="356792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REPLY</a:t>
            </a:r>
            <a:endParaRPr lang="zh-CN" altLang="en-US" sz="120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2" name="Rounded Rectangle 43"/>
          <p:cNvSpPr/>
          <p:nvPr/>
        </p:nvSpPr>
        <p:spPr>
          <a:xfrm>
            <a:off x="9005778" y="5654877"/>
            <a:ext cx="536129" cy="345873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GET</a:t>
            </a:r>
            <a:endParaRPr lang="zh-CN" altLang="en-US" sz="120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64" name="Elbow Connector 51"/>
          <p:cNvCxnSpPr>
            <a:stCxn id="62" idx="0"/>
            <a:endCxn id="58" idx="1"/>
          </p:cNvCxnSpPr>
          <p:nvPr/>
        </p:nvCxnSpPr>
        <p:spPr>
          <a:xfrm rot="5400000" flipH="1" flipV="1">
            <a:off x="8764018" y="4998728"/>
            <a:ext cx="1165975" cy="146324"/>
          </a:xfrm>
          <a:prstGeom prst="bentConnector2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Elbow Connector 52"/>
          <p:cNvCxnSpPr>
            <a:stCxn id="58" idx="3"/>
            <a:endCxn id="59" idx="0"/>
          </p:cNvCxnSpPr>
          <p:nvPr/>
        </p:nvCxnSpPr>
        <p:spPr>
          <a:xfrm>
            <a:off x="10368545" y="4488902"/>
            <a:ext cx="60319" cy="1155056"/>
          </a:xfrm>
          <a:prstGeom prst="bentConnector2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ounded Rectangle 2"/>
          <p:cNvSpPr/>
          <p:nvPr/>
        </p:nvSpPr>
        <p:spPr>
          <a:xfrm>
            <a:off x="5618765" y="1859449"/>
            <a:ext cx="1453479" cy="844440"/>
          </a:xfrm>
          <a:prstGeom prst="roundRect">
            <a:avLst/>
          </a:pr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>
                  <a:lumMod val="95000"/>
                </a:schemeClr>
              </a:solidFill>
              <a:latin typeface="Cambria Math" panose="02040503050406030204" pitchFamily="18" charset="0"/>
            </a:endParaRPr>
          </a:p>
        </p:txBody>
      </p:sp>
      <p:sp>
        <p:nvSpPr>
          <p:cNvPr id="68" name="Rounded Rectangle 47"/>
          <p:cNvSpPr/>
          <p:nvPr/>
        </p:nvSpPr>
        <p:spPr>
          <a:xfrm>
            <a:off x="5618765" y="3074551"/>
            <a:ext cx="1453479" cy="526915"/>
          </a:xfrm>
          <a:prstGeom prst="roundRect">
            <a:avLst>
              <a:gd name="adj" fmla="val 10722"/>
            </a:avLst>
          </a:pr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smtClean="0">
                <a:solidFill>
                  <a:schemeClr val="bg1">
                    <a:lumMod val="9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Network</a:t>
            </a:r>
          </a:p>
          <a:p>
            <a:pPr algn="ctr"/>
            <a:r>
              <a:rPr lang="en-US" altLang="zh-CN" sz="1200" smtClean="0">
                <a:solidFill>
                  <a:schemeClr val="bg1">
                    <a:lumMod val="9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Stack</a:t>
            </a:r>
            <a:endParaRPr lang="zh-CN" altLang="en-US" sz="1200">
              <a:solidFill>
                <a:schemeClr val="bg1">
                  <a:lumMod val="95000"/>
                </a:schemeClr>
              </a:solidFill>
              <a:latin typeface="Cambria Math" panose="02040503050406030204" pitchFamily="18" charset="0"/>
            </a:endParaRPr>
          </a:p>
        </p:txBody>
      </p:sp>
      <p:sp>
        <p:nvSpPr>
          <p:cNvPr id="69" name="Rounded Rectangle 48"/>
          <p:cNvSpPr/>
          <p:nvPr/>
        </p:nvSpPr>
        <p:spPr>
          <a:xfrm>
            <a:off x="5618765" y="3819650"/>
            <a:ext cx="1453479" cy="1036196"/>
          </a:xfrm>
          <a:prstGeom prst="roundRect">
            <a:avLst>
              <a:gd name="adj" fmla="val 9873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>
                  <a:lumMod val="95000"/>
                </a:schemeClr>
              </a:solidFill>
              <a:latin typeface="Cambria Math" panose="02040503050406030204" pitchFamily="18" charset="0"/>
            </a:endParaRPr>
          </a:p>
        </p:txBody>
      </p:sp>
      <p:sp>
        <p:nvSpPr>
          <p:cNvPr id="70" name="Rounded Rectangle 50"/>
          <p:cNvSpPr/>
          <p:nvPr/>
        </p:nvSpPr>
        <p:spPr>
          <a:xfrm>
            <a:off x="5617802" y="5031371"/>
            <a:ext cx="1455406" cy="302015"/>
          </a:xfrm>
          <a:prstGeom prst="roundRect">
            <a:avLst>
              <a:gd name="adj" fmla="val 987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smtClean="0">
                <a:solidFill>
                  <a:schemeClr val="bg1">
                    <a:lumMod val="9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NIC Driver</a:t>
            </a:r>
            <a:endParaRPr lang="zh-CN" altLang="en-US" sz="1200">
              <a:solidFill>
                <a:schemeClr val="bg1">
                  <a:lumMod val="95000"/>
                </a:schemeClr>
              </a:solidFill>
              <a:latin typeface="Cambria Math" panose="02040503050406030204" pitchFamily="18" charset="0"/>
            </a:endParaRPr>
          </a:p>
        </p:txBody>
      </p:sp>
      <p:sp>
        <p:nvSpPr>
          <p:cNvPr id="71" name="Can 3"/>
          <p:cNvSpPr/>
          <p:nvPr/>
        </p:nvSpPr>
        <p:spPr>
          <a:xfrm>
            <a:off x="5991428" y="2201588"/>
            <a:ext cx="708154" cy="377038"/>
          </a:xfrm>
          <a:prstGeom prst="ca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smtClean="0">
                <a:latin typeface="Cambria Math" panose="02040503050406030204" pitchFamily="18" charset="0"/>
                <a:ea typeface="Cambria Math" panose="02040503050406030204" pitchFamily="18" charset="0"/>
              </a:rPr>
              <a:t>data</a:t>
            </a:r>
            <a:endParaRPr lang="zh-CN" altLang="en-US" sz="1400">
              <a:latin typeface="Cambria Math" panose="02040503050406030204" pitchFamily="18" charset="0"/>
            </a:endParaRPr>
          </a:p>
        </p:txBody>
      </p:sp>
      <p:sp>
        <p:nvSpPr>
          <p:cNvPr id="72" name="Rectangle 4"/>
          <p:cNvSpPr/>
          <p:nvPr/>
        </p:nvSpPr>
        <p:spPr>
          <a:xfrm>
            <a:off x="5840078" y="1859449"/>
            <a:ext cx="10108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Redis Server</a:t>
            </a:r>
            <a:endParaRPr lang="zh-CN" altLang="en-US" sz="1200">
              <a:solidFill>
                <a:schemeClr val="bg1"/>
              </a:solidFill>
              <a:latin typeface="Cambria Math" panose="02040503050406030204" pitchFamily="18" charset="0"/>
            </a:endParaRPr>
          </a:p>
        </p:txBody>
      </p:sp>
      <p:sp>
        <p:nvSpPr>
          <p:cNvPr id="73" name="Rectangle 20"/>
          <p:cNvSpPr/>
          <p:nvPr/>
        </p:nvSpPr>
        <p:spPr>
          <a:xfrm>
            <a:off x="5719238" y="3860859"/>
            <a:ext cx="1252534" cy="263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smtClean="0">
                <a:latin typeface="Cambria Math" panose="02040503050406030204" pitchFamily="18" charset="0"/>
                <a:ea typeface="Cambria Math" panose="02040503050406030204" pitchFamily="18" charset="0"/>
              </a:rPr>
              <a:t>BPF Memory Cache</a:t>
            </a:r>
            <a:endParaRPr lang="zh-CN" altLang="en-US" sz="1200">
              <a:latin typeface="Cambria Math" panose="02040503050406030204" pitchFamily="18" charset="0"/>
            </a:endParaRPr>
          </a:p>
        </p:txBody>
      </p:sp>
      <p:sp>
        <p:nvSpPr>
          <p:cNvPr id="74" name="Rounded Rectangle 45"/>
          <p:cNvSpPr/>
          <p:nvPr/>
        </p:nvSpPr>
        <p:spPr>
          <a:xfrm>
            <a:off x="5854961" y="4239868"/>
            <a:ext cx="948378" cy="249035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smtClean="0">
                <a:solidFill>
                  <a:schemeClr val="bg1">
                    <a:lumMod val="9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MISS</a:t>
            </a:r>
            <a:endParaRPr lang="zh-CN" altLang="en-US" sz="1200">
              <a:solidFill>
                <a:schemeClr val="bg1">
                  <a:lumMod val="95000"/>
                </a:schemeClr>
              </a:solidFill>
              <a:latin typeface="Cambria Math" panose="02040503050406030204" pitchFamily="18" charset="0"/>
            </a:endParaRPr>
          </a:p>
        </p:txBody>
      </p:sp>
      <p:sp>
        <p:nvSpPr>
          <p:cNvPr id="75" name="Rounded Rectangle 23"/>
          <p:cNvSpPr/>
          <p:nvPr/>
        </p:nvSpPr>
        <p:spPr>
          <a:xfrm>
            <a:off x="6578605" y="5653028"/>
            <a:ext cx="649722" cy="347722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REPLY</a:t>
            </a:r>
            <a:endParaRPr lang="zh-CN" altLang="en-US" sz="120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6" name="Rounded Rectangle 24"/>
          <p:cNvSpPr/>
          <p:nvPr/>
        </p:nvSpPr>
        <p:spPr>
          <a:xfrm>
            <a:off x="5440574" y="5663947"/>
            <a:ext cx="536129" cy="336803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GET</a:t>
            </a:r>
            <a:endParaRPr lang="zh-CN" altLang="en-US" sz="120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77" name="Elbow Connector 7"/>
          <p:cNvCxnSpPr>
            <a:stCxn id="76" idx="0"/>
            <a:endCxn id="74" idx="1"/>
          </p:cNvCxnSpPr>
          <p:nvPr/>
        </p:nvCxnSpPr>
        <p:spPr>
          <a:xfrm rot="5400000" flipH="1" flipV="1">
            <a:off x="5132020" y="4941006"/>
            <a:ext cx="1299561" cy="146322"/>
          </a:xfrm>
          <a:prstGeom prst="bentConnector2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Elbow Connector 18"/>
          <p:cNvCxnSpPr>
            <a:endCxn id="71" idx="2"/>
          </p:cNvCxnSpPr>
          <p:nvPr/>
        </p:nvCxnSpPr>
        <p:spPr>
          <a:xfrm rot="5400000" flipH="1" flipV="1">
            <a:off x="4792282" y="3306465"/>
            <a:ext cx="2115504" cy="282787"/>
          </a:xfrm>
          <a:prstGeom prst="bentConnector2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Elbow Connector 25"/>
          <p:cNvCxnSpPr>
            <a:stCxn id="71" idx="4"/>
            <a:endCxn id="81" idx="3"/>
          </p:cNvCxnSpPr>
          <p:nvPr/>
        </p:nvCxnSpPr>
        <p:spPr>
          <a:xfrm>
            <a:off x="6699582" y="2390107"/>
            <a:ext cx="103757" cy="2248425"/>
          </a:xfrm>
          <a:prstGeom prst="bentConnector3">
            <a:avLst>
              <a:gd name="adj1" fmla="val 236599"/>
            </a:avLst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Rounded Rectangle 45"/>
          <p:cNvSpPr/>
          <p:nvPr/>
        </p:nvSpPr>
        <p:spPr>
          <a:xfrm>
            <a:off x="5854961" y="4514014"/>
            <a:ext cx="948378" cy="249035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smtClean="0">
                <a:solidFill>
                  <a:schemeClr val="bg1">
                    <a:lumMod val="9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UPDATE</a:t>
            </a:r>
            <a:endParaRPr lang="zh-CN" altLang="en-US" sz="1200">
              <a:solidFill>
                <a:schemeClr val="bg1">
                  <a:lumMod val="95000"/>
                </a:schemeClr>
              </a:solidFill>
              <a:latin typeface="Cambria Math" panose="02040503050406030204" pitchFamily="18" charset="0"/>
            </a:endParaRPr>
          </a:p>
        </p:txBody>
      </p:sp>
      <p:cxnSp>
        <p:nvCxnSpPr>
          <p:cNvPr id="82" name="Elbow Connector 52"/>
          <p:cNvCxnSpPr/>
          <p:nvPr/>
        </p:nvCxnSpPr>
        <p:spPr>
          <a:xfrm>
            <a:off x="6945850" y="4638532"/>
            <a:ext cx="0" cy="1015574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21"/>
          <p:cNvSpPr txBox="1"/>
          <p:nvPr/>
        </p:nvSpPr>
        <p:spPr>
          <a:xfrm>
            <a:off x="1667294" y="1418769"/>
            <a:ext cx="20369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latin typeface="Cambria" panose="02040503050406030204" pitchFamily="18" charset="0"/>
                <a:ea typeface="Cambria" panose="02040503050406030204" pitchFamily="18" charset="0"/>
              </a:rPr>
              <a:t>SET</a:t>
            </a:r>
            <a:r>
              <a:rPr lang="zh-CN" altLang="en-US" sz="1400" b="1" smtClean="0">
                <a:latin typeface="Cambria" panose="02040503050406030204" pitchFamily="18" charset="0"/>
              </a:rPr>
              <a:t>时</a:t>
            </a:r>
            <a:r>
              <a:rPr lang="en-US" altLang="zh-CN" sz="1400" b="1" smtClean="0">
                <a:latin typeface="Cambria" panose="02040503050406030204" pitchFamily="18" charset="0"/>
                <a:ea typeface="Cambria" panose="02040503050406030204" pitchFamily="18" charset="0"/>
              </a:rPr>
              <a:t>Invalidate Cache</a:t>
            </a:r>
            <a:endParaRPr lang="en-US" altLang="zh-CN" sz="1400" b="1" smtClean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6" name="TextBox 21"/>
          <p:cNvSpPr txBox="1"/>
          <p:nvPr/>
        </p:nvSpPr>
        <p:spPr>
          <a:xfrm>
            <a:off x="5256974" y="1204977"/>
            <a:ext cx="21770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latin typeface="Cambria" panose="02040503050406030204" pitchFamily="18" charset="0"/>
                <a:ea typeface="Cambria" panose="02040503050406030204" pitchFamily="18" charset="0"/>
              </a:rPr>
              <a:t>Cahe Miss</a:t>
            </a:r>
            <a:r>
              <a:rPr lang="zh-CN" altLang="en-US" sz="1400" b="1" smtClean="0">
                <a:latin typeface="Cambria" panose="02040503050406030204" pitchFamily="18" charset="0"/>
              </a:rPr>
              <a:t>时从用户态获取数据，并更新</a:t>
            </a:r>
            <a:r>
              <a:rPr lang="en-US" altLang="zh-CN" sz="1400" b="1" smtClean="0">
                <a:latin typeface="Cambria" panose="02040503050406030204" pitchFamily="18" charset="0"/>
                <a:ea typeface="Cambria" panose="02040503050406030204" pitchFamily="18" charset="0"/>
              </a:rPr>
              <a:t>Cache</a:t>
            </a:r>
            <a:endParaRPr lang="en-US" altLang="zh-CN" sz="1400" b="1" smtClean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7" name="TextBox 21"/>
          <p:cNvSpPr txBox="1"/>
          <p:nvPr/>
        </p:nvSpPr>
        <p:spPr>
          <a:xfrm>
            <a:off x="8986719" y="1406854"/>
            <a:ext cx="1995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latin typeface="Cambria" panose="02040503050406030204" pitchFamily="18" charset="0"/>
                <a:ea typeface="Cambria" panose="02040503050406030204" pitchFamily="18" charset="0"/>
              </a:rPr>
              <a:t>Cache Hit</a:t>
            </a:r>
            <a:r>
              <a:rPr lang="zh-CN" altLang="en-US" sz="1400" b="1" smtClean="0">
                <a:latin typeface="Cambria" panose="02040503050406030204" pitchFamily="18" charset="0"/>
              </a:rPr>
              <a:t>时直接返回</a:t>
            </a:r>
            <a:endParaRPr lang="en-US" altLang="zh-CN" sz="1400" b="1" smtClean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43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-11199" y="174292"/>
            <a:ext cx="3419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Nirmala UI Semilight" panose="020B0402040204020203" pitchFamily="34" charset="0"/>
                <a:ea typeface="幼圆" panose="02010509060101010101" pitchFamily="49" charset="-122"/>
                <a:cs typeface="Nirmala UI Semilight" panose="020B0402040204020203" pitchFamily="34" charset="0"/>
              </a:defRPr>
            </a:lvl1pPr>
          </a:lstStyle>
          <a:p>
            <a:pPr algn="l"/>
            <a:r>
              <a:rPr lang="en-US" altLang="zh-CN" smtClean="0"/>
              <a:t>  </a:t>
            </a:r>
            <a:r>
              <a:rPr lang="zh-CN" altLang="en-US" smtClean="0"/>
              <a:t>需求分解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971549" y="1478340"/>
            <a:ext cx="9867901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SR</a:t>
            </a:r>
            <a:r>
              <a:rPr lang="en-US" altLang="zh-CN" sz="160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基于</a:t>
            </a:r>
            <a:r>
              <a:rPr lang="en-US" altLang="zh-CN" sz="160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XDP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实现对</a:t>
            </a:r>
            <a:r>
              <a:rPr lang="en-US" altLang="zh-CN" sz="160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Redis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服务的加速框架，对缓存命中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的</a:t>
            </a:r>
            <a:r>
              <a:rPr lang="zh-CN" altLang="en-US" sz="160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非分片</a:t>
            </a:r>
            <a:r>
              <a:rPr lang="en-US" altLang="zh-CN" sz="160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SET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160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GET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命令</a:t>
            </a:r>
            <a:r>
              <a:rPr lang="zh-CN" altLang="en-US" sz="160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的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吞吐提升</a:t>
            </a:r>
            <a:r>
              <a:rPr lang="en-US" altLang="zh-CN" sz="160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20%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，时延降低</a:t>
            </a:r>
            <a:r>
              <a:rPr lang="en-US" altLang="zh-CN" sz="160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20%</a:t>
            </a:r>
            <a:r>
              <a:rPr lang="zh-CN" altLang="en-US" sz="1600">
                <a:latin typeface="Cambria" panose="02040503050406030204" pitchFamily="18" charset="0"/>
                <a:ea typeface="宋体" panose="02010600030101010101" pitchFamily="2" charset="-122"/>
              </a:rPr>
              <a:t/>
            </a:r>
            <a:br>
              <a:rPr lang="zh-CN" altLang="en-US" sz="1600">
                <a:latin typeface="Cambria" panose="02040503050406030204" pitchFamily="18" charset="0"/>
                <a:ea typeface="宋体" panose="02010600030101010101" pitchFamily="2" charset="-122"/>
              </a:rPr>
            </a:br>
            <a:r>
              <a:rPr lang="zh-CN" altLang="en-US" sz="1600">
                <a:latin typeface="Cambria" panose="02040503050406030204" pitchFamily="18" charset="0"/>
                <a:ea typeface="宋体" panose="02010600030101010101" pitchFamily="2" charset="-122"/>
              </a:rPr>
              <a:t/>
            </a:r>
            <a:br>
              <a:rPr lang="zh-CN" altLang="en-US" sz="1600">
                <a:latin typeface="Cambria" panose="02040503050406030204" pitchFamily="18" charset="0"/>
                <a:ea typeface="宋体" panose="02010600030101010101" pitchFamily="2" charset="-122"/>
              </a:rPr>
            </a:br>
            <a:r>
              <a:rPr lang="en-US" altLang="zh-CN" sz="1600" b="1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AR</a:t>
            </a:r>
            <a:r>
              <a:rPr lang="zh-CN" altLang="en-US" sz="1600">
                <a:latin typeface="Cambria" panose="02040503050406030204" pitchFamily="18" charset="0"/>
                <a:ea typeface="宋体" panose="02010600030101010101" pitchFamily="2" charset="-122"/>
              </a:rPr>
              <a:t/>
            </a:r>
            <a:br>
              <a:rPr lang="zh-CN" altLang="en-US" sz="1600">
                <a:latin typeface="Cambria" panose="02040503050406030204" pitchFamily="18" charset="0"/>
                <a:ea typeface="宋体" panose="02010600030101010101" pitchFamily="2" charset="-122"/>
              </a:rPr>
            </a:br>
            <a:r>
              <a:rPr lang="en-US" altLang="zh-CN" sz="160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US" altLang="zh-CN" sz="160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altLang="zh-CN" sz="160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BMC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用户态管理工具，主要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160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加载</a:t>
            </a:r>
            <a:r>
              <a:rPr lang="en-US" altLang="zh-CN" sz="160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BMC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的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内核</a:t>
            </a:r>
            <a:r>
              <a:rPr lang="zh-CN" altLang="en-US" sz="160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态</a:t>
            </a:r>
            <a:r>
              <a:rPr lang="en-US" altLang="zh-CN" sz="160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bpf prog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，查询运行状态和统计信息</a:t>
            </a:r>
            <a:r>
              <a:rPr lang="zh-CN" altLang="en-US" sz="1600">
                <a:latin typeface="Cambria" panose="02040503050406030204" pitchFamily="18" charset="0"/>
                <a:ea typeface="宋体" panose="02010600030101010101" pitchFamily="2" charset="-122"/>
              </a:rPr>
              <a:t/>
            </a:r>
            <a:br>
              <a:rPr lang="zh-CN" altLang="en-US" sz="1600">
                <a:latin typeface="Cambria" panose="02040503050406030204" pitchFamily="18" charset="0"/>
                <a:ea typeface="宋体" panose="02010600030101010101" pitchFamily="2" charset="-122"/>
              </a:rPr>
            </a:br>
            <a:r>
              <a:rPr lang="en-US" altLang="zh-CN" sz="160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2. 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实现用</a:t>
            </a:r>
            <a:r>
              <a:rPr lang="en-US" altLang="zh-CN" sz="160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bpf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劫持</a:t>
            </a:r>
            <a:r>
              <a:rPr lang="en-US" altLang="zh-CN" sz="160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TCP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流，支持从</a:t>
            </a:r>
            <a:r>
              <a:rPr lang="en-US" altLang="zh-CN" sz="160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TCP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流截取和注入流量</a:t>
            </a:r>
            <a:r>
              <a:rPr lang="zh-CN" altLang="en-US" sz="1600">
                <a:latin typeface="Cambria" panose="02040503050406030204" pitchFamily="18" charset="0"/>
                <a:ea typeface="宋体" panose="02010600030101010101" pitchFamily="2" charset="-122"/>
              </a:rPr>
              <a:t/>
            </a:r>
            <a:br>
              <a:rPr lang="zh-CN" altLang="en-US" sz="1600">
                <a:latin typeface="Cambria" panose="02040503050406030204" pitchFamily="18" charset="0"/>
                <a:ea typeface="宋体" panose="02010600030101010101" pitchFamily="2" charset="-122"/>
              </a:rPr>
            </a:br>
            <a:r>
              <a:rPr lang="en-US" altLang="zh-CN" sz="160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3. 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支持非</a:t>
            </a:r>
            <a:r>
              <a:rPr lang="en-US" altLang="zh-CN" sz="160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IP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分片的</a:t>
            </a:r>
            <a:r>
              <a:rPr lang="en-US" altLang="zh-CN" sz="160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Redis GET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160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SET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命令报文解析与应答</a:t>
            </a:r>
            <a:r>
              <a:rPr lang="zh-CN" altLang="en-US" sz="1600">
                <a:latin typeface="Cambria" panose="02040503050406030204" pitchFamily="18" charset="0"/>
                <a:ea typeface="宋体" panose="02010600030101010101" pitchFamily="2" charset="-122"/>
              </a:rPr>
              <a:t/>
            </a:r>
            <a:br>
              <a:rPr lang="zh-CN" altLang="en-US" sz="1600">
                <a:latin typeface="Cambria" panose="02040503050406030204" pitchFamily="18" charset="0"/>
                <a:ea typeface="宋体" panose="02010600030101010101" pitchFamily="2" charset="-122"/>
              </a:rPr>
            </a:br>
            <a:r>
              <a:rPr lang="en-US" altLang="zh-CN" sz="160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4. 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实现</a:t>
            </a:r>
            <a:r>
              <a:rPr lang="en-US" altLang="zh-CN" sz="1600" smtClea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LRU</a:t>
            </a:r>
            <a:r>
              <a:rPr lang="zh-CN" altLang="en-US" sz="160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算法，只缓存热点数据</a:t>
            </a:r>
            <a:r>
              <a:rPr lang="zh-CN" altLang="en-US" sz="1600">
                <a:latin typeface="Cambria" panose="02040503050406030204" pitchFamily="18" charset="0"/>
                <a:ea typeface="宋体" panose="02010600030101010101" pitchFamily="2" charset="-122"/>
              </a:rPr>
              <a:t/>
            </a:r>
            <a:br>
              <a:rPr lang="zh-CN" altLang="en-US" sz="1600">
                <a:latin typeface="Cambria" panose="02040503050406030204" pitchFamily="18" charset="0"/>
                <a:ea typeface="宋体" panose="02010600030101010101" pitchFamily="2" charset="-122"/>
              </a:rPr>
            </a:br>
            <a:r>
              <a:rPr lang="en-US" altLang="zh-CN" sz="160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5. 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提供用户接口查询</a:t>
            </a:r>
            <a:r>
              <a:rPr lang="en-US" altLang="zh-CN" sz="160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key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的访问统计，以辅助用户态更新</a:t>
            </a:r>
            <a:r>
              <a:rPr lang="en-US" altLang="zh-CN" sz="160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LRU</a:t>
            </a:r>
            <a:r>
              <a:rPr lang="zh-CN" altLang="en-US" sz="160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计数，避免用户态数据老化</a:t>
            </a:r>
            <a:endParaRPr lang="zh-CN" altLang="en-US" sz="1600">
              <a:latin typeface="Cambria" panose="020405030504060302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43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30611</TotalTime>
  <Words>124</Words>
  <Application>Microsoft Office PowerPoint</Application>
  <PresentationFormat>宽屏</PresentationFormat>
  <Paragraphs>39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宋体</vt:lpstr>
      <vt:lpstr>幼圆</vt:lpstr>
      <vt:lpstr>Arial</vt:lpstr>
      <vt:lpstr>Calibri</vt:lpstr>
      <vt:lpstr>Calibri Light</vt:lpstr>
      <vt:lpstr>Cambria</vt:lpstr>
      <vt:lpstr>Cambria Math</vt:lpstr>
      <vt:lpstr>Nirmala UI Semilight</vt:lpstr>
      <vt:lpstr>Office 主题</vt:lpstr>
      <vt:lpstr>用XDP加速Redis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xukuohai</dc:creator>
  <cp:lastModifiedBy>xukuohai</cp:lastModifiedBy>
  <cp:revision>175</cp:revision>
  <dcterms:created xsi:type="dcterms:W3CDTF">2021-01-11T07:43:43Z</dcterms:created>
  <dcterms:modified xsi:type="dcterms:W3CDTF">2022-07-01T01:40:52Z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(3)ua7h+dmdN1zNuRARQBCiVNssI00TINW1p98AeZH7DojDfiMMB5cOQljFPVuDq/29yPR4MNYw
JvU3HLa8xIEpBr87Bg2EKDtzI6JSi+udzsrnibmINtukZwULQ2O5R7L6S1bHJcyPMO1MU9kq
0+AsEBzpfIaNJ+HIURVZ+GhOLQGUKyUHGO3hoQxyZKMDvZbGxfWd6mqA+wFbZ+b4mQxet4Ne
/jOXUcgGkxUpr+Wk2k</vt:lpwstr>
  </property>
  <property fmtid="{D5CDD505-2E9C-101B-9397-08002B2CF9AE}" pid="3" name="_2015_ms_pID_7253431">
    <vt:lpwstr>WNHZwFTBamUz0aaJNW0mVwshCBg8yD0UJD8Qp9OUKUGbpushXokNaZ
XIyFDMVGL0BLIcpWIiR3C0blw2G0k6fbi6mqUKreur19DqLAUn5Dc2BvR/QGHpZhugn3/p+F
SDYFXmkMIaGgBOt0w5PMTSPt7LALaYhTs6aPoSKvCaoRda031/l1mrxeoFFw2ncNBhyZUyxc
y47ItfJ59A1Vdx/kyBcwIRA7eKEIOtZdp4kK</vt:lpwstr>
  </property>
  <property fmtid="{D5CDD505-2E9C-101B-9397-08002B2CF9AE}" pid="4" name="_2015_ms_pID_7253432">
    <vt:lpwstr>qA==</vt:lpwstr>
  </property>
</Properties>
</file>