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4" r:id="rId3"/>
    <p:sldMasterId id="2147483671" r:id="rId4"/>
  </p:sldMasterIdLst>
  <p:notesMasterIdLst>
    <p:notesMasterId r:id="rId17"/>
  </p:notesMasterIdLst>
  <p:sldIdLst>
    <p:sldId id="256" r:id="rId5"/>
    <p:sldId id="438" r:id="rId6"/>
    <p:sldId id="2007580474" r:id="rId7"/>
    <p:sldId id="2007580470" r:id="rId8"/>
    <p:sldId id="2007580471" r:id="rId9"/>
    <p:sldId id="2007580472" r:id="rId10"/>
    <p:sldId id="2007580473" r:id="rId11"/>
    <p:sldId id="2007580469" r:id="rId12"/>
    <p:sldId id="2007580468" r:id="rId13"/>
    <p:sldId id="2007580464" r:id="rId14"/>
    <p:sldId id="268" r:id="rId15"/>
    <p:sldId id="25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A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646" autoAdjust="0"/>
  </p:normalViewPr>
  <p:slideViewPr>
    <p:cSldViewPr snapToGrid="0" showGuides="1">
      <p:cViewPr varScale="1">
        <p:scale>
          <a:sx n="96" d="100"/>
          <a:sy n="96" d="100"/>
        </p:scale>
        <p:origin x="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d00525098\Downloads\292411&#20219;&#21153;&#21015;&#34920;-2023-09-25_12_00_05.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issue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Sheet1!$A$2:$A$25</c:f>
              <c:strCache>
                <c:ptCount val="24"/>
                <c:pt idx="0">
                  <c:v>sig/sig-KDE</c:v>
                </c:pt>
                <c:pt idx="1">
                  <c:v>sig/sig-openstack</c:v>
                </c:pt>
                <c:pt idx="2">
                  <c:v>sig/sig-DDE</c:v>
                </c:pt>
                <c:pt idx="3">
                  <c:v>sig/Base-service</c:v>
                </c:pt>
                <c:pt idx="4">
                  <c:v>sig/sig-ruby</c:v>
                </c:pt>
                <c:pt idx="5">
                  <c:v>sig/Compiler</c:v>
                </c:pt>
                <c:pt idx="6">
                  <c:v>sig/Desktop</c:v>
                </c:pt>
                <c:pt idx="7">
                  <c:v>sig/sig-UKUI</c:v>
                </c:pt>
                <c:pt idx="8">
                  <c:v>sig/GNOME</c:v>
                </c:pt>
                <c:pt idx="9">
                  <c:v>sig/Application</c:v>
                </c:pt>
                <c:pt idx="10">
                  <c:v>sig/Computing</c:v>
                </c:pt>
                <c:pt idx="11">
                  <c:v>sig/sig-CloudNative</c:v>
                </c:pt>
                <c:pt idx="12">
                  <c:v>sig/sig-KIRAN-DESKTO</c:v>
                </c:pt>
                <c:pt idx="13">
                  <c:v>sig/sig-Java</c:v>
                </c:pt>
                <c:pt idx="14">
                  <c:v>sig/sig-ROS</c:v>
                </c:pt>
                <c:pt idx="15">
                  <c:v>sig/sig-Ha</c:v>
                </c:pt>
                <c:pt idx="16">
                  <c:v>sig/oVirt</c:v>
                </c:pt>
                <c:pt idx="17">
                  <c:v>sig/Networking</c:v>
                </c:pt>
                <c:pt idx="18">
                  <c:v>sig/sig-perl-modules</c:v>
                </c:pt>
                <c:pt idx="19">
                  <c:v>sig/Programming-lang</c:v>
                </c:pt>
                <c:pt idx="20">
                  <c:v>sig/sig-mate-desktop</c:v>
                </c:pt>
                <c:pt idx="21">
                  <c:v>sig/sig-ops</c:v>
                </c:pt>
                <c:pt idx="22">
                  <c:v>sig/sig-python-modul</c:v>
                </c:pt>
                <c:pt idx="23">
                  <c:v>sig/sig-security-fac</c:v>
                </c:pt>
              </c:strCache>
            </c:strRef>
          </c:cat>
          <c:val>
            <c:numRef>
              <c:f>Sheet1!$B$2:$B$25</c:f>
              <c:numCache>
                <c:formatCode>General</c:formatCode>
                <c:ptCount val="24"/>
                <c:pt idx="0">
                  <c:v>32</c:v>
                </c:pt>
                <c:pt idx="1">
                  <c:v>24</c:v>
                </c:pt>
                <c:pt idx="2">
                  <c:v>23</c:v>
                </c:pt>
                <c:pt idx="3">
                  <c:v>21</c:v>
                </c:pt>
                <c:pt idx="4">
                  <c:v>20</c:v>
                </c:pt>
                <c:pt idx="5">
                  <c:v>13</c:v>
                </c:pt>
                <c:pt idx="6">
                  <c:v>12</c:v>
                </c:pt>
                <c:pt idx="7">
                  <c:v>11</c:v>
                </c:pt>
                <c:pt idx="8">
                  <c:v>10</c:v>
                </c:pt>
                <c:pt idx="9">
                  <c:v>9</c:v>
                </c:pt>
                <c:pt idx="10">
                  <c:v>8</c:v>
                </c:pt>
                <c:pt idx="11">
                  <c:v>8</c:v>
                </c:pt>
                <c:pt idx="12">
                  <c:v>8</c:v>
                </c:pt>
                <c:pt idx="13">
                  <c:v>7</c:v>
                </c:pt>
                <c:pt idx="14">
                  <c:v>7</c:v>
                </c:pt>
                <c:pt idx="15">
                  <c:v>6</c:v>
                </c:pt>
                <c:pt idx="16">
                  <c:v>6</c:v>
                </c:pt>
                <c:pt idx="17">
                  <c:v>5</c:v>
                </c:pt>
                <c:pt idx="18">
                  <c:v>5</c:v>
                </c:pt>
                <c:pt idx="19">
                  <c:v>5</c:v>
                </c:pt>
                <c:pt idx="20">
                  <c:v>5</c:v>
                </c:pt>
                <c:pt idx="21">
                  <c:v>5</c:v>
                </c:pt>
                <c:pt idx="22">
                  <c:v>5</c:v>
                </c:pt>
                <c:pt idx="23">
                  <c:v>5</c:v>
                </c:pt>
              </c:numCache>
            </c:numRef>
          </c:val>
          <c:extLst>
            <c:ext xmlns:c16="http://schemas.microsoft.com/office/drawing/2014/chart" uri="{C3380CC4-5D6E-409C-BE32-E72D297353CC}">
              <c16:uniqueId val="{00000000-444A-46A2-987C-44F01B3F2EA0}"/>
            </c:ext>
          </c:extLst>
        </c:ser>
        <c:dLbls>
          <c:dLblPos val="inEnd"/>
          <c:showLegendKey val="0"/>
          <c:showVal val="1"/>
          <c:showCatName val="0"/>
          <c:showSerName val="0"/>
          <c:showPercent val="0"/>
          <c:showBubbleSize val="0"/>
        </c:dLbls>
        <c:gapWidth val="182"/>
        <c:overlap val="-50"/>
        <c:axId val="-1695482944"/>
        <c:axId val="-1695473696"/>
      </c:barChart>
      <c:catAx>
        <c:axId val="-1695482944"/>
        <c:scaling>
          <c:orientation val="minMax"/>
        </c:scaling>
        <c:delete val="0"/>
        <c:axPos val="l"/>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695473696"/>
        <c:crosses val="autoZero"/>
        <c:auto val="1"/>
        <c:lblAlgn val="ctr"/>
        <c:lblOffset val="100"/>
        <c:noMultiLvlLbl val="0"/>
      </c:catAx>
      <c:valAx>
        <c:axId val="-1695473696"/>
        <c:scaling>
          <c:orientation val="minMax"/>
        </c:scaling>
        <c:delete val="0"/>
        <c:axPos val="b"/>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695482944"/>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en-US" altLang="zh-CN" sz="1100" b="1" i="0" baseline="0">
                <a:solidFill>
                  <a:schemeClr val="tx1"/>
                </a:solidFill>
                <a:effectLst/>
                <a:latin typeface="微软雅黑" panose="020B0503020204020204" pitchFamily="34" charset="-122"/>
                <a:ea typeface="微软雅黑" panose="020B0503020204020204" pitchFamily="34" charset="-122"/>
              </a:rPr>
              <a:t>openEuler 23.09</a:t>
            </a:r>
            <a:r>
              <a:rPr lang="zh-CN" altLang="zh-CN" sz="1100" b="1" i="0" baseline="0">
                <a:solidFill>
                  <a:schemeClr val="tx1"/>
                </a:solidFill>
                <a:effectLst/>
                <a:latin typeface="微软雅黑" panose="020B0503020204020204" pitchFamily="34" charset="-122"/>
                <a:ea typeface="微软雅黑" panose="020B0503020204020204" pitchFamily="34" charset="-122"/>
              </a:rPr>
              <a:t>创新版本问题统计</a:t>
            </a:r>
            <a:endParaRPr lang="zh-CN" altLang="zh-CN" sz="1100">
              <a:solidFill>
                <a:schemeClr val="tx1"/>
              </a:solidFill>
              <a:effectLst/>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spPr>
            <a:ln w="28575" cap="rnd">
              <a:solidFill>
                <a:schemeClr val="tx1"/>
              </a:solidFill>
              <a:round/>
            </a:ln>
            <a:effectLst/>
          </c:spPr>
          <c:marker>
            <c:symbol val="diamond"/>
            <c:size val="5"/>
            <c:spPr>
              <a:solidFill>
                <a:schemeClr val="accent1">
                  <a:lumMod val="75000"/>
                </a:schemeClr>
              </a:solidFill>
              <a:ln w="9525">
                <a:noFill/>
              </a:ln>
              <a:effectLst/>
            </c:spPr>
          </c:marker>
          <c:dLbls>
            <c:dLbl>
              <c:idx val="5"/>
              <c:tx>
                <c:rich>
                  <a:bodyPr/>
                  <a:lstStyle/>
                  <a:p>
                    <a:r>
                      <a:rPr lang="en-US" altLang="zh-CN"/>
                      <a:t>1</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6-43D5-B66D-EC88D6B35EA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Sheet3!$B$1:$B$6</c:f>
              <c:strCache>
                <c:ptCount val="6"/>
                <c:pt idx="0">
                  <c:v>Alpha</c:v>
                </c:pt>
                <c:pt idx="1">
                  <c:v>RC1</c:v>
                </c:pt>
                <c:pt idx="2">
                  <c:v>RC2</c:v>
                </c:pt>
                <c:pt idx="3">
                  <c:v>RC3</c:v>
                </c:pt>
                <c:pt idx="4">
                  <c:v>RC4</c:v>
                </c:pt>
                <c:pt idx="5">
                  <c:v>RC5</c:v>
                </c:pt>
              </c:strCache>
            </c:strRef>
          </c:cat>
          <c:val>
            <c:numRef>
              <c:f>Sheet3!$C$1:$C$6</c:f>
              <c:numCache>
                <c:formatCode>General</c:formatCode>
                <c:ptCount val="6"/>
                <c:pt idx="0">
                  <c:v>258</c:v>
                </c:pt>
                <c:pt idx="1">
                  <c:v>194</c:v>
                </c:pt>
                <c:pt idx="2">
                  <c:v>98</c:v>
                </c:pt>
                <c:pt idx="3">
                  <c:v>93</c:v>
                </c:pt>
                <c:pt idx="4">
                  <c:v>40</c:v>
                </c:pt>
                <c:pt idx="5">
                  <c:v>0</c:v>
                </c:pt>
              </c:numCache>
            </c:numRef>
          </c:val>
          <c:smooth val="0"/>
          <c:extLst>
            <c:ext xmlns:c16="http://schemas.microsoft.com/office/drawing/2014/chart" uri="{C3380CC4-5D6E-409C-BE32-E72D297353CC}">
              <c16:uniqueId val="{00000000-BDD6-43D5-B66D-EC88D6B35EA6}"/>
            </c:ext>
          </c:extLst>
        </c:ser>
        <c:dLbls>
          <c:dLblPos val="t"/>
          <c:showLegendKey val="0"/>
          <c:showVal val="1"/>
          <c:showCatName val="0"/>
          <c:showSerName val="0"/>
          <c:showPercent val="0"/>
          <c:showBubbleSize val="0"/>
        </c:dLbls>
        <c:marker val="1"/>
        <c:smooth val="0"/>
        <c:axId val="226742928"/>
        <c:axId val="226744016"/>
      </c:lineChart>
      <c:catAx>
        <c:axId val="22674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226744016"/>
        <c:crosses val="autoZero"/>
        <c:auto val="1"/>
        <c:lblAlgn val="ctr"/>
        <c:lblOffset val="100"/>
        <c:noMultiLvlLbl val="0"/>
      </c:catAx>
      <c:valAx>
        <c:axId val="22674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r>
                  <a:rPr lang="en-US" altLang="zh-CN" sz="1100">
                    <a:solidFill>
                      <a:schemeClr val="tx1"/>
                    </a:solidFill>
                    <a:latin typeface="微软雅黑" panose="020B0503020204020204" pitchFamily="34" charset="-122"/>
                    <a:ea typeface="微软雅黑" panose="020B0503020204020204" pitchFamily="34" charset="-122"/>
                  </a:rPr>
                  <a:t>issue</a:t>
                </a:r>
                <a:r>
                  <a:rPr lang="zh-CN" altLang="en-US" sz="1100">
                    <a:solidFill>
                      <a:schemeClr val="tx1"/>
                    </a:solidFill>
                    <a:latin typeface="微软雅黑" panose="020B0503020204020204" pitchFamily="34" charset="-122"/>
                    <a:ea typeface="微软雅黑" panose="020B0503020204020204" pitchFamily="34" charset="-122"/>
                  </a:rPr>
                  <a:t>数量</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267429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9">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dk1">
                <a:lumMod val="65000"/>
                <a:lumOff val="35000"/>
              </a:schemeClr>
            </a:gs>
            <a:gs pos="100000">
              <a:schemeClr val="dk1">
                <a:lumMod val="75000"/>
                <a:lumOff val="25000"/>
              </a:schemeClr>
            </a:gs>
          </a:gsLst>
          <a:lin ang="10800000" scaled="0"/>
        </a:gradFill>
        <a:round/>
      </a:ln>
      <a:effectLst/>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06F70-84FD-4417-B8FB-806F18AE3D72}" type="datetimeFigureOut">
              <a:rPr lang="zh-CN" altLang="en-US" smtClean="0"/>
              <a:t>2023/9/25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801CC-331C-4812-B67C-9AE9B202E455}" type="slidenum">
              <a:rPr lang="zh-CN" altLang="en-US" smtClean="0"/>
              <a:t>‹#›</a:t>
            </a:fld>
            <a:endParaRPr lang="zh-CN" altLang="en-US"/>
          </a:p>
        </p:txBody>
      </p:sp>
    </p:spTree>
    <p:extLst>
      <p:ext uri="{BB962C8B-B14F-4D97-AF65-F5344CB8AC3E}">
        <p14:creationId xmlns:p14="http://schemas.microsoft.com/office/powerpoint/2010/main" val="164494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08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1AB3C-0CE8-4A00-A1E6-63DEA007E2E4}"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3907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1AB3C-0CE8-4A00-A1E6-63DEA007E2E4}"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6964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1AB3C-0CE8-4A00-A1E6-63DEA007E2E4}"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156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1AB3C-0CE8-4A00-A1E6-63DEA007E2E4}"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625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E801CC-331C-4812-B67C-9AE9B202E455}" type="slidenum">
              <a:rPr lang="zh-CN" altLang="en-US" smtClean="0"/>
              <a:t>8</a:t>
            </a:fld>
            <a:endParaRPr lang="zh-CN" altLang="en-US"/>
          </a:p>
        </p:txBody>
      </p:sp>
    </p:spTree>
    <p:extLst>
      <p:ext uri="{BB962C8B-B14F-4D97-AF65-F5344CB8AC3E}">
        <p14:creationId xmlns:p14="http://schemas.microsoft.com/office/powerpoint/2010/main" val="68479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E801CC-331C-4812-B67C-9AE9B202E455}" type="slidenum">
              <a:rPr lang="zh-CN" altLang="en-US" smtClean="0"/>
              <a:t>10</a:t>
            </a:fld>
            <a:endParaRPr lang="zh-CN" altLang="en-US"/>
          </a:p>
        </p:txBody>
      </p:sp>
    </p:spTree>
    <p:extLst>
      <p:ext uri="{BB962C8B-B14F-4D97-AF65-F5344CB8AC3E}">
        <p14:creationId xmlns:p14="http://schemas.microsoft.com/office/powerpoint/2010/main" val="407649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浅色）">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1053465-9117-4257-8AD2-2FFDD332D03D}"/>
              </a:ext>
            </a:extLst>
          </p:cNvPr>
          <p:cNvPicPr>
            <a:picLocks noChangeAspect="1"/>
          </p:cNvPicPr>
          <p:nvPr userDrawn="1"/>
        </p:nvPicPr>
        <p:blipFill>
          <a:blip r:embed="rId2"/>
          <a:stretch>
            <a:fillRect/>
          </a:stretch>
        </p:blipFill>
        <p:spPr>
          <a:xfrm>
            <a:off x="623321" y="3130104"/>
            <a:ext cx="2225816" cy="561467"/>
          </a:xfrm>
          <a:prstGeom prst="rect">
            <a:avLst/>
          </a:prstGeom>
        </p:spPr>
      </p:pic>
      <p:sp>
        <p:nvSpPr>
          <p:cNvPr id="10" name="标题 3">
            <a:extLst>
              <a:ext uri="{FF2B5EF4-FFF2-40B4-BE49-F238E27FC236}">
                <a16:creationId xmlns:a16="http://schemas.microsoft.com/office/drawing/2014/main" id="{10C61FE6-A433-47CF-AF72-79BB076C9F24}"/>
              </a:ext>
            </a:extLst>
          </p:cNvPr>
          <p:cNvSpPr>
            <a:spLocks noGrp="1"/>
          </p:cNvSpPr>
          <p:nvPr>
            <p:ph type="title" hasCustomPrompt="1"/>
          </p:nvPr>
        </p:nvSpPr>
        <p:spPr>
          <a:xfrm>
            <a:off x="623321" y="4037199"/>
            <a:ext cx="8928000" cy="720000"/>
          </a:xfrm>
          <a:prstGeom prst="rect">
            <a:avLst/>
          </a:prstGeom>
        </p:spPr>
        <p:txBody>
          <a:bodyPr/>
          <a:lstStyle/>
          <a:p>
            <a:r>
              <a:rPr kumimoji="1" lang="zh-CN" altLang="en-US" sz="4200" dirty="0">
                <a:latin typeface="Microsoft YaHei" panose="020B0503020204020204" pitchFamily="34" charset="-122"/>
                <a:ea typeface="Microsoft YaHei" panose="020B0503020204020204" pitchFamily="34" charset="-122"/>
              </a:rPr>
              <a:t>主标题内容文字区域</a:t>
            </a:r>
          </a:p>
        </p:txBody>
      </p:sp>
      <p:sp>
        <p:nvSpPr>
          <p:cNvPr id="12" name="文本占位符 19">
            <a:extLst>
              <a:ext uri="{FF2B5EF4-FFF2-40B4-BE49-F238E27FC236}">
                <a16:creationId xmlns:a16="http://schemas.microsoft.com/office/drawing/2014/main" id="{57343190-8AFD-4C4F-83E7-C7B97C170CF6}"/>
              </a:ext>
            </a:extLst>
          </p:cNvPr>
          <p:cNvSpPr>
            <a:spLocks noGrp="1"/>
          </p:cNvSpPr>
          <p:nvPr>
            <p:ph type="body" sz="quarter" idx="14" hasCustomPrompt="1"/>
          </p:nvPr>
        </p:nvSpPr>
        <p:spPr>
          <a:xfrm>
            <a:off x="623321" y="4914899"/>
            <a:ext cx="3600000" cy="324000"/>
          </a:xfrm>
          <a:prstGeom prst="rect">
            <a:avLst/>
          </a:prstGeom>
        </p:spPr>
        <p:txBody>
          <a:bodyPr>
            <a:normAutofit/>
          </a:bodyPr>
          <a:lstStyle>
            <a:lvl1pPr marL="0" indent="0">
              <a:buNone/>
              <a:defRPr sz="1500"/>
            </a:lvl1pPr>
          </a:lstStyle>
          <a:p>
            <a:pPr lvl="0"/>
            <a:r>
              <a:rPr lang="zh-CN" altLang="en-US" dirty="0"/>
              <a:t>部门：</a:t>
            </a:r>
            <a:endParaRPr lang="en-US" altLang="zh-CN" dirty="0"/>
          </a:p>
        </p:txBody>
      </p:sp>
      <p:sp>
        <p:nvSpPr>
          <p:cNvPr id="13" name="文本占位符 21">
            <a:extLst>
              <a:ext uri="{FF2B5EF4-FFF2-40B4-BE49-F238E27FC236}">
                <a16:creationId xmlns:a16="http://schemas.microsoft.com/office/drawing/2014/main" id="{9DDB8AC1-AF80-49B8-9ED4-8C3F93C3BB03}"/>
              </a:ext>
            </a:extLst>
          </p:cNvPr>
          <p:cNvSpPr>
            <a:spLocks noGrp="1"/>
          </p:cNvSpPr>
          <p:nvPr>
            <p:ph type="body" sz="quarter" idx="15" hasCustomPrompt="1"/>
          </p:nvPr>
        </p:nvSpPr>
        <p:spPr>
          <a:xfrm>
            <a:off x="623321" y="5286375"/>
            <a:ext cx="3600000" cy="276225"/>
          </a:xfrm>
          <a:prstGeom prst="rect">
            <a:avLst/>
          </a:prstGeom>
        </p:spPr>
        <p:txBody>
          <a:bodyPr>
            <a:noAutofit/>
          </a:bodyPr>
          <a:lstStyle>
            <a:lvl1pPr marL="0" indent="0">
              <a:buNone/>
              <a:defRPr sz="1500"/>
            </a:lvl1pPr>
          </a:lstStyle>
          <a:p>
            <a:pPr lvl="0"/>
            <a:r>
              <a:rPr lang="zh-CN" altLang="en-US" dirty="0"/>
              <a:t>汇报人：</a:t>
            </a:r>
          </a:p>
        </p:txBody>
      </p:sp>
    </p:spTree>
    <p:extLst>
      <p:ext uri="{BB962C8B-B14F-4D97-AF65-F5344CB8AC3E}">
        <p14:creationId xmlns:p14="http://schemas.microsoft.com/office/powerpoint/2010/main" val="230606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攀登">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8646" y="907093"/>
            <a:ext cx="6557247" cy="690255"/>
          </a:xfrm>
          <a:prstGeom prst="rect">
            <a:avLst/>
          </a:prstGeom>
        </p:spPr>
        <p:txBody>
          <a:bodyPr lIns="0" tIns="0" rIns="0" bIns="0" anchor="t">
            <a:normAutofit/>
          </a:bodyPr>
          <a:lstStyle>
            <a:lvl1pPr algn="l">
              <a:defRPr sz="3199"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6733" y="1657695"/>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a16="http://schemas.microsoft.com/office/drawing/2014/main" id="{6BB7B2F8-0AF7-D04F-81DD-52FDB6B7326C}"/>
              </a:ext>
            </a:extLst>
          </p:cNvPr>
          <p:cNvSpPr>
            <a:spLocks noGrp="1"/>
          </p:cNvSpPr>
          <p:nvPr>
            <p:ph type="body" sz="quarter" idx="10" hasCustomPrompt="1"/>
          </p:nvPr>
        </p:nvSpPr>
        <p:spPr>
          <a:xfrm>
            <a:off x="928897" y="1949372"/>
            <a:ext cx="6533290" cy="643926"/>
          </a:xfrm>
          <a:prstGeom prst="rect">
            <a:avLst/>
          </a:prstGeom>
        </p:spPr>
        <p:txBody>
          <a:bodyPr lIns="0" tIns="0" rIns="0" bIns="0"/>
          <a:lstStyle>
            <a:lvl1pPr>
              <a:defRPr sz="1399">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462D1BCC-0781-514D-8FE8-12F4AF64BC39}"/>
              </a:ext>
            </a:extLst>
          </p:cNvPr>
          <p:cNvSpPr>
            <a:spLocks noGrp="1"/>
          </p:cNvSpPr>
          <p:nvPr>
            <p:ph type="body" sz="quarter" idx="11"/>
          </p:nvPr>
        </p:nvSpPr>
        <p:spPr>
          <a:xfrm>
            <a:off x="913231" y="6227191"/>
            <a:ext cx="1616538"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11" y="272813"/>
            <a:ext cx="2371038" cy="779103"/>
          </a:xfrm>
          <a:prstGeom prst="rect">
            <a:avLst/>
          </a:prstGeom>
        </p:spPr>
      </p:pic>
    </p:spTree>
    <p:extLst>
      <p:ext uri="{BB962C8B-B14F-4D97-AF65-F5344CB8AC3E}">
        <p14:creationId xmlns:p14="http://schemas.microsoft.com/office/powerpoint/2010/main" val="2589960066"/>
      </p:ext>
    </p:extLst>
  </p:cSld>
  <p:clrMapOvr>
    <a:masterClrMapping/>
  </p:clrMapOvr>
  <p:extLst mod="1">
    <p:ext uri="{DCECCB84-F9BA-43D5-87BE-67443E8EF086}">
      <p15:sldGuideLst xmlns:p15="http://schemas.microsoft.com/office/powerpoint/2012/main">
        <p15:guide id="1" orient="horz" pos="34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ctr">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id="{CA8B3F0C-616F-224A-B32F-9F9BF5EEE1BC}"/>
              </a:ext>
            </a:extLst>
          </p:cNvPr>
          <p:cNvSpPr>
            <a:spLocks noGrp="1"/>
          </p:cNvSpPr>
          <p:nvPr>
            <p:ph idx="12"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328894" marR="0" indent="-168208"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icrosoft YaHei" panose="020B0503020204020204" pitchFamily="34" charset="-122"/>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icrosoft YaHei" panose="020B0503020204020204" pitchFamily="34" charset="-122"/>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dirty="0"/>
              <a:t>单击此处添加文本</a:t>
            </a:r>
            <a:endParaRPr lang="en-US" dirty="0"/>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zh-CN" altLang="en-US" dirty="0"/>
              <a:t>单击此处添加文本</a:t>
            </a:r>
            <a:endParaRPr lang="en-US" dirty="0"/>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zh-CN" altLang="en-US" dirty="0"/>
              <a:t>单击此处添加文本</a:t>
            </a:r>
            <a:endParaRPr lang="en-US" dirty="0"/>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Tree>
    <p:extLst>
      <p:ext uri="{BB962C8B-B14F-4D97-AF65-F5344CB8AC3E}">
        <p14:creationId xmlns:p14="http://schemas.microsoft.com/office/powerpoint/2010/main" val="1714565569"/>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rgbClr val="FFFFFF"/>
        </a:solidFill>
        <a:effectLst/>
      </p:bgPr>
    </p:bg>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1074" name="think-cell Slide" r:id="rId4" imgW="270" imgH="270" progId="TCLayout.ActiveDocument.1">
                  <p:embed/>
                </p:oleObj>
              </mc:Choice>
              <mc:Fallback>
                <p:oleObj name="think-cell Slide" r:id="rId4" imgW="270" imgH="270" progId="TCLayout.ActiveDocument.1">
                  <p:embed/>
                  <p:pic>
                    <p:nvPicPr>
                      <p:cNvPr id="4" name="对象 3" hidden="1"/>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2" name="标题 1"/>
          <p:cNvSpPr>
            <a:spLocks noGrp="1"/>
          </p:cNvSpPr>
          <p:nvPr>
            <p:ph type="ctrTitle" hasCustomPrompt="1"/>
          </p:nvPr>
        </p:nvSpPr>
        <p:spPr>
          <a:xfrm>
            <a:off x="430784" y="272677"/>
            <a:ext cx="11330432" cy="682064"/>
          </a:xfrm>
          <a:prstGeom prst="rect">
            <a:avLst/>
          </a:prstGeom>
        </p:spPr>
        <p:txBody>
          <a:bodyPr anchor="ctr">
            <a:noAutofit/>
          </a:bodyPr>
          <a:lstStyle>
            <a:lvl1pPr>
              <a:defRPr lang="en-US" altLang="zh-CN" sz="3199" b="1" dirty="0" smtClean="0">
                <a:solidFill>
                  <a:srgbClr val="990000"/>
                </a:solidFill>
                <a:latin typeface="微软雅黑" panose="020B0503020204020204" pitchFamily="34" charset="-122"/>
                <a:ea typeface="微软雅黑" panose="020B0503020204020204" pitchFamily="34" charset="-122"/>
              </a:defRPr>
            </a:lvl1pPr>
          </a:lstStyle>
          <a:p>
            <a:pPr marL="0" lvl="0" defTabSz="1218224"/>
            <a:r>
              <a:rPr lang="en-US" altLang="zh-CN" dirty="0"/>
              <a:t>TaiShan</a:t>
            </a:r>
          </a:p>
        </p:txBody>
      </p:sp>
      <p:sp>
        <p:nvSpPr>
          <p:cNvPr id="3" name="副标题 2"/>
          <p:cNvSpPr>
            <a:spLocks noGrp="1"/>
          </p:cNvSpPr>
          <p:nvPr>
            <p:ph type="subTitle" idx="1" hasCustomPrompt="1"/>
          </p:nvPr>
        </p:nvSpPr>
        <p:spPr>
          <a:xfrm>
            <a:off x="430784" y="1500855"/>
            <a:ext cx="11342600" cy="4800000"/>
          </a:xfrm>
          <a:prstGeom prst="rect">
            <a:avLst/>
          </a:prstGeom>
        </p:spPr>
        <p:txBody>
          <a:bodyPr>
            <a:normAutofit/>
          </a:bodyPr>
          <a:lstStyle>
            <a:lvl1pPr marL="0" marR="0" indent="0" algn="l" defTabSz="1218590" rtl="0" eaLnBrk="1" fontAlgn="auto" latinLnBrk="0" hangingPunct="1">
              <a:lnSpc>
                <a:spcPct val="100000"/>
              </a:lnSpc>
              <a:spcBef>
                <a:spcPct val="20000"/>
              </a:spcBef>
              <a:spcAft>
                <a:spcPts val="0"/>
              </a:spcAft>
              <a:buClrTx/>
              <a:buSzTx/>
              <a:buFont typeface="Arial" pitchFamily="34" charset="0"/>
              <a:buNone/>
              <a:tabLst/>
              <a:defRPr sz="1600" baseline="0">
                <a:solidFill>
                  <a:schemeClr val="tx1"/>
                </a:solidFill>
                <a:latin typeface="微软雅黑" panose="020B0503020204020204" pitchFamily="34" charset="-122"/>
                <a:ea typeface="微软雅黑" panose="020B0503020204020204" pitchFamily="34" charset="-122"/>
              </a:defRPr>
            </a:lvl1pPr>
            <a:lvl2pPr marL="609295" indent="0" algn="ctr">
              <a:buNone/>
              <a:defRPr>
                <a:solidFill>
                  <a:schemeClr val="tx1">
                    <a:tint val="75000"/>
                  </a:schemeClr>
                </a:solidFill>
              </a:defRPr>
            </a:lvl2pPr>
            <a:lvl3pPr marL="1218590" indent="0" algn="ctr">
              <a:buNone/>
              <a:defRPr>
                <a:solidFill>
                  <a:schemeClr val="tx1">
                    <a:tint val="75000"/>
                  </a:schemeClr>
                </a:solidFill>
              </a:defRPr>
            </a:lvl3pPr>
            <a:lvl4pPr marL="1827885" indent="0" algn="ctr">
              <a:buNone/>
              <a:defRPr>
                <a:solidFill>
                  <a:schemeClr val="tx1">
                    <a:tint val="75000"/>
                  </a:schemeClr>
                </a:solidFill>
              </a:defRPr>
            </a:lvl4pPr>
            <a:lvl5pPr marL="2437181" indent="0" algn="ctr">
              <a:buNone/>
              <a:defRPr>
                <a:solidFill>
                  <a:schemeClr val="tx1">
                    <a:tint val="75000"/>
                  </a:schemeClr>
                </a:solidFill>
              </a:defRPr>
            </a:lvl5pPr>
            <a:lvl6pPr marL="3046476" indent="0" algn="ctr">
              <a:buNone/>
              <a:defRPr>
                <a:solidFill>
                  <a:schemeClr val="tx1">
                    <a:tint val="75000"/>
                  </a:schemeClr>
                </a:solidFill>
              </a:defRPr>
            </a:lvl6pPr>
            <a:lvl7pPr marL="3655772" indent="0" algn="ctr">
              <a:buNone/>
              <a:defRPr>
                <a:solidFill>
                  <a:schemeClr val="tx1">
                    <a:tint val="75000"/>
                  </a:schemeClr>
                </a:solidFill>
              </a:defRPr>
            </a:lvl7pPr>
            <a:lvl8pPr marL="4265066" indent="0" algn="ctr">
              <a:buNone/>
              <a:defRPr>
                <a:solidFill>
                  <a:schemeClr val="tx1">
                    <a:tint val="75000"/>
                  </a:schemeClr>
                </a:solidFill>
              </a:defRPr>
            </a:lvl8pPr>
            <a:lvl9pPr marL="4874361" indent="0" algn="ctr">
              <a:buNone/>
              <a:defRPr>
                <a:solidFill>
                  <a:schemeClr val="tx1">
                    <a:tint val="75000"/>
                  </a:schemeClr>
                </a:solidFill>
              </a:defRPr>
            </a:lvl9pPr>
          </a:lstStyle>
          <a:p>
            <a:r>
              <a:rPr lang="en-US" altLang="zh-CN" dirty="0"/>
              <a:t>Copy text in Arial bold 18-32 point </a:t>
            </a:r>
          </a:p>
        </p:txBody>
      </p:sp>
      <p:sp>
        <p:nvSpPr>
          <p:cNvPr id="10" name="矩形 9"/>
          <p:cNvSpPr/>
          <p:nvPr userDrawn="1"/>
        </p:nvSpPr>
        <p:spPr>
          <a:xfrm>
            <a:off x="12242941" y="4032961"/>
            <a:ext cx="239054" cy="113624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90"/>
            <a:endParaRPr lang="zh-CN" altLang="en-US" sz="2397">
              <a:solidFill>
                <a:prstClr val="white"/>
              </a:solidFill>
            </a:endParaRPr>
          </a:p>
        </p:txBody>
      </p:sp>
      <p:sp>
        <p:nvSpPr>
          <p:cNvPr id="11" name="矩形 10"/>
          <p:cNvSpPr/>
          <p:nvPr userDrawn="1"/>
        </p:nvSpPr>
        <p:spPr>
          <a:xfrm>
            <a:off x="12242941" y="2775342"/>
            <a:ext cx="239054" cy="1136242"/>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90"/>
            <a:endParaRPr lang="zh-CN" altLang="en-US" sz="2397">
              <a:solidFill>
                <a:prstClr val="white"/>
              </a:solidFill>
            </a:endParaRPr>
          </a:p>
        </p:txBody>
      </p:sp>
      <p:sp>
        <p:nvSpPr>
          <p:cNvPr id="12" name="矩形 11"/>
          <p:cNvSpPr/>
          <p:nvPr userDrawn="1"/>
        </p:nvSpPr>
        <p:spPr>
          <a:xfrm>
            <a:off x="12242941" y="1517722"/>
            <a:ext cx="239054" cy="1136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90"/>
            <a:endParaRPr lang="zh-CN" altLang="en-US" sz="2397">
              <a:solidFill>
                <a:prstClr val="white"/>
              </a:solidFill>
            </a:endParaRPr>
          </a:p>
        </p:txBody>
      </p:sp>
      <p:sp>
        <p:nvSpPr>
          <p:cNvPr id="8" name="文本框 7"/>
          <p:cNvSpPr txBox="1"/>
          <p:nvPr userDrawn="1"/>
        </p:nvSpPr>
        <p:spPr>
          <a:xfrm rot="2609338">
            <a:off x="10098088" y="880594"/>
            <a:ext cx="2743200" cy="461665"/>
          </a:xfrm>
          <a:prstGeom prst="rect">
            <a:avLst/>
          </a:prstGeom>
          <a:noFill/>
          <a:ln w="38100">
            <a:solidFill>
              <a:srgbClr val="FF0000"/>
            </a:solidFill>
          </a:ln>
        </p:spPr>
        <p:txBody>
          <a:bodyPr wrap="square" rtlCol="0">
            <a:spAutoFit/>
          </a:bodyPr>
          <a:lstStyle/>
          <a:p>
            <a:pPr algn="ctr"/>
            <a:r>
              <a:rPr lang="zh-CN" altLang="en-US" sz="2398" dirty="0">
                <a:solidFill>
                  <a:srgbClr val="1D1D1A"/>
                </a:solidFill>
                <a:latin typeface="微软雅黑" panose="020B0503020204020204" pitchFamily="34" charset="-122"/>
                <a:ea typeface="微软雅黑" panose="020B0503020204020204" pitchFamily="34" charset="-122"/>
              </a:rPr>
              <a:t>仅供内部参考</a:t>
            </a:r>
          </a:p>
        </p:txBody>
      </p:sp>
    </p:spTree>
    <p:extLst>
      <p:ext uri="{BB962C8B-B14F-4D97-AF65-F5344CB8AC3E}">
        <p14:creationId xmlns:p14="http://schemas.microsoft.com/office/powerpoint/2010/main" val="246253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标题幻灯片">
    <p:bg>
      <p:bgPr>
        <a:solidFill>
          <a:srgbClr val="FFFFFF"/>
        </a:solidFill>
        <a:effectLst/>
      </p:bgPr>
    </p:bg>
    <p:spTree>
      <p:nvGrpSpPr>
        <p:cNvPr id="1" name=""/>
        <p:cNvGrpSpPr/>
        <p:nvPr/>
      </p:nvGrpSpPr>
      <p:grpSpPr>
        <a:xfrm>
          <a:off x="0" y="0"/>
          <a:ext cx="0" cy="0"/>
          <a:chOff x="0" y="0"/>
          <a:chExt cx="0" cy="0"/>
        </a:xfrm>
      </p:grpSpPr>
      <p:sp>
        <p:nvSpPr>
          <p:cNvPr id="9" name="文本框 8"/>
          <p:cNvSpPr txBox="1"/>
          <p:nvPr userDrawn="1"/>
        </p:nvSpPr>
        <p:spPr>
          <a:xfrm>
            <a:off x="1491931" y="2207012"/>
            <a:ext cx="2743200" cy="461665"/>
          </a:xfrm>
          <a:prstGeom prst="rect">
            <a:avLst/>
          </a:prstGeom>
          <a:noFill/>
          <a:ln w="38100">
            <a:solidFill>
              <a:schemeClr val="bg2"/>
            </a:solidFill>
          </a:ln>
        </p:spPr>
        <p:txBody>
          <a:bodyPr wrap="square" rtlCol="0">
            <a:spAutoFit/>
          </a:bodyPr>
          <a:lstStyle/>
          <a:p>
            <a:pPr algn="ctr"/>
            <a:r>
              <a:rPr lang="zh-CN" altLang="en-US" sz="2398" dirty="0">
                <a:solidFill>
                  <a:srgbClr val="EBEBEB"/>
                </a:solidFill>
                <a:latin typeface="微软雅黑" panose="020B0503020204020204" pitchFamily="34" charset="-122"/>
                <a:ea typeface="微软雅黑" panose="020B0503020204020204" pitchFamily="34" charset="-122"/>
              </a:rPr>
              <a:t>仅供内部参考</a:t>
            </a:r>
          </a:p>
        </p:txBody>
      </p:sp>
      <p:sp>
        <p:nvSpPr>
          <p:cNvPr id="13" name="文本框 12"/>
          <p:cNvSpPr txBox="1"/>
          <p:nvPr userDrawn="1"/>
        </p:nvSpPr>
        <p:spPr>
          <a:xfrm>
            <a:off x="6921410" y="2207011"/>
            <a:ext cx="2743200" cy="461665"/>
          </a:xfrm>
          <a:prstGeom prst="rect">
            <a:avLst/>
          </a:prstGeom>
          <a:noFill/>
          <a:ln w="38100">
            <a:solidFill>
              <a:schemeClr val="bg2"/>
            </a:solidFill>
          </a:ln>
        </p:spPr>
        <p:txBody>
          <a:bodyPr wrap="square" rtlCol="0">
            <a:spAutoFit/>
          </a:bodyPr>
          <a:lstStyle/>
          <a:p>
            <a:pPr algn="ctr"/>
            <a:r>
              <a:rPr lang="zh-CN" altLang="en-US" sz="2398" dirty="0">
                <a:solidFill>
                  <a:srgbClr val="EBEBEB"/>
                </a:solidFill>
                <a:latin typeface="微软雅黑" panose="020B0503020204020204" pitchFamily="34" charset="-122"/>
                <a:ea typeface="微软雅黑" panose="020B0503020204020204" pitchFamily="34" charset="-122"/>
              </a:rPr>
              <a:t>仅供内部参考</a:t>
            </a:r>
          </a:p>
        </p:txBody>
      </p:sp>
      <p:sp>
        <p:nvSpPr>
          <p:cNvPr id="14" name="文本框 13"/>
          <p:cNvSpPr txBox="1"/>
          <p:nvPr userDrawn="1"/>
        </p:nvSpPr>
        <p:spPr>
          <a:xfrm>
            <a:off x="4178210" y="4133563"/>
            <a:ext cx="2743200" cy="461665"/>
          </a:xfrm>
          <a:prstGeom prst="rect">
            <a:avLst/>
          </a:prstGeom>
          <a:noFill/>
          <a:ln w="38100">
            <a:solidFill>
              <a:schemeClr val="bg2"/>
            </a:solidFill>
          </a:ln>
        </p:spPr>
        <p:txBody>
          <a:bodyPr wrap="square" rtlCol="0">
            <a:spAutoFit/>
          </a:bodyPr>
          <a:lstStyle/>
          <a:p>
            <a:pPr algn="ctr"/>
            <a:r>
              <a:rPr lang="zh-CN" altLang="en-US" sz="2398" dirty="0">
                <a:solidFill>
                  <a:srgbClr val="EBEBEB"/>
                </a:solidFill>
                <a:latin typeface="微软雅黑" panose="020B0503020204020204" pitchFamily="34" charset="-122"/>
                <a:ea typeface="微软雅黑" panose="020B0503020204020204" pitchFamily="34" charset="-122"/>
              </a:rPr>
              <a:t>仅供内部参考</a:t>
            </a:r>
          </a:p>
        </p:txBody>
      </p:sp>
      <p:sp>
        <p:nvSpPr>
          <p:cNvPr id="15" name="文本框 14"/>
          <p:cNvSpPr txBox="1"/>
          <p:nvPr userDrawn="1"/>
        </p:nvSpPr>
        <p:spPr>
          <a:xfrm>
            <a:off x="9607689" y="4133562"/>
            <a:ext cx="2743200" cy="461665"/>
          </a:xfrm>
          <a:prstGeom prst="rect">
            <a:avLst/>
          </a:prstGeom>
          <a:noFill/>
          <a:ln w="38100">
            <a:solidFill>
              <a:schemeClr val="bg2"/>
            </a:solidFill>
          </a:ln>
        </p:spPr>
        <p:txBody>
          <a:bodyPr wrap="square" rtlCol="0">
            <a:spAutoFit/>
          </a:bodyPr>
          <a:lstStyle/>
          <a:p>
            <a:pPr algn="ctr"/>
            <a:r>
              <a:rPr lang="zh-CN" altLang="en-US" sz="2398" dirty="0">
                <a:solidFill>
                  <a:srgbClr val="EBEBEB"/>
                </a:solidFill>
                <a:latin typeface="微软雅黑" panose="020B0503020204020204" pitchFamily="34" charset="-122"/>
                <a:ea typeface="微软雅黑" panose="020B0503020204020204" pitchFamily="34" charset="-122"/>
              </a:rPr>
              <a:t>仅供内部参考</a:t>
            </a:r>
          </a:p>
        </p:txBody>
      </p:sp>
      <p:sp>
        <p:nvSpPr>
          <p:cNvPr id="16" name="文本框 15"/>
          <p:cNvSpPr txBox="1"/>
          <p:nvPr userDrawn="1"/>
        </p:nvSpPr>
        <p:spPr>
          <a:xfrm>
            <a:off x="1491931" y="5829278"/>
            <a:ext cx="2743200" cy="461665"/>
          </a:xfrm>
          <a:prstGeom prst="rect">
            <a:avLst/>
          </a:prstGeom>
          <a:noFill/>
          <a:ln w="38100">
            <a:solidFill>
              <a:schemeClr val="bg2"/>
            </a:solidFill>
          </a:ln>
        </p:spPr>
        <p:txBody>
          <a:bodyPr wrap="square" rtlCol="0">
            <a:spAutoFit/>
          </a:bodyPr>
          <a:lstStyle/>
          <a:p>
            <a:pPr algn="ctr"/>
            <a:r>
              <a:rPr lang="zh-CN" altLang="en-US" sz="2398" dirty="0">
                <a:solidFill>
                  <a:srgbClr val="EBEBEB"/>
                </a:solidFill>
                <a:latin typeface="微软雅黑" panose="020B0503020204020204" pitchFamily="34" charset="-122"/>
                <a:ea typeface="微软雅黑" panose="020B0503020204020204" pitchFamily="34" charset="-122"/>
              </a:rPr>
              <a:t>仅供内部参考</a:t>
            </a:r>
          </a:p>
        </p:txBody>
      </p:sp>
      <p:sp>
        <p:nvSpPr>
          <p:cNvPr id="17" name="文本框 16"/>
          <p:cNvSpPr txBox="1"/>
          <p:nvPr userDrawn="1"/>
        </p:nvSpPr>
        <p:spPr>
          <a:xfrm>
            <a:off x="6921410" y="5829277"/>
            <a:ext cx="2743200" cy="461665"/>
          </a:xfrm>
          <a:prstGeom prst="rect">
            <a:avLst/>
          </a:prstGeom>
          <a:noFill/>
          <a:ln w="38100">
            <a:solidFill>
              <a:schemeClr val="bg2"/>
            </a:solidFill>
          </a:ln>
        </p:spPr>
        <p:txBody>
          <a:bodyPr wrap="square" rtlCol="0">
            <a:spAutoFit/>
          </a:bodyPr>
          <a:lstStyle/>
          <a:p>
            <a:pPr algn="ctr"/>
            <a:r>
              <a:rPr lang="zh-CN" altLang="en-US" sz="2398" dirty="0">
                <a:solidFill>
                  <a:srgbClr val="EBEBEB"/>
                </a:solidFill>
                <a:latin typeface="微软雅黑" panose="020B0503020204020204" pitchFamily="34" charset="-122"/>
                <a:ea typeface="微软雅黑" panose="020B0503020204020204" pitchFamily="34" charset="-122"/>
              </a:rPr>
              <a:t>仅供内部参考</a:t>
            </a:r>
          </a:p>
        </p:txBody>
      </p:sp>
      <p:graphicFrame>
        <p:nvGraphicFramePr>
          <p:cNvPr id="4" name="对象 3"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2098" name="think-cell Slide" r:id="rId4" imgW="270" imgH="270" progId="TCLayout.ActiveDocument.1">
                  <p:embed/>
                </p:oleObj>
              </mc:Choice>
              <mc:Fallback>
                <p:oleObj name="think-cell Slide" r:id="rId4" imgW="270" imgH="270" progId="TCLayout.ActiveDocument.1">
                  <p:embed/>
                  <p:pic>
                    <p:nvPicPr>
                      <p:cNvPr id="4" name="对象 3" hidden="1"/>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2" name="标题 1"/>
          <p:cNvSpPr>
            <a:spLocks noGrp="1"/>
          </p:cNvSpPr>
          <p:nvPr>
            <p:ph type="ctrTitle" hasCustomPrompt="1"/>
          </p:nvPr>
        </p:nvSpPr>
        <p:spPr>
          <a:xfrm>
            <a:off x="430784" y="272677"/>
            <a:ext cx="11330432" cy="682064"/>
          </a:xfrm>
          <a:prstGeom prst="rect">
            <a:avLst/>
          </a:prstGeom>
        </p:spPr>
        <p:txBody>
          <a:bodyPr anchor="ctr">
            <a:noAutofit/>
          </a:bodyPr>
          <a:lstStyle>
            <a:lvl1pPr>
              <a:defRPr lang="en-US" altLang="zh-CN" sz="3199" b="1" dirty="0" smtClean="0">
                <a:solidFill>
                  <a:srgbClr val="990000"/>
                </a:solidFill>
                <a:latin typeface="微软雅黑" panose="020B0503020204020204" pitchFamily="34" charset="-122"/>
                <a:ea typeface="微软雅黑" panose="020B0503020204020204" pitchFamily="34" charset="-122"/>
              </a:defRPr>
            </a:lvl1pPr>
          </a:lstStyle>
          <a:p>
            <a:pPr marL="0" lvl="0" defTabSz="1218224"/>
            <a:r>
              <a:rPr lang="en-US" altLang="zh-CN" dirty="0"/>
              <a:t>TaiShan</a:t>
            </a:r>
          </a:p>
        </p:txBody>
      </p:sp>
      <p:sp>
        <p:nvSpPr>
          <p:cNvPr id="3" name="副标题 2"/>
          <p:cNvSpPr>
            <a:spLocks noGrp="1"/>
          </p:cNvSpPr>
          <p:nvPr>
            <p:ph type="subTitle" idx="1" hasCustomPrompt="1"/>
          </p:nvPr>
        </p:nvSpPr>
        <p:spPr>
          <a:xfrm>
            <a:off x="430784" y="1500855"/>
            <a:ext cx="11342600" cy="4800000"/>
          </a:xfrm>
          <a:prstGeom prst="rect">
            <a:avLst/>
          </a:prstGeom>
        </p:spPr>
        <p:txBody>
          <a:bodyPr>
            <a:normAutofit/>
          </a:bodyPr>
          <a:lstStyle>
            <a:lvl1pPr marL="0" marR="0" indent="0" algn="l" defTabSz="1218590" rtl="0" eaLnBrk="1" fontAlgn="auto" latinLnBrk="0" hangingPunct="1">
              <a:lnSpc>
                <a:spcPct val="100000"/>
              </a:lnSpc>
              <a:spcBef>
                <a:spcPct val="20000"/>
              </a:spcBef>
              <a:spcAft>
                <a:spcPts val="0"/>
              </a:spcAft>
              <a:buClrTx/>
              <a:buSzTx/>
              <a:buFont typeface="Arial" pitchFamily="34" charset="0"/>
              <a:buNone/>
              <a:tabLst/>
              <a:defRPr sz="1600" baseline="0">
                <a:solidFill>
                  <a:schemeClr val="tx1"/>
                </a:solidFill>
                <a:latin typeface="微软雅黑" panose="020B0503020204020204" pitchFamily="34" charset="-122"/>
                <a:ea typeface="微软雅黑" panose="020B0503020204020204" pitchFamily="34" charset="-122"/>
              </a:defRPr>
            </a:lvl1pPr>
            <a:lvl2pPr marL="609295" indent="0" algn="ctr">
              <a:buNone/>
              <a:defRPr>
                <a:solidFill>
                  <a:schemeClr val="tx1">
                    <a:tint val="75000"/>
                  </a:schemeClr>
                </a:solidFill>
              </a:defRPr>
            </a:lvl2pPr>
            <a:lvl3pPr marL="1218590" indent="0" algn="ctr">
              <a:buNone/>
              <a:defRPr>
                <a:solidFill>
                  <a:schemeClr val="tx1">
                    <a:tint val="75000"/>
                  </a:schemeClr>
                </a:solidFill>
              </a:defRPr>
            </a:lvl3pPr>
            <a:lvl4pPr marL="1827885" indent="0" algn="ctr">
              <a:buNone/>
              <a:defRPr>
                <a:solidFill>
                  <a:schemeClr val="tx1">
                    <a:tint val="75000"/>
                  </a:schemeClr>
                </a:solidFill>
              </a:defRPr>
            </a:lvl4pPr>
            <a:lvl5pPr marL="2437181" indent="0" algn="ctr">
              <a:buNone/>
              <a:defRPr>
                <a:solidFill>
                  <a:schemeClr val="tx1">
                    <a:tint val="75000"/>
                  </a:schemeClr>
                </a:solidFill>
              </a:defRPr>
            </a:lvl5pPr>
            <a:lvl6pPr marL="3046476" indent="0" algn="ctr">
              <a:buNone/>
              <a:defRPr>
                <a:solidFill>
                  <a:schemeClr val="tx1">
                    <a:tint val="75000"/>
                  </a:schemeClr>
                </a:solidFill>
              </a:defRPr>
            </a:lvl6pPr>
            <a:lvl7pPr marL="3655772" indent="0" algn="ctr">
              <a:buNone/>
              <a:defRPr>
                <a:solidFill>
                  <a:schemeClr val="tx1">
                    <a:tint val="75000"/>
                  </a:schemeClr>
                </a:solidFill>
              </a:defRPr>
            </a:lvl7pPr>
            <a:lvl8pPr marL="4265066" indent="0" algn="ctr">
              <a:buNone/>
              <a:defRPr>
                <a:solidFill>
                  <a:schemeClr val="tx1">
                    <a:tint val="75000"/>
                  </a:schemeClr>
                </a:solidFill>
              </a:defRPr>
            </a:lvl8pPr>
            <a:lvl9pPr marL="4874361" indent="0" algn="ctr">
              <a:buNone/>
              <a:defRPr>
                <a:solidFill>
                  <a:schemeClr val="tx1">
                    <a:tint val="75000"/>
                  </a:schemeClr>
                </a:solidFill>
              </a:defRPr>
            </a:lvl9pPr>
          </a:lstStyle>
          <a:p>
            <a:r>
              <a:rPr lang="en-US" altLang="zh-CN" dirty="0"/>
              <a:t>Copy text in Arial bold 18-32 point </a:t>
            </a:r>
          </a:p>
        </p:txBody>
      </p:sp>
      <p:sp>
        <p:nvSpPr>
          <p:cNvPr id="10" name="矩形 9"/>
          <p:cNvSpPr/>
          <p:nvPr userDrawn="1"/>
        </p:nvSpPr>
        <p:spPr>
          <a:xfrm>
            <a:off x="12242941" y="4032961"/>
            <a:ext cx="239054" cy="113624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90"/>
            <a:endParaRPr lang="zh-CN" altLang="en-US" sz="2397">
              <a:solidFill>
                <a:prstClr val="white"/>
              </a:solidFill>
            </a:endParaRPr>
          </a:p>
        </p:txBody>
      </p:sp>
      <p:sp>
        <p:nvSpPr>
          <p:cNvPr id="11" name="矩形 10"/>
          <p:cNvSpPr/>
          <p:nvPr userDrawn="1"/>
        </p:nvSpPr>
        <p:spPr>
          <a:xfrm>
            <a:off x="12242941" y="2775342"/>
            <a:ext cx="239054" cy="1136242"/>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90"/>
            <a:endParaRPr lang="zh-CN" altLang="en-US" sz="2397">
              <a:solidFill>
                <a:prstClr val="white"/>
              </a:solidFill>
            </a:endParaRPr>
          </a:p>
        </p:txBody>
      </p:sp>
      <p:sp>
        <p:nvSpPr>
          <p:cNvPr id="12" name="矩形 11"/>
          <p:cNvSpPr/>
          <p:nvPr userDrawn="1"/>
        </p:nvSpPr>
        <p:spPr>
          <a:xfrm>
            <a:off x="12242941" y="1517722"/>
            <a:ext cx="239054" cy="1136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90"/>
            <a:endParaRPr lang="zh-CN" altLang="en-US" sz="2397">
              <a:solidFill>
                <a:prstClr val="white"/>
              </a:solidFill>
            </a:endParaRPr>
          </a:p>
        </p:txBody>
      </p:sp>
    </p:spTree>
    <p:extLst>
      <p:ext uri="{BB962C8B-B14F-4D97-AF65-F5344CB8AC3E}">
        <p14:creationId xmlns:p14="http://schemas.microsoft.com/office/powerpoint/2010/main" val="213892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249" y="1402068"/>
            <a:ext cx="3919503" cy="854717"/>
          </a:xfrm>
          <a:prstGeom prst="rect">
            <a:avLst/>
          </a:prstGeom>
          <a:noFill/>
        </p:spPr>
        <p:txBody>
          <a:bodyPr wrap="square" rtlCol="0">
            <a:spAutoFit/>
          </a:bodyPr>
          <a:lstStyle/>
          <a:p>
            <a:pPr defTabSz="913747"/>
            <a:r>
              <a:rPr lang="en-US" sz="4797" dirty="0">
                <a:solidFill>
                  <a:srgbClr val="1D1D1A"/>
                </a:solidFill>
              </a:rPr>
              <a:t>Thank you.</a:t>
            </a:r>
          </a:p>
        </p:txBody>
      </p:sp>
    </p:spTree>
    <p:extLst>
      <p:ext uri="{BB962C8B-B14F-4D97-AF65-F5344CB8AC3E}">
        <p14:creationId xmlns:p14="http://schemas.microsoft.com/office/powerpoint/2010/main" val="143272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39352" y="68626"/>
            <a:ext cx="10280651" cy="586712"/>
          </a:xfrm>
          <a:prstGeom prst="rect">
            <a:avLst/>
          </a:prstGeom>
        </p:spPr>
        <p:txBody>
          <a:bodyPr/>
          <a:lstStyle>
            <a:lvl1pPr>
              <a:defRPr>
                <a:latin typeface="黑体" pitchFamily="2" charset="-122"/>
                <a:ea typeface="黑体" pitchFamily="2" charset="-122"/>
              </a:defRPr>
            </a:lvl1pPr>
          </a:lstStyle>
          <a:p>
            <a:r>
              <a:rPr lang="zh-CN" altLang="en-US"/>
              <a:t>单击此处编辑母版标题样式</a:t>
            </a:r>
          </a:p>
        </p:txBody>
      </p:sp>
      <p:sp>
        <p:nvSpPr>
          <p:cNvPr id="3" name="内容占位符 2"/>
          <p:cNvSpPr>
            <a:spLocks noGrp="1"/>
          </p:cNvSpPr>
          <p:nvPr>
            <p:ph idx="1"/>
          </p:nvPr>
        </p:nvSpPr>
        <p:spPr>
          <a:xfrm>
            <a:off x="986366" y="893767"/>
            <a:ext cx="10280651" cy="530542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xfrm>
            <a:off x="7905764" y="6269038"/>
            <a:ext cx="1409700" cy="457200"/>
          </a:xfrm>
          <a:prstGeom prst="rect">
            <a:avLst/>
          </a:prstGeom>
        </p:spPr>
        <p:txBody>
          <a:bodyPr/>
          <a:lstStyle>
            <a:lvl1pPr>
              <a:defRPr>
                <a:ea typeface="宋体" pitchFamily="2" charset="-122"/>
              </a:defRPr>
            </a:lvl1pPr>
          </a:lstStyle>
          <a:p>
            <a:pPr defTabSz="913747">
              <a:defRPr/>
            </a:pPr>
            <a:endParaRPr lang="de-DE" altLang="zh-CN">
              <a:solidFill>
                <a:srgbClr val="1D1D1A"/>
              </a:solidFill>
            </a:endParaRPr>
          </a:p>
          <a:p>
            <a:pPr defTabSz="913747">
              <a:defRPr/>
            </a:pPr>
            <a:r>
              <a:rPr lang="de-DE" altLang="zh-CN">
                <a:solidFill>
                  <a:srgbClr val="1D1D1A"/>
                </a:solidFill>
              </a:rPr>
              <a:t>Page </a:t>
            </a:r>
            <a:fld id="{592F0504-1F30-458F-AD33-6569B99E1B63}" type="slidenum">
              <a:rPr lang="de-DE" altLang="zh-CN" smtClean="0">
                <a:solidFill>
                  <a:srgbClr val="1D1D1A"/>
                </a:solidFill>
              </a:rPr>
              <a:pPr defTabSz="913747">
                <a:defRPr/>
              </a:pPr>
              <a:t>‹#›</a:t>
            </a:fld>
            <a:endParaRPr lang="en-GB" altLang="zh-CN">
              <a:solidFill>
                <a:srgbClr val="1D1D1A"/>
              </a:solidFill>
            </a:endParaRPr>
          </a:p>
        </p:txBody>
      </p:sp>
    </p:spTree>
    <p:extLst>
      <p:ext uri="{BB962C8B-B14F-4D97-AF65-F5344CB8AC3E}">
        <p14:creationId xmlns:p14="http://schemas.microsoft.com/office/powerpoint/2010/main" val="446179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ctr">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3" indent="0" algn="ctr">
              <a:buNone/>
              <a:defRPr sz="2597"/>
            </a:lvl2pPr>
            <a:lvl3pPr marL="1187323" indent="0" algn="ctr">
              <a:buNone/>
              <a:defRPr sz="2337"/>
            </a:lvl3pPr>
            <a:lvl4pPr marL="1780987" indent="0" algn="ctr">
              <a:buNone/>
              <a:defRPr sz="2078"/>
            </a:lvl4pPr>
            <a:lvl5pPr marL="2374647"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id="{CA8B3F0C-616F-224A-B32F-9F9BF5EEE1BC}"/>
              </a:ext>
            </a:extLst>
          </p:cNvPr>
          <p:cNvSpPr>
            <a:spLocks noGrp="1"/>
          </p:cNvSpPr>
          <p:nvPr>
            <p:ph idx="12" hasCustomPrompt="1"/>
          </p:nvPr>
        </p:nvSpPr>
        <p:spPr>
          <a:xfrm>
            <a:off x="725738" y="1512876"/>
            <a:ext cx="10729366"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328894" marR="0" indent="-168208"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600" baseline="0">
                <a:latin typeface="Microsoft YaHei" panose="020B0503020204020204" pitchFamily="34" charset="-122"/>
                <a:ea typeface="Microsoft YaHei" panose="020B0503020204020204" pitchFamily="34" charset="-122"/>
              </a:defRPr>
            </a:lvl2pPr>
            <a:lvl3pPr marL="1098135"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9" baseline="0">
                <a:latin typeface="Microsoft YaHei" panose="020B0503020204020204" pitchFamily="34" charset="-122"/>
                <a:ea typeface="Microsoft YaHei" panose="020B0503020204020204" pitchFamily="34" charset="-122"/>
              </a:defRPr>
            </a:lvl3pPr>
            <a:lvl4pPr marL="525639" indent="-171091">
              <a:buFont typeface="Arial" panose="020B0604020202020204" pitchFamily="34" charset="0"/>
              <a:buChar char="•"/>
              <a:tabLst>
                <a:tab pos="1207937" algn="ctr"/>
              </a:tabLst>
              <a:defRPr sz="1299" baseline="0"/>
            </a:lvl4pPr>
            <a:lvl5pPr marL="525639" indent="-171091">
              <a:buFont typeface="Arial" panose="020B0604020202020204" pitchFamily="34" charset="0"/>
              <a:buChar char="•"/>
              <a:tabLst>
                <a:tab pos="1207937" algn="ctr"/>
              </a:tabLst>
              <a:defRPr sz="1299" baseline="0"/>
            </a:lvl5pPr>
          </a:lstStyle>
          <a:p>
            <a:pPr lvl="0"/>
            <a:r>
              <a:rPr lang="zh-CN" altLang="en-US" dirty="0"/>
              <a:t>单击此处添加文本</a:t>
            </a:r>
            <a:endParaRPr lang="en-US" dirty="0"/>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zh-CN" altLang="en-US" dirty="0"/>
              <a:t>单击此处添加文本</a:t>
            </a:r>
            <a:endParaRPr lang="en-US" dirty="0"/>
          </a:p>
          <a:p>
            <a:pPr marL="1098135"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zh-CN" altLang="en-US" dirty="0"/>
              <a:t>单击此处添加文本</a:t>
            </a:r>
            <a:endParaRPr lang="en-US" dirty="0"/>
          </a:p>
          <a:p>
            <a:pPr marL="1098135"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Tree>
    <p:extLst>
      <p:ext uri="{BB962C8B-B14F-4D97-AF65-F5344CB8AC3E}">
        <p14:creationId xmlns:p14="http://schemas.microsoft.com/office/powerpoint/2010/main" val="2212013522"/>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7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rgbClr val="FFFFFF"/>
        </a:solidFill>
        <a:effectLst/>
      </p:bgPr>
    </p:bg>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extLst/>
          </p:nvPr>
        </p:nvGraphicFramePr>
        <p:xfrm>
          <a:off x="1594" y="1598"/>
          <a:ext cx="1587" cy="1587"/>
        </p:xfrm>
        <a:graphic>
          <a:graphicData uri="http://schemas.openxmlformats.org/presentationml/2006/ole">
            <mc:AlternateContent xmlns:mc="http://schemas.openxmlformats.org/markup-compatibility/2006">
              <mc:Choice xmlns:v="urn:schemas-microsoft-com:vml" Requires="v">
                <p:oleObj spid="_x0000_s3122" name="think-cell Slide" r:id="rId4" imgW="270" imgH="270" progId="TCLayout.ActiveDocument.1">
                  <p:embed/>
                </p:oleObj>
              </mc:Choice>
              <mc:Fallback>
                <p:oleObj name="think-cell Slide" r:id="rId4" imgW="270" imgH="270" progId="TCLayout.ActiveDocument.1">
                  <p:embed/>
                  <p:pic>
                    <p:nvPicPr>
                      <p:cNvPr id="4" name="对象 3" hidden="1"/>
                      <p:cNvPicPr/>
                      <p:nvPr/>
                    </p:nvPicPr>
                    <p:blipFill>
                      <a:blip r:embed="rId5"/>
                      <a:stretch>
                        <a:fillRect/>
                      </a:stretch>
                    </p:blipFill>
                    <p:spPr>
                      <a:xfrm>
                        <a:off x="1594" y="1598"/>
                        <a:ext cx="1587" cy="1587"/>
                      </a:xfrm>
                      <a:prstGeom prst="rect">
                        <a:avLst/>
                      </a:prstGeom>
                    </p:spPr>
                  </p:pic>
                </p:oleObj>
              </mc:Fallback>
            </mc:AlternateContent>
          </a:graphicData>
        </a:graphic>
      </p:graphicFrame>
      <p:sp>
        <p:nvSpPr>
          <p:cNvPr id="2" name="标题 1"/>
          <p:cNvSpPr>
            <a:spLocks noGrp="1"/>
          </p:cNvSpPr>
          <p:nvPr>
            <p:ph type="ctrTitle" hasCustomPrompt="1"/>
          </p:nvPr>
        </p:nvSpPr>
        <p:spPr>
          <a:xfrm>
            <a:off x="430785" y="272677"/>
            <a:ext cx="11330432" cy="682064"/>
          </a:xfrm>
          <a:prstGeom prst="rect">
            <a:avLst/>
          </a:prstGeom>
        </p:spPr>
        <p:txBody>
          <a:bodyPr anchor="ctr">
            <a:noAutofit/>
          </a:bodyPr>
          <a:lstStyle>
            <a:lvl1pPr>
              <a:defRPr lang="en-US" altLang="zh-CN" sz="3195" b="1" dirty="0" smtClean="0">
                <a:solidFill>
                  <a:srgbClr val="990000"/>
                </a:solidFill>
                <a:latin typeface="微软雅黑" panose="020B0503020204020204" pitchFamily="34" charset="-122"/>
                <a:ea typeface="微软雅黑" panose="020B0503020204020204" pitchFamily="34" charset="-122"/>
              </a:defRPr>
            </a:lvl1pPr>
          </a:lstStyle>
          <a:p>
            <a:pPr marL="0" lvl="0" defTabSz="1216399"/>
            <a:r>
              <a:rPr lang="en-US" altLang="zh-CN" dirty="0"/>
              <a:t>TaiShan</a:t>
            </a:r>
          </a:p>
        </p:txBody>
      </p:sp>
      <p:sp>
        <p:nvSpPr>
          <p:cNvPr id="3" name="副标题 2"/>
          <p:cNvSpPr>
            <a:spLocks noGrp="1"/>
          </p:cNvSpPr>
          <p:nvPr>
            <p:ph type="subTitle" idx="1" hasCustomPrompt="1"/>
          </p:nvPr>
        </p:nvSpPr>
        <p:spPr>
          <a:xfrm>
            <a:off x="430784" y="1500855"/>
            <a:ext cx="11342600" cy="4800000"/>
          </a:xfrm>
          <a:prstGeom prst="rect">
            <a:avLst/>
          </a:prstGeom>
        </p:spPr>
        <p:txBody>
          <a:bodyPr>
            <a:normAutofit/>
          </a:bodyPr>
          <a:lstStyle>
            <a:lvl1pPr marL="0" marR="0" indent="0" algn="l" defTabSz="1216764" rtl="0" eaLnBrk="1" fontAlgn="auto" latinLnBrk="0" hangingPunct="1">
              <a:lnSpc>
                <a:spcPct val="100000"/>
              </a:lnSpc>
              <a:spcBef>
                <a:spcPct val="20000"/>
              </a:spcBef>
              <a:spcAft>
                <a:spcPts val="0"/>
              </a:spcAft>
              <a:buClrTx/>
              <a:buSzTx/>
              <a:buFont typeface="Arial" pitchFamily="34" charset="0"/>
              <a:buNone/>
              <a:tabLst/>
              <a:defRPr sz="1596" baseline="0">
                <a:solidFill>
                  <a:schemeClr val="tx1"/>
                </a:solidFill>
                <a:latin typeface="微软雅黑" panose="020B0503020204020204" pitchFamily="34" charset="-122"/>
                <a:ea typeface="微软雅黑" panose="020B0503020204020204" pitchFamily="34" charset="-122"/>
              </a:defRPr>
            </a:lvl1pPr>
            <a:lvl2pPr marL="608380" indent="0" algn="ctr">
              <a:buNone/>
              <a:defRPr>
                <a:solidFill>
                  <a:schemeClr val="tx1">
                    <a:tint val="75000"/>
                  </a:schemeClr>
                </a:solidFill>
              </a:defRPr>
            </a:lvl2pPr>
            <a:lvl3pPr marL="1216764" indent="0" algn="ctr">
              <a:buNone/>
              <a:defRPr>
                <a:solidFill>
                  <a:schemeClr val="tx1">
                    <a:tint val="75000"/>
                  </a:schemeClr>
                </a:solidFill>
              </a:defRPr>
            </a:lvl3pPr>
            <a:lvl4pPr marL="1825145" indent="0" algn="ctr">
              <a:buNone/>
              <a:defRPr>
                <a:solidFill>
                  <a:schemeClr val="tx1">
                    <a:tint val="75000"/>
                  </a:schemeClr>
                </a:solidFill>
              </a:defRPr>
            </a:lvl4pPr>
            <a:lvl5pPr marL="2433528" indent="0" algn="ctr">
              <a:buNone/>
              <a:defRPr>
                <a:solidFill>
                  <a:schemeClr val="tx1">
                    <a:tint val="75000"/>
                  </a:schemeClr>
                </a:solidFill>
              </a:defRPr>
            </a:lvl5pPr>
            <a:lvl6pPr marL="3041908" indent="0" algn="ctr">
              <a:buNone/>
              <a:defRPr>
                <a:solidFill>
                  <a:schemeClr val="tx1">
                    <a:tint val="75000"/>
                  </a:schemeClr>
                </a:solidFill>
              </a:defRPr>
            </a:lvl6pPr>
            <a:lvl7pPr marL="3650292" indent="0" algn="ctr">
              <a:buNone/>
              <a:defRPr>
                <a:solidFill>
                  <a:schemeClr val="tx1">
                    <a:tint val="75000"/>
                  </a:schemeClr>
                </a:solidFill>
              </a:defRPr>
            </a:lvl7pPr>
            <a:lvl8pPr marL="4258672" indent="0" algn="ctr">
              <a:buNone/>
              <a:defRPr>
                <a:solidFill>
                  <a:schemeClr val="tx1">
                    <a:tint val="75000"/>
                  </a:schemeClr>
                </a:solidFill>
              </a:defRPr>
            </a:lvl8pPr>
            <a:lvl9pPr marL="4867053" indent="0" algn="ctr">
              <a:buNone/>
              <a:defRPr>
                <a:solidFill>
                  <a:schemeClr val="tx1">
                    <a:tint val="75000"/>
                  </a:schemeClr>
                </a:solidFill>
              </a:defRPr>
            </a:lvl9pPr>
          </a:lstStyle>
          <a:p>
            <a:r>
              <a:rPr lang="en-US" altLang="zh-CN" dirty="0"/>
              <a:t>Copy text in Arial bold 18-32 point </a:t>
            </a:r>
          </a:p>
        </p:txBody>
      </p:sp>
      <p:sp>
        <p:nvSpPr>
          <p:cNvPr id="10" name="矩形 9"/>
          <p:cNvSpPr/>
          <p:nvPr userDrawn="1"/>
        </p:nvSpPr>
        <p:spPr>
          <a:xfrm>
            <a:off x="12242941" y="4032961"/>
            <a:ext cx="239054" cy="113624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64" fontAlgn="auto">
              <a:spcBef>
                <a:spcPts val="0"/>
              </a:spcBef>
              <a:spcAft>
                <a:spcPts val="0"/>
              </a:spcAft>
              <a:buClrTx/>
              <a:buFontTx/>
              <a:buNone/>
            </a:pPr>
            <a:endParaRPr lang="zh-CN" altLang="en-US" sz="2394" b="0">
              <a:solidFill>
                <a:prstClr val="white"/>
              </a:solidFill>
            </a:endParaRPr>
          </a:p>
        </p:txBody>
      </p:sp>
      <p:sp>
        <p:nvSpPr>
          <p:cNvPr id="11" name="矩形 10"/>
          <p:cNvSpPr/>
          <p:nvPr userDrawn="1"/>
        </p:nvSpPr>
        <p:spPr>
          <a:xfrm>
            <a:off x="12242941" y="2775342"/>
            <a:ext cx="239054" cy="1136242"/>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64" fontAlgn="auto">
              <a:spcBef>
                <a:spcPts val="0"/>
              </a:spcBef>
              <a:spcAft>
                <a:spcPts val="0"/>
              </a:spcAft>
              <a:buClrTx/>
              <a:buFontTx/>
              <a:buNone/>
            </a:pPr>
            <a:endParaRPr lang="zh-CN" altLang="en-US" sz="2394" b="0">
              <a:solidFill>
                <a:prstClr val="white"/>
              </a:solidFill>
            </a:endParaRPr>
          </a:p>
        </p:txBody>
      </p:sp>
      <p:sp>
        <p:nvSpPr>
          <p:cNvPr id="12" name="矩形 11"/>
          <p:cNvSpPr/>
          <p:nvPr userDrawn="1"/>
        </p:nvSpPr>
        <p:spPr>
          <a:xfrm>
            <a:off x="12242941" y="1517722"/>
            <a:ext cx="239054" cy="1136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64" fontAlgn="auto">
              <a:spcBef>
                <a:spcPts val="0"/>
              </a:spcBef>
              <a:spcAft>
                <a:spcPts val="0"/>
              </a:spcAft>
              <a:buClrTx/>
              <a:buFontTx/>
              <a:buNone/>
            </a:pPr>
            <a:endParaRPr lang="zh-CN" altLang="en-US" sz="2394" b="0">
              <a:solidFill>
                <a:prstClr val="white"/>
              </a:solidFill>
            </a:endParaRPr>
          </a:p>
        </p:txBody>
      </p:sp>
      <p:sp>
        <p:nvSpPr>
          <p:cNvPr id="8" name="文本框 7"/>
          <p:cNvSpPr txBox="1"/>
          <p:nvPr userDrawn="1"/>
        </p:nvSpPr>
        <p:spPr>
          <a:xfrm rot="2609338">
            <a:off x="10098088" y="880601"/>
            <a:ext cx="2743200" cy="461665"/>
          </a:xfrm>
          <a:prstGeom prst="rect">
            <a:avLst/>
          </a:prstGeom>
          <a:noFill/>
          <a:ln w="38100">
            <a:solidFill>
              <a:srgbClr val="FF0000"/>
            </a:solidFill>
          </a:ln>
        </p:spPr>
        <p:txBody>
          <a:bodyPr wrap="square" rtlCol="0">
            <a:spAutoFit/>
          </a:bodyPr>
          <a:lstStyle/>
          <a:p>
            <a:pPr algn="ctr" fontAlgn="auto">
              <a:spcBef>
                <a:spcPts val="0"/>
              </a:spcBef>
              <a:spcAft>
                <a:spcPts val="0"/>
              </a:spcAft>
              <a:buClrTx/>
              <a:buFontTx/>
              <a:buNone/>
            </a:pPr>
            <a:r>
              <a:rPr lang="zh-CN" altLang="en-US" sz="2395" b="0" dirty="0">
                <a:solidFill>
                  <a:srgbClr val="1D1D1A"/>
                </a:solidFill>
                <a:latin typeface="微软雅黑" panose="020B0503020204020204" pitchFamily="34" charset="-122"/>
                <a:ea typeface="微软雅黑" panose="020B0503020204020204" pitchFamily="34" charset="-122"/>
              </a:rPr>
              <a:t>仅供内部参考</a:t>
            </a:r>
          </a:p>
        </p:txBody>
      </p:sp>
    </p:spTree>
    <p:extLst>
      <p:ext uri="{BB962C8B-B14F-4D97-AF65-F5344CB8AC3E}">
        <p14:creationId xmlns:p14="http://schemas.microsoft.com/office/powerpoint/2010/main" val="14735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标题幻灯片">
    <p:bg>
      <p:bgPr>
        <a:solidFill>
          <a:srgbClr val="FFFFFF"/>
        </a:solidFill>
        <a:effectLst/>
      </p:bgPr>
    </p:bg>
    <p:spTree>
      <p:nvGrpSpPr>
        <p:cNvPr id="1" name=""/>
        <p:cNvGrpSpPr/>
        <p:nvPr/>
      </p:nvGrpSpPr>
      <p:grpSpPr>
        <a:xfrm>
          <a:off x="0" y="0"/>
          <a:ext cx="0" cy="0"/>
          <a:chOff x="0" y="0"/>
          <a:chExt cx="0" cy="0"/>
        </a:xfrm>
      </p:grpSpPr>
      <p:sp>
        <p:nvSpPr>
          <p:cNvPr id="9" name="文本框 8"/>
          <p:cNvSpPr txBox="1"/>
          <p:nvPr userDrawn="1"/>
        </p:nvSpPr>
        <p:spPr>
          <a:xfrm>
            <a:off x="1491931" y="2207019"/>
            <a:ext cx="2743200" cy="461665"/>
          </a:xfrm>
          <a:prstGeom prst="rect">
            <a:avLst/>
          </a:prstGeom>
          <a:noFill/>
          <a:ln w="38100">
            <a:solidFill>
              <a:schemeClr val="bg2"/>
            </a:solidFill>
          </a:ln>
        </p:spPr>
        <p:txBody>
          <a:bodyPr wrap="square" rtlCol="0">
            <a:spAutoFit/>
          </a:bodyPr>
          <a:lstStyle/>
          <a:p>
            <a:pPr algn="ctr" fontAlgn="auto">
              <a:spcBef>
                <a:spcPts val="0"/>
              </a:spcBef>
              <a:spcAft>
                <a:spcPts val="0"/>
              </a:spcAft>
              <a:buClrTx/>
              <a:buFontTx/>
              <a:buNone/>
            </a:pPr>
            <a:r>
              <a:rPr lang="zh-CN" altLang="en-US" sz="2395" b="0" dirty="0">
                <a:solidFill>
                  <a:srgbClr val="EBEBEB"/>
                </a:solidFill>
                <a:latin typeface="微软雅黑" panose="020B0503020204020204" pitchFamily="34" charset="-122"/>
                <a:ea typeface="微软雅黑" panose="020B0503020204020204" pitchFamily="34" charset="-122"/>
              </a:rPr>
              <a:t>仅供内部参考</a:t>
            </a:r>
          </a:p>
        </p:txBody>
      </p:sp>
      <p:sp>
        <p:nvSpPr>
          <p:cNvPr id="13" name="文本框 12"/>
          <p:cNvSpPr txBox="1"/>
          <p:nvPr userDrawn="1"/>
        </p:nvSpPr>
        <p:spPr>
          <a:xfrm>
            <a:off x="6921410" y="2207018"/>
            <a:ext cx="2743200" cy="461665"/>
          </a:xfrm>
          <a:prstGeom prst="rect">
            <a:avLst/>
          </a:prstGeom>
          <a:noFill/>
          <a:ln w="38100">
            <a:solidFill>
              <a:schemeClr val="bg2"/>
            </a:solidFill>
          </a:ln>
        </p:spPr>
        <p:txBody>
          <a:bodyPr wrap="square" rtlCol="0">
            <a:spAutoFit/>
          </a:bodyPr>
          <a:lstStyle/>
          <a:p>
            <a:pPr algn="ctr" fontAlgn="auto">
              <a:spcBef>
                <a:spcPts val="0"/>
              </a:spcBef>
              <a:spcAft>
                <a:spcPts val="0"/>
              </a:spcAft>
              <a:buClrTx/>
              <a:buFontTx/>
              <a:buNone/>
            </a:pPr>
            <a:r>
              <a:rPr lang="zh-CN" altLang="en-US" sz="2395" b="0" dirty="0">
                <a:solidFill>
                  <a:srgbClr val="EBEBEB"/>
                </a:solidFill>
                <a:latin typeface="微软雅黑" panose="020B0503020204020204" pitchFamily="34" charset="-122"/>
                <a:ea typeface="微软雅黑" panose="020B0503020204020204" pitchFamily="34" charset="-122"/>
              </a:rPr>
              <a:t>仅供内部参考</a:t>
            </a:r>
          </a:p>
        </p:txBody>
      </p:sp>
      <p:sp>
        <p:nvSpPr>
          <p:cNvPr id="14" name="文本框 13"/>
          <p:cNvSpPr txBox="1"/>
          <p:nvPr userDrawn="1"/>
        </p:nvSpPr>
        <p:spPr>
          <a:xfrm>
            <a:off x="4178210" y="4133570"/>
            <a:ext cx="2743200" cy="461665"/>
          </a:xfrm>
          <a:prstGeom prst="rect">
            <a:avLst/>
          </a:prstGeom>
          <a:noFill/>
          <a:ln w="38100">
            <a:solidFill>
              <a:schemeClr val="bg2"/>
            </a:solidFill>
          </a:ln>
        </p:spPr>
        <p:txBody>
          <a:bodyPr wrap="square" rtlCol="0">
            <a:spAutoFit/>
          </a:bodyPr>
          <a:lstStyle/>
          <a:p>
            <a:pPr algn="ctr" fontAlgn="auto">
              <a:spcBef>
                <a:spcPts val="0"/>
              </a:spcBef>
              <a:spcAft>
                <a:spcPts val="0"/>
              </a:spcAft>
              <a:buClrTx/>
              <a:buFontTx/>
              <a:buNone/>
            </a:pPr>
            <a:r>
              <a:rPr lang="zh-CN" altLang="en-US" sz="2395" b="0" dirty="0">
                <a:solidFill>
                  <a:srgbClr val="EBEBEB"/>
                </a:solidFill>
                <a:latin typeface="微软雅黑" panose="020B0503020204020204" pitchFamily="34" charset="-122"/>
                <a:ea typeface="微软雅黑" panose="020B0503020204020204" pitchFamily="34" charset="-122"/>
              </a:rPr>
              <a:t>仅供内部参考</a:t>
            </a:r>
          </a:p>
        </p:txBody>
      </p:sp>
      <p:sp>
        <p:nvSpPr>
          <p:cNvPr id="15" name="文本框 14"/>
          <p:cNvSpPr txBox="1"/>
          <p:nvPr userDrawn="1"/>
        </p:nvSpPr>
        <p:spPr>
          <a:xfrm>
            <a:off x="9607689" y="4133569"/>
            <a:ext cx="2743200" cy="461665"/>
          </a:xfrm>
          <a:prstGeom prst="rect">
            <a:avLst/>
          </a:prstGeom>
          <a:noFill/>
          <a:ln w="38100">
            <a:solidFill>
              <a:schemeClr val="bg2"/>
            </a:solidFill>
          </a:ln>
        </p:spPr>
        <p:txBody>
          <a:bodyPr wrap="square" rtlCol="0">
            <a:spAutoFit/>
          </a:bodyPr>
          <a:lstStyle/>
          <a:p>
            <a:pPr algn="ctr" fontAlgn="auto">
              <a:spcBef>
                <a:spcPts val="0"/>
              </a:spcBef>
              <a:spcAft>
                <a:spcPts val="0"/>
              </a:spcAft>
              <a:buClrTx/>
              <a:buFontTx/>
              <a:buNone/>
            </a:pPr>
            <a:r>
              <a:rPr lang="zh-CN" altLang="en-US" sz="2395" b="0" dirty="0">
                <a:solidFill>
                  <a:srgbClr val="EBEBEB"/>
                </a:solidFill>
                <a:latin typeface="微软雅黑" panose="020B0503020204020204" pitchFamily="34" charset="-122"/>
                <a:ea typeface="微软雅黑" panose="020B0503020204020204" pitchFamily="34" charset="-122"/>
              </a:rPr>
              <a:t>仅供内部参考</a:t>
            </a:r>
          </a:p>
        </p:txBody>
      </p:sp>
      <p:sp>
        <p:nvSpPr>
          <p:cNvPr id="16" name="文本框 15"/>
          <p:cNvSpPr txBox="1"/>
          <p:nvPr userDrawn="1"/>
        </p:nvSpPr>
        <p:spPr>
          <a:xfrm>
            <a:off x="1491931" y="5829285"/>
            <a:ext cx="2743200" cy="461665"/>
          </a:xfrm>
          <a:prstGeom prst="rect">
            <a:avLst/>
          </a:prstGeom>
          <a:noFill/>
          <a:ln w="38100">
            <a:solidFill>
              <a:schemeClr val="bg2"/>
            </a:solidFill>
          </a:ln>
        </p:spPr>
        <p:txBody>
          <a:bodyPr wrap="square" rtlCol="0">
            <a:spAutoFit/>
          </a:bodyPr>
          <a:lstStyle/>
          <a:p>
            <a:pPr algn="ctr" fontAlgn="auto">
              <a:spcBef>
                <a:spcPts val="0"/>
              </a:spcBef>
              <a:spcAft>
                <a:spcPts val="0"/>
              </a:spcAft>
              <a:buClrTx/>
              <a:buFontTx/>
              <a:buNone/>
            </a:pPr>
            <a:r>
              <a:rPr lang="zh-CN" altLang="en-US" sz="2395" b="0" dirty="0">
                <a:solidFill>
                  <a:srgbClr val="EBEBEB"/>
                </a:solidFill>
                <a:latin typeface="微软雅黑" panose="020B0503020204020204" pitchFamily="34" charset="-122"/>
                <a:ea typeface="微软雅黑" panose="020B0503020204020204" pitchFamily="34" charset="-122"/>
              </a:rPr>
              <a:t>仅供内部参考</a:t>
            </a:r>
          </a:p>
        </p:txBody>
      </p:sp>
      <p:sp>
        <p:nvSpPr>
          <p:cNvPr id="17" name="文本框 16"/>
          <p:cNvSpPr txBox="1"/>
          <p:nvPr userDrawn="1"/>
        </p:nvSpPr>
        <p:spPr>
          <a:xfrm>
            <a:off x="6921410" y="5829284"/>
            <a:ext cx="2743200" cy="461665"/>
          </a:xfrm>
          <a:prstGeom prst="rect">
            <a:avLst/>
          </a:prstGeom>
          <a:noFill/>
          <a:ln w="38100">
            <a:solidFill>
              <a:schemeClr val="bg2"/>
            </a:solidFill>
          </a:ln>
        </p:spPr>
        <p:txBody>
          <a:bodyPr wrap="square" rtlCol="0">
            <a:spAutoFit/>
          </a:bodyPr>
          <a:lstStyle/>
          <a:p>
            <a:pPr algn="ctr" fontAlgn="auto">
              <a:spcBef>
                <a:spcPts val="0"/>
              </a:spcBef>
              <a:spcAft>
                <a:spcPts val="0"/>
              </a:spcAft>
              <a:buClrTx/>
              <a:buFontTx/>
              <a:buNone/>
            </a:pPr>
            <a:r>
              <a:rPr lang="zh-CN" altLang="en-US" sz="2395" b="0" dirty="0">
                <a:solidFill>
                  <a:srgbClr val="EBEBEB"/>
                </a:solidFill>
                <a:latin typeface="微软雅黑" panose="020B0503020204020204" pitchFamily="34" charset="-122"/>
                <a:ea typeface="微软雅黑" panose="020B0503020204020204" pitchFamily="34" charset="-122"/>
              </a:rPr>
              <a:t>仅供内部参考</a:t>
            </a:r>
          </a:p>
        </p:txBody>
      </p:sp>
      <p:graphicFrame>
        <p:nvGraphicFramePr>
          <p:cNvPr id="4" name="对象 3" hidden="1"/>
          <p:cNvGraphicFramePr>
            <a:graphicFrameLocks noChangeAspect="1"/>
          </p:cNvGraphicFramePr>
          <p:nvPr userDrawn="1">
            <p:custDataLst>
              <p:tags r:id="rId2"/>
            </p:custDataLst>
            <p:extLst/>
          </p:nvPr>
        </p:nvGraphicFramePr>
        <p:xfrm>
          <a:off x="1594" y="1598"/>
          <a:ext cx="1587" cy="1587"/>
        </p:xfrm>
        <a:graphic>
          <a:graphicData uri="http://schemas.openxmlformats.org/presentationml/2006/ole">
            <mc:AlternateContent xmlns:mc="http://schemas.openxmlformats.org/markup-compatibility/2006">
              <mc:Choice xmlns:v="urn:schemas-microsoft-com:vml" Requires="v">
                <p:oleObj spid="_x0000_s4146" name="think-cell Slide" r:id="rId4" imgW="270" imgH="270" progId="TCLayout.ActiveDocument.1">
                  <p:embed/>
                </p:oleObj>
              </mc:Choice>
              <mc:Fallback>
                <p:oleObj name="think-cell Slide" r:id="rId4" imgW="270" imgH="270" progId="TCLayout.ActiveDocument.1">
                  <p:embed/>
                  <p:pic>
                    <p:nvPicPr>
                      <p:cNvPr id="4" name="对象 3" hidden="1"/>
                      <p:cNvPicPr/>
                      <p:nvPr/>
                    </p:nvPicPr>
                    <p:blipFill>
                      <a:blip r:embed="rId5"/>
                      <a:stretch>
                        <a:fillRect/>
                      </a:stretch>
                    </p:blipFill>
                    <p:spPr>
                      <a:xfrm>
                        <a:off x="1594" y="1598"/>
                        <a:ext cx="1587" cy="1587"/>
                      </a:xfrm>
                      <a:prstGeom prst="rect">
                        <a:avLst/>
                      </a:prstGeom>
                    </p:spPr>
                  </p:pic>
                </p:oleObj>
              </mc:Fallback>
            </mc:AlternateContent>
          </a:graphicData>
        </a:graphic>
      </p:graphicFrame>
      <p:sp>
        <p:nvSpPr>
          <p:cNvPr id="2" name="标题 1"/>
          <p:cNvSpPr>
            <a:spLocks noGrp="1"/>
          </p:cNvSpPr>
          <p:nvPr>
            <p:ph type="ctrTitle" hasCustomPrompt="1"/>
          </p:nvPr>
        </p:nvSpPr>
        <p:spPr>
          <a:xfrm>
            <a:off x="430785" y="272677"/>
            <a:ext cx="11330432" cy="682064"/>
          </a:xfrm>
          <a:prstGeom prst="rect">
            <a:avLst/>
          </a:prstGeom>
        </p:spPr>
        <p:txBody>
          <a:bodyPr anchor="ctr">
            <a:noAutofit/>
          </a:bodyPr>
          <a:lstStyle>
            <a:lvl1pPr>
              <a:defRPr lang="en-US" altLang="zh-CN" sz="3195" b="1" dirty="0" smtClean="0">
                <a:solidFill>
                  <a:srgbClr val="990000"/>
                </a:solidFill>
                <a:latin typeface="微软雅黑" panose="020B0503020204020204" pitchFamily="34" charset="-122"/>
                <a:ea typeface="微软雅黑" panose="020B0503020204020204" pitchFamily="34" charset="-122"/>
              </a:defRPr>
            </a:lvl1pPr>
          </a:lstStyle>
          <a:p>
            <a:pPr marL="0" lvl="0" defTabSz="1216399"/>
            <a:r>
              <a:rPr lang="en-US" altLang="zh-CN" dirty="0"/>
              <a:t>TaiShan</a:t>
            </a:r>
          </a:p>
        </p:txBody>
      </p:sp>
      <p:sp>
        <p:nvSpPr>
          <p:cNvPr id="3" name="副标题 2"/>
          <p:cNvSpPr>
            <a:spLocks noGrp="1"/>
          </p:cNvSpPr>
          <p:nvPr>
            <p:ph type="subTitle" idx="1" hasCustomPrompt="1"/>
          </p:nvPr>
        </p:nvSpPr>
        <p:spPr>
          <a:xfrm>
            <a:off x="430784" y="1500855"/>
            <a:ext cx="11342600" cy="4800000"/>
          </a:xfrm>
          <a:prstGeom prst="rect">
            <a:avLst/>
          </a:prstGeom>
        </p:spPr>
        <p:txBody>
          <a:bodyPr>
            <a:normAutofit/>
          </a:bodyPr>
          <a:lstStyle>
            <a:lvl1pPr marL="0" marR="0" indent="0" algn="l" defTabSz="1216764" rtl="0" eaLnBrk="1" fontAlgn="auto" latinLnBrk="0" hangingPunct="1">
              <a:lnSpc>
                <a:spcPct val="100000"/>
              </a:lnSpc>
              <a:spcBef>
                <a:spcPct val="20000"/>
              </a:spcBef>
              <a:spcAft>
                <a:spcPts val="0"/>
              </a:spcAft>
              <a:buClrTx/>
              <a:buSzTx/>
              <a:buFont typeface="Arial" pitchFamily="34" charset="0"/>
              <a:buNone/>
              <a:tabLst/>
              <a:defRPr sz="1596" baseline="0">
                <a:solidFill>
                  <a:schemeClr val="tx1"/>
                </a:solidFill>
                <a:latin typeface="微软雅黑" panose="020B0503020204020204" pitchFamily="34" charset="-122"/>
                <a:ea typeface="微软雅黑" panose="020B0503020204020204" pitchFamily="34" charset="-122"/>
              </a:defRPr>
            </a:lvl1pPr>
            <a:lvl2pPr marL="608380" indent="0" algn="ctr">
              <a:buNone/>
              <a:defRPr>
                <a:solidFill>
                  <a:schemeClr val="tx1">
                    <a:tint val="75000"/>
                  </a:schemeClr>
                </a:solidFill>
              </a:defRPr>
            </a:lvl2pPr>
            <a:lvl3pPr marL="1216764" indent="0" algn="ctr">
              <a:buNone/>
              <a:defRPr>
                <a:solidFill>
                  <a:schemeClr val="tx1">
                    <a:tint val="75000"/>
                  </a:schemeClr>
                </a:solidFill>
              </a:defRPr>
            </a:lvl3pPr>
            <a:lvl4pPr marL="1825145" indent="0" algn="ctr">
              <a:buNone/>
              <a:defRPr>
                <a:solidFill>
                  <a:schemeClr val="tx1">
                    <a:tint val="75000"/>
                  </a:schemeClr>
                </a:solidFill>
              </a:defRPr>
            </a:lvl4pPr>
            <a:lvl5pPr marL="2433528" indent="0" algn="ctr">
              <a:buNone/>
              <a:defRPr>
                <a:solidFill>
                  <a:schemeClr val="tx1">
                    <a:tint val="75000"/>
                  </a:schemeClr>
                </a:solidFill>
              </a:defRPr>
            </a:lvl5pPr>
            <a:lvl6pPr marL="3041908" indent="0" algn="ctr">
              <a:buNone/>
              <a:defRPr>
                <a:solidFill>
                  <a:schemeClr val="tx1">
                    <a:tint val="75000"/>
                  </a:schemeClr>
                </a:solidFill>
              </a:defRPr>
            </a:lvl6pPr>
            <a:lvl7pPr marL="3650292" indent="0" algn="ctr">
              <a:buNone/>
              <a:defRPr>
                <a:solidFill>
                  <a:schemeClr val="tx1">
                    <a:tint val="75000"/>
                  </a:schemeClr>
                </a:solidFill>
              </a:defRPr>
            </a:lvl7pPr>
            <a:lvl8pPr marL="4258672" indent="0" algn="ctr">
              <a:buNone/>
              <a:defRPr>
                <a:solidFill>
                  <a:schemeClr val="tx1">
                    <a:tint val="75000"/>
                  </a:schemeClr>
                </a:solidFill>
              </a:defRPr>
            </a:lvl8pPr>
            <a:lvl9pPr marL="4867053" indent="0" algn="ctr">
              <a:buNone/>
              <a:defRPr>
                <a:solidFill>
                  <a:schemeClr val="tx1">
                    <a:tint val="75000"/>
                  </a:schemeClr>
                </a:solidFill>
              </a:defRPr>
            </a:lvl9pPr>
          </a:lstStyle>
          <a:p>
            <a:r>
              <a:rPr lang="en-US" altLang="zh-CN" dirty="0"/>
              <a:t>Copy text in Arial bold 18-32 point </a:t>
            </a:r>
          </a:p>
        </p:txBody>
      </p:sp>
      <p:sp>
        <p:nvSpPr>
          <p:cNvPr id="10" name="矩形 9"/>
          <p:cNvSpPr/>
          <p:nvPr userDrawn="1"/>
        </p:nvSpPr>
        <p:spPr>
          <a:xfrm>
            <a:off x="12242941" y="4032961"/>
            <a:ext cx="239054" cy="113624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64" fontAlgn="auto">
              <a:spcBef>
                <a:spcPts val="0"/>
              </a:spcBef>
              <a:spcAft>
                <a:spcPts val="0"/>
              </a:spcAft>
              <a:buClrTx/>
              <a:buFontTx/>
              <a:buNone/>
            </a:pPr>
            <a:endParaRPr lang="zh-CN" altLang="en-US" sz="2394" b="0">
              <a:solidFill>
                <a:prstClr val="white"/>
              </a:solidFill>
            </a:endParaRPr>
          </a:p>
        </p:txBody>
      </p:sp>
      <p:sp>
        <p:nvSpPr>
          <p:cNvPr id="11" name="矩形 10"/>
          <p:cNvSpPr/>
          <p:nvPr userDrawn="1"/>
        </p:nvSpPr>
        <p:spPr>
          <a:xfrm>
            <a:off x="12242941" y="2775342"/>
            <a:ext cx="239054" cy="1136242"/>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64" fontAlgn="auto">
              <a:spcBef>
                <a:spcPts val="0"/>
              </a:spcBef>
              <a:spcAft>
                <a:spcPts val="0"/>
              </a:spcAft>
              <a:buClrTx/>
              <a:buFontTx/>
              <a:buNone/>
            </a:pPr>
            <a:endParaRPr lang="zh-CN" altLang="en-US" sz="2394" b="0">
              <a:solidFill>
                <a:prstClr val="white"/>
              </a:solidFill>
            </a:endParaRPr>
          </a:p>
        </p:txBody>
      </p:sp>
      <p:sp>
        <p:nvSpPr>
          <p:cNvPr id="12" name="矩形 11"/>
          <p:cNvSpPr/>
          <p:nvPr userDrawn="1"/>
        </p:nvSpPr>
        <p:spPr>
          <a:xfrm>
            <a:off x="12242941" y="1517722"/>
            <a:ext cx="239054" cy="1136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764" fontAlgn="auto">
              <a:spcBef>
                <a:spcPts val="0"/>
              </a:spcBef>
              <a:spcAft>
                <a:spcPts val="0"/>
              </a:spcAft>
              <a:buClrTx/>
              <a:buFontTx/>
              <a:buNone/>
            </a:pPr>
            <a:endParaRPr lang="zh-CN" altLang="en-US" sz="2394" b="0">
              <a:solidFill>
                <a:prstClr val="white"/>
              </a:solidFill>
            </a:endParaRPr>
          </a:p>
        </p:txBody>
      </p:sp>
    </p:spTree>
    <p:extLst>
      <p:ext uri="{BB962C8B-B14F-4D97-AF65-F5344CB8AC3E}">
        <p14:creationId xmlns:p14="http://schemas.microsoft.com/office/powerpoint/2010/main" val="110225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浅色）">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DEEC4-DD0A-4F38-B832-93B4EC389A1A}"/>
              </a:ext>
            </a:extLst>
          </p:cNvPr>
          <p:cNvSpPr>
            <a:spLocks noGrp="1"/>
          </p:cNvSpPr>
          <p:nvPr>
            <p:ph type="title" hasCustomPrompt="1"/>
          </p:nvPr>
        </p:nvSpPr>
        <p:spPr/>
        <p:txBody>
          <a:bodyPr>
            <a:normAutofit/>
          </a:bodyPr>
          <a:lstStyle>
            <a:lvl1pPr>
              <a:defRPr sz="4200"/>
            </a:lvl1pPr>
          </a:lstStyle>
          <a:p>
            <a:r>
              <a:rPr lang="zh-CN" altLang="en-US" dirty="0"/>
              <a:t>目录</a:t>
            </a:r>
          </a:p>
        </p:txBody>
      </p:sp>
      <p:sp>
        <p:nvSpPr>
          <p:cNvPr id="8" name="文本占位符 7">
            <a:extLst>
              <a:ext uri="{FF2B5EF4-FFF2-40B4-BE49-F238E27FC236}">
                <a16:creationId xmlns:a16="http://schemas.microsoft.com/office/drawing/2014/main" id="{25653C86-4825-47F9-A882-A52F95348CA2}"/>
              </a:ext>
            </a:extLst>
          </p:cNvPr>
          <p:cNvSpPr>
            <a:spLocks noGrp="1"/>
          </p:cNvSpPr>
          <p:nvPr>
            <p:ph type="body" sz="quarter" idx="13" hasCustomPrompt="1"/>
          </p:nvPr>
        </p:nvSpPr>
        <p:spPr>
          <a:xfrm>
            <a:off x="838200" y="1829586"/>
            <a:ext cx="10515600" cy="4359458"/>
          </a:xfrm>
        </p:spPr>
        <p:txBody>
          <a:bodyPr>
            <a:normAutofit/>
          </a:bodyPr>
          <a:lstStyle>
            <a:lvl1pPr marL="457200" indent="-457200">
              <a:buAutoNum type="arabicPeriod"/>
              <a:defRPr sz="2200"/>
            </a:lvl1pPr>
          </a:lstStyle>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p>
        </p:txBody>
      </p:sp>
    </p:spTree>
    <p:extLst>
      <p:ext uri="{BB962C8B-B14F-4D97-AF65-F5344CB8AC3E}">
        <p14:creationId xmlns:p14="http://schemas.microsoft.com/office/powerpoint/2010/main" val="3452350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253" y="1402068"/>
            <a:ext cx="3919503" cy="854717"/>
          </a:xfrm>
          <a:prstGeom prst="rect">
            <a:avLst/>
          </a:prstGeom>
          <a:noFill/>
        </p:spPr>
        <p:txBody>
          <a:bodyPr wrap="square" rtlCol="0">
            <a:spAutoFit/>
          </a:bodyPr>
          <a:lstStyle/>
          <a:p>
            <a:pPr defTabSz="912377" fontAlgn="auto">
              <a:spcBef>
                <a:spcPts val="0"/>
              </a:spcBef>
              <a:spcAft>
                <a:spcPts val="0"/>
              </a:spcAft>
              <a:buClrTx/>
              <a:buFontTx/>
              <a:buNone/>
            </a:pPr>
            <a:r>
              <a:rPr lang="en-US" sz="4789" b="0" dirty="0">
                <a:solidFill>
                  <a:srgbClr val="1D1D1A"/>
                </a:solidFill>
                <a:latin typeface="Calibri"/>
                <a:ea typeface="+mn-ea"/>
              </a:rPr>
              <a:t>Thank you.</a:t>
            </a:r>
          </a:p>
        </p:txBody>
      </p:sp>
    </p:spTree>
    <p:extLst>
      <p:ext uri="{BB962C8B-B14F-4D97-AF65-F5344CB8AC3E}">
        <p14:creationId xmlns:p14="http://schemas.microsoft.com/office/powerpoint/2010/main" val="155864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scend">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11"/>
            <a:ext cx="12192000" cy="5638471"/>
          </a:xfrm>
          <a:prstGeom prst="rect">
            <a:avLst/>
          </a:prstGeom>
        </p:spPr>
      </p:pic>
      <p:sp>
        <p:nvSpPr>
          <p:cNvPr id="8" name="L 形 7"/>
          <p:cNvSpPr/>
          <p:nvPr userDrawn="1"/>
        </p:nvSpPr>
        <p:spPr>
          <a:xfrm rot="5400000">
            <a:off x="7926733" y="1657695"/>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kumimoji="1" lang="zh-CN" altLang="en-US" sz="900" b="0">
              <a:solidFill>
                <a:srgbClr val="666666"/>
              </a:solidFill>
            </a:endParaRPr>
          </a:p>
        </p:txBody>
      </p:sp>
      <p:sp>
        <p:nvSpPr>
          <p:cNvPr id="6" name="标题 1"/>
          <p:cNvSpPr>
            <a:spLocks noGrp="1"/>
          </p:cNvSpPr>
          <p:nvPr>
            <p:ph type="ctrTitle" hasCustomPrompt="1"/>
          </p:nvPr>
        </p:nvSpPr>
        <p:spPr>
          <a:xfrm>
            <a:off x="1182582" y="1317443"/>
            <a:ext cx="6477469" cy="1312135"/>
          </a:xfrm>
          <a:prstGeom prst="rect">
            <a:avLst/>
          </a:prstGeom>
        </p:spPr>
        <p:txBody>
          <a:bodyPr/>
          <a:lstStyle>
            <a:lvl1pPr marL="0" marR="0" indent="0" algn="l" defTabSz="912299" rtl="0" eaLnBrk="1" fontAlgn="auto" latinLnBrk="0" hangingPunct="1">
              <a:lnSpc>
                <a:spcPts val="3434"/>
              </a:lnSpc>
              <a:spcBef>
                <a:spcPct val="0"/>
              </a:spcBef>
              <a:spcAft>
                <a:spcPts val="0"/>
              </a:spcAft>
              <a:buClrTx/>
              <a:buSzTx/>
              <a:buFontTx/>
              <a:buNone/>
              <a:tabLst/>
              <a:defRPr lang="zh-CN" altLang="en-US" sz="3989" b="1" smtClean="0">
                <a:solidFill>
                  <a:srgbClr val="990000"/>
                </a:solidFill>
                <a:latin typeface="+mj-ea"/>
              </a:defRPr>
            </a:lvl1pPr>
          </a:lstStyle>
          <a:p>
            <a:pPr marL="0" marR="0" lvl="0" indent="0" algn="l" defTabSz="912299" rtl="0" eaLnBrk="1" fontAlgn="auto" latinLnBrk="0" hangingPunct="1">
              <a:lnSpc>
                <a:spcPts val="3434"/>
              </a:lnSpc>
              <a:spcBef>
                <a:spcPct val="0"/>
              </a:spcBef>
              <a:spcAft>
                <a:spcPts val="0"/>
              </a:spcAft>
              <a:buClrTx/>
              <a:buSzTx/>
              <a:buFontTx/>
              <a:buNone/>
              <a:tabLst/>
              <a:defRPr/>
            </a:pPr>
            <a:r>
              <a:rPr lang="zh-CN" altLang="en-US" dirty="0">
                <a:solidFill>
                  <a:srgbClr val="990000"/>
                </a:solidFill>
                <a:latin typeface="+mj-ea"/>
                <a:ea typeface="+mj-ea"/>
              </a:rPr>
              <a:t>市场洞察模板</a:t>
            </a:r>
          </a:p>
        </p:txBody>
      </p:sp>
    </p:spTree>
    <p:extLst>
      <p:ext uri="{BB962C8B-B14F-4D97-AF65-F5344CB8AC3E}">
        <p14:creationId xmlns:p14="http://schemas.microsoft.com/office/powerpoint/2010/main" val="157618114"/>
      </p:ext>
    </p:extLst>
  </p:cSld>
  <p:clrMapOvr>
    <a:masterClrMapping/>
  </p:clrMapOvr>
  <p:extLst mod="1">
    <p:ext uri="{DCECCB84-F9BA-43D5-87BE-67443E8EF086}">
      <p15:sldGuideLst xmlns:p15="http://schemas.microsoft.com/office/powerpoint/2012/main">
        <p15:guide id="1" orient="horz" pos="34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728890" y="456134"/>
            <a:ext cx="10736446" cy="993400"/>
          </a:xfrm>
          <a:prstGeom prst="rect">
            <a:avLst/>
          </a:prstGeom>
        </p:spPr>
        <p:txBody>
          <a:bodyPr lIns="0" tIns="0" rIns="0" bIns="0">
            <a:normAutofit/>
          </a:bodyPr>
          <a:lstStyle>
            <a:lvl1pPr marL="0" indent="0" algn="l">
              <a:lnSpc>
                <a:spcPts val="3422"/>
              </a:lnSpc>
              <a:spcBef>
                <a:spcPts val="0"/>
              </a:spcBef>
              <a:buNone/>
              <a:defRPr sz="3192" baseline="0">
                <a:solidFill>
                  <a:schemeClr val="tx1"/>
                </a:solidFill>
                <a:latin typeface="Microsoft YaHei" panose="020B0503020204020204" pitchFamily="34" charset="-122"/>
                <a:ea typeface="Microsoft YaHei" panose="020B0503020204020204" pitchFamily="34" charset="-122"/>
              </a:defRPr>
            </a:lvl1pPr>
            <a:lvl2pPr marL="592121" indent="0" algn="ctr">
              <a:buNone/>
              <a:defRPr sz="2590"/>
            </a:lvl2pPr>
            <a:lvl3pPr marL="1184240" indent="0" algn="ctr">
              <a:buNone/>
              <a:defRPr sz="2330"/>
            </a:lvl3pPr>
            <a:lvl4pPr marL="1776361" indent="0" algn="ctr">
              <a:buNone/>
              <a:defRPr sz="2071"/>
            </a:lvl4pPr>
            <a:lvl5pPr marL="2368481" indent="0" algn="ctr">
              <a:buNone/>
              <a:defRPr sz="2071"/>
            </a:lvl5pPr>
            <a:lvl6pPr marL="2960600" indent="0" algn="ctr">
              <a:buNone/>
              <a:defRPr sz="2071"/>
            </a:lvl6pPr>
            <a:lvl7pPr marL="3552720" indent="0" algn="ctr">
              <a:buNone/>
              <a:defRPr sz="2071"/>
            </a:lvl7pPr>
            <a:lvl8pPr marL="4144841" indent="0" algn="ctr">
              <a:buNone/>
              <a:defRPr sz="2071"/>
            </a:lvl8pPr>
            <a:lvl9pPr marL="4736960" indent="0" algn="ctr">
              <a:buNone/>
              <a:defRPr sz="2071"/>
            </a:lvl9pPr>
          </a:lstStyle>
          <a:p>
            <a:r>
              <a:rPr lang="en-US" altLang="zh-CN"/>
              <a:t>Click to edit Master subtitle style</a:t>
            </a:r>
            <a:endParaRPr lang="en-US" dirty="0"/>
          </a:p>
        </p:txBody>
      </p:sp>
      <p:sp>
        <p:nvSpPr>
          <p:cNvPr id="7" name="Content Placeholder 2">
            <a:extLst/>
          </p:cNvPr>
          <p:cNvSpPr>
            <a:spLocks noGrp="1"/>
          </p:cNvSpPr>
          <p:nvPr>
            <p:ph idx="10"/>
          </p:nvPr>
        </p:nvSpPr>
        <p:spPr>
          <a:xfrm>
            <a:off x="736623" y="1501999"/>
            <a:ext cx="10729364" cy="4690459"/>
          </a:xfrm>
          <a:prstGeom prst="rect">
            <a:avLst/>
          </a:prstGeom>
        </p:spPr>
        <p:txBody>
          <a:bodyPr lIns="0" tIns="0" rIns="0" bIns="0"/>
          <a:lstStyle>
            <a:lvl1pPr marL="12335" indent="0">
              <a:lnSpc>
                <a:spcPct val="100000"/>
              </a:lnSpc>
              <a:spcBef>
                <a:spcPts val="0"/>
              </a:spcBef>
              <a:buFontTx/>
              <a:buNone/>
              <a:tabLst>
                <a:tab pos="1204800" algn="ctr"/>
              </a:tabLst>
              <a:defRPr sz="1792"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4275" indent="-170649">
              <a:buFont typeface="Arial" panose="020B0604020202020204" pitchFamily="34" charset="0"/>
              <a:buChar char="•"/>
              <a:tabLst>
                <a:tab pos="1204800" algn="ctr"/>
              </a:tabLst>
              <a:defRPr sz="1293" baseline="0"/>
            </a:lvl2pPr>
            <a:lvl3pPr marL="524275" indent="-170649">
              <a:buFont typeface="Arial" panose="020B0604020202020204" pitchFamily="34" charset="0"/>
              <a:buChar char="•"/>
              <a:tabLst>
                <a:tab pos="1204800" algn="ctr"/>
              </a:tabLst>
              <a:defRPr sz="1293" baseline="0"/>
            </a:lvl3pPr>
            <a:lvl4pPr marL="524275" indent="-170649">
              <a:buFont typeface="Arial" panose="020B0604020202020204" pitchFamily="34" charset="0"/>
              <a:buChar char="•"/>
              <a:tabLst>
                <a:tab pos="1204800" algn="ctr"/>
              </a:tabLst>
              <a:defRPr sz="1293" baseline="0"/>
            </a:lvl4pPr>
            <a:lvl5pPr marL="524275" indent="-170649">
              <a:buFont typeface="Arial" panose="020B0604020202020204" pitchFamily="34" charset="0"/>
              <a:buChar char="•"/>
              <a:tabLst>
                <a:tab pos="1204800" algn="ctr"/>
              </a:tabLst>
              <a:defRPr sz="1293" baseline="0"/>
            </a:lvl5pPr>
          </a:lstStyle>
          <a:p>
            <a:pPr lvl="0"/>
            <a:r>
              <a:rPr lang="en-US" altLang="zh-CN"/>
              <a:t>Click to edit Master text styles</a:t>
            </a:r>
          </a:p>
        </p:txBody>
      </p:sp>
    </p:spTree>
    <p:extLst>
      <p:ext uri="{BB962C8B-B14F-4D97-AF65-F5344CB8AC3E}">
        <p14:creationId xmlns:p14="http://schemas.microsoft.com/office/powerpoint/2010/main" val="889866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a:xfrm>
            <a:off x="155539" y="6564382"/>
            <a:ext cx="2845647" cy="365040"/>
          </a:xfrm>
          <a:prstGeom prst="rect">
            <a:avLst/>
          </a:prstGeom>
        </p:spPr>
        <p:txBody>
          <a:bodyPr/>
          <a:lstStyle>
            <a:lvl1pPr defTabSz="1215668">
              <a:defRPr sz="1100">
                <a:solidFill>
                  <a:srgbClr val="000000"/>
                </a:solidFill>
                <a:latin typeface="微软雅黑" panose="020B0503020204020204" pitchFamily="34" charset="-122"/>
                <a:ea typeface="微软雅黑" panose="020B0503020204020204" pitchFamily="34" charset="-122"/>
              </a:defRPr>
            </a:lvl1pPr>
          </a:lstStyle>
          <a:p>
            <a:pPr eaLnBrk="0" hangingPunct="0">
              <a:buClrTx/>
              <a:buFontTx/>
              <a:buNone/>
              <a:defRPr/>
            </a:pPr>
            <a:fld id="{78C1A2ED-A460-480A-8BEA-D6561DFEA10E}" type="slidenum">
              <a:rPr lang="zh-CN" altLang="en-US" b="0"/>
              <a:pPr eaLnBrk="0" hangingPunct="0">
                <a:buClrTx/>
                <a:buFontTx/>
                <a:buNone/>
                <a:defRPr/>
              </a:pPr>
              <a:t>‹#›</a:t>
            </a:fld>
            <a:endParaRPr lang="zh-CN" altLang="en-US" b="0" dirty="0"/>
          </a:p>
        </p:txBody>
      </p:sp>
    </p:spTree>
    <p:extLst>
      <p:ext uri="{BB962C8B-B14F-4D97-AF65-F5344CB8AC3E}">
        <p14:creationId xmlns:p14="http://schemas.microsoft.com/office/powerpoint/2010/main" val="3459168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355917"/>
            <a:ext cx="10972800" cy="698256"/>
          </a:xfrm>
          <a:prstGeom prst="rect">
            <a:avLst/>
          </a:prstGeom>
        </p:spPr>
        <p:txBody>
          <a:bodyPr>
            <a:normAutofit/>
          </a:bodyPr>
          <a:lstStyle>
            <a:lvl1pPr algn="l" defTabSz="1215912" rtl="0" eaLnBrk="1" latinLnBrk="0" hangingPunct="1">
              <a:spcBef>
                <a:spcPct val="0"/>
              </a:spcBef>
              <a:buNone/>
              <a:defRPr lang="zh-CN" altLang="en-US" sz="2794" b="1" kern="1200" dirty="0">
                <a:solidFill>
                  <a:srgbClr val="990000"/>
                </a:solidFill>
                <a:latin typeface="微软雅黑" panose="020B0503020204020204" pitchFamily="34" charset="-122"/>
                <a:ea typeface="微软雅黑" panose="020B0503020204020204" pitchFamily="34" charset="-122"/>
                <a:cs typeface="+mj-cs"/>
              </a:defRPr>
            </a:lvl1pPr>
          </a:lstStyle>
          <a:p>
            <a:r>
              <a:rPr lang="zh-CN" altLang="en-US" dirty="0"/>
              <a:t>单击此处编辑母版标题样式</a:t>
            </a:r>
          </a:p>
        </p:txBody>
      </p:sp>
    </p:spTree>
    <p:extLst>
      <p:ext uri="{BB962C8B-B14F-4D97-AF65-F5344CB8AC3E}">
        <p14:creationId xmlns:p14="http://schemas.microsoft.com/office/powerpoint/2010/main" val="239606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浅色）">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5E0804-E2AC-4BF9-A812-73919677A6A7}"/>
              </a:ext>
            </a:extLst>
          </p:cNvPr>
          <p:cNvSpPr>
            <a:spLocks noGrp="1"/>
          </p:cNvSpPr>
          <p:nvPr>
            <p:ph type="title" hasCustomPrompt="1"/>
          </p:nvPr>
        </p:nvSpPr>
        <p:spPr>
          <a:xfrm>
            <a:off x="732325" y="294104"/>
            <a:ext cx="8883624" cy="507831"/>
          </a:xfrm>
        </p:spPr>
        <p:txBody>
          <a:bodyPr wrap="square" lIns="102240" tIns="45720" rIns="91440" bIns="45720" anchor="ctr">
            <a:spAutoFit/>
          </a:bodyPr>
          <a:lstStyle>
            <a:lvl1pPr>
              <a:defRPr sz="3000"/>
            </a:lvl1pPr>
          </a:lstStyle>
          <a:p>
            <a:r>
              <a:rPr lang="zh-CN" altLang="en-US" dirty="0"/>
              <a:t>标题文字区域</a:t>
            </a:r>
          </a:p>
        </p:txBody>
      </p:sp>
      <p:sp>
        <p:nvSpPr>
          <p:cNvPr id="3" name="内容占位符 2">
            <a:extLst>
              <a:ext uri="{FF2B5EF4-FFF2-40B4-BE49-F238E27FC236}">
                <a16:creationId xmlns:a16="http://schemas.microsoft.com/office/drawing/2014/main" id="{6C1F7FAC-5F4F-4CBC-A696-623C238418DD}"/>
              </a:ext>
            </a:extLst>
          </p:cNvPr>
          <p:cNvSpPr>
            <a:spLocks noGrp="1"/>
          </p:cNvSpPr>
          <p:nvPr>
            <p:ph sz="half" idx="1" hasCustomPrompt="1"/>
          </p:nvPr>
        </p:nvSpPr>
        <p:spPr>
          <a:xfrm>
            <a:off x="732324" y="1234081"/>
            <a:ext cx="10841541" cy="4351338"/>
          </a:xfrm>
        </p:spPr>
        <p:txBody>
          <a:bodyPr>
            <a:normAutofit/>
          </a:bodyPr>
          <a:lstStyle>
            <a:lvl1pPr marL="0" indent="0">
              <a:buNone/>
              <a:defRPr sz="2000"/>
            </a:lvl1pPr>
          </a:lstStyle>
          <a:p>
            <a:pPr lvl="0"/>
            <a:r>
              <a:rPr lang="zh-CN" altLang="en-US" dirty="0"/>
              <a:t>此处为文字区域</a:t>
            </a:r>
          </a:p>
        </p:txBody>
      </p:sp>
      <p:pic>
        <p:nvPicPr>
          <p:cNvPr id="9" name="图片 8">
            <a:extLst>
              <a:ext uri="{FF2B5EF4-FFF2-40B4-BE49-F238E27FC236}">
                <a16:creationId xmlns:a16="http://schemas.microsoft.com/office/drawing/2014/main" id="{8043B1ED-4BB0-44CB-9B55-826ABBC2E616}"/>
              </a:ext>
            </a:extLst>
          </p:cNvPr>
          <p:cNvPicPr>
            <a:picLocks noChangeAspect="1"/>
          </p:cNvPicPr>
          <p:nvPr userDrawn="1"/>
        </p:nvPicPr>
        <p:blipFill>
          <a:blip r:embed="rId2"/>
          <a:stretch>
            <a:fillRect/>
          </a:stretch>
        </p:blipFill>
        <p:spPr>
          <a:xfrm>
            <a:off x="9851002" y="294104"/>
            <a:ext cx="1722863" cy="434596"/>
          </a:xfrm>
          <a:prstGeom prst="rect">
            <a:avLst/>
          </a:prstGeom>
        </p:spPr>
      </p:pic>
    </p:spTree>
    <p:extLst>
      <p:ext uri="{BB962C8B-B14F-4D97-AF65-F5344CB8AC3E}">
        <p14:creationId xmlns:p14="http://schemas.microsoft.com/office/powerpoint/2010/main" val="332681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浅色）">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F59B993-F106-4F07-A6F3-826D143BE0B3}"/>
              </a:ext>
            </a:extLst>
          </p:cNvPr>
          <p:cNvPicPr>
            <a:picLocks noChangeAspect="1"/>
          </p:cNvPicPr>
          <p:nvPr userDrawn="1"/>
        </p:nvPicPr>
        <p:blipFill>
          <a:blip r:embed="rId2"/>
          <a:stretch>
            <a:fillRect/>
          </a:stretch>
        </p:blipFill>
        <p:spPr>
          <a:xfrm>
            <a:off x="4373136" y="2994404"/>
            <a:ext cx="3445727" cy="869192"/>
          </a:xfrm>
          <a:prstGeom prst="rect">
            <a:avLst/>
          </a:prstGeom>
        </p:spPr>
      </p:pic>
    </p:spTree>
    <p:extLst>
      <p:ext uri="{BB962C8B-B14F-4D97-AF65-F5344CB8AC3E}">
        <p14:creationId xmlns:p14="http://schemas.microsoft.com/office/powerpoint/2010/main" val="247697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深色）">
    <p:bg>
      <p:bgPr>
        <a:solidFill>
          <a:srgbClr val="002FA7"/>
        </a:solidFill>
        <a:effectLst/>
      </p:bgPr>
    </p:bg>
    <p:spTree>
      <p:nvGrpSpPr>
        <p:cNvPr id="1" name=""/>
        <p:cNvGrpSpPr/>
        <p:nvPr/>
      </p:nvGrpSpPr>
      <p:grpSpPr>
        <a:xfrm>
          <a:off x="0" y="0"/>
          <a:ext cx="0" cy="0"/>
          <a:chOff x="0" y="0"/>
          <a:chExt cx="0" cy="0"/>
        </a:xfrm>
      </p:grpSpPr>
      <p:sp>
        <p:nvSpPr>
          <p:cNvPr id="6" name="标题 3">
            <a:extLst>
              <a:ext uri="{FF2B5EF4-FFF2-40B4-BE49-F238E27FC236}">
                <a16:creationId xmlns:a16="http://schemas.microsoft.com/office/drawing/2014/main" id="{655C14FA-7F30-4A34-BCB1-18C724C47DC6}"/>
              </a:ext>
            </a:extLst>
          </p:cNvPr>
          <p:cNvSpPr>
            <a:spLocks noGrp="1"/>
          </p:cNvSpPr>
          <p:nvPr>
            <p:ph type="title" hasCustomPrompt="1"/>
          </p:nvPr>
        </p:nvSpPr>
        <p:spPr>
          <a:xfrm>
            <a:off x="623321" y="4037199"/>
            <a:ext cx="8928000" cy="720000"/>
          </a:xfrm>
          <a:prstGeom prst="rect">
            <a:avLst/>
          </a:prstGeom>
        </p:spPr>
        <p:txBody>
          <a:bodyPr/>
          <a:lstStyle>
            <a:lvl1pPr>
              <a:defRPr>
                <a:solidFill>
                  <a:schemeClr val="bg1"/>
                </a:solidFill>
              </a:defRPr>
            </a:lvl1pPr>
          </a:lstStyle>
          <a:p>
            <a:r>
              <a:rPr kumimoji="1" lang="zh-CN" altLang="en-US" sz="4200" dirty="0">
                <a:latin typeface="Microsoft YaHei" panose="020B0503020204020204" pitchFamily="34" charset="-122"/>
                <a:ea typeface="Microsoft YaHei" panose="020B0503020204020204" pitchFamily="34" charset="-122"/>
              </a:rPr>
              <a:t>主标题内容文字区域</a:t>
            </a:r>
          </a:p>
        </p:txBody>
      </p:sp>
      <p:sp>
        <p:nvSpPr>
          <p:cNvPr id="8" name="文本占位符 19">
            <a:extLst>
              <a:ext uri="{FF2B5EF4-FFF2-40B4-BE49-F238E27FC236}">
                <a16:creationId xmlns:a16="http://schemas.microsoft.com/office/drawing/2014/main" id="{414871D7-7325-47C2-BD44-9094EDBD3DB4}"/>
              </a:ext>
            </a:extLst>
          </p:cNvPr>
          <p:cNvSpPr>
            <a:spLocks noGrp="1"/>
          </p:cNvSpPr>
          <p:nvPr>
            <p:ph type="body" sz="quarter" idx="14" hasCustomPrompt="1"/>
          </p:nvPr>
        </p:nvSpPr>
        <p:spPr>
          <a:xfrm>
            <a:off x="623321" y="4914899"/>
            <a:ext cx="3600000" cy="324000"/>
          </a:xfrm>
          <a:prstGeom prst="rect">
            <a:avLst/>
          </a:prstGeom>
        </p:spPr>
        <p:txBody>
          <a:bodyPr>
            <a:normAutofit/>
          </a:bodyPr>
          <a:lstStyle>
            <a:lvl1pPr marL="0" indent="0">
              <a:buNone/>
              <a:defRPr sz="1500">
                <a:solidFill>
                  <a:schemeClr val="bg1"/>
                </a:solidFill>
              </a:defRPr>
            </a:lvl1pPr>
          </a:lstStyle>
          <a:p>
            <a:pPr lvl="0"/>
            <a:r>
              <a:rPr lang="zh-CN" altLang="en-US" dirty="0"/>
              <a:t>部门：</a:t>
            </a:r>
            <a:endParaRPr lang="en-US" altLang="zh-CN" dirty="0"/>
          </a:p>
        </p:txBody>
      </p:sp>
      <p:sp>
        <p:nvSpPr>
          <p:cNvPr id="9" name="文本占位符 21">
            <a:extLst>
              <a:ext uri="{FF2B5EF4-FFF2-40B4-BE49-F238E27FC236}">
                <a16:creationId xmlns:a16="http://schemas.microsoft.com/office/drawing/2014/main" id="{FA5AB2A6-FC0D-4F5B-8BA4-FCA69EA1EBAD}"/>
              </a:ext>
            </a:extLst>
          </p:cNvPr>
          <p:cNvSpPr>
            <a:spLocks noGrp="1"/>
          </p:cNvSpPr>
          <p:nvPr>
            <p:ph type="body" sz="quarter" idx="15" hasCustomPrompt="1"/>
          </p:nvPr>
        </p:nvSpPr>
        <p:spPr>
          <a:xfrm>
            <a:off x="623321" y="5286375"/>
            <a:ext cx="3600000" cy="276225"/>
          </a:xfrm>
          <a:prstGeom prst="rect">
            <a:avLst/>
          </a:prstGeom>
        </p:spPr>
        <p:txBody>
          <a:bodyPr>
            <a:noAutofit/>
          </a:bodyPr>
          <a:lstStyle>
            <a:lvl1pPr marL="0" indent="0">
              <a:buNone/>
              <a:defRPr sz="1500">
                <a:solidFill>
                  <a:schemeClr val="bg1"/>
                </a:solidFill>
              </a:defRPr>
            </a:lvl1pPr>
          </a:lstStyle>
          <a:p>
            <a:pPr lvl="0"/>
            <a:r>
              <a:rPr lang="zh-CN" altLang="en-US" dirty="0"/>
              <a:t>汇报人：</a:t>
            </a:r>
          </a:p>
        </p:txBody>
      </p:sp>
      <p:pic>
        <p:nvPicPr>
          <p:cNvPr id="10" name="图片 9">
            <a:extLst>
              <a:ext uri="{FF2B5EF4-FFF2-40B4-BE49-F238E27FC236}">
                <a16:creationId xmlns:a16="http://schemas.microsoft.com/office/drawing/2014/main" id="{31977D34-8406-4800-BC80-C1EFC4CD5910}"/>
              </a:ext>
            </a:extLst>
          </p:cNvPr>
          <p:cNvPicPr>
            <a:picLocks noChangeAspect="1"/>
          </p:cNvPicPr>
          <p:nvPr userDrawn="1"/>
        </p:nvPicPr>
        <p:blipFill>
          <a:blip r:embed="rId2"/>
          <a:stretch>
            <a:fillRect/>
          </a:stretch>
        </p:blipFill>
        <p:spPr>
          <a:xfrm>
            <a:off x="623321" y="3124835"/>
            <a:ext cx="2225816" cy="564291"/>
          </a:xfrm>
          <a:prstGeom prst="rect">
            <a:avLst/>
          </a:prstGeom>
        </p:spPr>
      </p:pic>
    </p:spTree>
    <p:extLst>
      <p:ext uri="{BB962C8B-B14F-4D97-AF65-F5344CB8AC3E}">
        <p14:creationId xmlns:p14="http://schemas.microsoft.com/office/powerpoint/2010/main" val="98525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录（深色）">
    <p:bg>
      <p:bgPr>
        <a:solidFill>
          <a:srgbClr val="002FA7"/>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DCFA2F6-72E5-45BB-BC68-31B972203223}"/>
              </a:ext>
            </a:extLst>
          </p:cNvPr>
          <p:cNvSpPr>
            <a:spLocks noGrp="1"/>
          </p:cNvSpPr>
          <p:nvPr>
            <p:ph type="title" hasCustomPrompt="1"/>
          </p:nvPr>
        </p:nvSpPr>
        <p:spPr>
          <a:xfrm>
            <a:off x="838200" y="365125"/>
            <a:ext cx="10515600" cy="1325563"/>
          </a:xfrm>
        </p:spPr>
        <p:txBody>
          <a:bodyPr>
            <a:normAutofit/>
          </a:bodyPr>
          <a:lstStyle>
            <a:lvl1pPr>
              <a:defRPr sz="4200">
                <a:solidFill>
                  <a:schemeClr val="bg1"/>
                </a:solidFill>
              </a:defRPr>
            </a:lvl1pPr>
          </a:lstStyle>
          <a:p>
            <a:r>
              <a:rPr lang="zh-CN" altLang="en-US" dirty="0"/>
              <a:t>目录</a:t>
            </a:r>
          </a:p>
        </p:txBody>
      </p:sp>
      <p:sp>
        <p:nvSpPr>
          <p:cNvPr id="7" name="文本占位符 7">
            <a:extLst>
              <a:ext uri="{FF2B5EF4-FFF2-40B4-BE49-F238E27FC236}">
                <a16:creationId xmlns:a16="http://schemas.microsoft.com/office/drawing/2014/main" id="{C4FC8692-2760-41A0-84D4-4F181BEC5F2A}"/>
              </a:ext>
            </a:extLst>
          </p:cNvPr>
          <p:cNvSpPr>
            <a:spLocks noGrp="1"/>
          </p:cNvSpPr>
          <p:nvPr>
            <p:ph type="body" sz="quarter" idx="13" hasCustomPrompt="1"/>
          </p:nvPr>
        </p:nvSpPr>
        <p:spPr>
          <a:xfrm>
            <a:off x="838200" y="1829586"/>
            <a:ext cx="10515600" cy="4359458"/>
          </a:xfrm>
        </p:spPr>
        <p:txBody>
          <a:bodyPr>
            <a:normAutofit/>
          </a:bodyPr>
          <a:lstStyle>
            <a:lvl1pPr marL="457200" indent="-457200">
              <a:buAutoNum type="arabicPeriod"/>
              <a:defRPr sz="2200">
                <a:solidFill>
                  <a:schemeClr val="bg1"/>
                </a:solidFill>
              </a:defRPr>
            </a:lvl1pPr>
          </a:lstStyle>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endParaRPr lang="en-US" altLang="zh-CN" dirty="0"/>
          </a:p>
          <a:p>
            <a:pPr lvl="0"/>
            <a:r>
              <a:rPr lang="zh-CN" altLang="en-US" dirty="0"/>
              <a:t>单击此处添加文本</a:t>
            </a:r>
          </a:p>
        </p:txBody>
      </p:sp>
    </p:spTree>
    <p:extLst>
      <p:ext uri="{BB962C8B-B14F-4D97-AF65-F5344CB8AC3E}">
        <p14:creationId xmlns:p14="http://schemas.microsoft.com/office/powerpoint/2010/main" val="268445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深色）">
    <p:bg>
      <p:bgPr>
        <a:solidFill>
          <a:srgbClr val="002FA7"/>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8465FD43-4242-4D3B-B311-1AD06A7D0B06}"/>
              </a:ext>
            </a:extLst>
          </p:cNvPr>
          <p:cNvSpPr>
            <a:spLocks noGrp="1"/>
          </p:cNvSpPr>
          <p:nvPr>
            <p:ph type="title" hasCustomPrompt="1"/>
          </p:nvPr>
        </p:nvSpPr>
        <p:spPr>
          <a:xfrm>
            <a:off x="732325" y="294104"/>
            <a:ext cx="8883624" cy="507831"/>
          </a:xfrm>
        </p:spPr>
        <p:txBody>
          <a:bodyPr wrap="square" lIns="102240" tIns="45720" rIns="91440" bIns="45720" anchor="ctr">
            <a:spAutoFit/>
          </a:bodyPr>
          <a:lstStyle>
            <a:lvl1pPr>
              <a:defRPr sz="3000">
                <a:solidFill>
                  <a:schemeClr val="bg1"/>
                </a:solidFill>
              </a:defRPr>
            </a:lvl1pPr>
          </a:lstStyle>
          <a:p>
            <a:r>
              <a:rPr lang="zh-CN" altLang="en-US" dirty="0"/>
              <a:t>标题文字区域</a:t>
            </a:r>
          </a:p>
        </p:txBody>
      </p:sp>
      <p:sp>
        <p:nvSpPr>
          <p:cNvPr id="7" name="内容占位符 2">
            <a:extLst>
              <a:ext uri="{FF2B5EF4-FFF2-40B4-BE49-F238E27FC236}">
                <a16:creationId xmlns:a16="http://schemas.microsoft.com/office/drawing/2014/main" id="{8D13E019-B3A3-4C30-B503-A4265A752232}"/>
              </a:ext>
            </a:extLst>
          </p:cNvPr>
          <p:cNvSpPr>
            <a:spLocks noGrp="1"/>
          </p:cNvSpPr>
          <p:nvPr>
            <p:ph sz="half" idx="1" hasCustomPrompt="1"/>
          </p:nvPr>
        </p:nvSpPr>
        <p:spPr>
          <a:xfrm>
            <a:off x="732324" y="1234081"/>
            <a:ext cx="10841541" cy="4351338"/>
          </a:xfrm>
        </p:spPr>
        <p:txBody>
          <a:bodyPr>
            <a:normAutofit/>
          </a:bodyPr>
          <a:lstStyle>
            <a:lvl1pPr marL="0" indent="0">
              <a:buNone/>
              <a:defRPr sz="2000">
                <a:solidFill>
                  <a:schemeClr val="bg1"/>
                </a:solidFill>
              </a:defRPr>
            </a:lvl1pPr>
          </a:lstStyle>
          <a:p>
            <a:pPr lvl="0"/>
            <a:r>
              <a:rPr lang="zh-CN" altLang="en-US" dirty="0"/>
              <a:t>此处为文字区域</a:t>
            </a:r>
          </a:p>
        </p:txBody>
      </p:sp>
      <p:pic>
        <p:nvPicPr>
          <p:cNvPr id="8" name="图片 7">
            <a:extLst>
              <a:ext uri="{FF2B5EF4-FFF2-40B4-BE49-F238E27FC236}">
                <a16:creationId xmlns:a16="http://schemas.microsoft.com/office/drawing/2014/main" id="{13990FA0-7984-45AE-83B4-2E23BB43B9B3}"/>
              </a:ext>
            </a:extLst>
          </p:cNvPr>
          <p:cNvPicPr>
            <a:picLocks noChangeAspect="1"/>
          </p:cNvPicPr>
          <p:nvPr userDrawn="1"/>
        </p:nvPicPr>
        <p:blipFill>
          <a:blip r:embed="rId2"/>
          <a:stretch>
            <a:fillRect/>
          </a:stretch>
        </p:blipFill>
        <p:spPr>
          <a:xfrm>
            <a:off x="9851002" y="291918"/>
            <a:ext cx="1722863" cy="436782"/>
          </a:xfrm>
          <a:prstGeom prst="rect">
            <a:avLst/>
          </a:prstGeom>
        </p:spPr>
      </p:pic>
    </p:spTree>
    <p:extLst>
      <p:ext uri="{BB962C8B-B14F-4D97-AF65-F5344CB8AC3E}">
        <p14:creationId xmlns:p14="http://schemas.microsoft.com/office/powerpoint/2010/main" val="248443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深色）">
    <p:bg>
      <p:bgPr>
        <a:solidFill>
          <a:srgbClr val="002FA7"/>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3648BF-BC2A-4FE8-A218-0353C27C954E}"/>
              </a:ext>
            </a:extLst>
          </p:cNvPr>
          <p:cNvPicPr>
            <a:picLocks noChangeAspect="1"/>
          </p:cNvPicPr>
          <p:nvPr userDrawn="1"/>
        </p:nvPicPr>
        <p:blipFill>
          <a:blip r:embed="rId2"/>
          <a:stretch>
            <a:fillRect/>
          </a:stretch>
        </p:blipFill>
        <p:spPr>
          <a:xfrm>
            <a:off x="4373135" y="2992218"/>
            <a:ext cx="3445727" cy="873564"/>
          </a:xfrm>
          <a:prstGeom prst="rect">
            <a:avLst/>
          </a:prstGeom>
        </p:spPr>
      </p:pic>
    </p:spTree>
    <p:extLst>
      <p:ext uri="{BB962C8B-B14F-4D97-AF65-F5344CB8AC3E}">
        <p14:creationId xmlns:p14="http://schemas.microsoft.com/office/powerpoint/2010/main" val="93047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dt" sz="half" idx="10"/>
          </p:nvPr>
        </p:nvSpPr>
        <p:spPr>
          <a:ln/>
        </p:spPr>
        <p:txBody>
          <a:bodyPr/>
          <a:lstStyle>
            <a:lvl1pPr>
              <a:defRPr/>
            </a:lvl1pPr>
          </a:lstStyle>
          <a:p>
            <a:pPr>
              <a:defRPr/>
            </a:pPr>
            <a:endParaRPr lang="de-DE" altLang="zh-CN"/>
          </a:p>
          <a:p>
            <a:pPr>
              <a:defRPr/>
            </a:pPr>
            <a:r>
              <a:rPr lang="de-DE" altLang="zh-CN"/>
              <a:t>Page </a:t>
            </a:r>
            <a:fld id="{18A958BF-5E15-4005-96BA-DDB6401E0717}" type="slidenum">
              <a:rPr lang="de-DE" altLang="zh-CN"/>
              <a:pPr>
                <a:defRPr/>
              </a:pPr>
              <a:t>‹#›</a:t>
            </a:fld>
            <a:endParaRPr lang="en-GB" altLang="zh-CN"/>
          </a:p>
        </p:txBody>
      </p:sp>
    </p:spTree>
    <p:extLst>
      <p:ext uri="{BB962C8B-B14F-4D97-AF65-F5344CB8AC3E}">
        <p14:creationId xmlns:p14="http://schemas.microsoft.com/office/powerpoint/2010/main" val="264161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D7A293A-8E37-4208-B4FA-3A2BB9E93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2D096C7-D3A4-4E38-A510-F976B1FD1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2395D8-B110-436A-A4B8-B2F8D1E2C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微软雅黑" panose="020B0503020204020204" pitchFamily="34" charset="-122"/>
                <a:ea typeface="微软雅黑" panose="020B0503020204020204" pitchFamily="34" charset="-122"/>
              </a:defRPr>
            </a:lvl1pPr>
          </a:lstStyle>
          <a:p>
            <a:fld id="{50E300F0-0892-48D2-9223-FBD060D137BF}" type="datetimeFigureOut">
              <a:rPr lang="zh-CN" altLang="en-US" smtClean="0"/>
              <a:pPr/>
              <a:t>2023/9/25</a:t>
            </a:fld>
            <a:endParaRPr lang="zh-CN" altLang="en-US"/>
          </a:p>
        </p:txBody>
      </p:sp>
      <p:sp>
        <p:nvSpPr>
          <p:cNvPr id="5" name="页脚占位符 4">
            <a:extLst>
              <a:ext uri="{FF2B5EF4-FFF2-40B4-BE49-F238E27FC236}">
                <a16:creationId xmlns:a16="http://schemas.microsoft.com/office/drawing/2014/main" id="{FEEC51CC-7CD8-4524-928A-B91086A1A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a16="http://schemas.microsoft.com/office/drawing/2014/main" id="{99FEE23E-BF8D-49FD-A13E-22628F41C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微软雅黑" panose="020B0503020204020204" pitchFamily="34" charset="-122"/>
                <a:ea typeface="微软雅黑" panose="020B0503020204020204" pitchFamily="34" charset="-122"/>
              </a:defRPr>
            </a:lvl1pPr>
          </a:lstStyle>
          <a:p>
            <a:fld id="{EDBE4B31-86BE-4417-B8C4-D96246BE2F1C}" type="slidenum">
              <a:rPr lang="zh-CN" altLang="en-US" smtClean="0"/>
              <a:pPr/>
              <a:t>‹#›</a:t>
            </a:fld>
            <a:endParaRPr lang="zh-CN" altLang="en-US"/>
          </a:p>
        </p:txBody>
      </p:sp>
    </p:spTree>
    <p:extLst>
      <p:ext uri="{BB962C8B-B14F-4D97-AF65-F5344CB8AC3E}">
        <p14:creationId xmlns:p14="http://schemas.microsoft.com/office/powerpoint/2010/main" val="417397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9181AA-8E93-7743-ADEB-8A06A0DFC13A}"/>
              </a:ext>
            </a:extLst>
          </p:cNvPr>
          <p:cNvSpPr/>
          <p:nvPr userDrawn="1"/>
        </p:nvSpPr>
        <p:spPr>
          <a:xfrm>
            <a:off x="0" y="5590904"/>
            <a:ext cx="12192000" cy="12670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sz="1799" dirty="0"/>
          </a:p>
        </p:txBody>
      </p:sp>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49372" y="6320871"/>
            <a:ext cx="1286287" cy="422829"/>
          </a:xfrm>
          <a:prstGeom prst="rect">
            <a:avLst/>
          </a:prstGeom>
        </p:spPr>
      </p:pic>
    </p:spTree>
    <p:extLst>
      <p:ext uri="{BB962C8B-B14F-4D97-AF65-F5344CB8AC3E}">
        <p14:creationId xmlns:p14="http://schemas.microsoft.com/office/powerpoint/2010/main" val="1320342270"/>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034" rtl="0" eaLnBrk="1" latinLnBrk="0" hangingPunct="1">
        <a:lnSpc>
          <a:spcPts val="3439"/>
        </a:lnSpc>
        <a:spcBef>
          <a:spcPct val="0"/>
        </a:spcBef>
        <a:buNone/>
        <a:defRPr sz="3199"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034"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017"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p15:clr>
            <a:srgbClr val="F26B43"/>
          </p15:clr>
        </p15:guide>
        <p15:guide id="2" pos="3841">
          <p15:clr>
            <a:srgbClr val="F26B43"/>
          </p15:clr>
        </p15:guide>
        <p15:guide id="3" pos="565">
          <p15:clr>
            <a:srgbClr val="F26B43"/>
          </p15:clr>
        </p15:guide>
        <p15:guide id="4" orient="horz" pos="4007">
          <p15:clr>
            <a:srgbClr val="F26B43"/>
          </p15:clr>
        </p15:guide>
        <p15:guide id="5" orient="horz" pos="1235">
          <p15:clr>
            <a:srgbClr val="F26B43"/>
          </p15:clr>
        </p15:guide>
        <p15:guide id="6" orient="horz" pos="5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2" y="6356941"/>
            <a:ext cx="1462895" cy="246221"/>
          </a:xfrm>
          <a:prstGeom prst="rect">
            <a:avLst/>
          </a:prstGeom>
          <a:noFill/>
        </p:spPr>
        <p:txBody>
          <a:bodyPr wrap="square" rtlCol="0">
            <a:spAutoFit/>
          </a:bodyPr>
          <a:lstStyle/>
          <a:p>
            <a:pPr defTabSz="913747"/>
            <a:r>
              <a:rPr lang="en-US" sz="1000"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3845" y="6402806"/>
            <a:ext cx="499534" cy="150296"/>
          </a:xfrm>
          <a:prstGeom prst="rect">
            <a:avLst/>
          </a:prstGeom>
          <a:noFill/>
        </p:spPr>
        <p:txBody>
          <a:bodyPr wrap="square" lIns="0" tIns="0" rIns="0" bIns="0" rtlCol="0">
            <a:spAutoFit/>
          </a:bodyPr>
          <a:lstStyle/>
          <a:p>
            <a:pPr defTabSz="890137">
              <a:defRPr/>
            </a:pPr>
            <a:fld id="{C3837181-38C6-AD4F-B8BA-B444770388BB}" type="slidenum">
              <a:rPr lang="en-US" sz="974">
                <a:solidFill>
                  <a:srgbClr val="1D1D1B"/>
                </a:solidFill>
                <a:latin typeface="Arial" panose="020B0604020202020204" pitchFamily="34" charset="0"/>
                <a:cs typeface="Arial" panose="020B0604020202020204" pitchFamily="34" charset="0"/>
              </a:rPr>
              <a:pPr defTabSz="890137">
                <a:defRPr/>
              </a:pPr>
              <a:t>‹#›</a:t>
            </a:fld>
            <a:endParaRPr lang="en-US" sz="974" dirty="0">
              <a:solidFill>
                <a:srgbClr val="1D1D1B"/>
              </a:solidFill>
              <a:latin typeface="Arial" panose="020B0604020202020204" pitchFamily="34" charset="0"/>
              <a:cs typeface="Arial" panose="020B0604020202020204" pitchFamily="34" charset="0"/>
            </a:endParaRPr>
          </a:p>
        </p:txBody>
      </p:sp>
      <p:pic>
        <p:nvPicPr>
          <p:cNvPr id="41" name="图片 4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187600" y="6324678"/>
            <a:ext cx="1285417" cy="281377"/>
          </a:xfrm>
          <a:prstGeom prst="rect">
            <a:avLst/>
          </a:prstGeom>
        </p:spPr>
      </p:pic>
      <p:sp>
        <p:nvSpPr>
          <p:cNvPr id="47" name="矩形 9"/>
          <p:cNvSpPr/>
          <p:nvPr userDrawn="1"/>
        </p:nvSpPr>
        <p:spPr>
          <a:xfrm>
            <a:off x="12241349" y="4033897"/>
            <a:ext cx="239023" cy="113650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47"/>
            <a:endParaRPr lang="zh-CN" altLang="en-US" sz="1797">
              <a:solidFill>
                <a:prstClr val="white"/>
              </a:solidFill>
            </a:endParaRPr>
          </a:p>
        </p:txBody>
      </p:sp>
      <p:sp>
        <p:nvSpPr>
          <p:cNvPr id="48" name="矩形 10"/>
          <p:cNvSpPr/>
          <p:nvPr userDrawn="1"/>
        </p:nvSpPr>
        <p:spPr>
          <a:xfrm>
            <a:off x="12241349" y="2775986"/>
            <a:ext cx="239023" cy="1136505"/>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47"/>
            <a:endParaRPr lang="zh-CN" altLang="en-US" sz="1797">
              <a:solidFill>
                <a:prstClr val="white"/>
              </a:solidFill>
            </a:endParaRPr>
          </a:p>
        </p:txBody>
      </p:sp>
      <p:sp>
        <p:nvSpPr>
          <p:cNvPr id="49" name="矩形 11"/>
          <p:cNvSpPr/>
          <p:nvPr userDrawn="1"/>
        </p:nvSpPr>
        <p:spPr>
          <a:xfrm>
            <a:off x="12241349" y="1518076"/>
            <a:ext cx="239023" cy="11365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47"/>
            <a:endParaRPr lang="zh-CN" altLang="en-US" sz="1797">
              <a:solidFill>
                <a:prstClr val="white"/>
              </a:solidFill>
            </a:endParaRPr>
          </a:p>
        </p:txBody>
      </p:sp>
    </p:spTree>
    <p:extLst>
      <p:ext uri="{BB962C8B-B14F-4D97-AF65-F5344CB8AC3E}">
        <p14:creationId xmlns:p14="http://schemas.microsoft.com/office/powerpoint/2010/main" val="90376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lvl1pPr algn="l" defTabSz="1186848" rtl="0" eaLnBrk="1" latinLnBrk="0" hangingPunct="1">
        <a:lnSpc>
          <a:spcPct val="90000"/>
        </a:lnSpc>
        <a:spcBef>
          <a:spcPct val="0"/>
        </a:spcBef>
        <a:buNone/>
        <a:defRPr sz="5711" kern="1200">
          <a:solidFill>
            <a:schemeClr val="tx1"/>
          </a:solidFill>
          <a:latin typeface="+mj-lt"/>
          <a:ea typeface="+mj-ea"/>
          <a:cs typeface="+mj-cs"/>
        </a:defRPr>
      </a:lvl1pPr>
    </p:titleStyle>
    <p:bodyStyle>
      <a:lvl1pPr marL="296712" indent="-296712" algn="l" defTabSz="1186848" rtl="0" eaLnBrk="1" latinLnBrk="0" hangingPunct="1">
        <a:lnSpc>
          <a:spcPct val="90000"/>
        </a:lnSpc>
        <a:spcBef>
          <a:spcPts val="1298"/>
        </a:spcBef>
        <a:buFont typeface="Arial" panose="020B0604020202020204" pitchFamily="34" charset="0"/>
        <a:buChar char="•"/>
        <a:defRPr sz="3634" kern="1200">
          <a:solidFill>
            <a:schemeClr val="tx1"/>
          </a:solidFill>
          <a:latin typeface="+mn-lt"/>
          <a:ea typeface="+mn-ea"/>
          <a:cs typeface="+mn-cs"/>
        </a:defRPr>
      </a:lvl1pPr>
      <a:lvl2pPr marL="890137" indent="-296712" algn="l" defTabSz="1186848" rtl="0" eaLnBrk="1" latinLnBrk="0" hangingPunct="1">
        <a:lnSpc>
          <a:spcPct val="90000"/>
        </a:lnSpc>
        <a:spcBef>
          <a:spcPts val="650"/>
        </a:spcBef>
        <a:buFont typeface="Arial" panose="020B0604020202020204" pitchFamily="34" charset="0"/>
        <a:buChar char="•"/>
        <a:defRPr sz="3116" kern="1200">
          <a:solidFill>
            <a:schemeClr val="tx1"/>
          </a:solidFill>
          <a:latin typeface="+mn-lt"/>
          <a:ea typeface="+mn-ea"/>
          <a:cs typeface="+mn-cs"/>
        </a:defRPr>
      </a:lvl2pPr>
      <a:lvl3pPr marL="1483561" indent="-296712" algn="l" defTabSz="1186848" rtl="0" eaLnBrk="1" latinLnBrk="0" hangingPunct="1">
        <a:lnSpc>
          <a:spcPct val="90000"/>
        </a:lnSpc>
        <a:spcBef>
          <a:spcPts val="650"/>
        </a:spcBef>
        <a:buFont typeface="Arial" panose="020B0604020202020204" pitchFamily="34" charset="0"/>
        <a:buChar char="•"/>
        <a:defRPr sz="2596" kern="1200">
          <a:solidFill>
            <a:schemeClr val="tx1"/>
          </a:solidFill>
          <a:latin typeface="+mn-lt"/>
          <a:ea typeface="+mn-ea"/>
          <a:cs typeface="+mn-cs"/>
        </a:defRPr>
      </a:lvl3pPr>
      <a:lvl4pPr marL="2076986" indent="-296712" algn="l" defTabSz="1186848" rtl="0" eaLnBrk="1" latinLnBrk="0" hangingPunct="1">
        <a:lnSpc>
          <a:spcPct val="90000"/>
        </a:lnSpc>
        <a:spcBef>
          <a:spcPts val="650"/>
        </a:spcBef>
        <a:buFont typeface="Arial" panose="020B0604020202020204" pitchFamily="34" charset="0"/>
        <a:buChar char="•"/>
        <a:defRPr sz="2335" kern="1200">
          <a:solidFill>
            <a:schemeClr val="tx1"/>
          </a:solidFill>
          <a:latin typeface="+mn-lt"/>
          <a:ea typeface="+mn-ea"/>
          <a:cs typeface="+mn-cs"/>
        </a:defRPr>
      </a:lvl4pPr>
      <a:lvl5pPr marL="2670410" indent="-296712" algn="l" defTabSz="1186848" rtl="0" eaLnBrk="1" latinLnBrk="0" hangingPunct="1">
        <a:lnSpc>
          <a:spcPct val="90000"/>
        </a:lnSpc>
        <a:spcBef>
          <a:spcPts val="650"/>
        </a:spcBef>
        <a:buFont typeface="Arial" panose="020B0604020202020204" pitchFamily="34" charset="0"/>
        <a:buChar char="•"/>
        <a:defRPr sz="2335" kern="1200">
          <a:solidFill>
            <a:schemeClr val="tx1"/>
          </a:solidFill>
          <a:latin typeface="+mn-lt"/>
          <a:ea typeface="+mn-ea"/>
          <a:cs typeface="+mn-cs"/>
        </a:defRPr>
      </a:lvl5pPr>
      <a:lvl6pPr marL="3263834" indent="-296712" algn="l" defTabSz="1186848" rtl="0" eaLnBrk="1" latinLnBrk="0" hangingPunct="1">
        <a:lnSpc>
          <a:spcPct val="90000"/>
        </a:lnSpc>
        <a:spcBef>
          <a:spcPts val="650"/>
        </a:spcBef>
        <a:buFont typeface="Arial" panose="020B0604020202020204" pitchFamily="34" charset="0"/>
        <a:buChar char="•"/>
        <a:defRPr sz="2335" kern="1200">
          <a:solidFill>
            <a:schemeClr val="tx1"/>
          </a:solidFill>
          <a:latin typeface="+mn-lt"/>
          <a:ea typeface="+mn-ea"/>
          <a:cs typeface="+mn-cs"/>
        </a:defRPr>
      </a:lvl6pPr>
      <a:lvl7pPr marL="3857258" indent="-296712" algn="l" defTabSz="1186848" rtl="0" eaLnBrk="1" latinLnBrk="0" hangingPunct="1">
        <a:lnSpc>
          <a:spcPct val="90000"/>
        </a:lnSpc>
        <a:spcBef>
          <a:spcPts val="650"/>
        </a:spcBef>
        <a:buFont typeface="Arial" panose="020B0604020202020204" pitchFamily="34" charset="0"/>
        <a:buChar char="•"/>
        <a:defRPr sz="2335" kern="1200">
          <a:solidFill>
            <a:schemeClr val="tx1"/>
          </a:solidFill>
          <a:latin typeface="+mn-lt"/>
          <a:ea typeface="+mn-ea"/>
          <a:cs typeface="+mn-cs"/>
        </a:defRPr>
      </a:lvl7pPr>
      <a:lvl8pPr marL="4450681" indent="-296712" algn="l" defTabSz="1186848" rtl="0" eaLnBrk="1" latinLnBrk="0" hangingPunct="1">
        <a:lnSpc>
          <a:spcPct val="90000"/>
        </a:lnSpc>
        <a:spcBef>
          <a:spcPts val="650"/>
        </a:spcBef>
        <a:buFont typeface="Arial" panose="020B0604020202020204" pitchFamily="34" charset="0"/>
        <a:buChar char="•"/>
        <a:defRPr sz="2335" kern="1200">
          <a:solidFill>
            <a:schemeClr val="tx1"/>
          </a:solidFill>
          <a:latin typeface="+mn-lt"/>
          <a:ea typeface="+mn-ea"/>
          <a:cs typeface="+mn-cs"/>
        </a:defRPr>
      </a:lvl8pPr>
      <a:lvl9pPr marL="5044106" indent="-296712" algn="l" defTabSz="1186848" rtl="0" eaLnBrk="1" latinLnBrk="0" hangingPunct="1">
        <a:lnSpc>
          <a:spcPct val="90000"/>
        </a:lnSpc>
        <a:spcBef>
          <a:spcPts val="650"/>
        </a:spcBef>
        <a:buFont typeface="Arial" panose="020B0604020202020204" pitchFamily="34" charset="0"/>
        <a:buChar char="•"/>
        <a:defRPr sz="2335" kern="1200">
          <a:solidFill>
            <a:schemeClr val="tx1"/>
          </a:solidFill>
          <a:latin typeface="+mn-lt"/>
          <a:ea typeface="+mn-ea"/>
          <a:cs typeface="+mn-cs"/>
        </a:defRPr>
      </a:lvl9pPr>
    </p:bodyStyle>
    <p:otherStyle>
      <a:defPPr>
        <a:defRPr lang="en-US"/>
      </a:defPPr>
      <a:lvl1pPr marL="0" algn="l" defTabSz="1186848" rtl="0" eaLnBrk="1" latinLnBrk="0" hangingPunct="1">
        <a:defRPr sz="2335" kern="1200">
          <a:solidFill>
            <a:schemeClr val="tx1"/>
          </a:solidFill>
          <a:latin typeface="+mn-lt"/>
          <a:ea typeface="+mn-ea"/>
          <a:cs typeface="+mn-cs"/>
        </a:defRPr>
      </a:lvl1pPr>
      <a:lvl2pPr marL="593425" algn="l" defTabSz="1186848" rtl="0" eaLnBrk="1" latinLnBrk="0" hangingPunct="1">
        <a:defRPr sz="2335" kern="1200">
          <a:solidFill>
            <a:schemeClr val="tx1"/>
          </a:solidFill>
          <a:latin typeface="+mn-lt"/>
          <a:ea typeface="+mn-ea"/>
          <a:cs typeface="+mn-cs"/>
        </a:defRPr>
      </a:lvl2pPr>
      <a:lvl3pPr marL="1186848" algn="l" defTabSz="1186848" rtl="0" eaLnBrk="1" latinLnBrk="0" hangingPunct="1">
        <a:defRPr sz="2335" kern="1200">
          <a:solidFill>
            <a:schemeClr val="tx1"/>
          </a:solidFill>
          <a:latin typeface="+mn-lt"/>
          <a:ea typeface="+mn-ea"/>
          <a:cs typeface="+mn-cs"/>
        </a:defRPr>
      </a:lvl3pPr>
      <a:lvl4pPr marL="1780274" algn="l" defTabSz="1186848" rtl="0" eaLnBrk="1" latinLnBrk="0" hangingPunct="1">
        <a:defRPr sz="2335" kern="1200">
          <a:solidFill>
            <a:schemeClr val="tx1"/>
          </a:solidFill>
          <a:latin typeface="+mn-lt"/>
          <a:ea typeface="+mn-ea"/>
          <a:cs typeface="+mn-cs"/>
        </a:defRPr>
      </a:lvl4pPr>
      <a:lvl5pPr marL="2373699" algn="l" defTabSz="1186848" rtl="0" eaLnBrk="1" latinLnBrk="0" hangingPunct="1">
        <a:defRPr sz="2335" kern="1200">
          <a:solidFill>
            <a:schemeClr val="tx1"/>
          </a:solidFill>
          <a:latin typeface="+mn-lt"/>
          <a:ea typeface="+mn-ea"/>
          <a:cs typeface="+mn-cs"/>
        </a:defRPr>
      </a:lvl5pPr>
      <a:lvl6pPr marL="2967122" algn="l" defTabSz="1186848" rtl="0" eaLnBrk="1" latinLnBrk="0" hangingPunct="1">
        <a:defRPr sz="2335" kern="1200">
          <a:solidFill>
            <a:schemeClr val="tx1"/>
          </a:solidFill>
          <a:latin typeface="+mn-lt"/>
          <a:ea typeface="+mn-ea"/>
          <a:cs typeface="+mn-cs"/>
        </a:defRPr>
      </a:lvl6pPr>
      <a:lvl7pPr marL="3560546" algn="l" defTabSz="1186848" rtl="0" eaLnBrk="1" latinLnBrk="0" hangingPunct="1">
        <a:defRPr sz="2335" kern="1200">
          <a:solidFill>
            <a:schemeClr val="tx1"/>
          </a:solidFill>
          <a:latin typeface="+mn-lt"/>
          <a:ea typeface="+mn-ea"/>
          <a:cs typeface="+mn-cs"/>
        </a:defRPr>
      </a:lvl7pPr>
      <a:lvl8pPr marL="4153971" algn="l" defTabSz="1186848" rtl="0" eaLnBrk="1" latinLnBrk="0" hangingPunct="1">
        <a:defRPr sz="2335" kern="1200">
          <a:solidFill>
            <a:schemeClr val="tx1"/>
          </a:solidFill>
          <a:latin typeface="+mn-lt"/>
          <a:ea typeface="+mn-ea"/>
          <a:cs typeface="+mn-cs"/>
        </a:defRPr>
      </a:lvl8pPr>
      <a:lvl9pPr marL="4747395" algn="l" defTabSz="1186848" rtl="0" eaLnBrk="1" latinLnBrk="0" hangingPunct="1">
        <a:defRPr sz="233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045" y="6356949"/>
            <a:ext cx="1462895" cy="246221"/>
          </a:xfrm>
          <a:prstGeom prst="rect">
            <a:avLst/>
          </a:prstGeom>
          <a:noFill/>
        </p:spPr>
        <p:txBody>
          <a:bodyPr wrap="square" rtlCol="0">
            <a:spAutoFit/>
          </a:bodyPr>
          <a:lstStyle/>
          <a:p>
            <a:pPr defTabSz="912377" fontAlgn="auto">
              <a:spcBef>
                <a:spcPts val="0"/>
              </a:spcBef>
              <a:spcAft>
                <a:spcPts val="0"/>
              </a:spcAft>
              <a:buClrTx/>
              <a:buFontTx/>
              <a:buNone/>
            </a:pPr>
            <a:r>
              <a:rPr lang="en-US" sz="1000" b="0" dirty="0">
                <a:solidFill>
                  <a:srgbClr val="1D1D1B"/>
                </a:solidFill>
                <a:latin typeface="Arial" panose="020B0604020202020204" pitchFamily="34" charset="0"/>
                <a:ea typeface="+mn-ea"/>
                <a:cs typeface="Arial" panose="020B0604020202020204" pitchFamily="34" charset="0"/>
              </a:rPr>
              <a:t>Huawei Confidential</a:t>
            </a: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3849" y="6402806"/>
            <a:ext cx="499534" cy="150296"/>
          </a:xfrm>
          <a:prstGeom prst="rect">
            <a:avLst/>
          </a:prstGeom>
          <a:noFill/>
        </p:spPr>
        <p:txBody>
          <a:bodyPr wrap="square" lIns="0" tIns="0" rIns="0" bIns="0" rtlCol="0">
            <a:spAutoFit/>
          </a:bodyPr>
          <a:lstStyle/>
          <a:p>
            <a:pPr defTabSz="888802" fontAlgn="auto">
              <a:spcBef>
                <a:spcPts val="0"/>
              </a:spcBef>
              <a:spcAft>
                <a:spcPts val="0"/>
              </a:spcAft>
              <a:buClrTx/>
              <a:buFontTx/>
              <a:buNone/>
              <a:defRPr/>
            </a:pPr>
            <a:fld id="{C3837181-38C6-AD4F-B8BA-B444770388BB}" type="slidenum">
              <a:rPr lang="en-US" sz="974" b="0">
                <a:solidFill>
                  <a:srgbClr val="1D1D1B"/>
                </a:solidFill>
                <a:latin typeface="Arial" panose="020B0604020202020204" pitchFamily="34" charset="0"/>
                <a:ea typeface="+mn-ea"/>
                <a:cs typeface="Arial" panose="020B0604020202020204" pitchFamily="34" charset="0"/>
              </a:rPr>
              <a:pPr defTabSz="888802" fontAlgn="auto">
                <a:spcBef>
                  <a:spcPts val="0"/>
                </a:spcBef>
                <a:spcAft>
                  <a:spcPts val="0"/>
                </a:spcAft>
                <a:buClrTx/>
                <a:buFontTx/>
                <a:buNone/>
                <a:defRPr/>
              </a:pPr>
              <a:t>‹#›</a:t>
            </a:fld>
            <a:endParaRPr lang="en-US" sz="974" b="0" dirty="0">
              <a:solidFill>
                <a:srgbClr val="1D1D1B"/>
              </a:solidFill>
              <a:latin typeface="Arial" panose="020B0604020202020204" pitchFamily="34" charset="0"/>
              <a:ea typeface="+mn-ea"/>
              <a:cs typeface="Arial" panose="020B0604020202020204" pitchFamily="34" charset="0"/>
            </a:endParaRPr>
          </a:p>
        </p:txBody>
      </p:sp>
      <p:pic>
        <p:nvPicPr>
          <p:cNvPr id="41" name="图片 4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87604" y="6324685"/>
            <a:ext cx="1285417" cy="281377"/>
          </a:xfrm>
          <a:prstGeom prst="rect">
            <a:avLst/>
          </a:prstGeom>
        </p:spPr>
      </p:pic>
      <p:sp>
        <p:nvSpPr>
          <p:cNvPr id="47" name="矩形 9"/>
          <p:cNvSpPr/>
          <p:nvPr userDrawn="1"/>
        </p:nvSpPr>
        <p:spPr>
          <a:xfrm>
            <a:off x="12241353" y="4033904"/>
            <a:ext cx="239023" cy="113650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7" fontAlgn="auto">
              <a:spcBef>
                <a:spcPts val="0"/>
              </a:spcBef>
              <a:spcAft>
                <a:spcPts val="0"/>
              </a:spcAft>
              <a:buClrTx/>
              <a:buFontTx/>
              <a:buNone/>
            </a:pPr>
            <a:endParaRPr lang="zh-CN" altLang="en-US" sz="1794" b="0">
              <a:solidFill>
                <a:prstClr val="white"/>
              </a:solidFill>
            </a:endParaRPr>
          </a:p>
        </p:txBody>
      </p:sp>
      <p:sp>
        <p:nvSpPr>
          <p:cNvPr id="48" name="矩形 10"/>
          <p:cNvSpPr/>
          <p:nvPr userDrawn="1"/>
        </p:nvSpPr>
        <p:spPr>
          <a:xfrm>
            <a:off x="12241353" y="2775993"/>
            <a:ext cx="239023" cy="1136505"/>
          </a:xfrm>
          <a:prstGeom prst="rect">
            <a:avLst/>
          </a:prstGeom>
          <a:solidFill>
            <a:srgbClr val="7C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7" fontAlgn="auto">
              <a:spcBef>
                <a:spcPts val="0"/>
              </a:spcBef>
              <a:spcAft>
                <a:spcPts val="0"/>
              </a:spcAft>
              <a:buClrTx/>
              <a:buFontTx/>
              <a:buNone/>
            </a:pPr>
            <a:endParaRPr lang="zh-CN" altLang="en-US" sz="1794" b="0">
              <a:solidFill>
                <a:prstClr val="white"/>
              </a:solidFill>
            </a:endParaRPr>
          </a:p>
        </p:txBody>
      </p:sp>
      <p:sp>
        <p:nvSpPr>
          <p:cNvPr id="49" name="矩形 11"/>
          <p:cNvSpPr/>
          <p:nvPr userDrawn="1"/>
        </p:nvSpPr>
        <p:spPr>
          <a:xfrm>
            <a:off x="12241353" y="1518076"/>
            <a:ext cx="239023" cy="11365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7" fontAlgn="auto">
              <a:spcBef>
                <a:spcPts val="0"/>
              </a:spcBef>
              <a:spcAft>
                <a:spcPts val="0"/>
              </a:spcAft>
              <a:buClrTx/>
              <a:buFontTx/>
              <a:buNone/>
            </a:pPr>
            <a:endParaRPr lang="zh-CN" altLang="en-US" sz="1794" b="0">
              <a:solidFill>
                <a:prstClr val="white"/>
              </a:solidFill>
            </a:endParaRPr>
          </a:p>
        </p:txBody>
      </p:sp>
    </p:spTree>
    <p:extLst>
      <p:ext uri="{BB962C8B-B14F-4D97-AF65-F5344CB8AC3E}">
        <p14:creationId xmlns:p14="http://schemas.microsoft.com/office/powerpoint/2010/main" val="36517706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1185068" rtl="0" eaLnBrk="1" latinLnBrk="0" hangingPunct="1">
        <a:lnSpc>
          <a:spcPct val="90000"/>
        </a:lnSpc>
        <a:spcBef>
          <a:spcPct val="0"/>
        </a:spcBef>
        <a:buNone/>
        <a:defRPr sz="5704" kern="1200">
          <a:solidFill>
            <a:schemeClr val="tx1"/>
          </a:solidFill>
          <a:latin typeface="+mj-lt"/>
          <a:ea typeface="+mj-ea"/>
          <a:cs typeface="+mj-cs"/>
        </a:defRPr>
      </a:lvl1pPr>
    </p:titleStyle>
    <p:bodyStyle>
      <a:lvl1pPr marL="296266" indent="-296266" algn="l" defTabSz="1185068" rtl="0" eaLnBrk="1" latinLnBrk="0" hangingPunct="1">
        <a:lnSpc>
          <a:spcPct val="90000"/>
        </a:lnSpc>
        <a:spcBef>
          <a:spcPts val="1294"/>
        </a:spcBef>
        <a:buFont typeface="Arial" panose="020B0604020202020204" pitchFamily="34" charset="0"/>
        <a:buChar char="•"/>
        <a:defRPr sz="3630" kern="1200">
          <a:solidFill>
            <a:schemeClr val="tx1"/>
          </a:solidFill>
          <a:latin typeface="+mn-lt"/>
          <a:ea typeface="+mn-ea"/>
          <a:cs typeface="+mn-cs"/>
        </a:defRPr>
      </a:lvl1pPr>
      <a:lvl2pPr marL="888802" indent="-296266" algn="l" defTabSz="1185068" rtl="0" eaLnBrk="1" latinLnBrk="0" hangingPunct="1">
        <a:lnSpc>
          <a:spcPct val="90000"/>
        </a:lnSpc>
        <a:spcBef>
          <a:spcPts val="650"/>
        </a:spcBef>
        <a:buFont typeface="Arial" panose="020B0604020202020204" pitchFamily="34" charset="0"/>
        <a:buChar char="•"/>
        <a:defRPr sz="3112" kern="1200">
          <a:solidFill>
            <a:schemeClr val="tx1"/>
          </a:solidFill>
          <a:latin typeface="+mn-lt"/>
          <a:ea typeface="+mn-ea"/>
          <a:cs typeface="+mn-cs"/>
        </a:defRPr>
      </a:lvl2pPr>
      <a:lvl3pPr marL="1481336" indent="-296266" algn="l" defTabSz="1185068" rtl="0" eaLnBrk="1" latinLnBrk="0" hangingPunct="1">
        <a:lnSpc>
          <a:spcPct val="90000"/>
        </a:lnSpc>
        <a:spcBef>
          <a:spcPts val="650"/>
        </a:spcBef>
        <a:buFont typeface="Arial" panose="020B0604020202020204" pitchFamily="34" charset="0"/>
        <a:buChar char="•"/>
        <a:defRPr sz="2592" kern="1200">
          <a:solidFill>
            <a:schemeClr val="tx1"/>
          </a:solidFill>
          <a:latin typeface="+mn-lt"/>
          <a:ea typeface="+mn-ea"/>
          <a:cs typeface="+mn-cs"/>
        </a:defRPr>
      </a:lvl3pPr>
      <a:lvl4pPr marL="2073873" indent="-296266" algn="l" defTabSz="1185068" rtl="0" eaLnBrk="1" latinLnBrk="0" hangingPunct="1">
        <a:lnSpc>
          <a:spcPct val="90000"/>
        </a:lnSpc>
        <a:spcBef>
          <a:spcPts val="650"/>
        </a:spcBef>
        <a:buFont typeface="Arial" panose="020B0604020202020204" pitchFamily="34" charset="0"/>
        <a:buChar char="•"/>
        <a:defRPr sz="2332" kern="1200">
          <a:solidFill>
            <a:schemeClr val="tx1"/>
          </a:solidFill>
          <a:latin typeface="+mn-lt"/>
          <a:ea typeface="+mn-ea"/>
          <a:cs typeface="+mn-cs"/>
        </a:defRPr>
      </a:lvl4pPr>
      <a:lvl5pPr marL="2666406" indent="-296266" algn="l" defTabSz="1185068" rtl="0" eaLnBrk="1" latinLnBrk="0" hangingPunct="1">
        <a:lnSpc>
          <a:spcPct val="90000"/>
        </a:lnSpc>
        <a:spcBef>
          <a:spcPts val="650"/>
        </a:spcBef>
        <a:buFont typeface="Arial" panose="020B0604020202020204" pitchFamily="34" charset="0"/>
        <a:buChar char="•"/>
        <a:defRPr sz="2332" kern="1200">
          <a:solidFill>
            <a:schemeClr val="tx1"/>
          </a:solidFill>
          <a:latin typeface="+mn-lt"/>
          <a:ea typeface="+mn-ea"/>
          <a:cs typeface="+mn-cs"/>
        </a:defRPr>
      </a:lvl5pPr>
      <a:lvl6pPr marL="3258941" indent="-296266" algn="l" defTabSz="1185068" rtl="0" eaLnBrk="1" latinLnBrk="0" hangingPunct="1">
        <a:lnSpc>
          <a:spcPct val="90000"/>
        </a:lnSpc>
        <a:spcBef>
          <a:spcPts val="650"/>
        </a:spcBef>
        <a:buFont typeface="Arial" panose="020B0604020202020204" pitchFamily="34" charset="0"/>
        <a:buChar char="•"/>
        <a:defRPr sz="2332" kern="1200">
          <a:solidFill>
            <a:schemeClr val="tx1"/>
          </a:solidFill>
          <a:latin typeface="+mn-lt"/>
          <a:ea typeface="+mn-ea"/>
          <a:cs typeface="+mn-cs"/>
        </a:defRPr>
      </a:lvl6pPr>
      <a:lvl7pPr marL="3851475" indent="-296266" algn="l" defTabSz="1185068" rtl="0" eaLnBrk="1" latinLnBrk="0" hangingPunct="1">
        <a:lnSpc>
          <a:spcPct val="90000"/>
        </a:lnSpc>
        <a:spcBef>
          <a:spcPts val="650"/>
        </a:spcBef>
        <a:buFont typeface="Arial" panose="020B0604020202020204" pitchFamily="34" charset="0"/>
        <a:buChar char="•"/>
        <a:defRPr sz="2332" kern="1200">
          <a:solidFill>
            <a:schemeClr val="tx1"/>
          </a:solidFill>
          <a:latin typeface="+mn-lt"/>
          <a:ea typeface="+mn-ea"/>
          <a:cs typeface="+mn-cs"/>
        </a:defRPr>
      </a:lvl7pPr>
      <a:lvl8pPr marL="4444009" indent="-296266" algn="l" defTabSz="1185068" rtl="0" eaLnBrk="1" latinLnBrk="0" hangingPunct="1">
        <a:lnSpc>
          <a:spcPct val="90000"/>
        </a:lnSpc>
        <a:spcBef>
          <a:spcPts val="650"/>
        </a:spcBef>
        <a:buFont typeface="Arial" panose="020B0604020202020204" pitchFamily="34" charset="0"/>
        <a:buChar char="•"/>
        <a:defRPr sz="2332" kern="1200">
          <a:solidFill>
            <a:schemeClr val="tx1"/>
          </a:solidFill>
          <a:latin typeface="+mn-lt"/>
          <a:ea typeface="+mn-ea"/>
          <a:cs typeface="+mn-cs"/>
        </a:defRPr>
      </a:lvl8pPr>
      <a:lvl9pPr marL="5036545" indent="-296266" algn="l" defTabSz="1185068" rtl="0" eaLnBrk="1" latinLnBrk="0" hangingPunct="1">
        <a:lnSpc>
          <a:spcPct val="90000"/>
        </a:lnSpc>
        <a:spcBef>
          <a:spcPts val="650"/>
        </a:spcBef>
        <a:buFont typeface="Arial" panose="020B0604020202020204" pitchFamily="34" charset="0"/>
        <a:buChar char="•"/>
        <a:defRPr sz="2332" kern="1200">
          <a:solidFill>
            <a:schemeClr val="tx1"/>
          </a:solidFill>
          <a:latin typeface="+mn-lt"/>
          <a:ea typeface="+mn-ea"/>
          <a:cs typeface="+mn-cs"/>
        </a:defRPr>
      </a:lvl9pPr>
    </p:bodyStyle>
    <p:otherStyle>
      <a:defPPr>
        <a:defRPr lang="en-US"/>
      </a:defPPr>
      <a:lvl1pPr marL="0" algn="l" defTabSz="1185068" rtl="0" eaLnBrk="1" latinLnBrk="0" hangingPunct="1">
        <a:defRPr sz="2332" kern="1200">
          <a:solidFill>
            <a:schemeClr val="tx1"/>
          </a:solidFill>
          <a:latin typeface="+mn-lt"/>
          <a:ea typeface="+mn-ea"/>
          <a:cs typeface="+mn-cs"/>
        </a:defRPr>
      </a:lvl1pPr>
      <a:lvl2pPr marL="592536" algn="l" defTabSz="1185068" rtl="0" eaLnBrk="1" latinLnBrk="0" hangingPunct="1">
        <a:defRPr sz="2332" kern="1200">
          <a:solidFill>
            <a:schemeClr val="tx1"/>
          </a:solidFill>
          <a:latin typeface="+mn-lt"/>
          <a:ea typeface="+mn-ea"/>
          <a:cs typeface="+mn-cs"/>
        </a:defRPr>
      </a:lvl2pPr>
      <a:lvl3pPr marL="1185068" algn="l" defTabSz="1185068" rtl="0" eaLnBrk="1" latinLnBrk="0" hangingPunct="1">
        <a:defRPr sz="2332" kern="1200">
          <a:solidFill>
            <a:schemeClr val="tx1"/>
          </a:solidFill>
          <a:latin typeface="+mn-lt"/>
          <a:ea typeface="+mn-ea"/>
          <a:cs typeface="+mn-cs"/>
        </a:defRPr>
      </a:lvl3pPr>
      <a:lvl4pPr marL="1777605" algn="l" defTabSz="1185068" rtl="0" eaLnBrk="1" latinLnBrk="0" hangingPunct="1">
        <a:defRPr sz="2332" kern="1200">
          <a:solidFill>
            <a:schemeClr val="tx1"/>
          </a:solidFill>
          <a:latin typeface="+mn-lt"/>
          <a:ea typeface="+mn-ea"/>
          <a:cs typeface="+mn-cs"/>
        </a:defRPr>
      </a:lvl4pPr>
      <a:lvl5pPr marL="2370140" algn="l" defTabSz="1185068" rtl="0" eaLnBrk="1" latinLnBrk="0" hangingPunct="1">
        <a:defRPr sz="2332" kern="1200">
          <a:solidFill>
            <a:schemeClr val="tx1"/>
          </a:solidFill>
          <a:latin typeface="+mn-lt"/>
          <a:ea typeface="+mn-ea"/>
          <a:cs typeface="+mn-cs"/>
        </a:defRPr>
      </a:lvl5pPr>
      <a:lvl6pPr marL="2962674" algn="l" defTabSz="1185068" rtl="0" eaLnBrk="1" latinLnBrk="0" hangingPunct="1">
        <a:defRPr sz="2332" kern="1200">
          <a:solidFill>
            <a:schemeClr val="tx1"/>
          </a:solidFill>
          <a:latin typeface="+mn-lt"/>
          <a:ea typeface="+mn-ea"/>
          <a:cs typeface="+mn-cs"/>
        </a:defRPr>
      </a:lvl6pPr>
      <a:lvl7pPr marL="3555208" algn="l" defTabSz="1185068" rtl="0" eaLnBrk="1" latinLnBrk="0" hangingPunct="1">
        <a:defRPr sz="2332" kern="1200">
          <a:solidFill>
            <a:schemeClr val="tx1"/>
          </a:solidFill>
          <a:latin typeface="+mn-lt"/>
          <a:ea typeface="+mn-ea"/>
          <a:cs typeface="+mn-cs"/>
        </a:defRPr>
      </a:lvl7pPr>
      <a:lvl8pPr marL="4147744" algn="l" defTabSz="1185068" rtl="0" eaLnBrk="1" latinLnBrk="0" hangingPunct="1">
        <a:defRPr sz="2332" kern="1200">
          <a:solidFill>
            <a:schemeClr val="tx1"/>
          </a:solidFill>
          <a:latin typeface="+mn-lt"/>
          <a:ea typeface="+mn-ea"/>
          <a:cs typeface="+mn-cs"/>
        </a:defRPr>
      </a:lvl8pPr>
      <a:lvl9pPr marL="4740278" algn="l" defTabSz="1185068" rtl="0" eaLnBrk="1" latinLnBrk="0" hangingPunct="1">
        <a:defRPr sz="233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itee.com/openeuler/release-management/blob/master/openEuler-23.09/release-plan.md"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29095C-E3BB-48D4-9B2E-14606C4B4F3B}"/>
              </a:ext>
            </a:extLst>
          </p:cNvPr>
          <p:cNvSpPr>
            <a:spLocks noGrp="1"/>
          </p:cNvSpPr>
          <p:nvPr>
            <p:ph type="title"/>
          </p:nvPr>
        </p:nvSpPr>
        <p:spPr>
          <a:xfrm>
            <a:off x="1513867" y="1463040"/>
            <a:ext cx="9849294" cy="1139627"/>
          </a:xfrm>
        </p:spPr>
        <p:txBody>
          <a:bodyPr>
            <a:normAutofit/>
          </a:bodyPr>
          <a:lstStyle/>
          <a:p>
            <a:r>
              <a:rPr lang="en-US" altLang="zh-CN" dirty="0"/>
              <a:t>openEuler 23.09</a:t>
            </a:r>
            <a:r>
              <a:rPr lang="zh-CN" altLang="en-US" dirty="0"/>
              <a:t>创新版本发布评审</a:t>
            </a:r>
          </a:p>
        </p:txBody>
      </p:sp>
      <p:sp>
        <p:nvSpPr>
          <p:cNvPr id="3" name="文本占位符 2">
            <a:extLst>
              <a:ext uri="{FF2B5EF4-FFF2-40B4-BE49-F238E27FC236}">
                <a16:creationId xmlns:a16="http://schemas.microsoft.com/office/drawing/2014/main" id="{C4BBB4E3-73A9-40B0-912F-7C8F66D36661}"/>
              </a:ext>
            </a:extLst>
          </p:cNvPr>
          <p:cNvSpPr>
            <a:spLocks noGrp="1"/>
          </p:cNvSpPr>
          <p:nvPr>
            <p:ph type="body" sz="quarter" idx="14"/>
          </p:nvPr>
        </p:nvSpPr>
        <p:spPr/>
        <p:txBody>
          <a:bodyPr/>
          <a:lstStyle/>
          <a:p>
            <a:r>
              <a:rPr lang="en-US" altLang="zh-CN" dirty="0"/>
              <a:t>openEuler Release SIG</a:t>
            </a:r>
            <a:endParaRPr lang="zh-CN" altLang="en-US" dirty="0"/>
          </a:p>
        </p:txBody>
      </p:sp>
      <p:sp>
        <p:nvSpPr>
          <p:cNvPr id="4" name="文本占位符 3">
            <a:extLst>
              <a:ext uri="{FF2B5EF4-FFF2-40B4-BE49-F238E27FC236}">
                <a16:creationId xmlns:a16="http://schemas.microsoft.com/office/drawing/2014/main" id="{5739C0AC-F640-489C-ACA0-9C4BD62261C5}"/>
              </a:ext>
            </a:extLst>
          </p:cNvPr>
          <p:cNvSpPr>
            <a:spLocks noGrp="1"/>
          </p:cNvSpPr>
          <p:nvPr>
            <p:ph type="body" sz="quarter" idx="15"/>
          </p:nvPr>
        </p:nvSpPr>
        <p:spPr/>
        <p:txBody>
          <a:bodyPr/>
          <a:lstStyle/>
          <a:p>
            <a:r>
              <a:rPr lang="en-US" altLang="zh-CN" dirty="0"/>
              <a:t>2023-9-27</a:t>
            </a:r>
            <a:endParaRPr lang="zh-CN" altLang="en-US" dirty="0"/>
          </a:p>
        </p:txBody>
      </p:sp>
    </p:spTree>
    <p:extLst>
      <p:ext uri="{BB962C8B-B14F-4D97-AF65-F5344CB8AC3E}">
        <p14:creationId xmlns:p14="http://schemas.microsoft.com/office/powerpoint/2010/main" val="16323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F1DE30-F58D-47CF-B76F-D2398A2EFF4B}"/>
              </a:ext>
            </a:extLst>
          </p:cNvPr>
          <p:cNvSpPr txBox="1">
            <a:spLocks noChangeArrowheads="1"/>
          </p:cNvSpPr>
          <p:nvPr/>
        </p:nvSpPr>
        <p:spPr bwMode="auto">
          <a:xfrm>
            <a:off x="519992" y="210554"/>
            <a:ext cx="10255309" cy="369236"/>
          </a:xfrm>
          <a:prstGeom prst="rect">
            <a:avLst/>
          </a:prstGeom>
        </p:spPr>
        <p:txBody>
          <a:bodyPr vert="horz" lIns="91440" tIns="45720" rIns="91440" bIns="45720" rtlCol="0" anchor="ctr">
            <a:normAutofit fontScale="92500" lnSpcReduction="10000"/>
          </a:bodyPr>
          <a:lstStyle>
            <a:defPPr>
              <a:defRPr lang="zh-CN"/>
            </a:defPPr>
            <a:lvl1pPr>
              <a:lnSpc>
                <a:spcPct val="90000"/>
              </a:lnSpc>
              <a:spcBef>
                <a:spcPct val="0"/>
              </a:spcBef>
              <a:buNone/>
              <a:defRPr sz="2400" b="1">
                <a:solidFill>
                  <a:srgbClr val="C00000"/>
                </a:solidFill>
                <a:latin typeface="微软雅黑" panose="020B0503020204020204" pitchFamily="34" charset="-122"/>
                <a:ea typeface="微软雅黑" panose="020B0503020204020204" pitchFamily="34" charset="-122"/>
                <a:cs typeface="+mj-cs"/>
              </a:defRPr>
            </a:lvl1pPr>
            <a:lvl2pPr defTabSz="871840">
              <a:defRPr sz="2800" b="1">
                <a:solidFill>
                  <a:srgbClr val="990000"/>
                </a:solidFill>
              </a:defRPr>
            </a:lvl2pPr>
            <a:lvl3pPr defTabSz="871840">
              <a:defRPr sz="2800" b="1">
                <a:solidFill>
                  <a:srgbClr val="990000"/>
                </a:solidFill>
              </a:defRPr>
            </a:lvl3pPr>
            <a:lvl4pPr defTabSz="871840">
              <a:defRPr sz="2800" b="1">
                <a:solidFill>
                  <a:srgbClr val="990000"/>
                </a:solidFill>
              </a:defRPr>
            </a:lvl4pPr>
            <a:lvl5pPr defTabSz="871840">
              <a:defRPr sz="2800" b="1">
                <a:solidFill>
                  <a:srgbClr val="990000"/>
                </a:solidFill>
              </a:defRPr>
            </a:lvl5pPr>
            <a:lvl6pPr marL="456527" defTabSz="871840" fontAlgn="base">
              <a:spcBef>
                <a:spcPct val="0"/>
              </a:spcBef>
              <a:spcAft>
                <a:spcPct val="0"/>
              </a:spcAft>
              <a:defRPr sz="2800" b="1">
                <a:solidFill>
                  <a:srgbClr val="990000"/>
                </a:solidFill>
              </a:defRPr>
            </a:lvl6pPr>
            <a:lvl7pPr marL="913056" defTabSz="871840" fontAlgn="base">
              <a:spcBef>
                <a:spcPct val="0"/>
              </a:spcBef>
              <a:spcAft>
                <a:spcPct val="0"/>
              </a:spcAft>
              <a:defRPr sz="2800" b="1">
                <a:solidFill>
                  <a:srgbClr val="990000"/>
                </a:solidFill>
              </a:defRPr>
            </a:lvl7pPr>
            <a:lvl8pPr marL="1369582" defTabSz="871840" fontAlgn="base">
              <a:spcBef>
                <a:spcPct val="0"/>
              </a:spcBef>
              <a:spcAft>
                <a:spcPct val="0"/>
              </a:spcAft>
              <a:defRPr sz="2800" b="1">
                <a:solidFill>
                  <a:srgbClr val="990000"/>
                </a:solidFill>
              </a:defRPr>
            </a:lvl8pPr>
            <a:lvl9pPr marL="1826112" defTabSz="871840" fontAlgn="base">
              <a:spcBef>
                <a:spcPct val="0"/>
              </a:spcBef>
              <a:spcAft>
                <a:spcPct val="0"/>
              </a:spcAft>
              <a:defRPr sz="2800" b="1">
                <a:solidFill>
                  <a:srgbClr val="990000"/>
                </a:solidFill>
              </a:defRPr>
            </a:lvl9pPr>
          </a:lstStyle>
          <a:p>
            <a:r>
              <a:rPr lang="en-US" altLang="zh-CN" dirty="0"/>
              <a:t>openEuler 23.09</a:t>
            </a:r>
            <a:r>
              <a:rPr lang="zh-CN" altLang="en-US" dirty="0"/>
              <a:t>版本</a:t>
            </a:r>
            <a:r>
              <a:rPr lang="en-US" altLang="zh-CN" dirty="0"/>
              <a:t>issue</a:t>
            </a:r>
            <a:r>
              <a:rPr lang="zh-CN" altLang="en-US" dirty="0"/>
              <a:t>分析</a:t>
            </a:r>
          </a:p>
        </p:txBody>
      </p:sp>
      <p:graphicFrame>
        <p:nvGraphicFramePr>
          <p:cNvPr id="15" name="表格 14">
            <a:extLst>
              <a:ext uri="{FF2B5EF4-FFF2-40B4-BE49-F238E27FC236}">
                <a16:creationId xmlns:a16="http://schemas.microsoft.com/office/drawing/2014/main" id="{455AB51E-721A-4D89-8FB6-FEA394386D40}"/>
              </a:ext>
            </a:extLst>
          </p:cNvPr>
          <p:cNvGraphicFramePr>
            <a:graphicFrameLocks noGrp="1"/>
          </p:cNvGraphicFramePr>
          <p:nvPr>
            <p:extLst>
              <p:ext uri="{D42A27DB-BD31-4B8C-83A1-F6EECF244321}">
                <p14:modId xmlns:p14="http://schemas.microsoft.com/office/powerpoint/2010/main" val="1893905205"/>
              </p:ext>
            </p:extLst>
          </p:nvPr>
        </p:nvGraphicFramePr>
        <p:xfrm>
          <a:off x="392646" y="3415620"/>
          <a:ext cx="11422992" cy="3067992"/>
        </p:xfrm>
        <a:graphic>
          <a:graphicData uri="http://schemas.openxmlformats.org/drawingml/2006/table">
            <a:tbl>
              <a:tblPr/>
              <a:tblGrid>
                <a:gridCol w="667938">
                  <a:extLst>
                    <a:ext uri="{9D8B030D-6E8A-4147-A177-3AD203B41FA5}">
                      <a16:colId xmlns:a16="http://schemas.microsoft.com/office/drawing/2014/main" val="20000"/>
                    </a:ext>
                  </a:extLst>
                </a:gridCol>
                <a:gridCol w="3948738">
                  <a:extLst>
                    <a:ext uri="{9D8B030D-6E8A-4147-A177-3AD203B41FA5}">
                      <a16:colId xmlns:a16="http://schemas.microsoft.com/office/drawing/2014/main" val="20001"/>
                    </a:ext>
                  </a:extLst>
                </a:gridCol>
                <a:gridCol w="1041621">
                  <a:extLst>
                    <a:ext uri="{9D8B030D-6E8A-4147-A177-3AD203B41FA5}">
                      <a16:colId xmlns:a16="http://schemas.microsoft.com/office/drawing/2014/main" val="23931646"/>
                    </a:ext>
                  </a:extLst>
                </a:gridCol>
                <a:gridCol w="5764695">
                  <a:extLst>
                    <a:ext uri="{9D8B030D-6E8A-4147-A177-3AD203B41FA5}">
                      <a16:colId xmlns:a16="http://schemas.microsoft.com/office/drawing/2014/main" val="20003"/>
                    </a:ext>
                  </a:extLst>
                </a:gridCol>
              </a:tblGrid>
              <a:tr h="26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序号</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altLang="zh-CN" sz="1100" b="1" i="0" u="none" strike="noStrike" dirty="0">
                          <a:solidFill>
                            <a:schemeClr val="tx1"/>
                          </a:solidFill>
                          <a:effectLst/>
                          <a:latin typeface="微软雅黑" panose="020B0503020204020204" pitchFamily="34" charset="-122"/>
                          <a:ea typeface="微软雅黑" panose="020B0503020204020204" pitchFamily="34" charset="-122"/>
                        </a:rPr>
                        <a:t>Issue</a:t>
                      </a: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描述</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1186848" rtl="0" eaLnBrk="1" latinLnBrk="0" hangingPunct="1">
                        <a:defRPr sz="2335" kern="1200">
                          <a:solidFill>
                            <a:schemeClr val="tx1"/>
                          </a:solidFill>
                          <a:latin typeface="等线" panose="020F0502020204030204"/>
                        </a:defRPr>
                      </a:lvl1pPr>
                      <a:lvl2pPr marL="593425" algn="l" defTabSz="1186848" rtl="0" eaLnBrk="1" latinLnBrk="0" hangingPunct="1">
                        <a:defRPr sz="2335" kern="1200">
                          <a:solidFill>
                            <a:schemeClr val="tx1"/>
                          </a:solidFill>
                          <a:latin typeface="等线" panose="020F0502020204030204"/>
                        </a:defRPr>
                      </a:lvl2pPr>
                      <a:lvl3pPr marL="1186848" algn="l" defTabSz="1186848" rtl="0" eaLnBrk="1" latinLnBrk="0" hangingPunct="1">
                        <a:defRPr sz="2335" kern="1200">
                          <a:solidFill>
                            <a:schemeClr val="tx1"/>
                          </a:solidFill>
                          <a:latin typeface="等线" panose="020F0502020204030204"/>
                        </a:defRPr>
                      </a:lvl3pPr>
                      <a:lvl4pPr marL="1780274" algn="l" defTabSz="1186848" rtl="0" eaLnBrk="1" latinLnBrk="0" hangingPunct="1">
                        <a:defRPr sz="2335" kern="1200">
                          <a:solidFill>
                            <a:schemeClr val="tx1"/>
                          </a:solidFill>
                          <a:latin typeface="等线" panose="020F0502020204030204"/>
                        </a:defRPr>
                      </a:lvl4pPr>
                      <a:lvl5pPr marL="2373699" algn="l" defTabSz="1186848" rtl="0" eaLnBrk="1" latinLnBrk="0" hangingPunct="1">
                        <a:defRPr sz="2335" kern="1200">
                          <a:solidFill>
                            <a:schemeClr val="tx1"/>
                          </a:solidFill>
                          <a:latin typeface="等线" panose="020F0502020204030204"/>
                        </a:defRPr>
                      </a:lvl5pPr>
                      <a:lvl6pPr marL="2967122" algn="l" defTabSz="1186848" rtl="0" eaLnBrk="1" latinLnBrk="0" hangingPunct="1">
                        <a:defRPr sz="2335" kern="1200">
                          <a:solidFill>
                            <a:schemeClr val="tx1"/>
                          </a:solidFill>
                          <a:latin typeface="等线" panose="020F0502020204030204"/>
                        </a:defRPr>
                      </a:lvl6pPr>
                      <a:lvl7pPr marL="3560546" algn="l" defTabSz="1186848" rtl="0" eaLnBrk="1" latinLnBrk="0" hangingPunct="1">
                        <a:defRPr sz="2335" kern="1200">
                          <a:solidFill>
                            <a:schemeClr val="tx1"/>
                          </a:solidFill>
                          <a:latin typeface="等线" panose="020F0502020204030204"/>
                        </a:defRPr>
                      </a:lvl7pPr>
                      <a:lvl8pPr marL="4153971" algn="l" defTabSz="1186848" rtl="0" eaLnBrk="1" latinLnBrk="0" hangingPunct="1">
                        <a:defRPr sz="2335" kern="1200">
                          <a:solidFill>
                            <a:schemeClr val="tx1"/>
                          </a:solidFill>
                          <a:latin typeface="等线" panose="020F0502020204030204"/>
                        </a:defRPr>
                      </a:lvl8pPr>
                      <a:lvl9pPr marL="4747395" algn="l" defTabSz="1186848" rtl="0" eaLnBrk="1" latinLnBrk="0" hangingPunct="1">
                        <a:defRPr sz="2335" kern="1200">
                          <a:solidFill>
                            <a:schemeClr val="tx1"/>
                          </a:solidFill>
                          <a:latin typeface="等线" panose="020F0502020204030204"/>
                        </a:defRPr>
                      </a:lvl9pPr>
                    </a:lstStyle>
                    <a:p>
                      <a:pPr algn="ctr"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所属</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影响分析</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0000"/>
                  </a:ext>
                </a:extLst>
              </a:tr>
              <a:tr h="400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1</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【23.09-RC2】【x86/arm】k8s</a:t>
                      </a:r>
                      <a:r>
                        <a:rPr lang="zh-CN" altLang="en-US" sz="1100" b="0" i="0" u="none" strike="noStrike" dirty="0">
                          <a:solidFill>
                            <a:srgbClr val="000000"/>
                          </a:solidFill>
                          <a:effectLst/>
                          <a:latin typeface="等线" panose="02010600030101010101" pitchFamily="2" charset="-122"/>
                          <a:ea typeface="+mn-ea"/>
                        </a:rPr>
                        <a:t>部署时，启动</a:t>
                      </a:r>
                      <a:r>
                        <a:rPr lang="en-US" sz="1100" b="0" i="0" u="none" strike="noStrike" dirty="0" err="1">
                          <a:solidFill>
                            <a:srgbClr val="000000"/>
                          </a:solidFill>
                          <a:effectLst/>
                          <a:latin typeface="等线" panose="02010600030101010101" pitchFamily="2" charset="-122"/>
                          <a:ea typeface="等线" panose="02010600030101010101" pitchFamily="2" charset="-122"/>
                        </a:rPr>
                        <a:t>kubelet</a:t>
                      </a:r>
                      <a:r>
                        <a:rPr lang="zh-CN" altLang="en-US" sz="1100" b="0" i="0" u="none" strike="noStrike" dirty="0">
                          <a:solidFill>
                            <a:srgbClr val="000000"/>
                          </a:solidFill>
                          <a:effectLst/>
                          <a:latin typeface="等线" panose="02010600030101010101" pitchFamily="2" charset="-122"/>
                          <a:ea typeface="+mn-ea"/>
                        </a:rPr>
                        <a:t>服务报错</a:t>
                      </a:r>
                      <a:r>
                        <a:rPr lang="en-US" altLang="zh-CN" sz="1100" b="0" i="0" u="none" strike="noStrike" dirty="0">
                          <a:solidFill>
                            <a:srgbClr val="000000"/>
                          </a:solidFill>
                          <a:effectLst/>
                          <a:latin typeface="等线" panose="02010600030101010101" pitchFamily="2" charset="-122"/>
                          <a:ea typeface="+mn-ea"/>
                        </a:rPr>
                        <a:t>"</a:t>
                      </a:r>
                      <a:r>
                        <a:rPr lang="en-US" sz="1100" b="0" i="0" u="none" strike="noStrike" dirty="0">
                          <a:solidFill>
                            <a:srgbClr val="000000"/>
                          </a:solidFill>
                          <a:effectLst/>
                          <a:latin typeface="等线" panose="02010600030101010101" pitchFamily="2" charset="-122"/>
                          <a:ea typeface="等线" panose="02010600030101010101" pitchFamily="2" charset="-122"/>
                        </a:rPr>
                        <a:t>Error getting node" err="node \"</a:t>
                      </a:r>
                      <a:r>
                        <a:rPr lang="en-US" sz="1100" b="0" i="0" u="none" strike="noStrike" dirty="0" err="1">
                          <a:solidFill>
                            <a:srgbClr val="000000"/>
                          </a:solidFill>
                          <a:effectLst/>
                          <a:latin typeface="等线" panose="02010600030101010101" pitchFamily="2" charset="-122"/>
                          <a:ea typeface="等线" panose="02010600030101010101" pitchFamily="2" charset="-122"/>
                        </a:rPr>
                        <a:t>cloud.kubeedge</a:t>
                      </a:r>
                      <a:r>
                        <a:rPr lang="en-US" sz="1100" b="0" i="0" u="none" strike="noStrike" dirty="0">
                          <a:solidFill>
                            <a:srgbClr val="000000"/>
                          </a:solidFill>
                          <a:effectLst/>
                          <a:latin typeface="等线" panose="02010600030101010101" pitchFamily="2" charset="-122"/>
                          <a:ea typeface="等线" panose="02010600030101010101" pitchFamily="2" charset="-122"/>
                        </a:rPr>
                        <a:t>\" not found"，</a:t>
                      </a:r>
                      <a:r>
                        <a:rPr lang="zh-CN" altLang="en-US" sz="1100" b="0" i="0" u="none" strike="noStrike" dirty="0">
                          <a:solidFill>
                            <a:srgbClr val="000000"/>
                          </a:solidFill>
                          <a:effectLst/>
                          <a:latin typeface="等线" panose="02010600030101010101" pitchFamily="2" charset="-122"/>
                          <a:ea typeface="+mn-ea"/>
                        </a:rPr>
                        <a:t>导致</a:t>
                      </a:r>
                      <a:r>
                        <a:rPr lang="en-US" sz="1100" b="0" i="0" u="none" strike="noStrike" dirty="0">
                          <a:solidFill>
                            <a:srgbClr val="000000"/>
                          </a:solidFill>
                          <a:effectLst/>
                          <a:latin typeface="等线" panose="02010600030101010101" pitchFamily="2" charset="-122"/>
                          <a:ea typeface="等线" panose="02010600030101010101" pitchFamily="2" charset="-122"/>
                        </a:rPr>
                        <a:t>k8s</a:t>
                      </a:r>
                      <a:r>
                        <a:rPr lang="zh-CN" altLang="en-US" sz="1100" b="0" i="0" u="none" strike="noStrike" dirty="0">
                          <a:solidFill>
                            <a:srgbClr val="000000"/>
                          </a:solidFill>
                          <a:effectLst/>
                          <a:latin typeface="等线" panose="02010600030101010101" pitchFamily="2" charset="-122"/>
                          <a:ea typeface="+mn-ea"/>
                        </a:rPr>
                        <a:t>部署失败</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sig-</a:t>
                      </a:r>
                      <a:r>
                        <a:rPr lang="en-US" sz="1100" b="0" i="0" u="none" strike="noStrike" dirty="0" err="1">
                          <a:solidFill>
                            <a:srgbClr val="000000"/>
                          </a:solidFill>
                          <a:effectLst/>
                          <a:latin typeface="等线" panose="02010600030101010101" pitchFamily="2" charset="-122"/>
                          <a:ea typeface="等线" panose="02010600030101010101" pitchFamily="2" charset="-122"/>
                        </a:rPr>
                        <a:t>CloudNative</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根因：</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2309</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选型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K8S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新版本，</a:t>
                      </a:r>
                      <a:r>
                        <a:rPr lang="en-US" altLang="zh-CN" sz="1100" b="0" i="0" u="none" strike="noStrike" kern="1200" dirty="0" err="1">
                          <a:solidFill>
                            <a:srgbClr val="0000FF"/>
                          </a:solidFill>
                          <a:effectLst/>
                          <a:latin typeface="微软雅黑" panose="020B0503020204020204" pitchFamily="34" charset="-122"/>
                          <a:ea typeface="微软雅黑" panose="020B0503020204020204" pitchFamily="34" charset="-122"/>
                          <a:cs typeface="+mn-cs"/>
                        </a:rPr>
                        <a:t>KubeEdge</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 2309</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未规划选型升级</a:t>
                      </a:r>
                      <a:endPar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措施：</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2309</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引入旧版本</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K8S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ARM</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平台</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issue</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回归，</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X86</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平台</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kubelet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无法启动，待</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1230</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版本</a:t>
                      </a:r>
                      <a:r>
                        <a:rPr lang="en-US" altLang="zh-CN" sz="1100" b="0" i="0" u="none" strike="noStrike" kern="1200" dirty="0" err="1">
                          <a:solidFill>
                            <a:srgbClr val="0000FF"/>
                          </a:solidFill>
                          <a:effectLst/>
                          <a:latin typeface="微软雅黑" panose="020B0503020204020204" pitchFamily="34" charset="-122"/>
                          <a:ea typeface="微软雅黑" panose="020B0503020204020204" pitchFamily="34" charset="-122"/>
                          <a:cs typeface="+mn-cs"/>
                        </a:rPr>
                        <a:t>kubeedge</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和</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K8S</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升级后即可解决</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2981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2</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a:t>
                      </a:r>
                      <a:r>
                        <a:rPr lang="en-US" sz="1100" b="0" i="0" u="none" strike="noStrike" dirty="0" err="1">
                          <a:solidFill>
                            <a:srgbClr val="000000"/>
                          </a:solidFill>
                          <a:effectLst/>
                          <a:latin typeface="等线" panose="02010600030101010101" pitchFamily="2" charset="-122"/>
                          <a:ea typeface="等线" panose="02010600030101010101" pitchFamily="2" charset="-122"/>
                        </a:rPr>
                        <a:t>EulerMaker&amp;OBS</a:t>
                      </a:r>
                      <a:r>
                        <a:rPr lang="en-US" sz="1100" b="0" i="0" u="none" strike="noStrike" dirty="0">
                          <a:solidFill>
                            <a:srgbClr val="000000"/>
                          </a:solidFill>
                          <a:effectLst/>
                          <a:latin typeface="等线" panose="02010600030101010101" pitchFamily="2" charset="-122"/>
                          <a:ea typeface="等线" panose="02010600030101010101" pitchFamily="2" charset="-122"/>
                        </a:rPr>
                        <a:t>] </a:t>
                      </a:r>
                      <a:r>
                        <a:rPr lang="en-US" sz="1100" b="0" i="0" u="none" strike="noStrike" dirty="0" err="1">
                          <a:solidFill>
                            <a:srgbClr val="000000"/>
                          </a:solidFill>
                          <a:effectLst/>
                          <a:latin typeface="等线" panose="02010600030101010101" pitchFamily="2" charset="-122"/>
                          <a:ea typeface="等线" panose="02010600030101010101" pitchFamily="2" charset="-122"/>
                        </a:rPr>
                        <a:t>gtk</a:t>
                      </a:r>
                      <a:r>
                        <a:rPr lang="en-US" sz="1100" b="0" i="0" u="none" strike="noStrike" dirty="0">
                          <a:solidFill>
                            <a:srgbClr val="000000"/>
                          </a:solidFill>
                          <a:effectLst/>
                          <a:latin typeface="等线" panose="02010600030101010101" pitchFamily="2" charset="-122"/>
                          <a:ea typeface="等线" panose="02010600030101010101" pitchFamily="2" charset="-122"/>
                        </a:rPr>
                        <a:t>-doc build problem in openEuler:23.09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sig/GNOME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根因：缺少</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gobject</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API</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文档</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转为</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HTML</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格式功能</a:t>
                      </a:r>
                      <a:endPar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措施：转</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PDF</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不受影响，影响小</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7941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3</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【openEuler-23.09-RC1】【arm/x86】ltp</a:t>
                      </a:r>
                      <a:r>
                        <a:rPr lang="zh-CN" altLang="en-US" sz="1100" b="0" i="0" u="none" strike="noStrike" dirty="0">
                          <a:solidFill>
                            <a:srgbClr val="000000"/>
                          </a:solidFill>
                          <a:effectLst/>
                          <a:latin typeface="等线" panose="02010600030101010101" pitchFamily="2" charset="-122"/>
                          <a:ea typeface="等线" panose="02010600030101010101" pitchFamily="2" charset="-122"/>
                        </a:rPr>
                        <a:t>执行用例</a:t>
                      </a:r>
                      <a:r>
                        <a:rPr lang="en-US" sz="1100" b="0" i="0" u="none" strike="noStrike" dirty="0" err="1">
                          <a:solidFill>
                            <a:srgbClr val="000000"/>
                          </a:solidFill>
                          <a:effectLst/>
                          <a:latin typeface="等线" panose="02010600030101010101" pitchFamily="2" charset="-122"/>
                          <a:ea typeface="等线" panose="02010600030101010101" pitchFamily="2" charset="-122"/>
                        </a:rPr>
                        <a:t>cgroup</a:t>
                      </a:r>
                      <a:r>
                        <a:rPr lang="zh-CN" altLang="en-US" sz="1100" b="0" i="0" u="none" strike="noStrike" dirty="0">
                          <a:solidFill>
                            <a:srgbClr val="000000"/>
                          </a:solidFill>
                          <a:effectLst/>
                          <a:latin typeface="等线" panose="02010600030101010101" pitchFamily="2" charset="-122"/>
                          <a:ea typeface="等线" panose="02010600030101010101" pitchFamily="2" charset="-122"/>
                        </a:rPr>
                        <a:t>报错</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a:solidFill>
                            <a:srgbClr val="000000"/>
                          </a:solidFill>
                          <a:effectLst/>
                          <a:latin typeface="等线" panose="02010600030101010101" pitchFamily="2" charset="-122"/>
                          <a:ea typeface="等线" panose="02010600030101010101" pitchFamily="2" charset="-122"/>
                        </a:rPr>
                        <a:t>sig/Kernel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根因：</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cgroup</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子系统</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umoumt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后有异步清理流程，内核中会做重试处理，</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mount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工具升级后更改了使用的系统调用，内核重试流程失效。社区讨论认为该问题</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只在</a:t>
                      </a:r>
                      <a:r>
                        <a:rPr lang="en-US" altLang="zh-CN" sz="1100" b="0" i="0" u="none" strike="noStrike" kern="1200" dirty="0" err="1">
                          <a:solidFill>
                            <a:srgbClr val="0000FF"/>
                          </a:solidFill>
                          <a:effectLst/>
                          <a:latin typeface="微软雅黑" panose="020B0503020204020204" pitchFamily="34" charset="-122"/>
                          <a:ea typeface="微软雅黑" panose="020B0503020204020204" pitchFamily="34" charset="-122"/>
                          <a:cs typeface="+mn-cs"/>
                        </a:rPr>
                        <a:t>cgroup</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 v1</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存在</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，无修复计划，实际影响只是</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mount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可能存在失败</a:t>
                      </a:r>
                      <a:endPar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措施：</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用户态做重试处理</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6"/>
                  </a:ext>
                </a:extLst>
              </a:tr>
              <a:tr h="2981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4</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【oE23.09】</a:t>
                      </a:r>
                      <a:r>
                        <a:rPr lang="zh-CN" altLang="en-US" sz="1100" b="0" i="0" u="none" strike="noStrike" dirty="0">
                          <a:solidFill>
                            <a:srgbClr val="000000"/>
                          </a:solidFill>
                          <a:effectLst/>
                          <a:latin typeface="等线" panose="02010600030101010101" pitchFamily="2" charset="-122"/>
                          <a:ea typeface="等线" panose="02010600030101010101" pitchFamily="2" charset="-122"/>
                        </a:rPr>
                        <a:t>限制</a:t>
                      </a:r>
                      <a:r>
                        <a:rPr lang="en-US" sz="1100" b="0" i="0" u="none" strike="noStrike" dirty="0">
                          <a:solidFill>
                            <a:srgbClr val="000000"/>
                          </a:solidFill>
                          <a:effectLst/>
                          <a:latin typeface="等线" panose="02010600030101010101" pitchFamily="2" charset="-122"/>
                          <a:ea typeface="等线" panose="02010600030101010101" pitchFamily="2" charset="-122"/>
                        </a:rPr>
                        <a:t>negative </a:t>
                      </a:r>
                      <a:r>
                        <a:rPr lang="en-US" sz="1100" b="0" i="0" u="none" strike="noStrike" dirty="0" err="1">
                          <a:solidFill>
                            <a:srgbClr val="000000"/>
                          </a:solidFill>
                          <a:effectLst/>
                          <a:latin typeface="等线" panose="02010600030101010101" pitchFamily="2" charset="-122"/>
                          <a:ea typeface="等线" panose="02010600030101010101" pitchFamily="2" charset="-122"/>
                        </a:rPr>
                        <a:t>dentry</a:t>
                      </a:r>
                      <a:r>
                        <a:rPr lang="zh-CN" altLang="en-US" sz="1100" b="0" i="0" u="none" strike="noStrike" dirty="0">
                          <a:solidFill>
                            <a:srgbClr val="000000"/>
                          </a:solidFill>
                          <a:effectLst/>
                          <a:latin typeface="等线" panose="02010600030101010101" pitchFamily="2" charset="-122"/>
                          <a:ea typeface="等线" panose="02010600030101010101" pitchFamily="2" charset="-122"/>
                        </a:rPr>
                        <a:t>数量的功能丢失</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sig/Kernel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根因：该特性规划</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2403</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合入，</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2309</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暂不支持</a:t>
                      </a:r>
                      <a:endPar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endParaRPr>
                    </a:p>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措施：</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2403</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特性合入</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4026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5</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【23.09 round1】【arm/x86】mandoc</a:t>
                      </a:r>
                      <a:r>
                        <a:rPr lang="zh-CN" altLang="en-US" sz="1100" b="0" i="0" u="none" strike="noStrike" dirty="0">
                          <a:solidFill>
                            <a:srgbClr val="000000"/>
                          </a:solidFill>
                          <a:effectLst/>
                          <a:latin typeface="等线" panose="02010600030101010101" pitchFamily="2" charset="-122"/>
                          <a:ea typeface="等线" panose="02010600030101010101" pitchFamily="2" charset="-122"/>
                        </a:rPr>
                        <a:t>安装过程中有</a:t>
                      </a:r>
                      <a:r>
                        <a:rPr lang="en-US" sz="1100" b="0" i="0" u="none" strike="noStrike" dirty="0">
                          <a:solidFill>
                            <a:srgbClr val="000000"/>
                          </a:solidFill>
                          <a:effectLst/>
                          <a:latin typeface="等线" panose="02010600030101010101" pitchFamily="2" charset="-122"/>
                          <a:ea typeface="等线" panose="02010600030101010101" pitchFamily="2" charset="-122"/>
                        </a:rPr>
                        <a:t>failed</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sig/sig-</a:t>
                      </a:r>
                      <a:r>
                        <a:rPr lang="en-US" sz="1100" b="0" i="0" u="none" strike="noStrike" dirty="0" err="1">
                          <a:solidFill>
                            <a:srgbClr val="000000"/>
                          </a:solidFill>
                          <a:effectLst/>
                          <a:latin typeface="等线" panose="02010600030101010101" pitchFamily="2" charset="-122"/>
                          <a:ea typeface="等线" panose="02010600030101010101" pitchFamily="2" charset="-122"/>
                        </a:rPr>
                        <a:t>epol</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根因：安装过程错误提示信息，</a:t>
                      </a:r>
                      <a:r>
                        <a:rPr lang="zh-CN" altLang="en-US" sz="1100" b="0" i="0" u="none" strike="noStrike" dirty="0">
                          <a:solidFill>
                            <a:srgbClr val="0000FF"/>
                          </a:solidFill>
                          <a:effectLst/>
                          <a:latin typeface="微软雅黑" panose="020B0503020204020204" pitchFamily="34" charset="-122"/>
                          <a:ea typeface="微软雅黑" panose="020B0503020204020204" pitchFamily="34" charset="-122"/>
                        </a:rPr>
                        <a:t>实际安装成功</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，其依赖包</a:t>
                      </a:r>
                      <a:r>
                        <a:rPr lang="en-US" altLang="zh-CN" sz="1100" b="0" i="0" u="none" strike="noStrike" dirty="0" err="1">
                          <a:solidFill>
                            <a:schemeClr val="tx1"/>
                          </a:solidFill>
                          <a:effectLst/>
                          <a:latin typeface="微软雅黑" panose="020B0503020204020204" pitchFamily="34" charset="-122"/>
                          <a:ea typeface="微软雅黑" panose="020B0503020204020204" pitchFamily="34" charset="-122"/>
                        </a:rPr>
                        <a:t>efivar</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100" b="0" i="0" u="none" strike="noStrike" dirty="0" err="1">
                          <a:solidFill>
                            <a:schemeClr val="tx1"/>
                          </a:solidFill>
                          <a:effectLst/>
                          <a:latin typeface="微软雅黑" panose="020B0503020204020204" pitchFamily="34" charset="-122"/>
                          <a:ea typeface="微软雅黑" panose="020B0503020204020204" pitchFamily="34" charset="-122"/>
                        </a:rPr>
                        <a:t>pesign</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功能</a:t>
                      </a:r>
                      <a:endParaRPr lang="en-US" altLang="zh-CN" sz="1100" b="0" i="0" u="none" strike="noStrike" dirty="0">
                        <a:solidFill>
                          <a:schemeClr val="tx1"/>
                        </a:solidFill>
                        <a:effectLst/>
                        <a:latin typeface="微软雅黑" panose="020B0503020204020204" pitchFamily="34" charset="-122"/>
                        <a:ea typeface="微软雅黑" panose="020B0503020204020204" pitchFamily="34" charset="-122"/>
                      </a:endParaRPr>
                    </a:p>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措施：正常影响小，</a:t>
                      </a:r>
                      <a:r>
                        <a:rPr lang="en-US" altLang="zh-CN" sz="1100" b="0" i="0" u="none" strike="noStrike" dirty="0">
                          <a:solidFill>
                            <a:srgbClr val="0000FF"/>
                          </a:solidFill>
                          <a:effectLst/>
                          <a:latin typeface="微软雅黑" panose="020B0503020204020204" pitchFamily="34" charset="-122"/>
                          <a:ea typeface="微软雅黑" panose="020B0503020204020204" pitchFamily="34" charset="-122"/>
                        </a:rPr>
                        <a:t>2403</a:t>
                      </a:r>
                      <a:r>
                        <a:rPr lang="zh-CN" altLang="en-US" sz="1100" b="0" i="0" u="none" strike="noStrike" dirty="0">
                          <a:solidFill>
                            <a:srgbClr val="0000FF"/>
                          </a:solidFill>
                          <a:effectLst/>
                          <a:latin typeface="微软雅黑" panose="020B0503020204020204" pitchFamily="34" charset="-122"/>
                          <a:ea typeface="微软雅黑" panose="020B0503020204020204" pitchFamily="34" charset="-122"/>
                        </a:rPr>
                        <a:t>修复</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3"/>
                  </a:ext>
                </a:extLst>
              </a:tr>
              <a:tr h="4004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6</a:t>
                      </a:r>
                    </a:p>
                  </a:txBody>
                  <a:tcPr marL="3814" marR="3814" marT="381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【openEuler-23.09 rc1 】【arm/x86 】</a:t>
                      </a:r>
                      <a:r>
                        <a:rPr lang="en-US" sz="1100" b="0" i="0" u="none" strike="noStrike" dirty="0" err="1">
                          <a:solidFill>
                            <a:srgbClr val="000000"/>
                          </a:solidFill>
                          <a:effectLst/>
                          <a:latin typeface="等线" panose="02010600030101010101" pitchFamily="2" charset="-122"/>
                          <a:ea typeface="等线" panose="02010600030101010101" pitchFamily="2" charset="-122"/>
                        </a:rPr>
                        <a:t>strongswan.service、strongswan-starter.service</a:t>
                      </a:r>
                      <a:r>
                        <a:rPr lang="zh-CN" altLang="en-US" sz="1100" b="0" i="0" u="none" strike="noStrike" dirty="0">
                          <a:solidFill>
                            <a:srgbClr val="000000"/>
                          </a:solidFill>
                          <a:effectLst/>
                          <a:latin typeface="等线" panose="02010600030101010101" pitchFamily="2" charset="-122"/>
                          <a:ea typeface="等线" panose="02010600030101010101" pitchFamily="2" charset="-122"/>
                        </a:rPr>
                        <a:t>启动之后，日志中有异常信息</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sig/sig-security-fac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根因：内核不支持</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fips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模式，</a:t>
                      </a:r>
                      <a:r>
                        <a:rPr lang="en-US" altLang="zh-CN"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openEuler</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暂不支持</a:t>
                      </a:r>
                      <a:r>
                        <a:rPr lang="en-US" altLang="zh-CN" sz="1100" b="0" i="0" u="none" strike="noStrike" kern="1200" dirty="0" err="1">
                          <a:solidFill>
                            <a:srgbClr val="0000FF"/>
                          </a:solidFill>
                          <a:effectLst/>
                          <a:latin typeface="微软雅黑" panose="020B0503020204020204" pitchFamily="34" charset="-122"/>
                          <a:ea typeface="微软雅黑" panose="020B0503020204020204" pitchFamily="34" charset="-122"/>
                          <a:cs typeface="+mn-cs"/>
                        </a:rPr>
                        <a:t>fips</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模式需求</a:t>
                      </a:r>
                      <a:endParaRPr lang="en-US" altLang="zh-CN" sz="1100" b="0" i="0" u="none" strike="noStrike" dirty="0">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措施：</a:t>
                      </a:r>
                      <a:r>
                        <a:rPr lang="zh-CN" altLang="en-US" sz="1100" b="0" i="0" u="none" strike="noStrike" dirty="0">
                          <a:solidFill>
                            <a:srgbClr val="0000FF"/>
                          </a:solidFill>
                          <a:effectLst/>
                          <a:latin typeface="微软雅黑" panose="020B0503020204020204" pitchFamily="34" charset="-122"/>
                          <a:ea typeface="微软雅黑" panose="020B0503020204020204" pitchFamily="34" charset="-122"/>
                        </a:rPr>
                        <a:t>有需求再支持</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4"/>
                  </a:ext>
                </a:extLst>
              </a:tr>
            </a:tbl>
          </a:graphicData>
        </a:graphic>
      </p:graphicFrame>
      <p:sp>
        <p:nvSpPr>
          <p:cNvPr id="11" name="矩形 10">
            <a:extLst>
              <a:ext uri="{FF2B5EF4-FFF2-40B4-BE49-F238E27FC236}">
                <a16:creationId xmlns:a16="http://schemas.microsoft.com/office/drawing/2014/main" id="{EE89BF17-0C9F-4DDB-B88B-94F8868912D3}"/>
              </a:ext>
            </a:extLst>
          </p:cNvPr>
          <p:cNvSpPr/>
          <p:nvPr/>
        </p:nvSpPr>
        <p:spPr>
          <a:xfrm>
            <a:off x="5448096" y="662509"/>
            <a:ext cx="5838125" cy="954107"/>
          </a:xfrm>
          <a:prstGeom prst="rect">
            <a:avLst/>
          </a:prstGeom>
          <a:solidFill>
            <a:schemeClr val="accent2">
              <a:lumMod val="20000"/>
              <a:lumOff val="80000"/>
            </a:schemeClr>
          </a:solidFill>
        </p:spPr>
        <p:txBody>
          <a:bodyPr wrap="square">
            <a:spAutoFit/>
          </a:bodyPr>
          <a:lstStyle/>
          <a:p>
            <a:pPr defTabSz="914126" fontAlgn="base">
              <a:spcBef>
                <a:spcPct val="0"/>
              </a:spcBef>
              <a:spcAft>
                <a:spcPct val="0"/>
              </a:spcAft>
              <a:buClr>
                <a:srgbClr val="CC9900"/>
              </a:buClr>
              <a:defRPr/>
            </a:pPr>
            <a:r>
              <a:rPr lang="en-US" altLang="zh-CN" sz="1400" dirty="0">
                <a:solidFill>
                  <a:srgbClr val="1D1D1A"/>
                </a:solidFill>
                <a:latin typeface="微软雅黑" panose="020B0503020204020204" pitchFamily="34" charset="-122"/>
                <a:ea typeface="微软雅黑" panose="020B0503020204020204" pitchFamily="34" charset="-122"/>
              </a:rPr>
              <a:t>23.09</a:t>
            </a:r>
            <a:r>
              <a:rPr lang="zh-CN" altLang="en-US" sz="1400" dirty="0">
                <a:solidFill>
                  <a:srgbClr val="1D1D1A"/>
                </a:solidFill>
                <a:latin typeface="微软雅黑" panose="020B0503020204020204" pitchFamily="34" charset="-122"/>
                <a:ea typeface="微软雅黑" panose="020B0503020204020204" pitchFamily="34" charset="-122"/>
              </a:rPr>
              <a:t>版本</a:t>
            </a:r>
            <a:r>
              <a:rPr lang="en-US" altLang="zh-CN" sz="1400" dirty="0">
                <a:solidFill>
                  <a:srgbClr val="1D1D1A"/>
                </a:solidFill>
                <a:latin typeface="微软雅黑" panose="020B0503020204020204" pitchFamily="34" charset="-122"/>
                <a:ea typeface="微软雅黑" panose="020B0503020204020204" pitchFamily="34" charset="-122"/>
              </a:rPr>
              <a:t>Issue</a:t>
            </a:r>
            <a:r>
              <a:rPr lang="zh-CN" altLang="en-US" sz="1400" dirty="0">
                <a:solidFill>
                  <a:srgbClr val="1D1D1A"/>
                </a:solidFill>
                <a:latin typeface="微软雅黑" panose="020B0503020204020204" pitchFamily="34" charset="-122"/>
                <a:ea typeface="微软雅黑" panose="020B0503020204020204" pitchFamily="34" charset="-122"/>
              </a:rPr>
              <a:t>概况：</a:t>
            </a:r>
            <a:endParaRPr lang="en-US" altLang="zh-CN" sz="1400" dirty="0">
              <a:solidFill>
                <a:srgbClr val="1D1D1A"/>
              </a:solidFill>
              <a:latin typeface="微软雅黑" panose="020B0503020204020204" pitchFamily="34" charset="-122"/>
              <a:ea typeface="微软雅黑" panose="020B0503020204020204" pitchFamily="34" charset="-122"/>
            </a:endParaRPr>
          </a:p>
          <a:p>
            <a:pPr marL="342797" indent="-342797" defTabSz="914126" fontAlgn="base">
              <a:spcBef>
                <a:spcPct val="0"/>
              </a:spcBef>
              <a:spcAft>
                <a:spcPct val="0"/>
              </a:spcAft>
              <a:buFont typeface="Arial" panose="020B0604020202020204" pitchFamily="34" charset="0"/>
              <a:buChar char="•"/>
              <a:defRPr/>
            </a:pPr>
            <a:r>
              <a:rPr lang="zh-CN" altLang="en-US" sz="1400" dirty="0">
                <a:solidFill>
                  <a:srgbClr val="1D1D1A"/>
                </a:solidFill>
                <a:latin typeface="微软雅黑" panose="020B0503020204020204" pitchFamily="34" charset="-122"/>
                <a:ea typeface="微软雅黑" panose="020B0503020204020204" pitchFamily="34" charset="-122"/>
              </a:rPr>
              <a:t>当前版本有效</a:t>
            </a:r>
            <a:r>
              <a:rPr lang="en-US" altLang="zh-CN" sz="1400" dirty="0">
                <a:solidFill>
                  <a:srgbClr val="1D1D1A"/>
                </a:solidFill>
                <a:latin typeface="微软雅黑" panose="020B0503020204020204" pitchFamily="34" charset="-122"/>
                <a:ea typeface="微软雅黑" panose="020B0503020204020204" pitchFamily="34" charset="-122"/>
              </a:rPr>
              <a:t>issue</a:t>
            </a:r>
            <a:r>
              <a:rPr lang="zh-CN" altLang="en-US" sz="1400" dirty="0">
                <a:solidFill>
                  <a:srgbClr val="0000FF"/>
                </a:solidFill>
                <a:latin typeface="微软雅黑" panose="020B0503020204020204" pitchFamily="34" charset="-122"/>
                <a:ea typeface="微软雅黑" panose="020B0503020204020204" pitchFamily="34" charset="-122"/>
              </a:rPr>
              <a:t>共计</a:t>
            </a:r>
            <a:r>
              <a:rPr lang="en-US" altLang="zh-CN" sz="1400" dirty="0">
                <a:solidFill>
                  <a:srgbClr val="0000FF"/>
                </a:solidFill>
                <a:latin typeface="微软雅黑" panose="020B0503020204020204" pitchFamily="34" charset="-122"/>
                <a:ea typeface="微软雅黑" panose="020B0503020204020204" pitchFamily="34" charset="-122"/>
              </a:rPr>
              <a:t>683</a:t>
            </a:r>
            <a:r>
              <a:rPr lang="zh-CN" altLang="en-US" sz="1400" dirty="0">
                <a:solidFill>
                  <a:srgbClr val="0000FF"/>
                </a:solidFill>
                <a:latin typeface="微软雅黑" panose="020B0503020204020204" pitchFamily="34" charset="-122"/>
                <a:ea typeface="微软雅黑" panose="020B0503020204020204" pitchFamily="34" charset="-122"/>
              </a:rPr>
              <a:t>个</a:t>
            </a:r>
            <a:r>
              <a:rPr lang="zh-CN" altLang="en-US" sz="1400" dirty="0">
                <a:solidFill>
                  <a:srgbClr val="1D1D1A"/>
                </a:solidFill>
                <a:latin typeface="微软雅黑" panose="020B0503020204020204" pitchFamily="34" charset="-122"/>
                <a:ea typeface="微软雅黑" panose="020B0503020204020204" pitchFamily="34" charset="-122"/>
              </a:rPr>
              <a:t>，遗留</a:t>
            </a:r>
            <a:r>
              <a:rPr lang="en-US" altLang="zh-CN" sz="1400" dirty="0">
                <a:solidFill>
                  <a:srgbClr val="1D1D1A"/>
                </a:solidFill>
                <a:latin typeface="微软雅黑" panose="020B0503020204020204" pitchFamily="34" charset="-122"/>
                <a:ea typeface="微软雅黑" panose="020B0503020204020204" pitchFamily="34" charset="-122"/>
              </a:rPr>
              <a:t>6</a:t>
            </a:r>
            <a:r>
              <a:rPr lang="zh-CN" altLang="en-US" sz="1400" dirty="0">
                <a:solidFill>
                  <a:srgbClr val="1D1D1A"/>
                </a:solidFill>
                <a:latin typeface="微软雅黑" panose="020B0503020204020204" pitchFamily="34" charset="-122"/>
                <a:ea typeface="微软雅黑" panose="020B0503020204020204" pitchFamily="34" charset="-122"/>
              </a:rPr>
              <a:t>个</a:t>
            </a:r>
            <a:r>
              <a:rPr lang="en-US" altLang="zh-CN" sz="1400" dirty="0">
                <a:solidFill>
                  <a:srgbClr val="1D1D1A"/>
                </a:solidFill>
                <a:latin typeface="微软雅黑" panose="020B0503020204020204" pitchFamily="34" charset="-122"/>
                <a:ea typeface="微软雅黑" panose="020B0503020204020204" pitchFamily="34" charset="-122"/>
              </a:rPr>
              <a:t>issue</a:t>
            </a:r>
          </a:p>
          <a:p>
            <a:pPr marL="342797" indent="-342797" defTabSz="914126" fontAlgn="base">
              <a:spcBef>
                <a:spcPct val="0"/>
              </a:spcBef>
              <a:spcAft>
                <a:spcPct val="0"/>
              </a:spcAft>
              <a:buFont typeface="Arial" panose="020B0604020202020204" pitchFamily="34" charset="0"/>
              <a:buChar char="•"/>
              <a:defRPr/>
            </a:pPr>
            <a:r>
              <a:rPr lang="zh-CN" altLang="en-US" sz="1400" dirty="0">
                <a:solidFill>
                  <a:srgbClr val="1D1D1A"/>
                </a:solidFill>
                <a:latin typeface="微软雅黑" panose="020B0503020204020204" pitchFamily="34" charset="-122"/>
                <a:ea typeface="微软雅黑" panose="020B0503020204020204" pitchFamily="34" charset="-122"/>
              </a:rPr>
              <a:t>新增</a:t>
            </a:r>
            <a:r>
              <a:rPr lang="en-US" altLang="zh-CN" sz="1400" dirty="0">
                <a:solidFill>
                  <a:srgbClr val="1D1D1A"/>
                </a:solidFill>
                <a:latin typeface="微软雅黑" panose="020B0503020204020204" pitchFamily="34" charset="-122"/>
                <a:ea typeface="微软雅黑" panose="020B0503020204020204" pitchFamily="34" charset="-122"/>
              </a:rPr>
              <a:t>Issue</a:t>
            </a:r>
            <a:r>
              <a:rPr lang="zh-CN" altLang="en-US" sz="1400" dirty="0">
                <a:solidFill>
                  <a:srgbClr val="1D1D1A"/>
                </a:solidFill>
                <a:latin typeface="微软雅黑" panose="020B0503020204020204" pitchFamily="34" charset="-122"/>
                <a:ea typeface="微软雅黑" panose="020B0503020204020204" pitchFamily="34" charset="-122"/>
              </a:rPr>
              <a:t>总体趋势下降并逐渐收敛，</a:t>
            </a:r>
            <a:r>
              <a:rPr lang="en-US" altLang="zh-CN" sz="1400" dirty="0">
                <a:solidFill>
                  <a:srgbClr val="1D1D1A"/>
                </a:solidFill>
                <a:latin typeface="微软雅黑" panose="020B0503020204020204" pitchFamily="34" charset="-122"/>
                <a:ea typeface="微软雅黑" panose="020B0503020204020204" pitchFamily="34" charset="-122"/>
              </a:rPr>
              <a:t>RC5</a:t>
            </a:r>
            <a:r>
              <a:rPr lang="zh-CN" altLang="en-US" sz="1400" dirty="0">
                <a:solidFill>
                  <a:srgbClr val="1D1D1A"/>
                </a:solidFill>
                <a:latin typeface="微软雅黑" panose="020B0503020204020204" pitchFamily="34" charset="-122"/>
                <a:ea typeface="微软雅黑" panose="020B0503020204020204" pitchFamily="34" charset="-122"/>
              </a:rPr>
              <a:t>新增</a:t>
            </a:r>
            <a:r>
              <a:rPr lang="en-US" altLang="zh-CN" sz="1400" dirty="0">
                <a:solidFill>
                  <a:srgbClr val="1D1D1A"/>
                </a:solidFill>
                <a:latin typeface="微软雅黑" panose="020B0503020204020204" pitchFamily="34" charset="-122"/>
                <a:ea typeface="微软雅黑" panose="020B0503020204020204" pitchFamily="34" charset="-122"/>
              </a:rPr>
              <a:t>1</a:t>
            </a:r>
            <a:r>
              <a:rPr lang="zh-CN" altLang="en-US" sz="1400" dirty="0">
                <a:solidFill>
                  <a:srgbClr val="1D1D1A"/>
                </a:solidFill>
                <a:latin typeface="微软雅黑" panose="020B0503020204020204" pitchFamily="34" charset="-122"/>
                <a:ea typeface="微软雅黑" panose="020B0503020204020204" pitchFamily="34" charset="-122"/>
              </a:rPr>
              <a:t>个问题（</a:t>
            </a:r>
            <a:r>
              <a:rPr lang="en-US" altLang="zh-CN" sz="1400" dirty="0">
                <a:solidFill>
                  <a:srgbClr val="1D1D1A"/>
                </a:solidFill>
                <a:latin typeface="微软雅黑" panose="020B0503020204020204" pitchFamily="34" charset="-122"/>
                <a:ea typeface="微软雅黑" panose="020B0503020204020204" pitchFamily="34" charset="-122"/>
              </a:rPr>
              <a:t>RC5</a:t>
            </a:r>
            <a:r>
              <a:rPr lang="zh-CN" altLang="en-US" sz="1400" dirty="0">
                <a:solidFill>
                  <a:srgbClr val="1D1D1A"/>
                </a:solidFill>
                <a:latin typeface="微软雅黑" panose="020B0503020204020204" pitchFamily="34" charset="-122"/>
                <a:ea typeface="微软雅黑" panose="020B0503020204020204" pitchFamily="34" charset="-122"/>
              </a:rPr>
              <a:t>修改引入，已修改合入），符合质量预期</a:t>
            </a:r>
            <a:endParaRPr lang="en-US" altLang="zh-CN" sz="1400" dirty="0">
              <a:solidFill>
                <a:srgbClr val="1D1D1A"/>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8741121C-4F64-4723-85D6-043ABB3D384D}"/>
              </a:ext>
            </a:extLst>
          </p:cNvPr>
          <p:cNvGrpSpPr/>
          <p:nvPr/>
        </p:nvGrpSpPr>
        <p:grpSpPr>
          <a:xfrm>
            <a:off x="5021169" y="2005814"/>
            <a:ext cx="1501048" cy="431936"/>
            <a:chOff x="4873451" y="2205658"/>
            <a:chExt cx="1501439" cy="432048"/>
          </a:xfrm>
        </p:grpSpPr>
        <p:cxnSp>
          <p:nvCxnSpPr>
            <p:cNvPr id="18" name="直接连接符 17">
              <a:extLst>
                <a:ext uri="{FF2B5EF4-FFF2-40B4-BE49-F238E27FC236}">
                  <a16:creationId xmlns:a16="http://schemas.microsoft.com/office/drawing/2014/main" id="{56B27E1A-7DA4-4021-A007-BEEB45A7244E}"/>
                </a:ext>
              </a:extLst>
            </p:cNvPr>
            <p:cNvCxnSpPr/>
            <p:nvPr/>
          </p:nvCxnSpPr>
          <p:spPr>
            <a:xfrm flipV="1">
              <a:off x="4873451" y="2205658"/>
              <a:ext cx="432048" cy="4320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A3F35DFE-C67E-4076-89E6-CE5E110CE549}"/>
                </a:ext>
              </a:extLst>
            </p:cNvPr>
            <p:cNvCxnSpPr/>
            <p:nvPr/>
          </p:nvCxnSpPr>
          <p:spPr>
            <a:xfrm>
              <a:off x="5294770" y="2210385"/>
              <a:ext cx="1080120" cy="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grpSp>
      <p:sp>
        <p:nvSpPr>
          <p:cNvPr id="20" name="矩形 19">
            <a:extLst>
              <a:ext uri="{FF2B5EF4-FFF2-40B4-BE49-F238E27FC236}">
                <a16:creationId xmlns:a16="http://schemas.microsoft.com/office/drawing/2014/main" id="{99D95AF3-9BE1-42DC-B3AF-38D565F77A11}"/>
              </a:ext>
            </a:extLst>
          </p:cNvPr>
          <p:cNvSpPr/>
          <p:nvPr/>
        </p:nvSpPr>
        <p:spPr>
          <a:xfrm>
            <a:off x="6522218" y="1772171"/>
            <a:ext cx="4764003" cy="1167692"/>
          </a:xfrm>
          <a:prstGeom prst="rect">
            <a:avLst/>
          </a:prstGeom>
          <a:solidFill>
            <a:srgbClr val="B4E2E4"/>
          </a:solidFill>
        </p:spPr>
        <p:txBody>
          <a:bodyPr wrap="square">
            <a:spAutoFit/>
          </a:bodyPr>
          <a:lstStyle/>
          <a:p>
            <a:pPr marL="285664" indent="-285664" defTabSz="914126" fontAlgn="base">
              <a:lnSpc>
                <a:spcPct val="150000"/>
              </a:lnSpc>
              <a:spcBef>
                <a:spcPct val="0"/>
              </a:spcBef>
              <a:spcAft>
                <a:spcPct val="0"/>
              </a:spcAft>
              <a:buFont typeface="Arial" panose="020B0604020202020204" pitchFamily="34" charset="0"/>
              <a:buChar char="•"/>
              <a:defRPr/>
            </a:pPr>
            <a:r>
              <a:rPr lang="en-US" altLang="zh-CN" sz="1200" dirty="0">
                <a:solidFill>
                  <a:srgbClr val="1D1D1A"/>
                </a:solidFill>
                <a:latin typeface="微软雅黑" panose="020B0503020204020204" pitchFamily="34" charset="-122"/>
                <a:ea typeface="微软雅黑" panose="020B0503020204020204" pitchFamily="34" charset="-122"/>
              </a:rPr>
              <a:t>RC2</a:t>
            </a:r>
            <a:r>
              <a:rPr lang="zh-CN" altLang="en-US" sz="1200" dirty="0">
                <a:solidFill>
                  <a:srgbClr val="1D1D1A"/>
                </a:solidFill>
                <a:latin typeface="微软雅黑" panose="020B0503020204020204" pitchFamily="34" charset="-122"/>
                <a:ea typeface="微软雅黑" panose="020B0503020204020204" pitchFamily="34" charset="-122"/>
              </a:rPr>
              <a:t>和</a:t>
            </a:r>
            <a:r>
              <a:rPr lang="en-US" altLang="zh-CN" sz="1200" dirty="0">
                <a:solidFill>
                  <a:srgbClr val="1D1D1A"/>
                </a:solidFill>
                <a:latin typeface="微软雅黑" panose="020B0503020204020204" pitchFamily="34" charset="-122"/>
                <a:ea typeface="微软雅黑" panose="020B0503020204020204" pitchFamily="34" charset="-122"/>
              </a:rPr>
              <a:t>RC3</a:t>
            </a:r>
            <a:r>
              <a:rPr lang="zh-CN" altLang="en-US" sz="1200" dirty="0">
                <a:solidFill>
                  <a:srgbClr val="1D1D1A"/>
                </a:solidFill>
                <a:latin typeface="微软雅黑" panose="020B0503020204020204" pitchFamily="34" charset="-122"/>
                <a:ea typeface="微软雅黑" panose="020B0503020204020204" pitchFamily="34" charset="-122"/>
              </a:rPr>
              <a:t>属于</a:t>
            </a:r>
            <a:r>
              <a:rPr lang="zh-CN" altLang="en-US" sz="1200" dirty="0">
                <a:solidFill>
                  <a:srgbClr val="0000FF"/>
                </a:solidFill>
                <a:latin typeface="微软雅黑" panose="020B0503020204020204" pitchFamily="34" charset="-122"/>
                <a:ea typeface="微软雅黑" panose="020B0503020204020204" pitchFamily="34" charset="-122"/>
              </a:rPr>
              <a:t>特性转测</a:t>
            </a:r>
            <a:r>
              <a:rPr lang="zh-CN" altLang="en-US" sz="1200" dirty="0">
                <a:solidFill>
                  <a:srgbClr val="1D1D1A"/>
                </a:solidFill>
                <a:latin typeface="微软雅黑" panose="020B0503020204020204" pitchFamily="34" charset="-122"/>
                <a:ea typeface="微软雅黑" panose="020B0503020204020204" pitchFamily="34" charset="-122"/>
              </a:rPr>
              <a:t>轮次</a:t>
            </a:r>
            <a:endParaRPr lang="en-US" altLang="zh-CN" sz="1200" dirty="0">
              <a:solidFill>
                <a:srgbClr val="1D1D1A"/>
              </a:solidFill>
              <a:latin typeface="微软雅黑" panose="020B0503020204020204" pitchFamily="34" charset="-122"/>
              <a:ea typeface="微软雅黑" panose="020B0503020204020204" pitchFamily="34" charset="-122"/>
            </a:endParaRPr>
          </a:p>
          <a:p>
            <a:pPr marL="285664" indent="-285664" defTabSz="914126" fontAlgn="base">
              <a:lnSpc>
                <a:spcPct val="150000"/>
              </a:lnSpc>
              <a:spcBef>
                <a:spcPct val="0"/>
              </a:spcBef>
              <a:spcAft>
                <a:spcPct val="0"/>
              </a:spcAft>
              <a:buFont typeface="Arial" panose="020B0604020202020204" pitchFamily="34" charset="0"/>
              <a:buChar char="•"/>
              <a:defRPr/>
            </a:pPr>
            <a:r>
              <a:rPr lang="en-US" altLang="zh-CN" sz="1200" dirty="0">
                <a:solidFill>
                  <a:srgbClr val="1D1D1A"/>
                </a:solidFill>
                <a:latin typeface="微软雅黑" panose="020B0503020204020204" pitchFamily="34" charset="-122"/>
                <a:ea typeface="微软雅黑" panose="020B0503020204020204" pitchFamily="34" charset="-122"/>
              </a:rPr>
              <a:t>RC4</a:t>
            </a:r>
            <a:r>
              <a:rPr lang="zh-CN" altLang="en-US" sz="1200" dirty="0">
                <a:solidFill>
                  <a:srgbClr val="1D1D1A"/>
                </a:solidFill>
                <a:latin typeface="微软雅黑" panose="020B0503020204020204" pitchFamily="34" charset="-122"/>
                <a:ea typeface="微软雅黑" panose="020B0503020204020204" pitchFamily="34" charset="-122"/>
              </a:rPr>
              <a:t>新增问题中</a:t>
            </a:r>
            <a:r>
              <a:rPr lang="en-US" altLang="zh-CN" sz="1200" dirty="0">
                <a:solidFill>
                  <a:srgbClr val="1D1D1A"/>
                </a:solidFill>
                <a:latin typeface="微软雅黑" panose="020B0503020204020204" pitchFamily="34" charset="-122"/>
                <a:ea typeface="微软雅黑" panose="020B0503020204020204" pitchFamily="34" charset="-122"/>
              </a:rPr>
              <a:t>A-ops</a:t>
            </a:r>
            <a:r>
              <a:rPr lang="zh-CN" altLang="en-US" sz="1200" dirty="0">
                <a:solidFill>
                  <a:srgbClr val="1D1D1A"/>
                </a:solidFill>
                <a:latin typeface="微软雅黑" panose="020B0503020204020204" pitchFamily="34" charset="-122"/>
                <a:ea typeface="微软雅黑" panose="020B0503020204020204" pitchFamily="34" charset="-122"/>
              </a:rPr>
              <a:t>问题占比</a:t>
            </a:r>
            <a:r>
              <a:rPr lang="en-US" altLang="zh-CN" sz="1200" dirty="0">
                <a:solidFill>
                  <a:srgbClr val="1D1D1A"/>
                </a:solidFill>
                <a:latin typeface="微软雅黑" panose="020B0503020204020204" pitchFamily="34" charset="-122"/>
                <a:ea typeface="微软雅黑" panose="020B0503020204020204" pitchFamily="34" charset="-122"/>
              </a:rPr>
              <a:t>50%</a:t>
            </a:r>
            <a:r>
              <a:rPr lang="zh-CN" altLang="en-US" sz="1200" dirty="0">
                <a:solidFill>
                  <a:srgbClr val="1D1D1A"/>
                </a:solidFill>
                <a:latin typeface="微软雅黑" panose="020B0503020204020204" pitchFamily="34" charset="-122"/>
                <a:ea typeface="微软雅黑" panose="020B0503020204020204" pitchFamily="34" charset="-122"/>
              </a:rPr>
              <a:t>，主要为</a:t>
            </a:r>
            <a:r>
              <a:rPr lang="en-US" altLang="zh-CN" sz="1200" dirty="0">
                <a:solidFill>
                  <a:srgbClr val="1D1D1A"/>
                </a:solidFill>
                <a:latin typeface="微软雅黑" panose="020B0503020204020204" pitchFamily="34" charset="-122"/>
                <a:ea typeface="微软雅黑" panose="020B0503020204020204" pitchFamily="34" charset="-122"/>
              </a:rPr>
              <a:t>A-ops</a:t>
            </a:r>
            <a:r>
              <a:rPr lang="zh-CN" altLang="en-US" sz="1200" dirty="0">
                <a:solidFill>
                  <a:srgbClr val="1D1D1A"/>
                </a:solidFill>
                <a:latin typeface="微软雅黑" panose="020B0503020204020204" pitchFamily="34" charset="-122"/>
                <a:ea typeface="微软雅黑" panose="020B0503020204020204" pitchFamily="34" charset="-122"/>
              </a:rPr>
              <a:t>前端易用性问题，修复难度低，闭环风险低</a:t>
            </a:r>
            <a:endParaRPr lang="en-US" altLang="zh-CN" sz="1200" dirty="0">
              <a:solidFill>
                <a:srgbClr val="1D1D1A"/>
              </a:solidFill>
              <a:latin typeface="微软雅黑" panose="020B0503020204020204" pitchFamily="34" charset="-122"/>
              <a:ea typeface="微软雅黑" panose="020B0503020204020204" pitchFamily="34" charset="-122"/>
            </a:endParaRPr>
          </a:p>
          <a:p>
            <a:pPr marL="285664" indent="-285664" defTabSz="914126" fontAlgn="base">
              <a:lnSpc>
                <a:spcPct val="150000"/>
              </a:lnSpc>
              <a:spcBef>
                <a:spcPct val="0"/>
              </a:spcBef>
              <a:spcAft>
                <a:spcPct val="0"/>
              </a:spcAft>
              <a:buFont typeface="Arial" panose="020B0604020202020204" pitchFamily="34" charset="0"/>
              <a:buChar char="•"/>
              <a:defRPr/>
            </a:pPr>
            <a:r>
              <a:rPr lang="en-US" altLang="zh-CN" sz="1200" dirty="0">
                <a:solidFill>
                  <a:srgbClr val="1D1D1A"/>
                </a:solidFill>
                <a:latin typeface="微软雅黑" panose="020B0503020204020204" pitchFamily="34" charset="-122"/>
                <a:ea typeface="微软雅黑" panose="020B0503020204020204" pitchFamily="34" charset="-122"/>
              </a:rPr>
              <a:t>RC5</a:t>
            </a:r>
            <a:r>
              <a:rPr lang="zh-CN" altLang="en-US" sz="1200" dirty="0">
                <a:solidFill>
                  <a:srgbClr val="1D1D1A"/>
                </a:solidFill>
                <a:latin typeface="微软雅黑" panose="020B0503020204020204" pitchFamily="34" charset="-122"/>
                <a:ea typeface="微软雅黑" panose="020B0503020204020204" pitchFamily="34" charset="-122"/>
              </a:rPr>
              <a:t>回归有部分问题遗留，见下表</a:t>
            </a:r>
            <a:endParaRPr lang="en-US" altLang="zh-CN" sz="1200" dirty="0">
              <a:solidFill>
                <a:srgbClr val="1D1D1A"/>
              </a:solidFill>
              <a:latin typeface="微软雅黑" panose="020B0503020204020204" pitchFamily="34" charset="-122"/>
              <a:ea typeface="微软雅黑" panose="020B0503020204020204" pitchFamily="34" charset="-122"/>
            </a:endParaRPr>
          </a:p>
        </p:txBody>
      </p:sp>
      <p:graphicFrame>
        <p:nvGraphicFramePr>
          <p:cNvPr id="21" name="图表 20">
            <a:extLst>
              <a:ext uri="{FF2B5EF4-FFF2-40B4-BE49-F238E27FC236}">
                <a16:creationId xmlns:a16="http://schemas.microsoft.com/office/drawing/2014/main" id="{41AC123D-6A39-43DF-BBBD-B675AF940981}"/>
              </a:ext>
            </a:extLst>
          </p:cNvPr>
          <p:cNvGraphicFramePr>
            <a:graphicFrameLocks/>
          </p:cNvGraphicFramePr>
          <p:nvPr>
            <p:extLst>
              <p:ext uri="{D42A27DB-BD31-4B8C-83A1-F6EECF244321}">
                <p14:modId xmlns:p14="http://schemas.microsoft.com/office/powerpoint/2010/main" val="606480630"/>
              </p:ext>
            </p:extLst>
          </p:nvPr>
        </p:nvGraphicFramePr>
        <p:xfrm>
          <a:off x="519991" y="579790"/>
          <a:ext cx="443730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109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a:xfrm>
            <a:off x="455495" y="115957"/>
            <a:ext cx="10752512" cy="577700"/>
          </a:xfrm>
        </p:spPr>
        <p:txBody>
          <a:bodyPr vert="horz" lIns="91440" tIns="45720" rIns="91440" bIns="45720" rtlCol="0" anchor="ctr">
            <a:normAutofit/>
          </a:bodyPr>
          <a:lstStyle/>
          <a:p>
            <a:r>
              <a:rPr lang="zh-CN" altLang="en-US" sz="2400" b="1" dirty="0">
                <a:solidFill>
                  <a:srgbClr val="C00000"/>
                </a:solidFill>
              </a:rPr>
              <a:t>评审结论</a:t>
            </a:r>
          </a:p>
        </p:txBody>
      </p:sp>
      <p:sp>
        <p:nvSpPr>
          <p:cNvPr id="71683" name="Rectangle 3"/>
          <p:cNvSpPr txBox="1">
            <a:spLocks noChangeArrowheads="1"/>
          </p:cNvSpPr>
          <p:nvPr/>
        </p:nvSpPr>
        <p:spPr bwMode="auto">
          <a:xfrm>
            <a:off x="552307" y="1412606"/>
            <a:ext cx="11254032" cy="14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97" tIns="40248" rIns="80497" bIns="40248"/>
          <a:lstStyle>
            <a:lvl1pPr marL="417513" indent="-285750" defTabSz="739775">
              <a:lnSpc>
                <a:spcPct val="140000"/>
              </a:lnSpc>
              <a:defRPr b="1">
                <a:solidFill>
                  <a:schemeClr val="tx1"/>
                </a:solidFill>
                <a:latin typeface="Arial" panose="020B0604020202020204" pitchFamily="34" charset="0"/>
                <a:ea typeface="宋体" panose="02010600030101010101" pitchFamily="2" charset="-122"/>
              </a:defRPr>
            </a:lvl1pPr>
            <a:lvl2pPr marL="600075" indent="-225425" defTabSz="739775">
              <a:lnSpc>
                <a:spcPct val="140000"/>
              </a:lnSpc>
              <a:defRPr sz="1900">
                <a:solidFill>
                  <a:schemeClr val="tx1"/>
                </a:solidFill>
                <a:latin typeface="Arial" panose="020B0604020202020204" pitchFamily="34" charset="0"/>
                <a:ea typeface="宋体" panose="02010600030101010101" pitchFamily="2" charset="-122"/>
              </a:defRPr>
            </a:lvl2pPr>
            <a:lvl3pPr marL="928688" indent="-180975" defTabSz="739775">
              <a:lnSpc>
                <a:spcPct val="140000"/>
              </a:lnSpc>
              <a:defRPr sz="1900">
                <a:solidFill>
                  <a:schemeClr val="tx1"/>
                </a:solidFill>
                <a:latin typeface="Arial" panose="020B0604020202020204" pitchFamily="34" charset="0"/>
                <a:ea typeface="宋体" panose="02010600030101010101" pitchFamily="2" charset="-122"/>
              </a:defRPr>
            </a:lvl3pPr>
            <a:lvl4pPr marL="1303338" indent="-182563" defTabSz="739775">
              <a:lnSpc>
                <a:spcPct val="140000"/>
              </a:lnSpc>
              <a:defRPr sz="1900">
                <a:solidFill>
                  <a:schemeClr val="tx1"/>
                </a:solidFill>
                <a:latin typeface="Arial" panose="020B0604020202020204" pitchFamily="34" charset="0"/>
                <a:ea typeface="宋体" panose="02010600030101010101" pitchFamily="2" charset="-122"/>
              </a:defRPr>
            </a:lvl4pPr>
            <a:lvl5pPr marL="1673225" indent="-182563" defTabSz="739775">
              <a:lnSpc>
                <a:spcPct val="140000"/>
              </a:lnSpc>
              <a:defRPr sz="1900">
                <a:solidFill>
                  <a:schemeClr val="tx1"/>
                </a:solidFill>
                <a:latin typeface="Arial" panose="020B0604020202020204" pitchFamily="34" charset="0"/>
                <a:ea typeface="宋体" panose="02010600030101010101" pitchFamily="2" charset="-122"/>
              </a:defRPr>
            </a:lvl5pPr>
            <a:lvl6pPr marL="2130425" indent="-182563" defTabSz="739775" eaLnBrk="0" fontAlgn="base" hangingPunct="0">
              <a:lnSpc>
                <a:spcPct val="140000"/>
              </a:lnSpc>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587625" indent="-182563" defTabSz="739775" eaLnBrk="0" fontAlgn="base" hangingPunct="0">
              <a:lnSpc>
                <a:spcPct val="140000"/>
              </a:lnSpc>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044825" indent="-182563" defTabSz="739775" eaLnBrk="0" fontAlgn="base" hangingPunct="0">
              <a:lnSpc>
                <a:spcPct val="140000"/>
              </a:lnSpc>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502025" indent="-182563" defTabSz="739775" eaLnBrk="0" fontAlgn="base" hangingPunct="0">
              <a:lnSpc>
                <a:spcPct val="140000"/>
              </a:lnSpc>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eaLnBrk="1" hangingPunct="1">
              <a:buFontTx/>
              <a:buChar char="•"/>
            </a:pPr>
            <a:r>
              <a:rPr lang="zh-CN" altLang="en-US" sz="1999" b="0" dirty="0">
                <a:latin typeface="微软雅黑" panose="020B0503020204020204" pitchFamily="34" charset="-122"/>
                <a:ea typeface="微软雅黑" panose="020B0503020204020204" pitchFamily="34" charset="-122"/>
              </a:rPr>
              <a:t>是否同意</a:t>
            </a:r>
            <a:r>
              <a:rPr lang="en-US" altLang="zh-CN" sz="1999" b="0" dirty="0">
                <a:latin typeface="微软雅黑" panose="020B0503020204020204" pitchFamily="34" charset="-122"/>
                <a:ea typeface="微软雅黑" panose="020B0503020204020204" pitchFamily="34" charset="-122"/>
              </a:rPr>
              <a:t>openEuler 23.09</a:t>
            </a:r>
            <a:r>
              <a:rPr lang="zh-CN" altLang="en-US" sz="1999" b="0" dirty="0">
                <a:latin typeface="微软雅黑" panose="020B0503020204020204" pitchFamily="34" charset="-122"/>
                <a:ea typeface="微软雅黑" panose="020B0503020204020204" pitchFamily="34" charset="-122"/>
              </a:rPr>
              <a:t>创新版本发布</a:t>
            </a:r>
            <a:endParaRPr lang="en-US" altLang="zh-CN" sz="1999"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138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7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549445" y="261437"/>
            <a:ext cx="10736446" cy="481997"/>
          </a:xfrm>
        </p:spPr>
        <p:txBody>
          <a:bodyPr anchor="t">
            <a:normAutofit/>
          </a:bodyPr>
          <a:lstStyle/>
          <a:p>
            <a:r>
              <a:rPr lang="en-US" altLang="zh-CN" sz="2799" b="1" dirty="0">
                <a:solidFill>
                  <a:srgbClr val="C00000"/>
                </a:solidFill>
              </a:rPr>
              <a:t>openEuler 23.09</a:t>
            </a:r>
            <a:r>
              <a:rPr lang="zh-CN" altLang="en-US" sz="2799" b="1" dirty="0">
                <a:solidFill>
                  <a:srgbClr val="C00000"/>
                </a:solidFill>
              </a:rPr>
              <a:t>创新版本概述</a:t>
            </a:r>
            <a:endParaRPr lang="en-US" altLang="zh-CN" sz="2799" b="1" dirty="0">
              <a:solidFill>
                <a:srgbClr val="C00000"/>
              </a:solidFill>
            </a:endParaRPr>
          </a:p>
          <a:p>
            <a:endParaRPr lang="zh-CN" altLang="en-US" sz="2799" b="1" dirty="0">
              <a:solidFill>
                <a:srgbClr val="C0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33155551-4D35-4BF9-B826-22374B5D08D2}"/>
              </a:ext>
            </a:extLst>
          </p:cNvPr>
          <p:cNvSpPr/>
          <p:nvPr/>
        </p:nvSpPr>
        <p:spPr>
          <a:xfrm>
            <a:off x="549445" y="782508"/>
            <a:ext cx="10908407" cy="922945"/>
          </a:xfrm>
          <a:prstGeom prst="rect">
            <a:avLst/>
          </a:prstGeom>
        </p:spPr>
        <p:txBody>
          <a:bodyPr wrap="square">
            <a:spAutoFit/>
          </a:bodyPr>
          <a:lstStyle/>
          <a:p>
            <a:pPr defTabSz="914112"/>
            <a:r>
              <a:rPr lang="zh-CN" altLang="en-US" sz="1799" dirty="0">
                <a:solidFill>
                  <a:srgbClr val="40485B"/>
                </a:solidFill>
                <a:latin typeface="-apple-system"/>
                <a:ea typeface="黑体" panose="02010609060101010101" pitchFamily="49" charset="-122"/>
              </a:rPr>
              <a:t>版本目标：</a:t>
            </a:r>
            <a:endParaRPr lang="en-US" altLang="zh-CN" sz="1799" dirty="0">
              <a:solidFill>
                <a:srgbClr val="40485B"/>
              </a:solidFill>
              <a:latin typeface="-apple-system"/>
              <a:ea typeface="黑体" panose="02010609060101010101" pitchFamily="49" charset="-122"/>
            </a:endParaRPr>
          </a:p>
          <a:p>
            <a:pPr marL="285750" indent="-285750" defTabSz="914112">
              <a:buFont typeface="Wingdings" panose="05000000000000000000" pitchFamily="2" charset="2"/>
              <a:buChar char="Ø"/>
            </a:pPr>
            <a:r>
              <a:rPr lang="zh-CN" altLang="en-US" sz="1799" dirty="0">
                <a:solidFill>
                  <a:srgbClr val="40485B"/>
                </a:solidFill>
                <a:latin typeface="-apple-system"/>
                <a:ea typeface="黑体" panose="02010609060101010101" pitchFamily="49" charset="-122"/>
              </a:rPr>
              <a:t>统一社区内核版本，选取对应时间上游社区最新内核</a:t>
            </a:r>
            <a:r>
              <a:rPr lang="en-US" altLang="zh-CN" sz="1799" dirty="0">
                <a:solidFill>
                  <a:srgbClr val="40485B"/>
                </a:solidFill>
                <a:latin typeface="-apple-system"/>
                <a:ea typeface="黑体" panose="02010609060101010101" pitchFamily="49" charset="-122"/>
              </a:rPr>
              <a:t>6.4</a:t>
            </a:r>
            <a:r>
              <a:rPr lang="zh-CN" altLang="en-US" sz="1799" dirty="0">
                <a:solidFill>
                  <a:srgbClr val="40485B"/>
                </a:solidFill>
                <a:latin typeface="-apple-system"/>
                <a:ea typeface="黑体" panose="02010609060101010101" pitchFamily="49" charset="-122"/>
              </a:rPr>
              <a:t>，下一跳</a:t>
            </a:r>
            <a:r>
              <a:rPr lang="en-US" altLang="zh-CN" sz="1799" dirty="0">
                <a:solidFill>
                  <a:srgbClr val="40485B"/>
                </a:solidFill>
                <a:latin typeface="-apple-system"/>
                <a:ea typeface="黑体" panose="02010609060101010101" pitchFamily="49" charset="-122"/>
              </a:rPr>
              <a:t>LTS</a:t>
            </a:r>
            <a:r>
              <a:rPr lang="zh-CN" altLang="en-US" sz="1799" dirty="0">
                <a:solidFill>
                  <a:srgbClr val="40485B"/>
                </a:solidFill>
                <a:latin typeface="-apple-system"/>
                <a:ea typeface="黑体" panose="02010609060101010101" pitchFamily="49" charset="-122"/>
              </a:rPr>
              <a:t>版本完成逐步升级选型</a:t>
            </a:r>
            <a:endParaRPr lang="en-US" altLang="zh-CN" sz="1799" dirty="0">
              <a:solidFill>
                <a:srgbClr val="40485B"/>
              </a:solidFill>
              <a:latin typeface="-apple-system"/>
              <a:ea typeface="黑体" panose="02010609060101010101" pitchFamily="49" charset="-122"/>
            </a:endParaRPr>
          </a:p>
          <a:p>
            <a:pPr marL="285750" indent="-285750" defTabSz="914112">
              <a:buFont typeface="Wingdings" panose="05000000000000000000" pitchFamily="2" charset="2"/>
              <a:buChar char="Ø"/>
            </a:pPr>
            <a:r>
              <a:rPr lang="zh-CN" altLang="en-US" sz="1799" dirty="0">
                <a:solidFill>
                  <a:srgbClr val="40485B"/>
                </a:solidFill>
                <a:latin typeface="-apple-system"/>
                <a:ea typeface="黑体" panose="02010609060101010101" pitchFamily="49" charset="-122"/>
              </a:rPr>
              <a:t>提供开发者技术创新平台，作为</a:t>
            </a:r>
            <a:r>
              <a:rPr lang="en-US" altLang="zh-CN" sz="1799" dirty="0">
                <a:solidFill>
                  <a:srgbClr val="40485B"/>
                </a:solidFill>
                <a:latin typeface="-apple-system"/>
                <a:ea typeface="黑体" panose="02010609060101010101" pitchFamily="49" charset="-122"/>
              </a:rPr>
              <a:t>LTS</a:t>
            </a:r>
            <a:r>
              <a:rPr lang="zh-CN" altLang="en-US" sz="1799" dirty="0">
                <a:solidFill>
                  <a:srgbClr val="40485B"/>
                </a:solidFill>
                <a:latin typeface="-apple-system"/>
                <a:ea typeface="黑体" panose="02010609060101010101" pitchFamily="49" charset="-122"/>
              </a:rPr>
              <a:t>版本技术特性的孵化器</a:t>
            </a:r>
            <a:endParaRPr lang="zh-CN" altLang="en-US" sz="1799" dirty="0">
              <a:solidFill>
                <a:srgbClr val="1D1D1A"/>
              </a:solidFill>
              <a:latin typeface="Arial" panose="020B0604020202020204"/>
              <a:ea typeface="黑体" panose="02010609060101010101" pitchFamily="49" charset="-122"/>
            </a:endParaRPr>
          </a:p>
        </p:txBody>
      </p:sp>
      <p:sp>
        <p:nvSpPr>
          <p:cNvPr id="53" name="矩形 52">
            <a:extLst>
              <a:ext uri="{FF2B5EF4-FFF2-40B4-BE49-F238E27FC236}">
                <a16:creationId xmlns:a16="http://schemas.microsoft.com/office/drawing/2014/main" id="{F472FF42-F0CD-47BC-84EB-9448952E51F3}"/>
              </a:ext>
            </a:extLst>
          </p:cNvPr>
          <p:cNvSpPr/>
          <p:nvPr/>
        </p:nvSpPr>
        <p:spPr>
          <a:xfrm>
            <a:off x="493234" y="5286242"/>
            <a:ext cx="10654495" cy="1020857"/>
          </a:xfrm>
          <a:prstGeom prst="rect">
            <a:avLst/>
          </a:prstGeom>
        </p:spPr>
        <p:txBody>
          <a:bodyPr wrap="square">
            <a:spAutoFit/>
          </a:bodyPr>
          <a:lstStyle/>
          <a:p>
            <a:pPr defTabSz="914112">
              <a:lnSpc>
                <a:spcPct val="130000"/>
              </a:lnSpc>
            </a:pPr>
            <a:r>
              <a:rPr lang="zh-CN" altLang="en-US" sz="1599" dirty="0">
                <a:solidFill>
                  <a:srgbClr val="000000"/>
                </a:solidFill>
                <a:latin typeface="微软雅黑" panose="020B0503020204020204" pitchFamily="34" charset="-122"/>
                <a:ea typeface="微软雅黑" panose="020B0503020204020204" pitchFamily="34" charset="-122"/>
              </a:rPr>
              <a:t>整体情况：</a:t>
            </a:r>
            <a:endParaRPr lang="en-US" altLang="zh-CN" sz="1599" dirty="0">
              <a:solidFill>
                <a:srgbClr val="000000"/>
              </a:solidFill>
              <a:latin typeface="微软雅黑" panose="020B0503020204020204" pitchFamily="34" charset="-122"/>
              <a:ea typeface="微软雅黑" panose="020B0503020204020204" pitchFamily="34" charset="-122"/>
            </a:endParaRPr>
          </a:p>
          <a:p>
            <a:pPr marL="285636" indent="-285636" defTabSz="914112">
              <a:lnSpc>
                <a:spcPct val="130000"/>
              </a:lnSpc>
              <a:buFont typeface="Wingdings" panose="05000000000000000000" pitchFamily="2" charset="2"/>
              <a:buChar char="Ø"/>
            </a:pPr>
            <a:r>
              <a:rPr lang="zh-CN" altLang="en-US" sz="1599" dirty="0">
                <a:solidFill>
                  <a:srgbClr val="000000"/>
                </a:solidFill>
                <a:latin typeface="微软雅黑" panose="020B0503020204020204" pitchFamily="34" charset="-122"/>
                <a:ea typeface="微软雅黑" panose="020B0503020204020204" pitchFamily="34" charset="-122"/>
              </a:rPr>
              <a:t>共计完成</a:t>
            </a:r>
            <a:r>
              <a:rPr lang="en-US" altLang="zh-CN" sz="1599" dirty="0">
                <a:solidFill>
                  <a:srgbClr val="000000"/>
                </a:solidFill>
                <a:latin typeface="微软雅黑" panose="020B0503020204020204" pitchFamily="34" charset="-122"/>
                <a:ea typeface="微软雅黑" panose="020B0503020204020204" pitchFamily="34" charset="-122"/>
              </a:rPr>
              <a:t>5</a:t>
            </a:r>
            <a:r>
              <a:rPr lang="zh-CN" altLang="en-US" sz="1599" dirty="0">
                <a:solidFill>
                  <a:srgbClr val="000000"/>
                </a:solidFill>
                <a:latin typeface="微软雅黑" panose="020B0503020204020204" pitchFamily="34" charset="-122"/>
                <a:ea typeface="微软雅黑" panose="020B0503020204020204" pitchFamily="34" charset="-122"/>
              </a:rPr>
              <a:t>轮测试</a:t>
            </a:r>
            <a:endParaRPr lang="en-US" altLang="zh-CN" sz="1599" dirty="0">
              <a:solidFill>
                <a:srgbClr val="000000"/>
              </a:solidFill>
              <a:latin typeface="微软雅黑" panose="020B0503020204020204" pitchFamily="34" charset="-122"/>
              <a:ea typeface="微软雅黑" panose="020B0503020204020204" pitchFamily="34" charset="-122"/>
            </a:endParaRPr>
          </a:p>
          <a:p>
            <a:pPr marL="285636" indent="-285636" defTabSz="914112">
              <a:lnSpc>
                <a:spcPct val="130000"/>
              </a:lnSpc>
              <a:buFont typeface="Wingdings" panose="05000000000000000000" pitchFamily="2" charset="2"/>
              <a:buChar char="Ø"/>
            </a:pPr>
            <a:r>
              <a:rPr lang="zh-CN" altLang="en-US" sz="1599" dirty="0">
                <a:solidFill>
                  <a:srgbClr val="000000"/>
                </a:solidFill>
                <a:latin typeface="微软雅黑" panose="020B0503020204020204" pitchFamily="34" charset="-122"/>
                <a:ea typeface="微软雅黑" panose="020B0503020204020204" pitchFamily="34" charset="-122"/>
              </a:rPr>
              <a:t>总计发现</a:t>
            </a:r>
            <a:r>
              <a:rPr lang="en-US" altLang="zh-CN" sz="1599" dirty="0">
                <a:solidFill>
                  <a:srgbClr val="000000"/>
                </a:solidFill>
                <a:latin typeface="微软雅黑" panose="020B0503020204020204" pitchFamily="34" charset="-122"/>
                <a:ea typeface="微软雅黑" panose="020B0503020204020204" pitchFamily="34" charset="-122"/>
              </a:rPr>
              <a:t>682</a:t>
            </a:r>
            <a:r>
              <a:rPr lang="zh-CN" altLang="en-US" sz="1599" dirty="0">
                <a:solidFill>
                  <a:srgbClr val="000000"/>
                </a:solidFill>
                <a:latin typeface="微软雅黑" panose="020B0503020204020204" pitchFamily="34" charset="-122"/>
                <a:ea typeface="微软雅黑" panose="020B0503020204020204" pitchFamily="34" charset="-122"/>
              </a:rPr>
              <a:t>个</a:t>
            </a:r>
            <a:r>
              <a:rPr lang="en-US" altLang="zh-CN" sz="1599" dirty="0">
                <a:solidFill>
                  <a:srgbClr val="000000"/>
                </a:solidFill>
                <a:latin typeface="微软雅黑" panose="020B0503020204020204" pitchFamily="34" charset="-122"/>
                <a:ea typeface="微软雅黑" panose="020B0503020204020204" pitchFamily="34" charset="-122"/>
              </a:rPr>
              <a:t>issue</a:t>
            </a:r>
            <a:r>
              <a:rPr lang="zh-CN" altLang="en-US" sz="1599" dirty="0">
                <a:solidFill>
                  <a:srgbClr val="000000"/>
                </a:solidFill>
                <a:latin typeface="微软雅黑" panose="020B0503020204020204" pitchFamily="34" charset="-122"/>
                <a:ea typeface="微软雅黑" panose="020B0503020204020204" pitchFamily="34" charset="-122"/>
              </a:rPr>
              <a:t>，遗留</a:t>
            </a:r>
            <a:r>
              <a:rPr lang="en-US" altLang="zh-CN" sz="1599" dirty="0">
                <a:solidFill>
                  <a:srgbClr val="000000"/>
                </a:solidFill>
                <a:latin typeface="微软雅黑" panose="020B0503020204020204" pitchFamily="34" charset="-122"/>
                <a:ea typeface="微软雅黑" panose="020B0503020204020204" pitchFamily="34" charset="-122"/>
              </a:rPr>
              <a:t>6</a:t>
            </a:r>
            <a:r>
              <a:rPr lang="zh-CN" altLang="en-US" sz="1599" dirty="0">
                <a:solidFill>
                  <a:srgbClr val="000000"/>
                </a:solidFill>
                <a:latin typeface="微软雅黑" panose="020B0503020204020204" pitchFamily="34" charset="-122"/>
                <a:ea typeface="微软雅黑" panose="020B0503020204020204" pitchFamily="34" charset="-122"/>
              </a:rPr>
              <a:t>个</a:t>
            </a:r>
            <a:r>
              <a:rPr lang="en-US" altLang="zh-CN" sz="1599" dirty="0">
                <a:solidFill>
                  <a:srgbClr val="000000"/>
                </a:solidFill>
                <a:latin typeface="微软雅黑" panose="020B0503020204020204" pitchFamily="34" charset="-122"/>
                <a:ea typeface="微软雅黑" panose="020B0503020204020204" pitchFamily="34" charset="-122"/>
              </a:rPr>
              <a:t>issue</a:t>
            </a:r>
          </a:p>
        </p:txBody>
      </p:sp>
      <p:sp>
        <p:nvSpPr>
          <p:cNvPr id="54" name="矩形 53">
            <a:extLst>
              <a:ext uri="{FF2B5EF4-FFF2-40B4-BE49-F238E27FC236}">
                <a16:creationId xmlns:a16="http://schemas.microsoft.com/office/drawing/2014/main" id="{363B577D-801C-4569-875E-EF55DFFA31C7}"/>
              </a:ext>
            </a:extLst>
          </p:cNvPr>
          <p:cNvSpPr/>
          <p:nvPr/>
        </p:nvSpPr>
        <p:spPr>
          <a:xfrm>
            <a:off x="493234" y="3557794"/>
            <a:ext cx="11179281" cy="1540615"/>
          </a:xfrm>
          <a:prstGeom prst="rect">
            <a:avLst/>
          </a:prstGeom>
        </p:spPr>
        <p:txBody>
          <a:bodyPr wrap="square">
            <a:spAutoFit/>
          </a:bodyPr>
          <a:lstStyle/>
          <a:p>
            <a:pPr defTabSz="914112">
              <a:lnSpc>
                <a:spcPct val="130000"/>
              </a:lnSpc>
            </a:pPr>
            <a:r>
              <a:rPr lang="zh-CN" altLang="en-US" sz="1599" dirty="0">
                <a:solidFill>
                  <a:srgbClr val="000000"/>
                </a:solidFill>
                <a:latin typeface="微软雅黑" panose="020B0503020204020204" pitchFamily="34" charset="-122"/>
                <a:ea typeface="微软雅黑" panose="020B0503020204020204" pitchFamily="34" charset="-122"/>
              </a:rPr>
              <a:t>版本需求：</a:t>
            </a:r>
            <a:endParaRPr lang="en-US" altLang="zh-CN" sz="1599" dirty="0">
              <a:solidFill>
                <a:srgbClr val="000000"/>
              </a:solidFill>
              <a:latin typeface="微软雅黑" panose="020B0503020204020204" pitchFamily="34" charset="-122"/>
              <a:ea typeface="微软雅黑" panose="020B0503020204020204" pitchFamily="34" charset="-122"/>
            </a:endParaRPr>
          </a:p>
          <a:p>
            <a:pPr marL="285750" indent="-285750" defTabSz="914112">
              <a:lnSpc>
                <a:spcPct val="130000"/>
              </a:lnSpc>
              <a:buFont typeface="Wingdings" panose="05000000000000000000" pitchFamily="2" charset="2"/>
              <a:buChar char="Ø"/>
            </a:pPr>
            <a:r>
              <a:rPr lang="en-US" altLang="zh-CN" sz="1399" dirty="0">
                <a:solidFill>
                  <a:srgbClr val="000000"/>
                </a:solidFill>
                <a:latin typeface="微软雅黑" panose="020B0503020204020204" pitchFamily="34" charset="-122"/>
                <a:ea typeface="微软雅黑" panose="020B0503020204020204" pitchFamily="34" charset="-122"/>
                <a:hlinkClick r:id="rId3"/>
              </a:rPr>
              <a:t>https://gitee.com/openeuler/release-management/blob/master/openEuler-23.09/release-plan.md</a:t>
            </a:r>
            <a:endParaRPr lang="en-US" altLang="zh-CN" sz="1399" dirty="0">
              <a:solidFill>
                <a:srgbClr val="000000"/>
              </a:solidFill>
              <a:latin typeface="微软雅黑" panose="020B0503020204020204" pitchFamily="34" charset="-122"/>
              <a:ea typeface="微软雅黑" panose="020B0503020204020204" pitchFamily="34" charset="-122"/>
            </a:endParaRPr>
          </a:p>
          <a:p>
            <a:pPr marL="285750" indent="-285750" defTabSz="914112">
              <a:lnSpc>
                <a:spcPct val="130000"/>
              </a:lnSpc>
              <a:buFont typeface="Wingdings" panose="05000000000000000000" pitchFamily="2" charset="2"/>
              <a:buChar char="Ø"/>
            </a:pPr>
            <a:r>
              <a:rPr lang="zh-CN" altLang="en-US" sz="1399" dirty="0">
                <a:solidFill>
                  <a:srgbClr val="000000"/>
                </a:solidFill>
                <a:latin typeface="微软雅黑" panose="020B0503020204020204" pitchFamily="34" charset="-122"/>
                <a:ea typeface="微软雅黑" panose="020B0503020204020204" pitchFamily="34" charset="-122"/>
              </a:rPr>
              <a:t>新增</a:t>
            </a:r>
            <a:r>
              <a:rPr lang="en-US" altLang="zh-CN" sz="1399" dirty="0">
                <a:solidFill>
                  <a:srgbClr val="000000"/>
                </a:solidFill>
                <a:latin typeface="微软雅黑" panose="020B0503020204020204" pitchFamily="34" charset="-122"/>
                <a:ea typeface="微软雅黑" panose="020B0503020204020204" pitchFamily="34" charset="-122"/>
              </a:rPr>
              <a:t>25</a:t>
            </a:r>
            <a:r>
              <a:rPr lang="zh-CN" altLang="en-US" sz="1399" dirty="0">
                <a:solidFill>
                  <a:srgbClr val="000000"/>
                </a:solidFill>
                <a:latin typeface="微软雅黑" panose="020B0503020204020204" pitchFamily="34" charset="-122"/>
                <a:ea typeface="微软雅黑" panose="020B0503020204020204" pitchFamily="34" charset="-122"/>
              </a:rPr>
              <a:t>条需求</a:t>
            </a:r>
            <a:endParaRPr lang="en-US" altLang="zh-CN" sz="1399" dirty="0">
              <a:solidFill>
                <a:srgbClr val="000000"/>
              </a:solidFill>
              <a:latin typeface="微软雅黑" panose="020B0503020204020204" pitchFamily="34" charset="-122"/>
              <a:ea typeface="微软雅黑" panose="020B0503020204020204" pitchFamily="34" charset="-122"/>
            </a:endParaRPr>
          </a:p>
          <a:p>
            <a:pPr marL="285750" indent="-285750" defTabSz="914112">
              <a:lnSpc>
                <a:spcPct val="130000"/>
              </a:lnSpc>
              <a:buFont typeface="Wingdings" panose="05000000000000000000" pitchFamily="2" charset="2"/>
              <a:buChar char="Ø"/>
            </a:pPr>
            <a:r>
              <a:rPr lang="zh-CN" altLang="en-US" sz="1399" dirty="0">
                <a:solidFill>
                  <a:srgbClr val="000000"/>
                </a:solidFill>
                <a:latin typeface="微软雅黑" panose="020B0503020204020204" pitchFamily="34" charset="-122"/>
                <a:ea typeface="微软雅黑" panose="020B0503020204020204" pitchFamily="34" charset="-122"/>
              </a:rPr>
              <a:t>继承</a:t>
            </a:r>
            <a:r>
              <a:rPr lang="en-US" altLang="zh-CN" sz="1399" dirty="0">
                <a:solidFill>
                  <a:srgbClr val="000000"/>
                </a:solidFill>
                <a:latin typeface="微软雅黑" panose="020B0503020204020204" pitchFamily="34" charset="-122"/>
                <a:ea typeface="微软雅黑" panose="020B0503020204020204" pitchFamily="34" charset="-122"/>
              </a:rPr>
              <a:t>33</a:t>
            </a:r>
            <a:r>
              <a:rPr lang="zh-CN" altLang="en-US" sz="1399" dirty="0">
                <a:solidFill>
                  <a:srgbClr val="000000"/>
                </a:solidFill>
                <a:latin typeface="微软雅黑" panose="020B0503020204020204" pitchFamily="34" charset="-122"/>
                <a:ea typeface="微软雅黑" panose="020B0503020204020204" pitchFamily="34" charset="-122"/>
              </a:rPr>
              <a:t>条需求，包括用户态和内核态需求</a:t>
            </a:r>
            <a:endParaRPr lang="en-US" altLang="zh-CN" sz="1399" dirty="0">
              <a:solidFill>
                <a:srgbClr val="000000"/>
              </a:solidFill>
              <a:latin typeface="微软雅黑" panose="020B0503020204020204" pitchFamily="34" charset="-122"/>
              <a:ea typeface="微软雅黑" panose="020B0503020204020204" pitchFamily="34" charset="-122"/>
            </a:endParaRPr>
          </a:p>
          <a:p>
            <a:pPr marL="285750" indent="-285750" defTabSz="914112">
              <a:lnSpc>
                <a:spcPct val="130000"/>
              </a:lnSpc>
              <a:buFont typeface="Wingdings" panose="05000000000000000000" pitchFamily="2" charset="2"/>
              <a:buChar char="Ø"/>
            </a:pPr>
            <a:r>
              <a:rPr lang="en-US" altLang="zh-CN" sz="1399" dirty="0">
                <a:solidFill>
                  <a:srgbClr val="000000"/>
                </a:solidFill>
                <a:latin typeface="微软雅黑" panose="020B0503020204020204" pitchFamily="34" charset="-122"/>
                <a:ea typeface="微软雅黑" panose="020B0503020204020204" pitchFamily="34" charset="-122"/>
              </a:rPr>
              <a:t>320+</a:t>
            </a:r>
            <a:r>
              <a:rPr lang="zh-CN" altLang="en-US" sz="1399" dirty="0">
                <a:solidFill>
                  <a:srgbClr val="000000"/>
                </a:solidFill>
                <a:latin typeface="微软雅黑" panose="020B0503020204020204" pitchFamily="34" charset="-122"/>
                <a:ea typeface="微软雅黑" panose="020B0503020204020204" pitchFamily="34" charset="-122"/>
              </a:rPr>
              <a:t>个软件包完成升级选型</a:t>
            </a:r>
            <a:endParaRPr lang="en-US" altLang="zh-CN" sz="1599" dirty="0">
              <a:solidFill>
                <a:srgbClr val="000000"/>
              </a:solidFill>
              <a:latin typeface="微软雅黑" panose="020B0503020204020204" pitchFamily="34" charset="-122"/>
              <a:ea typeface="微软雅黑" panose="020B0503020204020204" pitchFamily="34" charset="-122"/>
            </a:endParaRPr>
          </a:p>
        </p:txBody>
      </p:sp>
      <p:graphicFrame>
        <p:nvGraphicFramePr>
          <p:cNvPr id="13" name="表格 12">
            <a:extLst>
              <a:ext uri="{FF2B5EF4-FFF2-40B4-BE49-F238E27FC236}">
                <a16:creationId xmlns:a16="http://schemas.microsoft.com/office/drawing/2014/main" id="{ABC040B6-7853-4614-8C79-1FC0A7298FBA}"/>
              </a:ext>
            </a:extLst>
          </p:cNvPr>
          <p:cNvGraphicFramePr>
            <a:graphicFrameLocks noGrp="1"/>
          </p:cNvGraphicFramePr>
          <p:nvPr>
            <p:extLst>
              <p:ext uri="{D42A27DB-BD31-4B8C-83A1-F6EECF244321}">
                <p14:modId xmlns:p14="http://schemas.microsoft.com/office/powerpoint/2010/main" val="378268420"/>
              </p:ext>
            </p:extLst>
          </p:nvPr>
        </p:nvGraphicFramePr>
        <p:xfrm>
          <a:off x="495637" y="1713333"/>
          <a:ext cx="11043920" cy="666878"/>
        </p:xfrm>
        <a:graphic>
          <a:graphicData uri="http://schemas.openxmlformats.org/drawingml/2006/table">
            <a:tbl>
              <a:tblPr firstRow="1" bandRow="1"/>
              <a:tblGrid>
                <a:gridCol w="2208784">
                  <a:extLst>
                    <a:ext uri="{9D8B030D-6E8A-4147-A177-3AD203B41FA5}">
                      <a16:colId xmlns:a16="http://schemas.microsoft.com/office/drawing/2014/main" val="20000"/>
                    </a:ext>
                  </a:extLst>
                </a:gridCol>
                <a:gridCol w="2208784">
                  <a:extLst>
                    <a:ext uri="{9D8B030D-6E8A-4147-A177-3AD203B41FA5}">
                      <a16:colId xmlns:a16="http://schemas.microsoft.com/office/drawing/2014/main" val="20001"/>
                    </a:ext>
                  </a:extLst>
                </a:gridCol>
                <a:gridCol w="2208784">
                  <a:extLst>
                    <a:ext uri="{9D8B030D-6E8A-4147-A177-3AD203B41FA5}">
                      <a16:colId xmlns:a16="http://schemas.microsoft.com/office/drawing/2014/main" val="20002"/>
                    </a:ext>
                  </a:extLst>
                </a:gridCol>
                <a:gridCol w="2533242">
                  <a:extLst>
                    <a:ext uri="{9D8B030D-6E8A-4147-A177-3AD203B41FA5}">
                      <a16:colId xmlns:a16="http://schemas.microsoft.com/office/drawing/2014/main" val="20003"/>
                    </a:ext>
                  </a:extLst>
                </a:gridCol>
                <a:gridCol w="1884326">
                  <a:extLst>
                    <a:ext uri="{9D8B030D-6E8A-4147-A177-3AD203B41FA5}">
                      <a16:colId xmlns:a16="http://schemas.microsoft.com/office/drawing/2014/main" val="20004"/>
                    </a:ext>
                  </a:extLst>
                </a:gridCol>
              </a:tblGrid>
              <a:tr h="268301">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marL="0" marR="0" lvl="0" indent="0" algn="ctr" defTabSz="1185424" rtl="0" eaLnBrk="1" fontAlgn="auto" latinLnBrk="0" hangingPunct="1">
                        <a:lnSpc>
                          <a:spcPct val="150000"/>
                        </a:lnSpc>
                        <a:spcBef>
                          <a:spcPts val="0"/>
                        </a:spcBef>
                        <a:spcAft>
                          <a:spcPts val="0"/>
                        </a:spcAft>
                        <a:buClrTx/>
                        <a:buSzTx/>
                        <a:buFontTx/>
                        <a:buNone/>
                        <a:tabLst/>
                        <a:defRPr/>
                      </a:pPr>
                      <a:r>
                        <a:rPr lang="zh-CN" altLang="en-US" sz="1200" dirty="0">
                          <a:solidFill>
                            <a:schemeClr val="tx2"/>
                          </a:solidFill>
                          <a:latin typeface="微软雅黑" panose="020B0503020204020204" pitchFamily="34" charset="-122"/>
                          <a:ea typeface="微软雅黑" panose="020B0503020204020204" pitchFamily="34" charset="-122"/>
                        </a:rPr>
                        <a:t>统计维度</a:t>
                      </a:r>
                      <a:r>
                        <a:rPr lang="zh-CN" altLang="en-US" sz="1000" dirty="0">
                          <a:solidFill>
                            <a:schemeClr val="tx2"/>
                          </a:solidFill>
                          <a:latin typeface="微软雅黑" panose="020B0503020204020204" pitchFamily="34" charset="-122"/>
                          <a:ea typeface="微软雅黑" panose="020B0503020204020204" pitchFamily="34" charset="-122"/>
                        </a:rPr>
                        <a:t>（非空非注释）</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dirty="0">
                          <a:solidFill>
                            <a:schemeClr val="tx2"/>
                          </a:solidFill>
                          <a:latin typeface="微软雅黑" panose="020B0503020204020204" pitchFamily="34" charset="-122"/>
                          <a:ea typeface="微软雅黑" panose="020B0503020204020204" pitchFamily="34" charset="-122"/>
                        </a:rPr>
                        <a:t>Everything</a:t>
                      </a:r>
                      <a:r>
                        <a:rPr lang="zh-CN" altLang="en-US" sz="1200" dirty="0">
                          <a:solidFill>
                            <a:schemeClr val="tx2"/>
                          </a:solidFill>
                          <a:latin typeface="微软雅黑" panose="020B0503020204020204" pitchFamily="34" charset="-122"/>
                          <a:ea typeface="微软雅黑" panose="020B0503020204020204" pitchFamily="34" charset="-122"/>
                        </a:rPr>
                        <a:t>（全量）</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dirty="0">
                          <a:solidFill>
                            <a:schemeClr val="tx2"/>
                          </a:solidFill>
                          <a:latin typeface="微软雅黑" panose="020B0503020204020204" pitchFamily="34" charset="-122"/>
                          <a:ea typeface="微软雅黑" panose="020B0503020204020204" pitchFamily="34" charset="-122"/>
                        </a:rPr>
                        <a:t>Everything</a:t>
                      </a:r>
                      <a:r>
                        <a:rPr lang="zh-CN" altLang="en-US" sz="1200" dirty="0">
                          <a:solidFill>
                            <a:schemeClr val="tx2"/>
                          </a:solidFill>
                          <a:latin typeface="微软雅黑" panose="020B0503020204020204" pitchFamily="34" charset="-122"/>
                          <a:ea typeface="微软雅黑" panose="020B0503020204020204" pitchFamily="34" charset="-122"/>
                        </a:rPr>
                        <a:t>（新增）</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dirty="0">
                          <a:solidFill>
                            <a:schemeClr val="tx2"/>
                          </a:solidFill>
                          <a:latin typeface="微软雅黑" panose="020B0503020204020204" pitchFamily="34" charset="-122"/>
                          <a:ea typeface="微软雅黑" panose="020B0503020204020204" pitchFamily="34" charset="-122"/>
                        </a:rPr>
                        <a:t>Kernel</a:t>
                      </a:r>
                      <a:r>
                        <a:rPr lang="zh-CN" altLang="en-US" sz="1200" dirty="0">
                          <a:solidFill>
                            <a:schemeClr val="tx2"/>
                          </a:solidFill>
                          <a:latin typeface="微软雅黑" panose="020B0503020204020204" pitchFamily="34" charset="-122"/>
                          <a:ea typeface="微软雅黑" panose="020B0503020204020204" pitchFamily="34" charset="-122"/>
                        </a:rPr>
                        <a:t>（总量）</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dirty="0">
                          <a:solidFill>
                            <a:schemeClr val="tx2"/>
                          </a:solidFill>
                          <a:latin typeface="微软雅黑" panose="020B0503020204020204" pitchFamily="34" charset="-122"/>
                          <a:ea typeface="微软雅黑" panose="020B0503020204020204" pitchFamily="34" charset="-122"/>
                        </a:rPr>
                        <a:t>Kernel</a:t>
                      </a:r>
                      <a:r>
                        <a:rPr lang="zh-CN" altLang="en-US" sz="1200" dirty="0">
                          <a:solidFill>
                            <a:schemeClr val="tx2"/>
                          </a:solidFill>
                          <a:latin typeface="微软雅黑" panose="020B0503020204020204" pitchFamily="34" charset="-122"/>
                          <a:ea typeface="微软雅黑" panose="020B0503020204020204" pitchFamily="34" charset="-122"/>
                        </a:rPr>
                        <a:t>（新增）</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268301">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b="1" dirty="0">
                          <a:solidFill>
                            <a:schemeClr val="tx1"/>
                          </a:solidFill>
                          <a:latin typeface="微软雅黑" panose="020B0503020204020204" pitchFamily="34" charset="-122"/>
                          <a:ea typeface="微软雅黑" panose="020B0503020204020204" pitchFamily="34" charset="-122"/>
                        </a:rPr>
                        <a:t>Code</a:t>
                      </a:r>
                      <a:r>
                        <a:rPr lang="zh-CN" altLang="en-US" sz="1200" b="1" dirty="0">
                          <a:solidFill>
                            <a:schemeClr val="tx1"/>
                          </a:solidFill>
                          <a:latin typeface="微软雅黑" panose="020B0503020204020204" pitchFamily="34" charset="-122"/>
                          <a:ea typeface="微软雅黑" panose="020B0503020204020204" pitchFamily="34" charset="-122"/>
                        </a:rPr>
                        <a:t>（代码量）</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9.1152</a:t>
                      </a:r>
                      <a:r>
                        <a:rPr lang="zh-CN" altLang="en-US" sz="1200" dirty="0">
                          <a:solidFill>
                            <a:schemeClr val="tx1"/>
                          </a:solidFill>
                          <a:latin typeface="微软雅黑" panose="020B0503020204020204" pitchFamily="34" charset="-122"/>
                          <a:ea typeface="微软雅黑" panose="020B0503020204020204" pitchFamily="34" charset="-122"/>
                        </a:rPr>
                        <a:t>亿 </a:t>
                      </a:r>
                      <a:r>
                        <a:rPr lang="zh-CN" altLang="en-US" sz="1200" dirty="0">
                          <a:solidFill>
                            <a:srgbClr val="0000FF"/>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8945</a:t>
                      </a:r>
                      <a:r>
                        <a:rPr lang="zh-CN" altLang="en-US" sz="1200" dirty="0">
                          <a:solidFill>
                            <a:schemeClr val="tx1"/>
                          </a:solidFill>
                          <a:latin typeface="微软雅黑" panose="020B0503020204020204" pitchFamily="34" charset="-122"/>
                          <a:ea typeface="微软雅黑" panose="020B0503020204020204" pitchFamily="34" charset="-122"/>
                        </a:rPr>
                        <a:t>万</a:t>
                      </a:r>
                      <a:r>
                        <a:rPr lang="zh-CN" altLang="en-US" sz="1200" dirty="0">
                          <a:solidFill>
                            <a:srgbClr val="0000FF"/>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2098</a:t>
                      </a:r>
                      <a:r>
                        <a:rPr lang="zh-CN" altLang="en-US" sz="1200" dirty="0">
                          <a:solidFill>
                            <a:schemeClr val="tx1"/>
                          </a:solidFill>
                          <a:latin typeface="微软雅黑" panose="020B0503020204020204" pitchFamily="34" charset="-122"/>
                          <a:ea typeface="微软雅黑" panose="020B0503020204020204" pitchFamily="34" charset="-122"/>
                        </a:rPr>
                        <a:t>万 </a:t>
                      </a:r>
                      <a:r>
                        <a:rPr lang="zh-CN" altLang="en-US" sz="1200" dirty="0">
                          <a:solidFill>
                            <a:srgbClr val="0000FF"/>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18</a:t>
                      </a:r>
                      <a:r>
                        <a:rPr lang="zh-CN" altLang="en-US" sz="1200" dirty="0">
                          <a:solidFill>
                            <a:schemeClr val="tx1"/>
                          </a:solidFill>
                          <a:latin typeface="微软雅黑" panose="020B0503020204020204" pitchFamily="34" charset="-122"/>
                          <a:ea typeface="微软雅黑" panose="020B0503020204020204" pitchFamily="34" charset="-122"/>
                        </a:rPr>
                        <a:t>万 </a:t>
                      </a:r>
                      <a:r>
                        <a:rPr lang="zh-CN" altLang="en-US" sz="1200" dirty="0">
                          <a:solidFill>
                            <a:srgbClr val="0000FF"/>
                          </a:solidFill>
                          <a:latin typeface="微软雅黑" panose="020B0503020204020204" pitchFamily="34" charset="-122"/>
                          <a:ea typeface="微软雅黑" panose="020B0503020204020204" pitchFamily="34" charset="-122"/>
                        </a:rPr>
                        <a:t>↑</a:t>
                      </a:r>
                      <a:endParaRPr lang="zh-CN" altLang="en-US" sz="12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4" name="表格 13">
            <a:extLst>
              <a:ext uri="{FF2B5EF4-FFF2-40B4-BE49-F238E27FC236}">
                <a16:creationId xmlns:a16="http://schemas.microsoft.com/office/drawing/2014/main" id="{850B9E00-E186-4347-8C1C-9E30FB08C90E}"/>
              </a:ext>
            </a:extLst>
          </p:cNvPr>
          <p:cNvGraphicFramePr>
            <a:graphicFrameLocks noGrp="1"/>
          </p:cNvGraphicFramePr>
          <p:nvPr>
            <p:extLst>
              <p:ext uri="{D42A27DB-BD31-4B8C-83A1-F6EECF244321}">
                <p14:modId xmlns:p14="http://schemas.microsoft.com/office/powerpoint/2010/main" val="2340765395"/>
              </p:ext>
            </p:extLst>
          </p:nvPr>
        </p:nvGraphicFramePr>
        <p:xfrm>
          <a:off x="493234" y="2535637"/>
          <a:ext cx="11043920" cy="666878"/>
        </p:xfrm>
        <a:graphic>
          <a:graphicData uri="http://schemas.openxmlformats.org/drawingml/2006/table">
            <a:tbl>
              <a:tblPr firstRow="1" bandRow="1"/>
              <a:tblGrid>
                <a:gridCol w="2208784">
                  <a:extLst>
                    <a:ext uri="{9D8B030D-6E8A-4147-A177-3AD203B41FA5}">
                      <a16:colId xmlns:a16="http://schemas.microsoft.com/office/drawing/2014/main" val="20000"/>
                    </a:ext>
                  </a:extLst>
                </a:gridCol>
                <a:gridCol w="3137261">
                  <a:extLst>
                    <a:ext uri="{9D8B030D-6E8A-4147-A177-3AD203B41FA5}">
                      <a16:colId xmlns:a16="http://schemas.microsoft.com/office/drawing/2014/main" val="20001"/>
                    </a:ext>
                  </a:extLst>
                </a:gridCol>
                <a:gridCol w="2828261">
                  <a:extLst>
                    <a:ext uri="{9D8B030D-6E8A-4147-A177-3AD203B41FA5}">
                      <a16:colId xmlns:a16="http://schemas.microsoft.com/office/drawing/2014/main" val="20002"/>
                    </a:ext>
                  </a:extLst>
                </a:gridCol>
                <a:gridCol w="2869614">
                  <a:extLst>
                    <a:ext uri="{9D8B030D-6E8A-4147-A177-3AD203B41FA5}">
                      <a16:colId xmlns:a16="http://schemas.microsoft.com/office/drawing/2014/main" val="20003"/>
                    </a:ext>
                  </a:extLst>
                </a:gridCol>
              </a:tblGrid>
              <a:tr h="268301">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b="1" dirty="0">
                          <a:solidFill>
                            <a:schemeClr val="tx2"/>
                          </a:solidFill>
                          <a:latin typeface="微软雅黑" panose="020B0503020204020204" pitchFamily="34" charset="-122"/>
                          <a:ea typeface="微软雅黑" panose="020B0503020204020204" pitchFamily="34" charset="-122"/>
                        </a:rPr>
                        <a:t>REPO</a:t>
                      </a:r>
                      <a:r>
                        <a:rPr lang="zh-CN" altLang="en-US" sz="1200" b="1" dirty="0">
                          <a:solidFill>
                            <a:schemeClr val="tx2"/>
                          </a:solidFill>
                          <a:latin typeface="微软雅黑" panose="020B0503020204020204" pitchFamily="34" charset="-122"/>
                          <a:ea typeface="微软雅黑" panose="020B0503020204020204" pitchFamily="34" charset="-122"/>
                        </a:rPr>
                        <a:t>源</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marL="0" algn="ctr" defTabSz="1185424" rtl="0" eaLnBrk="1" latinLnBrk="0" hangingPunct="1">
                        <a:lnSpc>
                          <a:spcPct val="150000"/>
                        </a:lnSpc>
                      </a:pPr>
                      <a:r>
                        <a:rPr lang="en-US" altLang="zh-CN" sz="1200" b="1" kern="1200" dirty="0">
                          <a:solidFill>
                            <a:schemeClr val="tx2"/>
                          </a:solidFill>
                          <a:latin typeface="微软雅黑" panose="020B0503020204020204" pitchFamily="34" charset="-122"/>
                          <a:ea typeface="微软雅黑" panose="020B0503020204020204" pitchFamily="34" charset="-122"/>
                          <a:cs typeface="+mn-cs"/>
                        </a:rPr>
                        <a:t>Base ISO</a:t>
                      </a:r>
                      <a:r>
                        <a:rPr lang="zh-CN" altLang="en-US" sz="1200" b="1" dirty="0">
                          <a:solidFill>
                            <a:schemeClr val="tx2"/>
                          </a:solidFill>
                          <a:latin typeface="微软雅黑" panose="020B0503020204020204" pitchFamily="34" charset="-122"/>
                          <a:ea typeface="微软雅黑" panose="020B0503020204020204" pitchFamily="34" charset="-122"/>
                        </a:rPr>
                        <a:t>（全量</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b="1" dirty="0">
                          <a:solidFill>
                            <a:schemeClr val="tx2"/>
                          </a:solidFill>
                          <a:latin typeface="微软雅黑" panose="020B0503020204020204" pitchFamily="34" charset="-122"/>
                          <a:ea typeface="微软雅黑" panose="020B0503020204020204" pitchFamily="34" charset="-122"/>
                        </a:rPr>
                        <a:t>变化）</a:t>
                      </a:r>
                      <a:endParaRPr lang="zh-CN" altLang="en-US" sz="1200" b="1" kern="1200" dirty="0">
                        <a:solidFill>
                          <a:schemeClr val="tx2"/>
                        </a:solidFill>
                        <a:latin typeface="微软雅黑" panose="020B0503020204020204" pitchFamily="34" charset="-122"/>
                        <a:ea typeface="微软雅黑" panose="020B0503020204020204" pitchFamily="34" charset="-122"/>
                        <a:cs typeface="+mn-cs"/>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b="1" dirty="0">
                          <a:solidFill>
                            <a:schemeClr val="tx2"/>
                          </a:solidFill>
                          <a:latin typeface="微软雅黑" panose="020B0503020204020204" pitchFamily="34" charset="-122"/>
                          <a:ea typeface="微软雅黑" panose="020B0503020204020204" pitchFamily="34" charset="-122"/>
                        </a:rPr>
                        <a:t>Everything ISO</a:t>
                      </a:r>
                      <a:r>
                        <a:rPr lang="zh-CN" altLang="en-US" sz="1200" b="1" dirty="0">
                          <a:solidFill>
                            <a:schemeClr val="tx2"/>
                          </a:solidFill>
                          <a:latin typeface="微软雅黑" panose="020B0503020204020204" pitchFamily="34" charset="-122"/>
                          <a:ea typeface="微软雅黑" panose="020B0503020204020204" pitchFamily="34" charset="-122"/>
                        </a:rPr>
                        <a:t>（全量</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b="1" dirty="0">
                          <a:solidFill>
                            <a:schemeClr val="tx2"/>
                          </a:solidFill>
                          <a:latin typeface="微软雅黑" panose="020B0503020204020204" pitchFamily="34" charset="-122"/>
                          <a:ea typeface="微软雅黑" panose="020B0503020204020204" pitchFamily="34" charset="-122"/>
                        </a:rPr>
                        <a:t>变化）</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034" rtl="0" eaLnBrk="1" latinLnBrk="0" hangingPunct="1">
                        <a:defRPr sz="1799" b="1" kern="1200">
                          <a:solidFill>
                            <a:schemeClr val="lt1"/>
                          </a:solidFill>
                          <a:latin typeface="Calibri"/>
                        </a:defRPr>
                      </a:lvl1pPr>
                      <a:lvl2pPr marL="457017" algn="l" defTabSz="914034" rtl="0" eaLnBrk="1" latinLnBrk="0" hangingPunct="1">
                        <a:defRPr sz="1799" b="1" kern="1200">
                          <a:solidFill>
                            <a:schemeClr val="lt1"/>
                          </a:solidFill>
                          <a:latin typeface="Calibri"/>
                        </a:defRPr>
                      </a:lvl2pPr>
                      <a:lvl3pPr marL="914034" algn="l" defTabSz="914034" rtl="0" eaLnBrk="1" latinLnBrk="0" hangingPunct="1">
                        <a:defRPr sz="1799" b="1" kern="1200">
                          <a:solidFill>
                            <a:schemeClr val="lt1"/>
                          </a:solidFill>
                          <a:latin typeface="Calibri"/>
                        </a:defRPr>
                      </a:lvl3pPr>
                      <a:lvl4pPr marL="1371051" algn="l" defTabSz="914034" rtl="0" eaLnBrk="1" latinLnBrk="0" hangingPunct="1">
                        <a:defRPr sz="1799" b="1" kern="1200">
                          <a:solidFill>
                            <a:schemeClr val="lt1"/>
                          </a:solidFill>
                          <a:latin typeface="Calibri"/>
                        </a:defRPr>
                      </a:lvl4pPr>
                      <a:lvl5pPr marL="1828068" algn="l" defTabSz="914034" rtl="0" eaLnBrk="1" latinLnBrk="0" hangingPunct="1">
                        <a:defRPr sz="1799" b="1" kern="1200">
                          <a:solidFill>
                            <a:schemeClr val="lt1"/>
                          </a:solidFill>
                          <a:latin typeface="Calibri"/>
                        </a:defRPr>
                      </a:lvl5pPr>
                      <a:lvl6pPr marL="2285086" algn="l" defTabSz="914034" rtl="0" eaLnBrk="1" latinLnBrk="0" hangingPunct="1">
                        <a:defRPr sz="1799" b="1" kern="1200">
                          <a:solidFill>
                            <a:schemeClr val="lt1"/>
                          </a:solidFill>
                          <a:latin typeface="Calibri"/>
                        </a:defRPr>
                      </a:lvl6pPr>
                      <a:lvl7pPr marL="2742103" algn="l" defTabSz="914034" rtl="0" eaLnBrk="1" latinLnBrk="0" hangingPunct="1">
                        <a:defRPr sz="1799" b="1" kern="1200">
                          <a:solidFill>
                            <a:schemeClr val="lt1"/>
                          </a:solidFill>
                          <a:latin typeface="Calibri"/>
                        </a:defRPr>
                      </a:lvl7pPr>
                      <a:lvl8pPr marL="3199120" algn="l" defTabSz="914034" rtl="0" eaLnBrk="1" latinLnBrk="0" hangingPunct="1">
                        <a:defRPr sz="1799" b="1" kern="1200">
                          <a:solidFill>
                            <a:schemeClr val="lt1"/>
                          </a:solidFill>
                          <a:latin typeface="Calibri"/>
                        </a:defRPr>
                      </a:lvl8pPr>
                      <a:lvl9pPr marL="3656137" algn="l" defTabSz="914034" rtl="0" eaLnBrk="1" latinLnBrk="0" hangingPunct="1">
                        <a:defRPr sz="1799" b="1" kern="1200">
                          <a:solidFill>
                            <a:schemeClr val="lt1"/>
                          </a:solidFill>
                          <a:latin typeface="Calibri"/>
                        </a:defRPr>
                      </a:lvl9pPr>
                    </a:lstStyle>
                    <a:p>
                      <a:pPr algn="ctr">
                        <a:lnSpc>
                          <a:spcPct val="150000"/>
                        </a:lnSpc>
                      </a:pPr>
                      <a:r>
                        <a:rPr lang="en-US" altLang="zh-CN" sz="1200" b="1" dirty="0">
                          <a:solidFill>
                            <a:schemeClr val="tx2"/>
                          </a:solidFill>
                          <a:latin typeface="微软雅黑" panose="020B0503020204020204" pitchFamily="34" charset="-122"/>
                          <a:ea typeface="微软雅黑" panose="020B0503020204020204" pitchFamily="34" charset="-122"/>
                        </a:rPr>
                        <a:t>EPOL</a:t>
                      </a:r>
                      <a:r>
                        <a:rPr lang="zh-CN" altLang="en-US" sz="1200" b="1" dirty="0">
                          <a:solidFill>
                            <a:schemeClr val="tx2"/>
                          </a:solidFill>
                          <a:latin typeface="微软雅黑" panose="020B0503020204020204" pitchFamily="34" charset="-122"/>
                          <a:ea typeface="微软雅黑" panose="020B0503020204020204" pitchFamily="34" charset="-122"/>
                        </a:rPr>
                        <a:t>（全量</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b="1" dirty="0">
                          <a:solidFill>
                            <a:schemeClr val="tx2"/>
                          </a:solidFill>
                          <a:latin typeface="微软雅黑" panose="020B0503020204020204" pitchFamily="34" charset="-122"/>
                          <a:ea typeface="微软雅黑" panose="020B0503020204020204" pitchFamily="34" charset="-122"/>
                        </a:rPr>
                        <a:t>变化）</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268301">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b="1" dirty="0">
                          <a:solidFill>
                            <a:schemeClr val="tx1"/>
                          </a:solidFill>
                          <a:latin typeface="微软雅黑" panose="020B0503020204020204" pitchFamily="34" charset="-122"/>
                          <a:ea typeface="微软雅黑" panose="020B0503020204020204" pitchFamily="34" charset="-122"/>
                        </a:rPr>
                        <a:t>Packages</a:t>
                      </a:r>
                      <a:r>
                        <a:rPr lang="zh-CN" altLang="en-US" sz="1200" b="1" dirty="0">
                          <a:solidFill>
                            <a:schemeClr val="tx1"/>
                          </a:solidFill>
                          <a:latin typeface="微软雅黑" panose="020B0503020204020204" pitchFamily="34" charset="-122"/>
                          <a:ea typeface="微软雅黑" panose="020B0503020204020204" pitchFamily="34" charset="-122"/>
                        </a:rPr>
                        <a:t>（源码包数量）</a:t>
                      </a: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kern="1200" dirty="0">
                          <a:solidFill>
                            <a:schemeClr val="tx1"/>
                          </a:solidFill>
                          <a:latin typeface="微软雅黑" panose="020B0503020204020204" pitchFamily="34" charset="-122"/>
                          <a:ea typeface="微软雅黑" panose="020B0503020204020204" pitchFamily="34" charset="-122"/>
                          <a:cs typeface="+mn-cs"/>
                        </a:rPr>
                        <a:t>984/+9 </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kern="1200" dirty="0">
                          <a:solidFill>
                            <a:schemeClr val="tx1"/>
                          </a:solidFill>
                          <a:latin typeface="微软雅黑" panose="020B0503020204020204" pitchFamily="34" charset="-122"/>
                          <a:ea typeface="微软雅黑" panose="020B0503020204020204" pitchFamily="34" charset="-122"/>
                          <a:cs typeface="+mn-cs"/>
                        </a:rPr>
                        <a:t>4621/+322 </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dk1"/>
                          </a:solidFill>
                          <a:latin typeface="Calibri"/>
                        </a:defRPr>
                      </a:lvl1pPr>
                      <a:lvl2pPr marL="457017" algn="l" defTabSz="914034" rtl="0" eaLnBrk="1" latinLnBrk="0" hangingPunct="1">
                        <a:defRPr sz="1799" kern="1200">
                          <a:solidFill>
                            <a:schemeClr val="dk1"/>
                          </a:solidFill>
                          <a:latin typeface="Calibri"/>
                        </a:defRPr>
                      </a:lvl2pPr>
                      <a:lvl3pPr marL="914034" algn="l" defTabSz="914034" rtl="0" eaLnBrk="1" latinLnBrk="0" hangingPunct="1">
                        <a:defRPr sz="1799" kern="1200">
                          <a:solidFill>
                            <a:schemeClr val="dk1"/>
                          </a:solidFill>
                          <a:latin typeface="Calibri"/>
                        </a:defRPr>
                      </a:lvl3pPr>
                      <a:lvl4pPr marL="1371051" algn="l" defTabSz="914034" rtl="0" eaLnBrk="1" latinLnBrk="0" hangingPunct="1">
                        <a:defRPr sz="1799" kern="1200">
                          <a:solidFill>
                            <a:schemeClr val="dk1"/>
                          </a:solidFill>
                          <a:latin typeface="Calibri"/>
                        </a:defRPr>
                      </a:lvl4pPr>
                      <a:lvl5pPr marL="1828068" algn="l" defTabSz="914034" rtl="0" eaLnBrk="1" latinLnBrk="0" hangingPunct="1">
                        <a:defRPr sz="1799" kern="1200">
                          <a:solidFill>
                            <a:schemeClr val="dk1"/>
                          </a:solidFill>
                          <a:latin typeface="Calibri"/>
                        </a:defRPr>
                      </a:lvl5pPr>
                      <a:lvl6pPr marL="2285086" algn="l" defTabSz="914034" rtl="0" eaLnBrk="1" latinLnBrk="0" hangingPunct="1">
                        <a:defRPr sz="1799" kern="1200">
                          <a:solidFill>
                            <a:schemeClr val="dk1"/>
                          </a:solidFill>
                          <a:latin typeface="Calibri"/>
                        </a:defRPr>
                      </a:lvl6pPr>
                      <a:lvl7pPr marL="2742103" algn="l" defTabSz="914034" rtl="0" eaLnBrk="1" latinLnBrk="0" hangingPunct="1">
                        <a:defRPr sz="1799" kern="1200">
                          <a:solidFill>
                            <a:schemeClr val="dk1"/>
                          </a:solidFill>
                          <a:latin typeface="Calibri"/>
                        </a:defRPr>
                      </a:lvl7pPr>
                      <a:lvl8pPr marL="3199120" algn="l" defTabSz="914034" rtl="0" eaLnBrk="1" latinLnBrk="0" hangingPunct="1">
                        <a:defRPr sz="1799" kern="1200">
                          <a:solidFill>
                            <a:schemeClr val="dk1"/>
                          </a:solidFill>
                          <a:latin typeface="Calibri"/>
                        </a:defRPr>
                      </a:lvl8pPr>
                      <a:lvl9pPr marL="3656137" algn="l" defTabSz="914034" rtl="0" eaLnBrk="1" latinLnBrk="0" hangingPunct="1">
                        <a:defRPr sz="1799" kern="1200">
                          <a:solidFill>
                            <a:schemeClr val="dk1"/>
                          </a:solidFill>
                          <a:latin typeface="Calibri"/>
                        </a:defRPr>
                      </a:lvl9pPr>
                    </a:lstStyle>
                    <a:p>
                      <a:pPr algn="ctr">
                        <a:lnSpc>
                          <a:spcPct val="150000"/>
                        </a:lnSpc>
                      </a:pPr>
                      <a:r>
                        <a:rPr lang="en-US" altLang="zh-CN" sz="1200" kern="1200" dirty="0">
                          <a:solidFill>
                            <a:schemeClr val="tx1"/>
                          </a:solidFill>
                          <a:latin typeface="微软雅黑" panose="020B0503020204020204" pitchFamily="34" charset="-122"/>
                          <a:ea typeface="微软雅黑" panose="020B0503020204020204" pitchFamily="34" charset="-122"/>
                          <a:cs typeface="+mn-cs"/>
                        </a:rPr>
                        <a:t>2052/+969</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rgbClr val="1D1D1A"/>
                      </a:solidFill>
                      <a:prstDash val="solid"/>
                      <a:round/>
                      <a:headEnd type="none" w="med" len="med"/>
                      <a:tailEnd type="none" w="med" len="med"/>
                    </a:lnL>
                    <a:lnR w="12700" cap="flat" cmpd="sng" algn="ctr">
                      <a:solidFill>
                        <a:srgbClr val="1D1D1A"/>
                      </a:solidFill>
                      <a:prstDash val="solid"/>
                      <a:round/>
                      <a:headEnd type="none" w="med" len="med"/>
                      <a:tailEnd type="none" w="med" len="med"/>
                    </a:lnR>
                    <a:lnT w="12700" cap="flat" cmpd="sng" algn="ctr">
                      <a:solidFill>
                        <a:srgbClr val="1D1D1A"/>
                      </a:solidFill>
                      <a:prstDash val="solid"/>
                      <a:round/>
                      <a:headEnd type="none" w="med" len="med"/>
                      <a:tailEnd type="none" w="med" len="med"/>
                    </a:lnT>
                    <a:lnB w="12700" cap="flat" cmpd="sng" algn="ctr">
                      <a:solidFill>
                        <a:srgbClr val="1D1D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611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BB3E5D6-C72E-4A1B-94E4-BE6CE2DB0E77}"/>
              </a:ext>
            </a:extLst>
          </p:cNvPr>
          <p:cNvSpPr/>
          <p:nvPr/>
        </p:nvSpPr>
        <p:spPr>
          <a:xfrm>
            <a:off x="5667553" y="3640922"/>
            <a:ext cx="646163" cy="369236"/>
          </a:xfrm>
          <a:prstGeom prst="rect">
            <a:avLst/>
          </a:prstGeom>
        </p:spPr>
        <p:txBody>
          <a:bodyPr wrap="none">
            <a:spAutoFit/>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zh-CN" altLang="en-US" sz="1799"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序号</a:t>
            </a:r>
          </a:p>
        </p:txBody>
      </p:sp>
      <p:graphicFrame>
        <p:nvGraphicFramePr>
          <p:cNvPr id="20" name="表格 19">
            <a:extLst>
              <a:ext uri="{FF2B5EF4-FFF2-40B4-BE49-F238E27FC236}">
                <a16:creationId xmlns:a16="http://schemas.microsoft.com/office/drawing/2014/main" id="{CD69439E-8EB1-4283-92DC-BFC1F5F26E50}"/>
              </a:ext>
            </a:extLst>
          </p:cNvPr>
          <p:cNvGraphicFramePr>
            <a:graphicFrameLocks noGrp="1"/>
          </p:cNvGraphicFramePr>
          <p:nvPr>
            <p:extLst/>
          </p:nvPr>
        </p:nvGraphicFramePr>
        <p:xfrm>
          <a:off x="8110585" y="544962"/>
          <a:ext cx="3527474" cy="5817740"/>
        </p:xfrm>
        <a:graphic>
          <a:graphicData uri="http://schemas.openxmlformats.org/drawingml/2006/table">
            <a:tbl>
              <a:tblPr/>
              <a:tblGrid>
                <a:gridCol w="603982">
                  <a:extLst>
                    <a:ext uri="{9D8B030D-6E8A-4147-A177-3AD203B41FA5}">
                      <a16:colId xmlns:a16="http://schemas.microsoft.com/office/drawing/2014/main" val="1218327972"/>
                    </a:ext>
                  </a:extLst>
                </a:gridCol>
                <a:gridCol w="2923492">
                  <a:extLst>
                    <a:ext uri="{9D8B030D-6E8A-4147-A177-3AD203B41FA5}">
                      <a16:colId xmlns:a16="http://schemas.microsoft.com/office/drawing/2014/main" val="2970279523"/>
                    </a:ext>
                  </a:extLst>
                </a:gridCol>
              </a:tblGrid>
              <a:tr h="2687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序号</a:t>
                      </a:r>
                    </a:p>
                  </a:txBody>
                  <a:tcPr marL="9523" marR="9523" marT="9523"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版本文档</a:t>
                      </a:r>
                    </a:p>
                  </a:txBody>
                  <a:tcPr marL="9523" marR="9523" marT="9523"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39628378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法律声明</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16163154"/>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发行说明</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7493183"/>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快速入门</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953712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4</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安装指南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7867983"/>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5</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管理员指南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53322036"/>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6</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运维指南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46428320"/>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7</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安全加固指南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00814005"/>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8</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000000"/>
                          </a:solidFill>
                          <a:effectLst/>
                          <a:latin typeface="微软雅黑" panose="020B0503020204020204" pitchFamily="34" charset="-122"/>
                          <a:ea typeface="微软雅黑" panose="020B0503020204020204" pitchFamily="34" charset="-122"/>
                        </a:rPr>
                        <a:t>GCC</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插件框架特性用户指南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386798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9</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CTinspector</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06834433"/>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10</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00"/>
                          </a:solidFill>
                          <a:effectLst/>
                          <a:latin typeface="微软雅黑" panose="020B0503020204020204" pitchFamily="34" charset="-122"/>
                          <a:ea typeface="微软雅黑" panose="020B0503020204020204" pitchFamily="34" charset="-122"/>
                        </a:rPr>
                        <a:t>StratoVirt</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7868252"/>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11</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dirty="0">
                          <a:solidFill>
                            <a:srgbClr val="0000FF"/>
                          </a:solidFill>
                          <a:effectLst/>
                          <a:latin typeface="微软雅黑" panose="020B0503020204020204" pitchFamily="34" charset="-122"/>
                          <a:ea typeface="微软雅黑" panose="020B0503020204020204" pitchFamily="34" charset="-122"/>
                        </a:rPr>
                        <a:t>QEMU</a:t>
                      </a:r>
                      <a:r>
                        <a:rPr lang="zh-CN" altLang="en-US" sz="800" b="0" i="0" u="none" strike="noStrike" dirty="0">
                          <a:solidFill>
                            <a:srgbClr val="0000FF"/>
                          </a:solidFill>
                          <a:effectLst/>
                          <a:latin typeface="微软雅黑" panose="020B0503020204020204" pitchFamily="34" charset="-122"/>
                          <a:ea typeface="微软雅黑" panose="020B0503020204020204" pitchFamily="34" charset="-122"/>
                        </a:rPr>
                        <a:t>环境下</a:t>
                      </a:r>
                      <a:r>
                        <a:rPr lang="en-US" altLang="zh-CN" sz="800" b="0" i="0" u="none" strike="noStrike" dirty="0">
                          <a:solidFill>
                            <a:srgbClr val="0000FF"/>
                          </a:solidFill>
                          <a:effectLst/>
                          <a:latin typeface="微软雅黑" panose="020B0503020204020204" pitchFamily="34" charset="-122"/>
                          <a:ea typeface="微软雅黑" panose="020B0503020204020204" pitchFamily="34" charset="-122"/>
                        </a:rPr>
                        <a:t>RISC-V</a:t>
                      </a:r>
                      <a:r>
                        <a:rPr lang="zh-CN" altLang="en-US" sz="800" b="0" i="0" u="none" strike="noStrike" dirty="0">
                          <a:solidFill>
                            <a:srgbClr val="0000FF"/>
                          </a:solidFill>
                          <a:effectLst/>
                          <a:latin typeface="微软雅黑" panose="020B0503020204020204" pitchFamily="34" charset="-122"/>
                          <a:ea typeface="微软雅黑" panose="020B0503020204020204" pitchFamily="34" charset="-122"/>
                        </a:rPr>
                        <a:t>架构镜像启动使用说明（新增）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3883924"/>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12</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FF"/>
                          </a:solidFill>
                          <a:effectLst/>
                          <a:latin typeface="微软雅黑" panose="020B0503020204020204" pitchFamily="34" charset="-122"/>
                          <a:ea typeface="微软雅黑" panose="020B0503020204020204" pitchFamily="34" charset="-122"/>
                        </a:rPr>
                        <a:t>容器用户指南（刷新）</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39771696"/>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13</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00"/>
                          </a:solidFill>
                          <a:effectLst/>
                          <a:latin typeface="微软雅黑" panose="020B0503020204020204" pitchFamily="34" charset="-122"/>
                          <a:ea typeface="微软雅黑" panose="020B0503020204020204" pitchFamily="34" charset="-122"/>
                        </a:rPr>
                        <a:t>A-Tune</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2626764"/>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14</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FF"/>
                          </a:solidFill>
                          <a:effectLst/>
                          <a:latin typeface="微软雅黑" panose="020B0503020204020204" pitchFamily="34" charset="-122"/>
                          <a:ea typeface="微软雅黑" panose="020B0503020204020204" pitchFamily="34" charset="-122"/>
                        </a:rPr>
                        <a:t>嵌入式用户指南（全量刷新）</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88311"/>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15</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dirty="0" err="1">
                          <a:solidFill>
                            <a:srgbClr val="000000"/>
                          </a:solidFill>
                          <a:effectLst/>
                          <a:latin typeface="微软雅黑" panose="020B0503020204020204" pitchFamily="34" charset="-122"/>
                          <a:ea typeface="微软雅黑" panose="020B0503020204020204" pitchFamily="34" charset="-122"/>
                        </a:rPr>
                        <a:t>SysCare</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093142"/>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16</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dirty="0" err="1">
                          <a:solidFill>
                            <a:srgbClr val="0000FF"/>
                          </a:solidFill>
                          <a:effectLst/>
                          <a:latin typeface="微软雅黑" panose="020B0503020204020204" pitchFamily="34" charset="-122"/>
                          <a:ea typeface="微软雅黑" panose="020B0503020204020204" pitchFamily="34" charset="-122"/>
                        </a:rPr>
                        <a:t>sysMaster</a:t>
                      </a:r>
                      <a:r>
                        <a:rPr lang="zh-CN" altLang="en-US" sz="800" b="0" i="0" u="none" strike="noStrike" dirty="0">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0654274"/>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17</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应用开发指南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34171528"/>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18</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sysBoost</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 </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5656841"/>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19</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00"/>
                          </a:solidFill>
                          <a:effectLst/>
                          <a:latin typeface="微软雅黑" panose="020B0503020204020204" pitchFamily="34" charset="-122"/>
                          <a:ea typeface="微软雅黑" panose="020B0503020204020204" pitchFamily="34" charset="-122"/>
                        </a:rPr>
                        <a:t>secGear</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开发指南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72943126"/>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20</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00"/>
                          </a:solidFill>
                          <a:effectLst/>
                          <a:latin typeface="微软雅黑" panose="020B0503020204020204" pitchFamily="34" charset="-122"/>
                          <a:ea typeface="微软雅黑" panose="020B0503020204020204" pitchFamily="34" charset="-122"/>
                        </a:rPr>
                        <a:t>Kubernetes</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集群部署指南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3094009"/>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21</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DPU-OS</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058370"/>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22</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utshell</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346710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23</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 utsudo</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8432665"/>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24</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migration-tools</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4871163"/>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25</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cve-ease</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6276126"/>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26</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桌面环境用户指南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7963795"/>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27</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PilotGo</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8677985"/>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28</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A-ops</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用户指南（刷新）</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4506396"/>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29</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容器</a:t>
                      </a:r>
                      <a:r>
                        <a:rPr lang="en-US" altLang="zh-CN" sz="800" b="0" i="0" u="none" strike="noStrike">
                          <a:solidFill>
                            <a:srgbClr val="000000"/>
                          </a:solidFill>
                          <a:effectLst/>
                          <a:latin typeface="微软雅黑" panose="020B0503020204020204" pitchFamily="34" charset="-122"/>
                          <a:ea typeface="微软雅黑" panose="020B0503020204020204" pitchFamily="34" charset="-122"/>
                        </a:rPr>
                        <a:t>OS</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升级用户指南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5188058"/>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30</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云原生混合部署</a:t>
                      </a:r>
                      <a:r>
                        <a:rPr lang="en-US" altLang="zh-CN" sz="800" b="0" i="0" u="none" strike="noStrike">
                          <a:solidFill>
                            <a:srgbClr val="000000"/>
                          </a:solidFill>
                          <a:effectLst/>
                          <a:latin typeface="微软雅黑" panose="020B0503020204020204" pitchFamily="34" charset="-122"/>
                          <a:ea typeface="微软雅黑" panose="020B0503020204020204" pitchFamily="34" charset="-122"/>
                        </a:rPr>
                        <a:t>rubik</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650703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31</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0000FF"/>
                          </a:solidFill>
                          <a:effectLst/>
                          <a:latin typeface="微软雅黑" panose="020B0503020204020204" pitchFamily="34" charset="-122"/>
                          <a:ea typeface="微软雅黑" panose="020B0503020204020204" pitchFamily="34" charset="-122"/>
                        </a:rPr>
                        <a:t>CPDS</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56388971"/>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32</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00"/>
                          </a:solidFill>
                          <a:effectLst/>
                          <a:latin typeface="微软雅黑" panose="020B0503020204020204" pitchFamily="34" charset="-122"/>
                          <a:ea typeface="微软雅黑" panose="020B0503020204020204" pitchFamily="34" charset="-122"/>
                        </a:rPr>
                        <a:t>Gazelle</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7967151"/>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33</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Kmesh</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用户指南（刷新）</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9646933"/>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34</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FF"/>
                          </a:solidFill>
                          <a:effectLst/>
                          <a:latin typeface="微软雅黑" panose="020B0503020204020204" pitchFamily="34" charset="-122"/>
                          <a:ea typeface="微软雅黑" panose="020B0503020204020204" pitchFamily="34" charset="-122"/>
                        </a:rPr>
                        <a:t>GCC for openEuler</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用户指南（刷新）</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718672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35</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dirty="0" err="1">
                          <a:solidFill>
                            <a:srgbClr val="000000"/>
                          </a:solidFill>
                          <a:effectLst/>
                          <a:latin typeface="微软雅黑" panose="020B0503020204020204" pitchFamily="34" charset="-122"/>
                          <a:ea typeface="微软雅黑" panose="020B0503020204020204" pitchFamily="34" charset="-122"/>
                        </a:rPr>
                        <a:t>SysCare</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用户使用手册</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5641787"/>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36</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内核热升级用户指南</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5908934"/>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37</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a:solidFill>
                            <a:srgbClr val="000000"/>
                          </a:solidFill>
                          <a:effectLst/>
                          <a:latin typeface="微软雅黑" panose="020B0503020204020204" pitchFamily="34" charset="-122"/>
                          <a:ea typeface="微软雅黑" panose="020B0503020204020204" pitchFamily="34" charset="-122"/>
                        </a:rPr>
                        <a:t>iSula</a:t>
                      </a:r>
                      <a:r>
                        <a:rPr lang="zh-CN" altLang="en-US" sz="800" b="0" i="0" u="none" strike="noStrike">
                          <a:solidFill>
                            <a:srgbClr val="000000"/>
                          </a:solidFill>
                          <a:effectLst/>
                          <a:latin typeface="微软雅黑" panose="020B0503020204020204" pitchFamily="34" charset="-122"/>
                          <a:ea typeface="微软雅黑" panose="020B0503020204020204" pitchFamily="34" charset="-122"/>
                        </a:rPr>
                        <a:t>容器引擎</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38991724"/>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38</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0000FF"/>
                          </a:solidFill>
                          <a:effectLst/>
                          <a:latin typeface="微软雅黑" panose="020B0503020204020204" pitchFamily="34" charset="-122"/>
                          <a:ea typeface="微软雅黑" panose="020B0503020204020204" pitchFamily="34" charset="-122"/>
                        </a:rPr>
                        <a:t>ROS</a:t>
                      </a:r>
                      <a:r>
                        <a:rPr lang="zh-CN" altLang="en-US" sz="800" b="0" i="0" u="none" strike="noStrike">
                          <a:solidFill>
                            <a:srgbClr val="0000FF"/>
                          </a:solidFill>
                          <a:effectLst/>
                          <a:latin typeface="微软雅黑" panose="020B0503020204020204" pitchFamily="34" charset="-122"/>
                          <a:ea typeface="微软雅黑" panose="020B0503020204020204" pitchFamily="34" charset="-122"/>
                        </a:rPr>
                        <a:t>用户指南（刷新）</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79231"/>
                  </a:ext>
                </a:extLst>
              </a:tr>
              <a:tr h="14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altLang="zh-CN" sz="800" b="0" i="0" u="none" strike="noStrike">
                          <a:solidFill>
                            <a:srgbClr val="1D1D1A"/>
                          </a:solidFill>
                          <a:effectLst/>
                          <a:latin typeface="微软雅黑" panose="020B0503020204020204" pitchFamily="34" charset="-122"/>
                          <a:ea typeface="微软雅黑" panose="020B0503020204020204" pitchFamily="34" charset="-122"/>
                        </a:rPr>
                        <a:t>39</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b"/>
                      <a:r>
                        <a:rPr lang="en-US" sz="800" b="0" i="0" u="none" strike="noStrike" dirty="0">
                          <a:solidFill>
                            <a:srgbClr val="0000FF"/>
                          </a:solidFill>
                          <a:effectLst/>
                          <a:latin typeface="微软雅黑" panose="020B0503020204020204" pitchFamily="34" charset="-122"/>
                          <a:ea typeface="微软雅黑" panose="020B0503020204020204" pitchFamily="34" charset="-122"/>
                        </a:rPr>
                        <a:t>GMEM</a:t>
                      </a:r>
                      <a:r>
                        <a:rPr lang="zh-CN" altLang="en-US" sz="800" b="0" i="0" u="none" strike="noStrike" dirty="0">
                          <a:solidFill>
                            <a:srgbClr val="0000FF"/>
                          </a:solidFill>
                          <a:effectLst/>
                          <a:latin typeface="微软雅黑" panose="020B0503020204020204" pitchFamily="34" charset="-122"/>
                          <a:ea typeface="微软雅黑" panose="020B0503020204020204" pitchFamily="34" charset="-122"/>
                        </a:rPr>
                        <a:t>用户指南（新增）</a:t>
                      </a:r>
                    </a:p>
                  </a:txBody>
                  <a:tcPr marL="9523" marR="9523" marT="9523" marB="0" anchor="b">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7857079"/>
                  </a:ext>
                </a:extLst>
              </a:tr>
            </a:tbl>
          </a:graphicData>
        </a:graphic>
      </p:graphicFrame>
      <p:graphicFrame>
        <p:nvGraphicFramePr>
          <p:cNvPr id="21" name="表格 20">
            <a:extLst>
              <a:ext uri="{FF2B5EF4-FFF2-40B4-BE49-F238E27FC236}">
                <a16:creationId xmlns:a16="http://schemas.microsoft.com/office/drawing/2014/main" id="{74E2505D-7426-4976-A9C4-BEA6302BF7CA}"/>
              </a:ext>
            </a:extLst>
          </p:cNvPr>
          <p:cNvGraphicFramePr>
            <a:graphicFrameLocks noGrp="1"/>
          </p:cNvGraphicFramePr>
          <p:nvPr>
            <p:extLst/>
          </p:nvPr>
        </p:nvGraphicFramePr>
        <p:xfrm>
          <a:off x="343210" y="544963"/>
          <a:ext cx="7630863" cy="5975241"/>
        </p:xfrm>
        <a:graphic>
          <a:graphicData uri="http://schemas.openxmlformats.org/drawingml/2006/table">
            <a:tbl>
              <a:tblPr/>
              <a:tblGrid>
                <a:gridCol w="589044">
                  <a:extLst>
                    <a:ext uri="{9D8B030D-6E8A-4147-A177-3AD203B41FA5}">
                      <a16:colId xmlns:a16="http://schemas.microsoft.com/office/drawing/2014/main" val="20000"/>
                    </a:ext>
                  </a:extLst>
                </a:gridCol>
                <a:gridCol w="596988">
                  <a:extLst>
                    <a:ext uri="{9D8B030D-6E8A-4147-A177-3AD203B41FA5}">
                      <a16:colId xmlns:a16="http://schemas.microsoft.com/office/drawing/2014/main" val="20001"/>
                    </a:ext>
                  </a:extLst>
                </a:gridCol>
                <a:gridCol w="1106008">
                  <a:extLst>
                    <a:ext uri="{9D8B030D-6E8A-4147-A177-3AD203B41FA5}">
                      <a16:colId xmlns:a16="http://schemas.microsoft.com/office/drawing/2014/main" val="20002"/>
                    </a:ext>
                  </a:extLst>
                </a:gridCol>
                <a:gridCol w="4526964">
                  <a:extLst>
                    <a:ext uri="{9D8B030D-6E8A-4147-A177-3AD203B41FA5}">
                      <a16:colId xmlns:a16="http://schemas.microsoft.com/office/drawing/2014/main" val="3607877478"/>
                    </a:ext>
                  </a:extLst>
                </a:gridCol>
                <a:gridCol w="811859">
                  <a:extLst>
                    <a:ext uri="{9D8B030D-6E8A-4147-A177-3AD203B41FA5}">
                      <a16:colId xmlns:a16="http://schemas.microsoft.com/office/drawing/2014/main" val="20003"/>
                    </a:ext>
                  </a:extLst>
                </a:gridCol>
              </a:tblGrid>
              <a:tr h="219868">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名称</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1D5A92"/>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版本交付件</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1D5A92"/>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体积</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99971">
                <a:tc rowSpan="8">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运行</a:t>
                      </a:r>
                      <a:endParaRPr lang="en-US" altLang="zh-CN" sz="700" u="none" strike="noStrike" dirty="0">
                        <a:effectLst/>
                        <a:latin typeface="微软雅黑" panose="020B0503020204020204" pitchFamily="34" charset="-122"/>
                        <a:ea typeface="微软雅黑" panose="020B0503020204020204" pitchFamily="34" charset="-122"/>
                      </a:endParaRPr>
                    </a:p>
                    <a:p>
                      <a:pPr algn="ctr" fontAlgn="ctr"/>
                      <a:r>
                        <a:rPr lang="zh-CN" altLang="en-US" sz="700" u="none" strike="noStrike" dirty="0">
                          <a:effectLst/>
                          <a:latin typeface="微软雅黑" panose="020B0503020204020204" pitchFamily="34" charset="-122"/>
                          <a:ea typeface="微软雅黑" panose="020B0503020204020204" pitchFamily="34" charset="-122"/>
                        </a:rPr>
                        <a:t>光盘</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标准</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openEuler-23.09-aarch64-dvd.iso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no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3.5</a:t>
                      </a:r>
                      <a:r>
                        <a:rPr lang="en-US" altLang="zh-CN" sz="700" b="0" i="0" u="none" strike="noStrike" dirty="0">
                          <a:solidFill>
                            <a:srgbClr val="000000"/>
                          </a:solidFill>
                          <a:effectLst/>
                          <a:latin typeface="微软雅黑" panose="020B0503020204020204" pitchFamily="34" charset="-122"/>
                          <a:ea typeface="微软雅黑" panose="020B0503020204020204" pitchFamily="34" charset="-122"/>
                        </a:rPr>
                        <a:t>G</a:t>
                      </a:r>
                      <a:endParaRPr 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openEuler-23.09-x86_64-dvd.iso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3.9G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9971">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全量</a:t>
                      </a:r>
                      <a:endParaRPr 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openEuler-23.09-everything-aarch64-dvd.iso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18.5G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openEuler-23.09-everything-x86_64-dvd.iso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19.1G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9971">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网络</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openEuler-23.09-netinst-aarch64-dvd.iso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768.5M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openEuler-23.09-netinst-x86_64-dvd.iso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819.0M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99971">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边缘</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openEuler-23.09-edge-aarch64-dvd.iso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1.5G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openEuler-23.09-edge-x86_64-dvd.iso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1.6G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99971">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源码光盘</a:t>
                      </a:r>
                      <a:endParaRPr lang="en-US" altLang="zh-CN"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openEuler-23.09-source-dvd.iso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25.7G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99971">
                <a:tc rowSpan="2"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调试包</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rowSpan="2"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openEuler-23.09-everything-debug-aarch64-dvd.iso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27.9G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99971">
                <a:tc gridSpan="2" vMerge="1">
                  <a:txBody>
                    <a:bodyPr/>
                    <a:lstStyle/>
                    <a:p>
                      <a:endParaRPr lang="zh-CN" altLang="en-US"/>
                    </a:p>
                  </a:txBody>
                  <a:tcPr/>
                </a:tc>
                <a:tc hMerge="1"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openEuler-23.09-everything-debug-x86_64-dvd.iso</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29.1G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99971">
                <a:tc rowSpan="4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镜像</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容器</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openEuler-docker.aarch64.tar.xz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44.8M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openEuler-docker.x86_64.tar.xz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47.8M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3"/>
                  </a:ext>
                </a:extLst>
              </a:tr>
              <a:tr h="99971">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u="none" strike="noStrike" dirty="0" err="1">
                          <a:effectLst/>
                          <a:latin typeface="微软雅黑" panose="020B0503020204020204" pitchFamily="34" charset="-122"/>
                          <a:ea typeface="微软雅黑" panose="020B0503020204020204" pitchFamily="34" charset="-122"/>
                        </a:rPr>
                        <a:t>stratovirt</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openEuler-23.09-stratovirt-aarch64.img.xz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120.4M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openEuler-23.09-stratovirt-x86_64.img.xz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125.6M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99971">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树莓派</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openEuler-23.09-raspi-aarch64.img</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2.1G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6"/>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openEuler-23.09-raspi-aarch64.img.xz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227.4M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99971">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虚机镜像</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openEuler-23.09-aarch64.qcow2.xz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397.2M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8"/>
                  </a:ext>
                </a:extLst>
              </a:tr>
              <a:tr h="99971">
                <a:tc vMerge="1">
                  <a:txBody>
                    <a:bodyPr/>
                    <a:lstStyle/>
                    <a:p>
                      <a:endParaRPr lang="zh-CN" altLang="en-US"/>
                    </a:p>
                  </a:txBody>
                  <a:tcPr/>
                </a:tc>
                <a:tc v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u="none" strike="noStrike" dirty="0">
                          <a:effectLst/>
                          <a:latin typeface="微软雅黑" panose="020B0503020204020204" pitchFamily="34" charset="-122"/>
                          <a:ea typeface="微软雅黑" panose="020B0503020204020204" pitchFamily="34" charset="-122"/>
                        </a:rPr>
                        <a:t>openEuler-23.09-x86_64.qcow2.xz</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438.3M</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
                  </a:ext>
                </a:extLst>
              </a:tr>
              <a:tr h="99971">
                <a:tc vMerge="1">
                  <a:txBody>
                    <a:bodyPr/>
                    <a:lstStyle/>
                    <a:p>
                      <a:endParaRPr lang="zh-CN" altLang="en-US"/>
                    </a:p>
                  </a:txBody>
                  <a:tcPr/>
                </a:tc>
                <a:tc rowSpan="3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zh-CN" altLang="en-US" sz="700" u="none" strike="noStrike" dirty="0">
                          <a:effectLst/>
                          <a:latin typeface="微软雅黑" panose="020B0503020204020204" pitchFamily="34" charset="-122"/>
                          <a:ea typeface="微软雅黑" panose="020B0503020204020204" pitchFamily="34" charset="-122"/>
                        </a:rPr>
                        <a:t>嵌入式</a:t>
                      </a: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ap="flat" cmpd="sng" algn="ctr">
                      <a:solidFill>
                        <a:srgbClr val="666666"/>
                      </a:solidFill>
                      <a:prstDash val="solid"/>
                      <a:round/>
                      <a:headEnd type="none" w="med" len="med"/>
                      <a:tailEnd type="none" w="med" len="med"/>
                    </a:lnR>
                    <a:lnT w="12700" cmpd="sng">
                      <a:solidFill>
                        <a:srgbClr val="666666"/>
                      </a:solid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aarch64-qemu</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err="1">
                          <a:solidFill>
                            <a:srgbClr val="1D1D1A"/>
                          </a:solidFill>
                          <a:effectLst/>
                          <a:latin typeface="微软雅黑" panose="020B0503020204020204" pitchFamily="34" charset="-122"/>
                          <a:ea typeface="微软雅黑" panose="020B0503020204020204" pitchFamily="34" charset="-122"/>
                        </a:rPr>
                        <a:t>zImage</a:t>
                      </a:r>
                      <a:endParaRPr 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2.9</a:t>
                      </a:r>
                      <a:r>
                        <a:rPr lang="en-US" altLang="zh-CN" sz="700" b="0" i="0" u="none" strike="noStrike" dirty="0">
                          <a:solidFill>
                            <a:srgbClr val="000000"/>
                          </a:solidFill>
                          <a:effectLst/>
                          <a:latin typeface="微软雅黑" panose="020B0503020204020204" pitchFamily="34" charset="-122"/>
                          <a:ea typeface="微软雅黑" panose="020B0503020204020204" pitchFamily="34" charset="-122"/>
                        </a:rPr>
                        <a:t>M</a:t>
                      </a:r>
                      <a:endParaRPr 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0"/>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rgbClr val="1D1D1A"/>
                          </a:solidFill>
                          <a:effectLst/>
                          <a:latin typeface="微软雅黑" panose="020B0503020204020204" pitchFamily="34" charset="-122"/>
                          <a:ea typeface="微软雅黑" panose="020B0503020204020204" pitchFamily="34" charset="-122"/>
                        </a:rPr>
                        <a:t>openeuler-image-qemu-aarch64.rootfs.cpio.gz</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59</a:t>
                      </a:r>
                      <a:r>
                        <a:rPr lang="en-US" altLang="zh-CN" sz="700" b="0" i="0" u="none" strike="noStrike" dirty="0">
                          <a:solidFill>
                            <a:srgbClr val="000000"/>
                          </a:solidFill>
                          <a:effectLst/>
                          <a:latin typeface="微软雅黑" panose="020B0503020204020204" pitchFamily="34" charset="-122"/>
                          <a:ea typeface="微软雅黑" panose="020B0503020204020204" pitchFamily="34" charset="-122"/>
                        </a:rPr>
                        <a:t>M</a:t>
                      </a:r>
                      <a:endParaRPr 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00171"/>
                  </a:ext>
                </a:extLst>
              </a:tr>
              <a:tr h="129869">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openeuler-glibc-x86_64-openeuler-image-aarch64-qemu-aarch64-toolchain-23.09.sh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79</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1"/>
                  </a:ext>
                </a:extLst>
              </a:tr>
              <a:tr h="99971">
                <a:tc vMerge="1">
                  <a:txBody>
                    <a:bodyPr/>
                    <a:lstStyle/>
                    <a:p>
                      <a:endParaRPr lang="zh-CN" altLang="en-US"/>
                    </a:p>
                  </a:txBody>
                  <a:tcPr/>
                </a:tc>
                <a:tc vMerge="1">
                  <a:txBody>
                    <a:bodyPr/>
                    <a:lstStyle/>
                    <a:p>
                      <a:endParaRPr lang="zh-CN" altLang="en-US"/>
                    </a:p>
                  </a:txBody>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1185424" rtl="0" eaLnBrk="1" fontAlgn="ctr"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aarch64-qemu-ros</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err="1">
                          <a:solidFill>
                            <a:schemeClr val="tx1"/>
                          </a:solidFill>
                          <a:effectLst/>
                          <a:latin typeface="微软雅黑" panose="020B0503020204020204" pitchFamily="34" charset="-122"/>
                          <a:ea typeface="微软雅黑" panose="020B0503020204020204" pitchFamily="34" charset="-122"/>
                        </a:rPr>
                        <a:t>zImage</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2.9</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2"/>
                  </a:ext>
                </a:extLst>
              </a:tr>
              <a:tr h="9997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1185424" rtl="0" eaLnBrk="1" fontAlgn="ctr"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openeuler-image-ros-qemu-aarch64.rootfs.cpio.gz</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96</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67349494"/>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openeuler-glibc-x86_64-openeuler-image-ros-aarch64-qemu-aarch64-toolchain-23.03.sh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246.4</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8920949"/>
                  </a:ext>
                </a:extLst>
              </a:tr>
              <a:tr h="99971">
                <a:tc vMerge="1">
                  <a:txBody>
                    <a:bodyPr/>
                    <a:lstStyle/>
                    <a:p>
                      <a:endParaRPr lang="zh-CN" altLang="en-US"/>
                    </a:p>
                  </a:txBody>
                  <a:tcPr/>
                </a:tc>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Raspberrypi4-64</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openeuler-image-raspberrypi4-64.rootfs.rpi-sdimg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300</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41301496"/>
                  </a:ext>
                </a:extLst>
              </a:tr>
              <a:tr h="129869">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peneuler-glibc-x86_64-openeuler-image-cortexa72-raspberrypi4-64-toolchain-23.09.sh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100.3</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4357971"/>
                  </a:ext>
                </a:extLst>
              </a:tr>
              <a:tr h="99971">
                <a:tc vMerge="1">
                  <a:txBody>
                    <a:bodyPr/>
                    <a:lstStyle/>
                    <a:p>
                      <a:endParaRPr lang="zh-CN" altLang="en-US"/>
                    </a:p>
                  </a:txBody>
                  <a:tcPr/>
                </a:tc>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raspberrypi4-64-rt</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openeuler-image-raspberrypi4-64.rootfs.rpi-sdimg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300</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2299750"/>
                  </a:ext>
                </a:extLst>
              </a:tr>
              <a:tr h="129869">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openeuler-glibc-x86_64-openeuler-image-cortexa72-raspberrypi4-64-toolchain-23.09.sh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100.3</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49627257"/>
                  </a:ext>
                </a:extLst>
              </a:tr>
              <a:tr h="99971">
                <a:tc vMerge="1">
                  <a:txBody>
                    <a:bodyPr/>
                    <a:lstStyle/>
                    <a:p>
                      <a:endParaRPr lang="zh-CN" altLang="en-US"/>
                    </a:p>
                  </a:txBody>
                  <a:tcPr/>
                </a:tc>
                <a:tc vMerge="1">
                  <a:txBody>
                    <a:bodyPr/>
                    <a:lstStyle/>
                    <a:p>
                      <a:endParaRPr lang="zh-CN" altLang="en-US"/>
                    </a:p>
                  </a:txBody>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raspberrypi4-64-ros</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openeuler-image-ros-raspberrypi4-64.rootfs.rpi-sdimg</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796</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7808043"/>
                  </a:ext>
                </a:extLst>
              </a:tr>
              <a:tr h="129869">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openeuler-glibc-x86_64-openeuler-image-ros-cortexa72-raspberrypi4-64-toolchain-23.09.sh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294.5</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4326380"/>
                  </a:ext>
                </a:extLst>
              </a:tr>
              <a:tr h="99971">
                <a:tc vMerge="1">
                  <a:txBody>
                    <a:bodyPr/>
                    <a:lstStyle/>
                    <a:p>
                      <a:endParaRPr lang="zh-CN" altLang="en-US"/>
                    </a:p>
                  </a:txBody>
                  <a:tcPr/>
                </a:tc>
                <a:tc vMerge="1">
                  <a:txBody>
                    <a:bodyPr/>
                    <a:lstStyle/>
                    <a:p>
                      <a:endParaRPr lang="zh-CN" altLang="en-US"/>
                    </a:p>
                  </a:txBody>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arm32-qemu</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err="1">
                          <a:solidFill>
                            <a:schemeClr val="tx1"/>
                          </a:solidFill>
                          <a:effectLst/>
                          <a:latin typeface="微软雅黑" panose="020B0503020204020204" pitchFamily="34" charset="-122"/>
                          <a:ea typeface="微软雅黑" panose="020B0503020204020204" pitchFamily="34" charset="-122"/>
                        </a:rPr>
                        <a:t>zImage</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2.3</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9125746"/>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openeuler-image-qemu-arm.rootfs.cpio.gz</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52.9</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5011418"/>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openeuler-glibc-x86_64-openeuler-image-armv7a-qemu-arm-toolchain-23.09.sh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71.1</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1237446"/>
                  </a:ext>
                </a:extLst>
              </a:tr>
              <a:tr h="99971">
                <a:tc vMerge="1">
                  <a:txBody>
                    <a:bodyPr/>
                    <a:lstStyle/>
                    <a:p>
                      <a:endParaRPr lang="zh-CN" altLang="en-US"/>
                    </a:p>
                  </a:txBody>
                  <a:tcPr/>
                </a:tc>
                <a:tc vMerge="1">
                  <a:txBody>
                    <a:bodyPr/>
                    <a:lstStyle/>
                    <a:p>
                      <a:endParaRPr lang="zh-CN" altLang="en-US"/>
                    </a:p>
                  </a:txBody>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x86-64-qemu</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err="1">
                          <a:solidFill>
                            <a:schemeClr val="tx1"/>
                          </a:solidFill>
                          <a:effectLst/>
                          <a:latin typeface="微软雅黑" panose="020B0503020204020204" pitchFamily="34" charset="-122"/>
                          <a:ea typeface="微软雅黑" panose="020B0503020204020204" pitchFamily="34" charset="-122"/>
                        </a:rPr>
                        <a:t>bzImage</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9.2</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59600381"/>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openeuler-image-generic-x86-64.rootfs.cpio.gz</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60.7</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0368331"/>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openeuler-image-generic-x86-64.iso</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278.4</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207436"/>
                  </a:ext>
                </a:extLst>
              </a:tr>
              <a:tr h="129869">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10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openeuler-glibc-x86_64-openeuler-image-x86_64-generic-x86-64-toolchain-23.09.sh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99.1</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3"/>
                  </a:ext>
                </a:extLst>
              </a:tr>
              <a:tr h="99971">
                <a:tc vMerge="1">
                  <a:txBody>
                    <a:bodyPr/>
                    <a:lstStyle/>
                    <a:p>
                      <a:endParaRPr lang="zh-CN" altLang="en-US"/>
                    </a:p>
                  </a:txBody>
                  <a:tcPr/>
                </a:tc>
                <a:tc vMerge="1">
                  <a:txBody>
                    <a:bodyPr/>
                    <a:lstStyle/>
                    <a:p>
                      <a:endParaRPr lang="zh-CN" altLang="en-US"/>
                    </a:p>
                  </a:txBody>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x86-64-rt</a:t>
                      </a:r>
                    </a:p>
                  </a:txBody>
                  <a:tcPr marL="4877" marR="4877" marT="4877" marB="0" anchor="ctr">
                    <a:lnL w="12700" cmpd="sng">
                      <a:solidFill>
                        <a:srgbClr val="666666"/>
                      </a:solidFill>
                    </a:lnL>
                    <a:lnR w="12700" cmpd="sng">
                      <a:solidFill>
                        <a:srgbClr val="666666"/>
                      </a:solidFill>
                    </a:lnR>
                    <a:lnT w="12700" cmpd="sng">
                      <a:solidFill>
                        <a:srgbClr val="666666"/>
                      </a:solid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err="1">
                          <a:solidFill>
                            <a:schemeClr val="tx1"/>
                          </a:solidFill>
                          <a:effectLst/>
                          <a:latin typeface="微软雅黑" panose="020B0503020204020204" pitchFamily="34" charset="-122"/>
                          <a:ea typeface="微软雅黑" panose="020B0503020204020204" pitchFamily="34" charset="-122"/>
                        </a:rPr>
                        <a:t>bzImage</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9.2</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92488889"/>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openeuler-image-generic-x86-64.rootfs.cpio.gz</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60.7</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1762448"/>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openeuler-glibc-x86_64-openeuler-image-x86_64-generic-x86-64-toolchain-23.09.sh</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99.2</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04682578"/>
                  </a:ext>
                </a:extLst>
              </a:tr>
              <a:tr h="99971">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openeuler-image-generic-x86-64.iso</a:t>
                      </a:r>
                    </a:p>
                  </a:txBody>
                  <a:tcPr marL="4877" marR="4877" marT="4877" marB="0" anchor="ctr">
                    <a:lnL w="12700" cmpd="sng">
                      <a:solidFill>
                        <a:srgbClr val="666666"/>
                      </a:solidFill>
                    </a:lnL>
                    <a:lnR w="12700" cmpd="sng">
                      <a:solidFill>
                        <a:srgbClr val="666666"/>
                      </a:solidFill>
                    </a:lnR>
                    <a:lnT w="12700" cmpd="sng">
                      <a:solidFill>
                        <a:srgbClr val="666666"/>
                      </a:solid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chemeClr val="tx1"/>
                          </a:solidFill>
                          <a:effectLst/>
                          <a:latin typeface="微软雅黑" panose="020B0503020204020204" pitchFamily="34" charset="-122"/>
                          <a:ea typeface="微软雅黑" panose="020B0503020204020204" pitchFamily="34" charset="-122"/>
                        </a:rPr>
                        <a:t>278.6</a:t>
                      </a:r>
                      <a:r>
                        <a:rPr lang="en-US" altLang="zh-CN" sz="7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mpd="sng">
                      <a:solidFill>
                        <a:srgbClr val="666666"/>
                      </a:solid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3997177"/>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rowSpan="3">
                  <a:txBody>
                    <a:bodyPr/>
                    <a:lstStyle/>
                    <a:p>
                      <a:pPr marL="0" marR="0" lvl="0" indent="0" algn="l" defTabSz="1185424" rtl="0" eaLnBrk="1" fontAlgn="ctr" latinLnBrk="0" hangingPunct="1">
                        <a:lnSpc>
                          <a:spcPct val="100000"/>
                        </a:lnSpc>
                        <a:spcBef>
                          <a:spcPts val="0"/>
                        </a:spcBef>
                        <a:spcAft>
                          <a:spcPts val="0"/>
                        </a:spcAft>
                        <a:buClrTx/>
                        <a:buSzTx/>
                        <a:buFontTx/>
                        <a:buNone/>
                        <a:tabLst/>
                        <a:defRPr/>
                      </a:pP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aarch64-qemu-systemd</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err="1">
                          <a:solidFill>
                            <a:srgbClr val="1D1D1A"/>
                          </a:solidFill>
                          <a:effectLst/>
                          <a:latin typeface="微软雅黑" panose="020B0503020204020204" pitchFamily="34" charset="-122"/>
                          <a:ea typeface="微软雅黑" panose="020B0503020204020204" pitchFamily="34" charset="-122"/>
                        </a:rPr>
                        <a:t>zImage</a:t>
                      </a:r>
                      <a:endParaRPr lang="en-US" sz="6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rgbClr val="000000"/>
                          </a:solidFill>
                          <a:effectLst/>
                          <a:latin typeface="微软雅黑" panose="020B0503020204020204" pitchFamily="34" charset="-122"/>
                          <a:ea typeface="微软雅黑" panose="020B0503020204020204" pitchFamily="34" charset="-122"/>
                        </a:rPr>
                        <a:t>2.9</a:t>
                      </a:r>
                      <a:r>
                        <a:rPr lang="en-US" altLang="zh-CN" sz="600" b="0" i="0" u="none" strike="noStrike" dirty="0">
                          <a:solidFill>
                            <a:srgbClr val="000000"/>
                          </a:solidFill>
                          <a:effectLst/>
                          <a:latin typeface="微软雅黑" panose="020B0503020204020204" pitchFamily="34" charset="-122"/>
                          <a:ea typeface="微软雅黑" panose="020B0503020204020204" pitchFamily="34" charset="-122"/>
                        </a:rPr>
                        <a:t>M</a:t>
                      </a:r>
                      <a:endParaRPr lang="en-US" sz="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1849478"/>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a:solidFill>
                            <a:srgbClr val="1D1D1A"/>
                          </a:solidFill>
                          <a:effectLst/>
                          <a:latin typeface="微软雅黑" panose="020B0503020204020204" pitchFamily="34" charset="-122"/>
                          <a:ea typeface="微软雅黑" panose="020B0503020204020204" pitchFamily="34" charset="-122"/>
                        </a:rPr>
                        <a:t>openeuler-image-qemu-aarch64.rootfs.cpio.gz</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altLang="zh-CN" sz="600" b="0" i="0" u="none" strike="noStrike" dirty="0">
                          <a:solidFill>
                            <a:srgbClr val="000000"/>
                          </a:solidFill>
                          <a:effectLst/>
                          <a:latin typeface="微软雅黑" panose="020B0503020204020204" pitchFamily="34" charset="-122"/>
                          <a:ea typeface="微软雅黑" panose="020B0503020204020204" pitchFamily="34" charset="-122"/>
                        </a:rPr>
                        <a:t>69.5M</a:t>
                      </a:r>
                      <a:endParaRPr lang="en-US" sz="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7801099"/>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openeuler-glibc-x86_64-openeuler-image-aarch64-qemu-aarch64-toolchain-23.09.sh</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84.7M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3325251"/>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rowSpan="2">
                  <a:txBody>
                    <a:bodyPr/>
                    <a:lstStyle/>
                    <a:p>
                      <a:pPr marL="0" marR="0" lvl="0" indent="0" algn="l" defTabSz="1185424" rtl="0" eaLnBrk="1" fontAlgn="ctr" latinLnBrk="0" hangingPunct="1">
                        <a:lnSpc>
                          <a:spcPct val="100000"/>
                        </a:lnSpc>
                        <a:spcBef>
                          <a:spcPts val="0"/>
                        </a:spcBef>
                        <a:spcAft>
                          <a:spcPts val="0"/>
                        </a:spcAft>
                        <a:buClrTx/>
                        <a:buSzTx/>
                        <a:buFontTx/>
                        <a:buNone/>
                        <a:tabLst/>
                        <a:defRPr/>
                      </a:pP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Raspberrypi4-64-systemd</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openeuler-image-raspberrypi4-64.rootfs.rpi-sdimg</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348</a:t>
                      </a: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57769186"/>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peneuler-glibc-x86_64-openeuler-image-cortexa72-raspberrypi4-64-toolchain-23.09.sh</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106.1</a:t>
                      </a: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6517118"/>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rowSpan="3">
                  <a:txBody>
                    <a:bodyPr/>
                    <a:lstStyle/>
                    <a:p>
                      <a:pPr algn="l" rtl="0" fontAlgn="ctr"/>
                      <a:r>
                        <a:rPr lang="en-US" altLang="zh-CN" sz="600" b="0" i="0" u="none" strike="noStrike">
                          <a:solidFill>
                            <a:schemeClr val="tx1"/>
                          </a:solidFill>
                          <a:effectLst/>
                          <a:latin typeface="微软雅黑" panose="020B0503020204020204" pitchFamily="34" charset="-122"/>
                          <a:ea typeface="微软雅黑" panose="020B0503020204020204" pitchFamily="34" charset="-122"/>
                        </a:rPr>
                        <a:t>ok3588/ok3399</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err="1">
                          <a:solidFill>
                            <a:schemeClr val="tx1"/>
                          </a:solidFill>
                          <a:effectLst/>
                          <a:latin typeface="微软雅黑" panose="020B0503020204020204" pitchFamily="34" charset="-122"/>
                          <a:ea typeface="微软雅黑" panose="020B0503020204020204" pitchFamily="34" charset="-122"/>
                        </a:rPr>
                        <a:t>boot.img</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27.2</a:t>
                      </a: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2735882"/>
                  </a:ext>
                </a:extLst>
              </a:tr>
              <a:tr h="87335">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openeuler-image-ok3588.rootfs.ext4</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80.2</a:t>
                      </a: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069608"/>
                  </a:ext>
                </a:extLst>
              </a:tr>
              <a:tr h="36106">
                <a:tc vMerge="1">
                  <a:txBody>
                    <a:bodyPr/>
                    <a:lstStyle/>
                    <a:p>
                      <a:endParaRPr lang="zh-CN" altLang="en-US"/>
                    </a:p>
                  </a:txBody>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vMerge="1">
                  <a:txBody>
                    <a:bodyPr/>
                    <a:lstStyle/>
                    <a:p>
                      <a:pPr algn="l" rtl="0" fontAlgn="ctr"/>
                      <a:endParaRPr lang="en-US" sz="7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openeuler-glibc-x86_64-openeuler-image-armv8a-ok3588-toolchain-23.09.sh</a:t>
                      </a: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220.1</a:t>
                      </a: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3377422"/>
                  </a:ext>
                </a:extLst>
              </a:tr>
              <a:tr h="87335">
                <a:tc vMerge="1">
                  <a:txBody>
                    <a:bodyPr/>
                    <a:lstStyle/>
                    <a:p>
                      <a:endParaRPr lang="zh-CN" altLang="en-US"/>
                    </a:p>
                  </a:txBody>
                  <a:tcPr>
                    <a:lnT w="12700" cap="flat" cmpd="sng" algn="ctr">
                      <a:solidFill>
                        <a:srgbClr val="666666"/>
                      </a:solidFill>
                      <a:prstDash val="solid"/>
                      <a:round/>
                      <a:headEnd type="none" w="med" len="med"/>
                      <a:tailEnd type="none" w="med" len="med"/>
                    </a:lnT>
                  </a:tcPr>
                </a:tc>
                <a:tc vMerge="1">
                  <a:txBody>
                    <a:body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err="1">
                          <a:solidFill>
                            <a:schemeClr val="tx1"/>
                          </a:solidFill>
                          <a:effectLst/>
                          <a:latin typeface="微软雅黑" panose="020B0503020204020204" pitchFamily="34" charset="-122"/>
                          <a:ea typeface="微软雅黑" panose="020B0503020204020204" pitchFamily="34" charset="-122"/>
                        </a:rPr>
                        <a:t>dsoftbus_isula_image</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l" rtl="0" fontAlgn="ctr"/>
                      <a:r>
                        <a:rPr lang="en-US" sz="600" b="0" i="0" u="none" strike="noStrike" dirty="0" err="1">
                          <a:solidFill>
                            <a:schemeClr val="tx1"/>
                          </a:solidFill>
                          <a:effectLst/>
                          <a:latin typeface="微软雅黑" panose="020B0503020204020204" pitchFamily="34" charset="-122"/>
                          <a:ea typeface="微软雅黑" panose="020B0503020204020204" pitchFamily="34" charset="-122"/>
                        </a:rPr>
                        <a:t>softbus.xz</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a:txBody>
                    <a:bodyPr/>
                    <a:lstStyle/>
                    <a:p>
                      <a:pPr algn="ctr" fontAlgn="ctr"/>
                      <a:r>
                        <a:rPr lang="en-US" sz="600" b="0" i="0" u="none" strike="noStrike" dirty="0">
                          <a:solidFill>
                            <a:schemeClr val="tx1"/>
                          </a:solidFill>
                          <a:effectLst/>
                          <a:latin typeface="微软雅黑" panose="020B0503020204020204" pitchFamily="34" charset="-122"/>
                          <a:ea typeface="微软雅黑" panose="020B0503020204020204" pitchFamily="34" charset="-122"/>
                        </a:rPr>
                        <a:t>133.9</a:t>
                      </a:r>
                      <a:r>
                        <a:rPr lang="en-US" altLang="zh-CN" sz="600" b="0" i="0" u="none" strike="noStrike" dirty="0">
                          <a:solidFill>
                            <a:schemeClr val="tx1"/>
                          </a:solidFill>
                          <a:effectLst/>
                          <a:latin typeface="微软雅黑" panose="020B0503020204020204" pitchFamily="34" charset="-122"/>
                          <a:ea typeface="微软雅黑" panose="020B0503020204020204" pitchFamily="34" charset="-122"/>
                        </a:rPr>
                        <a:t>M</a:t>
                      </a:r>
                      <a:endParaRPr lang="en-US" sz="600" b="0" i="0" u="none" strike="noStrike" dirty="0">
                        <a:solidFill>
                          <a:schemeClr val="tx1"/>
                        </a:solidFill>
                        <a:effectLst/>
                        <a:latin typeface="微软雅黑" panose="020B0503020204020204" pitchFamily="34" charset="-122"/>
                        <a:ea typeface="微软雅黑" panose="020B0503020204020204" pitchFamily="34" charset="-122"/>
                      </a:endParaRPr>
                    </a:p>
                  </a:txBody>
                  <a:tcPr marL="4878" marR="4878" marT="4878" marB="0" anchor="ctr">
                    <a:lnL w="12700" cap="flat" cmpd="sng" algn="ctr">
                      <a:solidFill>
                        <a:srgbClr val="666666"/>
                      </a:solidFill>
                      <a:prstDash val="solid"/>
                      <a:round/>
                      <a:headEnd type="none" w="med" len="med"/>
                      <a:tailEnd type="none" w="med" len="med"/>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4295186"/>
                  </a:ext>
                </a:extLst>
              </a:tr>
              <a:tr h="99971">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700" b="0" i="0" u="none" strike="noStrike" dirty="0">
                          <a:solidFill>
                            <a:srgbClr val="000000"/>
                          </a:solidFill>
                          <a:effectLst/>
                          <a:latin typeface="微软雅黑" panose="020B0503020204020204" pitchFamily="34" charset="-122"/>
                          <a:ea typeface="微软雅黑" panose="020B0503020204020204" pitchFamily="34" charset="-122"/>
                        </a:rPr>
                        <a:t>WSL</a:t>
                      </a:r>
                    </a:p>
                  </a:txBody>
                  <a:tcPr marL="4877" marR="4877" marT="4877" marB="0" anchor="ctr">
                    <a:lnL w="12700" cmpd="sng">
                      <a:solidFill>
                        <a:srgbClr val="666666"/>
                      </a:solidFill>
                    </a:lnL>
                    <a:lnR w="12700" cmpd="sng">
                      <a:solidFill>
                        <a:srgbClr val="666666"/>
                      </a:solidFill>
                    </a:lnR>
                    <a:lnT w="12700" cmpd="sng">
                      <a:solidFill>
                        <a:srgbClr val="666666"/>
                      </a:solidFill>
                    </a:lnT>
                    <a:lnB w="12700" cmpd="sng">
                      <a:solidFill>
                        <a:srgbClr val="666666"/>
                      </a:solidFill>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rtl="0" fontAlgn="ctr"/>
                      <a:r>
                        <a:rPr lang="en-US" altLang="zh-CN" sz="700" b="0" i="0" u="none" strike="noStrike" dirty="0">
                          <a:solidFill>
                            <a:srgbClr val="1D1D1A"/>
                          </a:solidFill>
                          <a:effectLst/>
                          <a:latin typeface="微软雅黑" panose="020B0503020204020204" pitchFamily="34" charset="-122"/>
                          <a:ea typeface="微软雅黑" panose="020B0503020204020204" pitchFamily="34" charset="-122"/>
                        </a:rPr>
                        <a:t>sideload-22.03.zip</a:t>
                      </a:r>
                      <a:endParaRPr lang="zh-CN" altLang="en-US" sz="700" b="0" i="0" u="none" strike="noStrike" dirty="0">
                        <a:solidFill>
                          <a:srgbClr val="1D1D1A"/>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zh-CN" alt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877" marR="4877" marT="4877" marB="0" anchor="ctr">
                    <a:lnL w="12700" cmpd="sng">
                      <a:solidFill>
                        <a:srgbClr val="666666"/>
                      </a:solidFill>
                    </a:lnL>
                    <a:lnR w="12700" cmpd="sng">
                      <a:solidFill>
                        <a:srgbClr val="666666"/>
                      </a:solidFill>
                    </a:lnR>
                    <a:lnT w="12700" cap="flat" cmpd="sng" algn="ctr">
                      <a:solidFill>
                        <a:srgbClr val="666666"/>
                      </a:solidFill>
                      <a:prstDash val="solid"/>
                      <a:round/>
                      <a:headEnd type="none" w="med" len="med"/>
                      <a:tailEnd type="none" w="med" len="med"/>
                    </a:lnT>
                    <a:lnB w="12700" cmpd="sng">
                      <a:solidFill>
                        <a:srgbClr val="666666"/>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6"/>
                  </a:ext>
                </a:extLst>
              </a:tr>
            </a:tbl>
          </a:graphicData>
        </a:graphic>
      </p:graphicFrame>
      <p:sp>
        <p:nvSpPr>
          <p:cNvPr id="22" name="标题 1">
            <a:extLst>
              <a:ext uri="{FF2B5EF4-FFF2-40B4-BE49-F238E27FC236}">
                <a16:creationId xmlns:a16="http://schemas.microsoft.com/office/drawing/2014/main" id="{C03BFC8A-67B9-48F9-907B-1F32BF5D777F}"/>
              </a:ext>
            </a:extLst>
          </p:cNvPr>
          <p:cNvSpPr txBox="1">
            <a:spLocks/>
          </p:cNvSpPr>
          <p:nvPr/>
        </p:nvSpPr>
        <p:spPr>
          <a:xfrm>
            <a:off x="1" y="52572"/>
            <a:ext cx="9002331" cy="49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38" tIns="39019" rIns="78038" bIns="39019" numCol="1" anchor="ctr" anchorCtr="0" compatLnSpc="1">
            <a:prstTxWarp prst="textNoShape">
              <a:avLst/>
            </a:prstTxWarp>
          </a:bodyPr>
          <a:lstStyle>
            <a:defPPr>
              <a:defRPr lang="zh-CN"/>
            </a:defPPr>
            <a:lvl1pPr defTabSz="776055" eaLnBrk="0" hangingPunct="0">
              <a:buClrTx/>
              <a:buNone/>
              <a:defRPr sz="2400" kern="0">
                <a:solidFill>
                  <a:srgbClr val="990000"/>
                </a:solidFill>
                <a:latin typeface="微软雅黑" panose="020B0503020204020204" pitchFamily="34" charset="-122"/>
                <a:ea typeface="微软雅黑" panose="020B0503020204020204" pitchFamily="34" charset="-122"/>
                <a:cs typeface="+mj-cs"/>
              </a:defRPr>
            </a:lvl1pPr>
            <a:lvl2pPr defTabSz="776055" eaLnBrk="0" hangingPunct="0">
              <a:defRPr sz="2999">
                <a:solidFill>
                  <a:srgbClr val="990000"/>
                </a:solidFill>
                <a:latin typeface="Arial" pitchFamily="34" charset="0"/>
              </a:defRPr>
            </a:lvl2pPr>
            <a:lvl3pPr defTabSz="776055" eaLnBrk="0" hangingPunct="0">
              <a:defRPr sz="2999">
                <a:solidFill>
                  <a:srgbClr val="990000"/>
                </a:solidFill>
                <a:latin typeface="Arial" pitchFamily="34" charset="0"/>
              </a:defRPr>
            </a:lvl3pPr>
            <a:lvl4pPr defTabSz="776055" eaLnBrk="0" hangingPunct="0">
              <a:defRPr sz="2999">
                <a:solidFill>
                  <a:srgbClr val="990000"/>
                </a:solidFill>
                <a:latin typeface="Arial" pitchFamily="34" charset="0"/>
              </a:defRPr>
            </a:lvl4pPr>
            <a:lvl5pPr defTabSz="776055" eaLnBrk="0" hangingPunct="0">
              <a:defRPr sz="2999">
                <a:solidFill>
                  <a:srgbClr val="990000"/>
                </a:solidFill>
                <a:latin typeface="Arial" pitchFamily="34" charset="0"/>
              </a:defRPr>
            </a:lvl5pPr>
            <a:lvl6pPr marL="456068" defTabSz="782286" fontAlgn="base">
              <a:spcBef>
                <a:spcPct val="0"/>
              </a:spcBef>
              <a:spcAft>
                <a:spcPct val="0"/>
              </a:spcAft>
              <a:defRPr sz="2999">
                <a:solidFill>
                  <a:srgbClr val="990000"/>
                </a:solidFill>
                <a:latin typeface="Arial" pitchFamily="34" charset="0"/>
              </a:defRPr>
            </a:lvl6pPr>
            <a:lvl7pPr marL="912135" defTabSz="782286" fontAlgn="base">
              <a:spcBef>
                <a:spcPct val="0"/>
              </a:spcBef>
              <a:spcAft>
                <a:spcPct val="0"/>
              </a:spcAft>
              <a:defRPr sz="2999">
                <a:solidFill>
                  <a:srgbClr val="990000"/>
                </a:solidFill>
                <a:latin typeface="Arial" pitchFamily="34" charset="0"/>
              </a:defRPr>
            </a:lvl7pPr>
            <a:lvl8pPr marL="1368207" defTabSz="782286" fontAlgn="base">
              <a:spcBef>
                <a:spcPct val="0"/>
              </a:spcBef>
              <a:spcAft>
                <a:spcPct val="0"/>
              </a:spcAft>
              <a:defRPr sz="2999">
                <a:solidFill>
                  <a:srgbClr val="990000"/>
                </a:solidFill>
                <a:latin typeface="Arial" pitchFamily="34" charset="0"/>
              </a:defRPr>
            </a:lvl8pPr>
            <a:lvl9pPr marL="1824275" defTabSz="782286" fontAlgn="base">
              <a:spcBef>
                <a:spcPct val="0"/>
              </a:spcBef>
              <a:spcAft>
                <a:spcPct val="0"/>
              </a:spcAft>
              <a:defRPr sz="2999">
                <a:solidFill>
                  <a:srgbClr val="990000"/>
                </a:solidFill>
                <a:latin typeface="Arial" pitchFamily="34" charset="0"/>
              </a:defRPr>
            </a:lvl9pPr>
          </a:lstStyle>
          <a:p>
            <a:pPr marL="0" marR="0" lvl="0" indent="0" algn="l" defTabSz="776055"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openEuler 23.09</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rPr>
              <a:t>创新版本交付件</a:t>
            </a:r>
            <a:endPar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26456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120892" y="-49815"/>
            <a:ext cx="10752512" cy="782434"/>
          </a:xfrm>
        </p:spPr>
        <p:txBody>
          <a:bodyPr/>
          <a:lstStyle/>
          <a:p>
            <a:r>
              <a:rPr lang="en-US" altLang="zh-CN" sz="2400" b="1" dirty="0">
                <a:solidFill>
                  <a:srgbClr val="C00000"/>
                </a:solidFill>
              </a:rPr>
              <a:t>openEuler 23.09</a:t>
            </a:r>
            <a:r>
              <a:rPr lang="zh-CN" altLang="en-US" sz="2400" b="1" dirty="0">
                <a:solidFill>
                  <a:srgbClr val="C00000"/>
                </a:solidFill>
              </a:rPr>
              <a:t>创新版本需求及验收</a:t>
            </a:r>
            <a:r>
              <a:rPr lang="en-US" altLang="zh-CN" sz="2400" b="1" dirty="0">
                <a:solidFill>
                  <a:srgbClr val="C00000"/>
                </a:solidFill>
              </a:rPr>
              <a:t>1/5</a:t>
            </a:r>
            <a:endParaRPr lang="zh-CN" altLang="en-US" sz="2399" dirty="0"/>
          </a:p>
        </p:txBody>
      </p:sp>
      <p:sp>
        <p:nvSpPr>
          <p:cNvPr id="8" name="文本框 7">
            <a:extLst>
              <a:ext uri="{FF2B5EF4-FFF2-40B4-BE49-F238E27FC236}">
                <a16:creationId xmlns:a16="http://schemas.microsoft.com/office/drawing/2014/main" id="{C5014761-07C9-42D2-8D51-17CF7E3555CB}"/>
              </a:ext>
            </a:extLst>
          </p:cNvPr>
          <p:cNvSpPr txBox="1"/>
          <p:nvPr/>
        </p:nvSpPr>
        <p:spPr>
          <a:xfrm>
            <a:off x="2219736" y="874072"/>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竞争力特性总结</a:t>
            </a:r>
          </a:p>
        </p:txBody>
      </p:sp>
      <p:sp>
        <p:nvSpPr>
          <p:cNvPr id="55" name="文本框 54">
            <a:extLst>
              <a:ext uri="{FF2B5EF4-FFF2-40B4-BE49-F238E27FC236}">
                <a16:creationId xmlns:a16="http://schemas.microsoft.com/office/drawing/2014/main" id="{C5014761-07C9-42D2-8D51-17CF7E3555CB}"/>
              </a:ext>
            </a:extLst>
          </p:cNvPr>
          <p:cNvSpPr txBox="1"/>
          <p:nvPr/>
        </p:nvSpPr>
        <p:spPr>
          <a:xfrm>
            <a:off x="7678783" y="868875"/>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伙伴特性贡献总结</a:t>
            </a:r>
          </a:p>
        </p:txBody>
      </p:sp>
      <p:graphicFrame>
        <p:nvGraphicFramePr>
          <p:cNvPr id="9" name="表格 8"/>
          <p:cNvGraphicFramePr>
            <a:graphicFrameLocks noGrp="1"/>
          </p:cNvGraphicFramePr>
          <p:nvPr>
            <p:extLst>
              <p:ext uri="{D42A27DB-BD31-4B8C-83A1-F6EECF244321}">
                <p14:modId xmlns:p14="http://schemas.microsoft.com/office/powerpoint/2010/main" val="2191915160"/>
              </p:ext>
            </p:extLst>
          </p:nvPr>
        </p:nvGraphicFramePr>
        <p:xfrm>
          <a:off x="204303" y="608530"/>
          <a:ext cx="11547808" cy="6055502"/>
        </p:xfrm>
        <a:graphic>
          <a:graphicData uri="http://schemas.openxmlformats.org/drawingml/2006/table">
            <a:tbl>
              <a:tblPr/>
              <a:tblGrid>
                <a:gridCol w="387011">
                  <a:extLst>
                    <a:ext uri="{9D8B030D-6E8A-4147-A177-3AD203B41FA5}">
                      <a16:colId xmlns:a16="http://schemas.microsoft.com/office/drawing/2014/main" val="20000"/>
                    </a:ext>
                  </a:extLst>
                </a:gridCol>
                <a:gridCol w="1831787">
                  <a:extLst>
                    <a:ext uri="{9D8B030D-6E8A-4147-A177-3AD203B41FA5}">
                      <a16:colId xmlns:a16="http://schemas.microsoft.com/office/drawing/2014/main" val="20001"/>
                    </a:ext>
                  </a:extLst>
                </a:gridCol>
                <a:gridCol w="1916460">
                  <a:extLst>
                    <a:ext uri="{9D8B030D-6E8A-4147-A177-3AD203B41FA5}">
                      <a16:colId xmlns:a16="http://schemas.microsoft.com/office/drawing/2014/main" val="20005"/>
                    </a:ext>
                  </a:extLst>
                </a:gridCol>
                <a:gridCol w="620289">
                  <a:extLst>
                    <a:ext uri="{9D8B030D-6E8A-4147-A177-3AD203B41FA5}">
                      <a16:colId xmlns:a16="http://schemas.microsoft.com/office/drawing/2014/main" val="20004"/>
                    </a:ext>
                  </a:extLst>
                </a:gridCol>
                <a:gridCol w="745517">
                  <a:extLst>
                    <a:ext uri="{9D8B030D-6E8A-4147-A177-3AD203B41FA5}">
                      <a16:colId xmlns:a16="http://schemas.microsoft.com/office/drawing/2014/main" val="20006"/>
                    </a:ext>
                  </a:extLst>
                </a:gridCol>
                <a:gridCol w="495061">
                  <a:extLst>
                    <a:ext uri="{9D8B030D-6E8A-4147-A177-3AD203B41FA5}">
                      <a16:colId xmlns:a16="http://schemas.microsoft.com/office/drawing/2014/main" val="20002"/>
                    </a:ext>
                  </a:extLst>
                </a:gridCol>
                <a:gridCol w="679343">
                  <a:extLst>
                    <a:ext uri="{9D8B030D-6E8A-4147-A177-3AD203B41FA5}">
                      <a16:colId xmlns:a16="http://schemas.microsoft.com/office/drawing/2014/main" val="20007"/>
                    </a:ext>
                  </a:extLst>
                </a:gridCol>
                <a:gridCol w="4872340">
                  <a:extLst>
                    <a:ext uri="{9D8B030D-6E8A-4147-A177-3AD203B41FA5}">
                      <a16:colId xmlns:a16="http://schemas.microsoft.com/office/drawing/2014/main" val="20003"/>
                    </a:ext>
                  </a:extLst>
                </a:gridCol>
              </a:tblGrid>
              <a:tr h="2318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序号</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组件</a:t>
                      </a:r>
                      <a:r>
                        <a:rPr lang="en-US" altLang="zh-CN" sz="11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特性名称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特性描述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贡献者</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所属</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类别</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质量评估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测试及验收情况</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1</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100" b="0" i="0" u="none" strike="noStrike" dirty="0" err="1">
                          <a:solidFill>
                            <a:schemeClr val="tx1"/>
                          </a:solidFill>
                          <a:effectLst/>
                          <a:latin typeface="微软雅黑" panose="020B0503020204020204" pitchFamily="34" charset="-122"/>
                          <a:ea typeface="微软雅黑" panose="020B0503020204020204" pitchFamily="34" charset="-122"/>
                        </a:rPr>
                        <a:t>sysMaster</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支持虚机场景</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50" b="0" i="0" u="none" strike="noStrike" dirty="0" err="1">
                          <a:solidFill>
                            <a:schemeClr val="tx1"/>
                          </a:solidFill>
                          <a:effectLst/>
                          <a:latin typeface="微软雅黑" panose="020B0503020204020204" pitchFamily="34" charset="-122"/>
                          <a:ea typeface="微软雅黑" panose="020B0503020204020204" pitchFamily="34" charset="-122"/>
                        </a:rPr>
                        <a:t>sysMaster</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本次新增虚机场景支持</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dev-</a:t>
                      </a: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utils</a:t>
                      </a:r>
                      <a:endPar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100" b="0" i="0" u="none" strike="noStrike" dirty="0">
                          <a:solidFill>
                            <a:srgbClr val="00B050"/>
                          </a:solidFill>
                          <a:effectLst/>
                          <a:latin typeface="微软雅黑" panose="020B0503020204020204" pitchFamily="34" charset="-122"/>
                          <a:ea typeface="微软雅黑" panose="020B0503020204020204" pitchFamily="34" charset="-122"/>
                        </a:rPr>
                        <a:t>新增</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共执行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28</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个用例，</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轮测试，对</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sysmaster</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的安装部署、基本功能、配置项进行测试。共发现</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31</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个问题，已修复并回归通过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2</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增加异构通用内存管理框架（</a:t>
                      </a: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GMEM</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）特性发布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提供统一内存管理机制，异构通用内存管理</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kernel,sig</a:t>
                      </a: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-Computing</a:t>
                      </a:r>
                      <a:endPar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共执行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个用例，</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轮测试，覆盖单算子计算场景及大模型</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GPT2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超分场景，包含内存申请释放、</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host</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device</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触发缺页、同步异步</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gmemPrefetch</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 </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 </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gmemFreeEager</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 </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、内存超分等功能测试，并覆盖进程并发超分、并发</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prefetch</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等可靠性测试，以及性能测试。发现问题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6</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个，已修复回归通过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3</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增加进程完整性防护特性</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动态检测到运行态的代码段被篡改，增加动态代码段防护，提高系统安全性</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204" rtl="0" eaLnBrk="1" fontAlgn="ctr" latinLnBrk="0" hangingPunct="1">
                        <a:lnSpc>
                          <a:spcPct val="100000"/>
                        </a:lnSpc>
                        <a:spcBef>
                          <a:spcPts val="0"/>
                        </a:spcBef>
                        <a:spcAft>
                          <a:spcPts val="0"/>
                        </a:spcAft>
                        <a:buClrTx/>
                        <a:buSzTx/>
                        <a:buFontTx/>
                        <a:buNone/>
                        <a:tabLst/>
                        <a:defRPr/>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p>
                      <a:pPr algn="ctr" fontAlgn="ctr"/>
                      <a:endParaRPr lang="zh-CN" alt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sig-security-facility</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共计执行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50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个用例</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轮测试，覆盖</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dim_core</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dim_monitor</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模块的对外接口以及启动参数的正常值、异常值、边界值等测试</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个，已修复回归完成</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4</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100" b="0" i="0" u="none" strike="noStrike" dirty="0" err="1">
                          <a:solidFill>
                            <a:schemeClr val="tx1"/>
                          </a:solidFill>
                          <a:effectLst/>
                          <a:latin typeface="微软雅黑" panose="020B0503020204020204" pitchFamily="34" charset="-122"/>
                          <a:ea typeface="微软雅黑" panose="020B0503020204020204" pitchFamily="34" charset="-122"/>
                        </a:rPr>
                        <a:t>Kuasar</a:t>
                      </a: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 </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统一容器运行时特性</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基于 </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Rust </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语言开发、可以同时支持</a:t>
                      </a:r>
                      <a:r>
                        <a:rPr lang="en-US" altLang="zh-CN" sz="1050" b="0" i="0" u="none" strike="noStrike" dirty="0" err="1">
                          <a:solidFill>
                            <a:schemeClr val="tx1"/>
                          </a:solidFill>
                          <a:effectLst/>
                          <a:latin typeface="微软雅黑" panose="020B0503020204020204" pitchFamily="34" charset="-122"/>
                          <a:ea typeface="微软雅黑" panose="020B0503020204020204" pitchFamily="34" charset="-122"/>
                        </a:rPr>
                        <a:t>stratovirt</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050" b="0" i="0" u="none" strike="noStrike" dirty="0" err="1">
                          <a:solidFill>
                            <a:schemeClr val="tx1"/>
                          </a:solidFill>
                          <a:effectLst/>
                          <a:latin typeface="微软雅黑" panose="020B0503020204020204" pitchFamily="34" charset="-122"/>
                          <a:ea typeface="微软雅黑" panose="020B0503020204020204" pitchFamily="34" charset="-122"/>
                        </a:rPr>
                        <a:t>wasm</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quark</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业界主流的多种沙箱隔离技术</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204" rtl="0" eaLnBrk="1" fontAlgn="ctr" latinLnBrk="0" hangingPunct="1">
                        <a:lnSpc>
                          <a:spcPct val="100000"/>
                        </a:lnSpc>
                        <a:spcBef>
                          <a:spcPts val="0"/>
                        </a:spcBef>
                        <a:spcAft>
                          <a:spcPts val="0"/>
                        </a:spcAft>
                        <a:buClrTx/>
                        <a:buSzTx/>
                        <a:buFontTx/>
                        <a:buNone/>
                        <a:tabLst/>
                        <a:defRPr/>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p>
                      <a:pPr algn="ctr" fontAlgn="ctr"/>
                      <a:endParaRPr lang="zh-CN" alt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CloudNative</a:t>
                      </a:r>
                      <a:endPar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轮测试，针对</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CRI</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接口及基本配置进行测试，验证基础功能，并覆盖并发、长稳等测试场景，以及针对</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kuasar</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测试底噪消耗。</a:t>
                      </a:r>
                      <a:r>
                        <a:rPr lang="zh-CN" altLang="en-US" sz="1000" b="0" i="0" u="none" strike="noStrike" dirty="0">
                          <a:solidFill>
                            <a:srgbClr val="002FA7"/>
                          </a:solidFill>
                          <a:effectLst/>
                          <a:latin typeface="微软雅黑" panose="020B0503020204020204" pitchFamily="34" charset="-122"/>
                          <a:ea typeface="微软雅黑" panose="020B0503020204020204" pitchFamily="34" charset="-122"/>
                        </a:rPr>
                        <a:t>共发现问题</a:t>
                      </a:r>
                      <a:r>
                        <a:rPr lang="en-US" altLang="zh-CN" sz="1000" b="0" i="0" u="none" strike="noStrike" dirty="0">
                          <a:solidFill>
                            <a:srgbClr val="002FA7"/>
                          </a:solidFill>
                          <a:effectLst/>
                          <a:latin typeface="微软雅黑" panose="020B0503020204020204" pitchFamily="34" charset="-122"/>
                          <a:ea typeface="微软雅黑" panose="020B0503020204020204" pitchFamily="34" charset="-122"/>
                        </a:rPr>
                        <a:t>1</a:t>
                      </a:r>
                      <a:r>
                        <a:rPr lang="zh-CN" altLang="en-US" sz="1000" b="0" i="0" u="none" strike="noStrike" dirty="0">
                          <a:solidFill>
                            <a:srgbClr val="002FA7"/>
                          </a:solidFill>
                          <a:effectLst/>
                          <a:latin typeface="微软雅黑" panose="020B0503020204020204" pitchFamily="34" charset="-122"/>
                          <a:ea typeface="微软雅黑" panose="020B0503020204020204" pitchFamily="34" charset="-122"/>
                        </a:rPr>
                        <a:t>个，已回归。</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5</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100" b="0" i="0" u="none" strike="noStrike" dirty="0">
                          <a:solidFill>
                            <a:schemeClr val="tx1"/>
                          </a:solidFill>
                          <a:effectLst/>
                          <a:latin typeface="微软雅黑" panose="020B0503020204020204" pitchFamily="34" charset="-122"/>
                          <a:ea typeface="微软雅黑" panose="020B0503020204020204" pitchFamily="34" charset="-122"/>
                        </a:rPr>
                        <a:t>A-Ops gala</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支持</a:t>
                      </a:r>
                      <a:r>
                        <a:rPr lang="en-US" sz="1100" b="0" i="0" u="none" strike="noStrike" dirty="0">
                          <a:solidFill>
                            <a:schemeClr val="tx1"/>
                          </a:solidFill>
                          <a:effectLst/>
                          <a:latin typeface="微软雅黑" panose="020B0503020204020204" pitchFamily="34" charset="-122"/>
                          <a:ea typeface="微软雅黑" panose="020B0503020204020204" pitchFamily="34" charset="-122"/>
                        </a:rPr>
                        <a:t>K8S Pod</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全栈可观测及诊断</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提供</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Pod</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内核性能指标、微基准指标观测等能力，帮助用户实现云原生场景下应用、系统性能问题的快速定界定位</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共执行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94</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个用例，</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轮测试，结合 </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flamegraph</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探针、 </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tprofiling</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探针、 </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l7</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探针基本功能对</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K8S</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场景进行测试覆盖。过程中发现问题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个，均已闭环合入回归通过。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677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6</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syscare</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组件支持容器化热补丁制作场景</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50" b="0" i="0" u="none" strike="noStrike" dirty="0" err="1">
                          <a:solidFill>
                            <a:schemeClr val="tx1"/>
                          </a:solidFill>
                          <a:effectLst/>
                          <a:latin typeface="微软雅黑" panose="020B0503020204020204" pitchFamily="34" charset="-122"/>
                          <a:ea typeface="微软雅黑" panose="020B0503020204020204" pitchFamily="34" charset="-122"/>
                        </a:rPr>
                        <a:t>syscare</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热补丁制作与内核模块解耦，实现容器内运行</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00FF"/>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由于阻塞问题至</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RC5</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才转测，未进行较全面测试覆盖，</a:t>
                      </a:r>
                      <a:r>
                        <a:rPr lang="zh-CN" altLang="en-US" sz="1000" b="0" i="0" u="none" strike="noStrike" kern="1200" dirty="0">
                          <a:solidFill>
                            <a:srgbClr val="002FA7"/>
                          </a:solidFill>
                          <a:effectLst/>
                          <a:latin typeface="微软雅黑" panose="020B0503020204020204" pitchFamily="34" charset="-122"/>
                          <a:ea typeface="微软雅黑" panose="020B0503020204020204" pitchFamily="34" charset="-122"/>
                          <a:cs typeface="+mn-cs"/>
                        </a:rPr>
                        <a:t>有兼容性问题，仅覆盖基础功能测试</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100" b="0" i="0" u="none" strike="noStrike" dirty="0">
                          <a:solidFill>
                            <a:srgbClr val="FF0000"/>
                          </a:solidFill>
                          <a:effectLst/>
                          <a:latin typeface="微软雅黑" panose="020B0503020204020204" pitchFamily="34" charset="-122"/>
                          <a:ea typeface="微软雅黑" panose="020B0503020204020204" pitchFamily="34" charset="-122"/>
                        </a:rPr>
                        <a:t>存在质量风险（低）</a:t>
                      </a:r>
                      <a:endParaRPr lang="zh-CN" altLang="en-US" sz="1000" b="0" i="0" u="none" strike="noStrike" dirty="0">
                        <a:solidFill>
                          <a:srgbClr val="FF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7</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a:t>
                      </a:r>
                      <a:r>
                        <a:rPr lang="en-US" sz="1100" b="0" i="0" u="none" strike="noStrike" dirty="0" err="1">
                          <a:solidFill>
                            <a:schemeClr val="tx1"/>
                          </a:solidFill>
                          <a:effectLst/>
                          <a:latin typeface="微软雅黑" panose="020B0503020204020204" pitchFamily="34" charset="-122"/>
                          <a:ea typeface="微软雅黑" panose="020B0503020204020204" pitchFamily="34" charset="-122"/>
                        </a:rPr>
                        <a:t>sysBoost</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结合各种重排技术，消除动态库跳转问题，提升性能</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atune</a:t>
                      </a: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p>
                      <a:pPr algn="ctr" fontAlgn="ct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轮测试，共计执行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18</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个用例，主要覆盖了</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bash</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功能测试、</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unixbench</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性能测试。性能存在一定波动，发现问题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8</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软件包升级适配</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相关基础软件包升级，适配验证</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社区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50000"/>
                        </a:lnSpc>
                        <a:spcBef>
                          <a:spcPts val="0"/>
                        </a:spcBef>
                        <a:spcAft>
                          <a:spcPts val="0"/>
                        </a:spcAft>
                        <a:buClrTx/>
                        <a:buSzTx/>
                        <a:buFontTx/>
                        <a:buNone/>
                        <a:tabLst/>
                        <a:defRPr/>
                      </a:pPr>
                      <a:r>
                        <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相关</a:t>
                      </a: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组</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软件包均按预期升级适配，过程中对软件包范围、版本等进行比对检查，发现问题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个，均已闭环合入，回归通过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9</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内核基线版本升级到</a:t>
                      </a:r>
                      <a:r>
                        <a:rPr lang="en-US" sz="1100" b="0" i="0" u="none" strike="noStrike" dirty="0">
                          <a:solidFill>
                            <a:schemeClr val="tx1"/>
                          </a:solidFill>
                          <a:effectLst/>
                          <a:latin typeface="微软雅黑" panose="020B0503020204020204" pitchFamily="34" charset="-122"/>
                          <a:ea typeface="微软雅黑" panose="020B0503020204020204" pitchFamily="34" charset="-122"/>
                        </a:rPr>
                        <a:t>v6.4 Release</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内核基线版本升级到</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v6.4 </a:t>
                      </a:r>
                      <a:endParaRPr lang="en-US"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endParaRPr 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kernel</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00" b="0" i="0" u="none" strike="noStrike" dirty="0">
                          <a:solidFill>
                            <a:schemeClr val="tx1"/>
                          </a:solidFill>
                          <a:effectLst/>
                          <a:latin typeface="微软雅黑" panose="020B0503020204020204" pitchFamily="34" charset="-122"/>
                          <a:ea typeface="微软雅黑" panose="020B0503020204020204" pitchFamily="34" charset="-122"/>
                        </a:rPr>
                        <a:t>升级完成，执行</a:t>
                      </a:r>
                      <a:r>
                        <a:rPr lang="en-US" altLang="zh-CN" sz="1000" b="0" i="0" u="none" strike="noStrike" dirty="0">
                          <a:solidFill>
                            <a:schemeClr val="tx1"/>
                          </a:solidFill>
                          <a:effectLst/>
                          <a:latin typeface="微软雅黑" panose="020B0503020204020204" pitchFamily="34" charset="-122"/>
                          <a:ea typeface="微软雅黑" panose="020B0503020204020204" pitchFamily="34" charset="-122"/>
                        </a:rPr>
                        <a:t>LTP</a:t>
                      </a:r>
                      <a:r>
                        <a:rPr lang="zh-CN" altLang="en-US" sz="1000" b="0" i="0" u="none" strike="noStrike" dirty="0">
                          <a:solidFill>
                            <a:schemeClr val="tx1"/>
                          </a:solidFill>
                          <a:effectLst/>
                          <a:latin typeface="微软雅黑" panose="020B0503020204020204" pitchFamily="34" charset="-122"/>
                          <a:ea typeface="微软雅黑" panose="020B0503020204020204" pitchFamily="34" charset="-122"/>
                        </a:rPr>
                        <a:t>等测试套通过</a:t>
                      </a:r>
                      <a:r>
                        <a:rPr lang="en-US" altLang="zh-CN" sz="10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000" b="0" i="0" u="none" strike="noStrike" dirty="0">
                          <a:solidFill>
                            <a:schemeClr val="tx1"/>
                          </a:solidFill>
                          <a:effectLst/>
                          <a:latin typeface="微软雅黑" panose="020B0503020204020204" pitchFamily="34" charset="-122"/>
                          <a:ea typeface="微软雅黑" panose="020B0503020204020204" pitchFamily="34" charset="-122"/>
                        </a:rPr>
                        <a:t>质量良好</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3"/>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10</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支持</a:t>
                      </a:r>
                      <a:r>
                        <a:rPr lang="en-US" sz="1100" b="0" i="0" u="none" strike="noStrike" dirty="0">
                          <a:solidFill>
                            <a:schemeClr val="tx1"/>
                          </a:solidFill>
                          <a:effectLst/>
                          <a:latin typeface="微软雅黑" panose="020B0503020204020204" pitchFamily="34" charset="-122"/>
                          <a:ea typeface="微软雅黑" panose="020B0503020204020204" pitchFamily="34" charset="-122"/>
                        </a:rPr>
                        <a:t>embedded</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嵌入式相关创新特性，包括嵌入式支持</a:t>
                      </a:r>
                      <a:r>
                        <a:rPr lang="en-US" altLang="zh-CN" sz="1050" b="0" i="0" u="none" strike="noStrike" dirty="0" err="1">
                          <a:solidFill>
                            <a:schemeClr val="tx1"/>
                          </a:solidFill>
                          <a:effectLst/>
                          <a:latin typeface="微软雅黑" panose="020B0503020204020204" pitchFamily="34" charset="-122"/>
                          <a:ea typeface="微软雅黑" panose="020B0503020204020204" pitchFamily="34" charset="-122"/>
                        </a:rPr>
                        <a:t>isula</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镜像等</a:t>
                      </a:r>
                      <a:endParaRPr lang="en-US"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endParaRPr 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sig-embedded</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5</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openEuler embedded 23.09</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版本目前共发现问题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a:t>
                      </a:r>
                      <a:r>
                        <a:rPr lang="zh-CN"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问题均已回归修复</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11</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支持</a:t>
                      </a:r>
                      <a:r>
                        <a:rPr lang="en-US" sz="1100" b="0" i="0" u="none" strike="noStrike" dirty="0">
                          <a:solidFill>
                            <a:schemeClr val="tx1"/>
                          </a:solidFill>
                          <a:effectLst/>
                          <a:latin typeface="微软雅黑" panose="020B0503020204020204" pitchFamily="34" charset="-122"/>
                          <a:ea typeface="微软雅黑" panose="020B0503020204020204" pitchFamily="34" charset="-122"/>
                        </a:rPr>
                        <a:t>ROS2-humble</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基础版</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ROS2-humble</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为</a:t>
                      </a: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ROS2</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最新长久维护版本，可以适配兼容更广泛的机型，提供更长久的服务。</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软件所</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sig-ROS</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00FF"/>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a:t>
                      </a:r>
                      <a:r>
                        <a:rPr lang="zh-CN" altLang="en-US" sz="1000" b="0" i="0" u="none" strike="noStrike" dirty="0">
                          <a:solidFill>
                            <a:srgbClr val="002FA7"/>
                          </a:solidFill>
                          <a:effectLst/>
                          <a:latin typeface="微软雅黑" panose="020B0503020204020204" pitchFamily="34" charset="-122"/>
                          <a:ea typeface="微软雅黑" panose="020B0503020204020204" pitchFamily="34" charset="-122"/>
                        </a:rPr>
                        <a:t>测试用例过少，</a:t>
                      </a:r>
                      <a:r>
                        <a:rPr lang="en-US" altLang="zh-CN" sz="1000" b="0" i="0" u="none" strike="noStrike" dirty="0">
                          <a:solidFill>
                            <a:srgbClr val="002FA7"/>
                          </a:solidFill>
                          <a:effectLst/>
                          <a:latin typeface="微软雅黑" panose="020B0503020204020204" pitchFamily="34" charset="-122"/>
                          <a:ea typeface="微软雅黑" panose="020B0503020204020204" pitchFamily="34" charset="-122"/>
                        </a:rPr>
                        <a:t>900+</a:t>
                      </a:r>
                      <a:r>
                        <a:rPr lang="zh-CN" altLang="en-US" sz="1000" b="0" i="0" u="none" strike="noStrike" dirty="0">
                          <a:solidFill>
                            <a:srgbClr val="002FA7"/>
                          </a:solidFill>
                          <a:effectLst/>
                          <a:latin typeface="微软雅黑" panose="020B0503020204020204" pitchFamily="34" charset="-122"/>
                          <a:ea typeface="微软雅黑" panose="020B0503020204020204" pitchFamily="34" charset="-122"/>
                        </a:rPr>
                        <a:t>软件包仅</a:t>
                      </a:r>
                      <a:r>
                        <a:rPr lang="en-US" altLang="zh-CN" sz="1000" b="0" i="0" u="none" strike="noStrike" dirty="0">
                          <a:solidFill>
                            <a:srgbClr val="002FA7"/>
                          </a:solidFill>
                          <a:effectLst/>
                          <a:latin typeface="微软雅黑" panose="020B0503020204020204" pitchFamily="34" charset="-122"/>
                          <a:ea typeface="微软雅黑" panose="020B0503020204020204" pitchFamily="34" charset="-122"/>
                        </a:rPr>
                        <a:t>10</a:t>
                      </a:r>
                      <a:r>
                        <a:rPr lang="zh-CN" altLang="en-US" sz="1000" b="0" i="0" u="none" strike="noStrike" dirty="0">
                          <a:solidFill>
                            <a:srgbClr val="002FA7"/>
                          </a:solidFill>
                          <a:effectLst/>
                          <a:latin typeface="微软雅黑" panose="020B0503020204020204" pitchFamily="34" charset="-122"/>
                          <a:ea typeface="微软雅黑" panose="020B0503020204020204" pitchFamily="34" charset="-122"/>
                        </a:rPr>
                        <a:t>个用例，覆盖不全；需明确是否覆盖了开源的自测用例</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，需补充资料测试并给出结论。</a:t>
                      </a:r>
                      <a:r>
                        <a:rPr lang="zh-CN" altLang="en-US" sz="1000" b="0" i="0" u="none" strike="noStrike" dirty="0">
                          <a:solidFill>
                            <a:schemeClr val="tx1"/>
                          </a:solidFill>
                          <a:effectLst/>
                          <a:latin typeface="微软雅黑" panose="020B0503020204020204" pitchFamily="34" charset="-122"/>
                          <a:ea typeface="微软雅黑" panose="020B0503020204020204" pitchFamily="34" charset="-122"/>
                        </a:rPr>
                        <a:t>用例较少，</a:t>
                      </a:r>
                      <a:r>
                        <a:rPr lang="zh-CN" altLang="en-US" sz="1000" b="0" i="0" u="none" strike="noStrike" dirty="0">
                          <a:solidFill>
                            <a:srgbClr val="FF0000"/>
                          </a:solidFill>
                          <a:effectLst/>
                          <a:latin typeface="微软雅黑" panose="020B0503020204020204" pitchFamily="34" charset="-122"/>
                          <a:ea typeface="微软雅黑" panose="020B0503020204020204" pitchFamily="34" charset="-122"/>
                        </a:rPr>
                        <a:t>存在质量风险（低）</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12</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 </a:t>
                      </a:r>
                      <a:r>
                        <a:rPr lang="en-US" altLang="zh-CN" sz="1100" b="0" i="0" u="none" strike="noStrike" dirty="0" err="1">
                          <a:solidFill>
                            <a:schemeClr val="tx1"/>
                          </a:solidFill>
                          <a:effectLst/>
                          <a:latin typeface="微软雅黑" panose="020B0503020204020204" pitchFamily="34" charset="-122"/>
                          <a:ea typeface="微软雅黑" panose="020B0503020204020204" pitchFamily="34" charset="-122"/>
                        </a:rPr>
                        <a:t>Kmesh</a:t>
                      </a: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 </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完善</a:t>
                      </a:r>
                      <a:r>
                        <a:rPr lang="en-US" altLang="zh-CN" sz="105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Kmesh</a:t>
                      </a:r>
                      <a:r>
                        <a:rPr lang="en-US" altLang="zh-CN"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 L4~L7</a:t>
                      </a: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服务治理能力，支持</a:t>
                      </a:r>
                      <a:r>
                        <a:rPr lang="en-US" altLang="zh-CN" sz="105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sockmap</a:t>
                      </a: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网格加速</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ebpf</a:t>
                      </a:r>
                      <a:endPar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共</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轮测试，共执行</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40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个用例，针对</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Kmesh</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支持</a:t>
                      </a:r>
                      <a:r>
                        <a:rPr lang="en-US" altLang="zh-CN" sz="1000" b="0" i="0" u="none" strike="noStrike" dirty="0" err="1">
                          <a:solidFill>
                            <a:srgbClr val="000000"/>
                          </a:solidFill>
                          <a:effectLst/>
                          <a:latin typeface="微软雅黑" panose="020B0503020204020204" pitchFamily="34" charset="-122"/>
                          <a:ea typeface="微软雅黑" panose="020B0503020204020204" pitchFamily="34" charset="-122"/>
                        </a:rPr>
                        <a:t>sockmap</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加速、</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L4</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服务治理功能，以及性能、可靠性进行测试覆盖。共发现问题</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个，已闭环合入回归通过。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6"/>
                  </a:ext>
                </a:extLst>
              </a:tr>
              <a:tr h="2985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13</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1187204" rtl="0" eaLnBrk="1" fontAlgn="ctr" latinLnBrk="0" hangingPunct="1"/>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支持</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llama.cpp</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和</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chatglm.cpp</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支持</a:t>
                      </a:r>
                      <a:r>
                        <a:rPr lang="en-US" altLang="zh-CN" sz="105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openeuler</a:t>
                      </a: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系统可部署本地可用大模型（</a:t>
                      </a:r>
                      <a:r>
                        <a:rPr lang="en-US" altLang="zh-CN"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llama</a:t>
                      </a: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和</a:t>
                      </a:r>
                      <a:r>
                        <a:rPr lang="en-US" altLang="zh-CN" sz="105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chatglm</a:t>
                      </a: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社区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atune</a:t>
                      </a: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p>
                    <a:p>
                      <a:pPr marL="0" marR="0" lvl="0" indent="0" algn="ctr" defTabSz="914400" rtl="0" eaLnBrk="1" fontAlgn="ctr" latinLnBrk="0" hangingPunct="1">
                        <a:lnSpc>
                          <a:spcPct val="150000"/>
                        </a:lnSpc>
                        <a:spcBef>
                          <a:spcPts val="0"/>
                        </a:spcBef>
                        <a:spcAft>
                          <a:spcPts val="0"/>
                        </a:spcAft>
                        <a:buClrTx/>
                        <a:buSzTx/>
                        <a:buFontTx/>
                        <a:buNone/>
                        <a:tabLst/>
                        <a:defRPr/>
                      </a:pPr>
                      <a:endPar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a:t>
                      </a:r>
                      <a:r>
                        <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3</a:t>
                      </a:r>
                      <a:r>
                        <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轮测试，共计执行测试用例</a:t>
                      </a:r>
                      <a:r>
                        <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16</a:t>
                      </a:r>
                      <a:r>
                        <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个，覆盖安装卸载、量化精度度量、对话功能等功能测试，以及长稳、可靠性测试。共发现问题</a:t>
                      </a:r>
                      <a:r>
                        <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1</a:t>
                      </a:r>
                      <a:r>
                        <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个，已闭环合入回归通过。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30746066"/>
                  </a:ext>
                </a:extLst>
              </a:tr>
            </a:tbl>
          </a:graphicData>
        </a:graphic>
      </p:graphicFrame>
      <p:sp>
        <p:nvSpPr>
          <p:cNvPr id="7" name="矩形 6"/>
          <p:cNvSpPr/>
          <p:nvPr/>
        </p:nvSpPr>
        <p:spPr>
          <a:xfrm>
            <a:off x="7678783" y="232625"/>
            <a:ext cx="39380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C9900"/>
              </a:buClr>
              <a:buSzTx/>
              <a:buFontTx/>
              <a:buNone/>
              <a:tabLst/>
              <a:defRPr/>
            </a:pPr>
            <a:r>
              <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C00000"/>
                </a:solidFill>
                <a:latin typeface="微软雅黑" panose="020B0503020204020204" pitchFamily="34" charset="-122"/>
                <a:ea typeface="微软雅黑" panose="020B0503020204020204" pitchFamily="34" charset="-122"/>
              </a:rPr>
              <a:t> </a:t>
            </a:r>
            <a:r>
              <a:rPr lang="en-US" altLang="zh-CN" sz="1000" dirty="0">
                <a:solidFill>
                  <a:srgbClr val="C00000"/>
                </a:solidFill>
                <a:latin typeface="微软雅黑" panose="020B0503020204020204" pitchFamily="34" charset="-122"/>
                <a:ea typeface="微软雅黑" panose="020B0503020204020204" pitchFamily="34" charset="-122"/>
              </a:rPr>
              <a:t>go with high risk</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rPr>
              <a:t>go with low risk </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 </a:t>
            </a:r>
            <a:r>
              <a:rPr kumimoji="0" lang="en-US" altLang="zh-CN"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go    </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no go</a:t>
            </a:r>
            <a:endPar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5140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120892" y="-49815"/>
            <a:ext cx="10752512" cy="782434"/>
          </a:xfrm>
        </p:spPr>
        <p:txBody>
          <a:bodyPr/>
          <a:lstStyle/>
          <a:p>
            <a:r>
              <a:rPr lang="en-US" altLang="zh-CN" sz="2400" b="1" dirty="0">
                <a:solidFill>
                  <a:srgbClr val="C00000"/>
                </a:solidFill>
              </a:rPr>
              <a:t>openEuler 23.09</a:t>
            </a:r>
            <a:r>
              <a:rPr lang="zh-CN" altLang="en-US" sz="2400" b="1" dirty="0">
                <a:solidFill>
                  <a:srgbClr val="C00000"/>
                </a:solidFill>
              </a:rPr>
              <a:t>创新版本需求及验收</a:t>
            </a:r>
            <a:r>
              <a:rPr lang="en-US" altLang="zh-CN" sz="2400" b="1" dirty="0">
                <a:solidFill>
                  <a:srgbClr val="C00000"/>
                </a:solidFill>
              </a:rPr>
              <a:t>2/5</a:t>
            </a:r>
            <a:endParaRPr lang="zh-CN" altLang="en-US" sz="2399" dirty="0"/>
          </a:p>
        </p:txBody>
      </p:sp>
      <p:sp>
        <p:nvSpPr>
          <p:cNvPr id="8" name="文本框 7">
            <a:extLst>
              <a:ext uri="{FF2B5EF4-FFF2-40B4-BE49-F238E27FC236}">
                <a16:creationId xmlns:a16="http://schemas.microsoft.com/office/drawing/2014/main" id="{C5014761-07C9-42D2-8D51-17CF7E3555CB}"/>
              </a:ext>
            </a:extLst>
          </p:cNvPr>
          <p:cNvSpPr txBox="1"/>
          <p:nvPr/>
        </p:nvSpPr>
        <p:spPr>
          <a:xfrm>
            <a:off x="2219736" y="874072"/>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竞争力特性总结</a:t>
            </a:r>
          </a:p>
        </p:txBody>
      </p:sp>
      <p:sp>
        <p:nvSpPr>
          <p:cNvPr id="55" name="文本框 54">
            <a:extLst>
              <a:ext uri="{FF2B5EF4-FFF2-40B4-BE49-F238E27FC236}">
                <a16:creationId xmlns:a16="http://schemas.microsoft.com/office/drawing/2014/main" id="{C5014761-07C9-42D2-8D51-17CF7E3555CB}"/>
              </a:ext>
            </a:extLst>
          </p:cNvPr>
          <p:cNvSpPr txBox="1"/>
          <p:nvPr/>
        </p:nvSpPr>
        <p:spPr>
          <a:xfrm>
            <a:off x="7678783" y="868875"/>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伙伴特性贡献总结</a:t>
            </a:r>
          </a:p>
        </p:txBody>
      </p:sp>
      <p:graphicFrame>
        <p:nvGraphicFramePr>
          <p:cNvPr id="10" name="表格 9"/>
          <p:cNvGraphicFramePr>
            <a:graphicFrameLocks noGrp="1"/>
          </p:cNvGraphicFramePr>
          <p:nvPr>
            <p:extLst>
              <p:ext uri="{D42A27DB-BD31-4B8C-83A1-F6EECF244321}">
                <p14:modId xmlns:p14="http://schemas.microsoft.com/office/powerpoint/2010/main" val="3760634231"/>
              </p:ext>
            </p:extLst>
          </p:nvPr>
        </p:nvGraphicFramePr>
        <p:xfrm>
          <a:off x="320309" y="504486"/>
          <a:ext cx="11601958" cy="6300567"/>
        </p:xfrm>
        <a:graphic>
          <a:graphicData uri="http://schemas.openxmlformats.org/drawingml/2006/table">
            <a:tbl>
              <a:tblPr/>
              <a:tblGrid>
                <a:gridCol w="334975">
                  <a:extLst>
                    <a:ext uri="{9D8B030D-6E8A-4147-A177-3AD203B41FA5}">
                      <a16:colId xmlns:a16="http://schemas.microsoft.com/office/drawing/2014/main" val="20000"/>
                    </a:ext>
                  </a:extLst>
                </a:gridCol>
                <a:gridCol w="1703643">
                  <a:extLst>
                    <a:ext uri="{9D8B030D-6E8A-4147-A177-3AD203B41FA5}">
                      <a16:colId xmlns:a16="http://schemas.microsoft.com/office/drawing/2014/main" val="20001"/>
                    </a:ext>
                  </a:extLst>
                </a:gridCol>
                <a:gridCol w="2100030">
                  <a:extLst>
                    <a:ext uri="{9D8B030D-6E8A-4147-A177-3AD203B41FA5}">
                      <a16:colId xmlns:a16="http://schemas.microsoft.com/office/drawing/2014/main" val="20002"/>
                    </a:ext>
                  </a:extLst>
                </a:gridCol>
                <a:gridCol w="558465">
                  <a:extLst>
                    <a:ext uri="{9D8B030D-6E8A-4147-A177-3AD203B41FA5}">
                      <a16:colId xmlns:a16="http://schemas.microsoft.com/office/drawing/2014/main" val="20004"/>
                    </a:ext>
                  </a:extLst>
                </a:gridCol>
                <a:gridCol w="786883">
                  <a:extLst>
                    <a:ext uri="{9D8B030D-6E8A-4147-A177-3AD203B41FA5}">
                      <a16:colId xmlns:a16="http://schemas.microsoft.com/office/drawing/2014/main" val="20005"/>
                    </a:ext>
                  </a:extLst>
                </a:gridCol>
                <a:gridCol w="762192">
                  <a:extLst>
                    <a:ext uri="{9D8B030D-6E8A-4147-A177-3AD203B41FA5}">
                      <a16:colId xmlns:a16="http://schemas.microsoft.com/office/drawing/2014/main" val="20006"/>
                    </a:ext>
                  </a:extLst>
                </a:gridCol>
                <a:gridCol w="711200">
                  <a:extLst>
                    <a:ext uri="{9D8B030D-6E8A-4147-A177-3AD203B41FA5}">
                      <a16:colId xmlns:a16="http://schemas.microsoft.com/office/drawing/2014/main" val="20007"/>
                    </a:ext>
                  </a:extLst>
                </a:gridCol>
                <a:gridCol w="4644570">
                  <a:extLst>
                    <a:ext uri="{9D8B030D-6E8A-4147-A177-3AD203B41FA5}">
                      <a16:colId xmlns:a16="http://schemas.microsoft.com/office/drawing/2014/main" val="20003"/>
                    </a:ext>
                  </a:extLst>
                </a:gridCol>
              </a:tblGrid>
              <a:tr h="2292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序号</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组件</a:t>
                      </a:r>
                      <a:r>
                        <a:rPr lang="en-US" altLang="zh-CN" sz="11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特性名称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特性描述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贡献者</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所属</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类别</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质量评估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测试及验收情况</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3563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14</a:t>
                      </a:r>
                      <a:endPar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100" b="0" i="0" u="none" strike="noStrike" dirty="0">
                          <a:solidFill>
                            <a:schemeClr val="tx1"/>
                          </a:solidFill>
                          <a:effectLst/>
                          <a:latin typeface="微软雅黑" panose="020B0503020204020204" pitchFamily="34" charset="-122"/>
                          <a:ea typeface="微软雅黑" panose="020B0503020204020204" pitchFamily="34" charset="-122"/>
                        </a:rPr>
                        <a:t>A-Ops gala</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发布精细化性能</a:t>
                      </a:r>
                      <a:r>
                        <a:rPr lang="en-US" sz="1100" b="0" i="0" u="none" strike="noStrike" dirty="0">
                          <a:solidFill>
                            <a:schemeClr val="tx1"/>
                          </a:solidFill>
                          <a:effectLst/>
                          <a:latin typeface="微软雅黑" panose="020B0503020204020204" pitchFamily="34" charset="-122"/>
                          <a:ea typeface="微软雅黑" panose="020B0503020204020204" pitchFamily="34" charset="-122"/>
                        </a:rPr>
                        <a:t>Profiling</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特性</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解决现有</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Profiling</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能力精度不够、无法抓取容器内堆栈等问题</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共执行</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94</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个用例，</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轮测试，对 </a:t>
                      </a:r>
                      <a:r>
                        <a:rPr lang="en-US" altLang="zh-CN" sz="8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flamegraph</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探针、 </a:t>
                      </a:r>
                      <a:r>
                        <a:rPr lang="en-US" altLang="zh-CN" sz="8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tprofiling</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探针、 </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l7</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探针基本功能进行测试覆盖。共发现问题</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个，均已闭环合入回归通过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563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en-US" altLang="zh-CN"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15</a:t>
                      </a:r>
                      <a:endPar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 </a:t>
                      </a:r>
                      <a:r>
                        <a:rPr lang="en-US" sz="1100" b="0" i="0" u="none" strike="noStrike" dirty="0" err="1">
                          <a:solidFill>
                            <a:schemeClr val="tx1"/>
                          </a:solidFill>
                          <a:effectLst/>
                          <a:latin typeface="微软雅黑" panose="020B0503020204020204" pitchFamily="34" charset="-122"/>
                          <a:ea typeface="微软雅黑" panose="020B0503020204020204" pitchFamily="34" charset="-122"/>
                        </a:rPr>
                        <a:t>utshell</a:t>
                      </a:r>
                      <a:r>
                        <a:rPr lang="en-US" sz="1100" b="0" i="0" u="none" strike="noStrike" dirty="0">
                          <a:solidFill>
                            <a:schemeClr val="tx1"/>
                          </a:solidFill>
                          <a:effectLst/>
                          <a:latin typeface="微软雅黑" panose="020B0503020204020204" pitchFamily="34" charset="-122"/>
                          <a:ea typeface="微软雅黑" panose="020B0503020204020204" pitchFamily="34" charset="-122"/>
                        </a:rPr>
                        <a:t> </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使用</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rust</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语言编写。具有进程控制，作业控制等功能，并兼容</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bash</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统信</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a:t>
                      </a:r>
                      <a:r>
                        <a:rPr lang="en-US" altLang="zh-CN" sz="900" b="0" i="0" u="none" strike="noStrike" dirty="0" err="1">
                          <a:solidFill>
                            <a:schemeClr val="tx1"/>
                          </a:solidFill>
                          <a:effectLst/>
                          <a:latin typeface="微软雅黑" panose="020B0503020204020204" pitchFamily="34" charset="-122"/>
                          <a:ea typeface="微软雅黑" panose="020B0503020204020204" pitchFamily="34" charset="-122"/>
                        </a:rPr>
                        <a:t>utshell</a:t>
                      </a:r>
                      <a:endParaRPr lang="en-US" altLang="zh-CN"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轮测试，共计执行</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80</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个用例。验证可正常执行</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shell</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基础命令，执行未发现问题</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979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16</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 </a:t>
                      </a:r>
                      <a:r>
                        <a:rPr lang="en-US" altLang="zh-CN" sz="1100" b="0" i="0" u="none" strike="noStrike" dirty="0" err="1">
                          <a:solidFill>
                            <a:schemeClr val="tx1"/>
                          </a:solidFill>
                          <a:effectLst/>
                          <a:latin typeface="微软雅黑" panose="020B0503020204020204" pitchFamily="34" charset="-122"/>
                          <a:ea typeface="微软雅黑" panose="020B0503020204020204" pitchFamily="34" charset="-122"/>
                        </a:rPr>
                        <a:t>utsudo</a:t>
                      </a: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 </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使用</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rust</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语言进行重新设计和开发，在功能实现和参数使用等方面完全兼容现有方案</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204" rtl="0" eaLnBrk="1" fontAlgn="ctr" latinLnBrk="0" hangingPunct="1">
                        <a:lnSpc>
                          <a:spcPct val="150000"/>
                        </a:lnSpc>
                        <a:spcBef>
                          <a:spcPts val="0"/>
                        </a:spcBef>
                        <a:spcAft>
                          <a:spcPts val="0"/>
                        </a:spcAft>
                        <a:buClrTx/>
                        <a:buSzTx/>
                        <a:buFontTx/>
                        <a:buNone/>
                        <a:tabLst/>
                        <a:defRPr/>
                      </a:pPr>
                      <a:endParaRPr lang="en-US" altLang="zh-CN" sz="1050" b="0" i="0" u="none" strike="noStrike" dirty="0">
                        <a:solidFill>
                          <a:schemeClr val="tx1"/>
                        </a:solidFill>
                        <a:effectLst/>
                        <a:latin typeface="微软雅黑" panose="020B0503020204020204" pitchFamily="34" charset="-122"/>
                        <a:ea typeface="微软雅黑" panose="020B0503020204020204" pitchFamily="34" charset="-122"/>
                      </a:endParaRPr>
                    </a:p>
                    <a:p>
                      <a:pPr marL="0" marR="0" lvl="0" indent="0" algn="ctr" defTabSz="1187204" rtl="0" eaLnBrk="1" fontAlgn="ctr" latinLnBrk="0" hangingPunct="1">
                        <a:lnSpc>
                          <a:spcPct val="150000"/>
                        </a:lnSpc>
                        <a:spcBef>
                          <a:spcPts val="0"/>
                        </a:spcBef>
                        <a:spcAft>
                          <a:spcPts val="0"/>
                        </a:spcAft>
                        <a:buClrTx/>
                        <a:buSzTx/>
                        <a:buFontTx/>
                        <a:buNone/>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统信</a:t>
                      </a:r>
                    </a:p>
                    <a:p>
                      <a:pPr algn="ctr" fontAlgn="ctr">
                        <a:lnSpc>
                          <a:spcPct val="150000"/>
                        </a:lnSpc>
                      </a:pPr>
                      <a:endParaRPr lang="zh-CN" altLang="en-US"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a:t>
                      </a:r>
                      <a:r>
                        <a:rPr lang="en-US" altLang="zh-CN" sz="900" b="0" i="0" u="none" strike="noStrike" dirty="0" err="1">
                          <a:solidFill>
                            <a:schemeClr val="tx1"/>
                          </a:solidFill>
                          <a:effectLst/>
                          <a:latin typeface="微软雅黑" panose="020B0503020204020204" pitchFamily="34" charset="-122"/>
                          <a:ea typeface="微软雅黑" panose="020B0503020204020204" pitchFamily="34" charset="-122"/>
                        </a:rPr>
                        <a:t>utsudo</a:t>
                      </a:r>
                      <a:endParaRPr lang="en-US" altLang="zh-CN"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轮测试，共计执行</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140</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个用例。验证可正常执行</a:t>
                      </a:r>
                      <a:r>
                        <a:rPr lang="en-US" altLang="zh-CN" sz="8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sudo</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基础命令 。发现问题</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1</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个，均已合入回归通过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19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17</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 </a:t>
                      </a:r>
                      <a:r>
                        <a:rPr lang="en-US" sz="1100" b="0" i="0" u="none" strike="noStrike" dirty="0">
                          <a:solidFill>
                            <a:schemeClr val="tx1"/>
                          </a:solidFill>
                          <a:effectLst/>
                          <a:latin typeface="微软雅黑" panose="020B0503020204020204" pitchFamily="34" charset="-122"/>
                          <a:ea typeface="微软雅黑" panose="020B0503020204020204" pitchFamily="34" charset="-122"/>
                        </a:rPr>
                        <a:t>migration-tools </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图形化的迁移工具</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204" rtl="0" eaLnBrk="1" fontAlgn="ctr" latinLnBrk="0" hangingPunct="1">
                        <a:lnSpc>
                          <a:spcPct val="150000"/>
                        </a:lnSpc>
                        <a:spcBef>
                          <a:spcPts val="0"/>
                        </a:spcBef>
                        <a:spcAft>
                          <a:spcPts val="0"/>
                        </a:spcAft>
                        <a:buClrTx/>
                        <a:buSzTx/>
                        <a:buFontTx/>
                        <a:buNone/>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统信</a:t>
                      </a:r>
                    </a:p>
                    <a:p>
                      <a:pPr algn="ctr" fontAlgn="ctr">
                        <a:lnSpc>
                          <a:spcPct val="150000"/>
                        </a:lnSpc>
                      </a:pPr>
                      <a:endParaRPr lang="zh-CN" altLang="en-US"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sig-migration-tools</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轮测试，共计执行</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30</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个用例。重点验证迁移</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centos7</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系列到</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openEuler</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，发现问题</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个，均已合入回归通过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66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18</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DDE</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组件更新支持服务器场景优化</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DDE</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升级，支持服务器场景优化</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204" rtl="0" eaLnBrk="1" fontAlgn="ctr" latinLnBrk="0" hangingPunct="1">
                        <a:lnSpc>
                          <a:spcPct val="150000"/>
                        </a:lnSpc>
                        <a:spcBef>
                          <a:spcPts val="0"/>
                        </a:spcBef>
                        <a:spcAft>
                          <a:spcPts val="0"/>
                        </a:spcAft>
                        <a:buClrTx/>
                        <a:buSzTx/>
                        <a:buFontTx/>
                        <a:buNone/>
                        <a:tabLst/>
                        <a:defRPr/>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统信</a:t>
                      </a:r>
                    </a:p>
                    <a:p>
                      <a:pPr algn="ctr" fontAlgn="ctr">
                        <a:lnSpc>
                          <a:spcPct val="150000"/>
                        </a:lnSpc>
                      </a:pPr>
                      <a:endParaRPr lang="zh-CN" altLang="en-US" sz="105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sig-DDE</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00000"/>
                        </a:lnSpc>
                        <a:spcBef>
                          <a:spcPts val="0"/>
                        </a:spcBef>
                        <a:spcAft>
                          <a:spcPts val="0"/>
                        </a:spcAft>
                        <a:buClrTx/>
                        <a:buSzTx/>
                        <a:buFontTx/>
                        <a:buNone/>
                        <a:tabLst/>
                        <a:defRPr/>
                      </a:pP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DDE </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特性总共进行</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4</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轮测试，共执行用例</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343</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条，主要覆盖了基础组件、预装应用核心功能、新增特性基础功能以及基本</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UI</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测试。 发现问题</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8</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个，均已合入回归完成。</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563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19</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a:t>
                      </a: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i3</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相关软件包发布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在</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openEuler</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中使用</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i3wm</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作为窗口管理器，让</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openEuler</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支持平铺式风格的桌面</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a:t>
                      </a:r>
                      <a:r>
                        <a:rPr lang="en-US" altLang="zh-CN" sz="900" b="0" i="0" u="none" strike="noStrike" dirty="0" err="1">
                          <a:solidFill>
                            <a:schemeClr val="tx1"/>
                          </a:solidFill>
                          <a:effectLst/>
                          <a:latin typeface="微软雅黑" panose="020B0503020204020204" pitchFamily="34" charset="-122"/>
                          <a:ea typeface="微软雅黑" panose="020B0503020204020204" pitchFamily="34" charset="-122"/>
                        </a:rPr>
                        <a:t>epol</a:t>
                      </a:r>
                      <a:endParaRPr lang="en-US" altLang="zh-CN"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轮测试，覆盖了安装，卸载，基本功能测试，扩展功能测试，发现问题</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个，已合入回归完成。</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563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20</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100" b="0" i="0" u="none" strike="noStrike" dirty="0" err="1">
                          <a:solidFill>
                            <a:schemeClr val="tx1"/>
                          </a:solidFill>
                          <a:effectLst/>
                          <a:latin typeface="微软雅黑" panose="020B0503020204020204" pitchFamily="34" charset="-122"/>
                          <a:ea typeface="微软雅黑" panose="020B0503020204020204" pitchFamily="34" charset="-122"/>
                        </a:rPr>
                        <a:t>Aops</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支持配置溯源功能</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对配置文件进行统一管理，对配置文件的异常修改能提供审计信息。</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软通</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共计执行</a:t>
                      </a: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rPr>
                        <a:t>167</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个用例，主要覆盖了特性的功能测试、接口测试、异常应用场景测试等，发现问题</a:t>
                      </a: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rPr>
                        <a:t>6</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个，已合入回归完成。</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563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21</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a:t>
                      </a:r>
                      <a:r>
                        <a:rPr lang="en-US" sz="1100" b="0" i="0" u="none" strike="noStrike" dirty="0">
                          <a:solidFill>
                            <a:schemeClr val="tx1"/>
                          </a:solidFill>
                          <a:effectLst/>
                          <a:latin typeface="微软雅黑" panose="020B0503020204020204" pitchFamily="34" charset="-122"/>
                          <a:ea typeface="微软雅黑" panose="020B0503020204020204" pitchFamily="34" charset="-122"/>
                        </a:rPr>
                        <a:t>RISC-V</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架构</a:t>
                      </a:r>
                      <a:r>
                        <a:rPr lang="en-US" sz="1100" b="0" i="0" u="none" strike="noStrike" dirty="0">
                          <a:solidFill>
                            <a:schemeClr val="tx1"/>
                          </a:solidFill>
                          <a:effectLst/>
                          <a:latin typeface="微软雅黑" panose="020B0503020204020204" pitchFamily="34" charset="-122"/>
                          <a:ea typeface="微软雅黑" panose="020B0503020204020204" pitchFamily="34" charset="-122"/>
                        </a:rPr>
                        <a:t>QEMU</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镜像</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发布</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RISC-V</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架构</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QEMU</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镜像，镜像发布主要覆盖</a:t>
                      </a:r>
                      <a:r>
                        <a:rPr lang="en-US" altLang="zh-CN" sz="800" b="0" i="0" u="none" strike="noStrike" dirty="0" err="1">
                          <a:solidFill>
                            <a:schemeClr val="tx1"/>
                          </a:solidFill>
                          <a:effectLst/>
                          <a:latin typeface="微软雅黑" panose="020B0503020204020204" pitchFamily="34" charset="-122"/>
                          <a:ea typeface="微软雅黑" panose="020B0503020204020204" pitchFamily="34" charset="-122"/>
                        </a:rPr>
                        <a:t>baseos</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范围软件包</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软件所</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sig-RISC-V</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5</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轮测试，对镜像内核、编译器进行</a:t>
                      </a:r>
                      <a:r>
                        <a:rPr lang="en-US" altLang="zh-CN" sz="800" b="0" i="0" u="none" strike="noStrike" dirty="0" err="1">
                          <a:solidFill>
                            <a:schemeClr val="tx1"/>
                          </a:solidFill>
                          <a:effectLst/>
                          <a:latin typeface="微软雅黑" panose="020B0503020204020204" pitchFamily="34" charset="-122"/>
                          <a:ea typeface="微软雅黑" panose="020B0503020204020204" pitchFamily="34" charset="-122"/>
                        </a:rPr>
                        <a:t>mugen</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800" b="0" i="0" u="none" strike="noStrike" dirty="0" err="1">
                          <a:solidFill>
                            <a:schemeClr val="tx1"/>
                          </a:solidFill>
                          <a:effectLst/>
                          <a:latin typeface="微软雅黑" panose="020B0503020204020204" pitchFamily="34" charset="-122"/>
                          <a:ea typeface="微软雅黑" panose="020B0503020204020204" pitchFamily="34" charset="-122"/>
                        </a:rPr>
                        <a:t>ltp</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trinity</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等功能测试，以及性能、</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LTP</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长稳等</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DFX</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测试。共发现问题 </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93 </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个，有效问题 </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5 </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个，无效问题 </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88 </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个。问题均已闭环合入</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3563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22</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a:t>
                      </a:r>
                      <a:r>
                        <a:rPr lang="en-US" sz="1100" b="0" i="0" u="none" strike="noStrike" dirty="0" err="1">
                          <a:solidFill>
                            <a:schemeClr val="tx1"/>
                          </a:solidFill>
                          <a:effectLst/>
                          <a:latin typeface="微软雅黑" panose="020B0503020204020204" pitchFamily="34" charset="-122"/>
                          <a:ea typeface="微软雅黑" panose="020B0503020204020204" pitchFamily="34" charset="-122"/>
                        </a:rPr>
                        <a:t>CTinspector</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基于</a:t>
                      </a:r>
                      <a:r>
                        <a:rPr lang="en-US" altLang="zh-CN" sz="800" b="0" i="0" u="none" strike="noStrike" dirty="0" err="1">
                          <a:solidFill>
                            <a:schemeClr val="tx1"/>
                          </a:solidFill>
                          <a:effectLst/>
                          <a:latin typeface="微软雅黑" panose="020B0503020204020204" pitchFamily="34" charset="-122"/>
                          <a:ea typeface="微软雅黑" panose="020B0503020204020204" pitchFamily="34" charset="-122"/>
                        </a:rPr>
                        <a:t>ebpf</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技术的网络流量监测与分析，能够快速定位网络性能瓶颈</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电信</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dirty="0" err="1">
                          <a:solidFill>
                            <a:schemeClr val="tx1"/>
                          </a:solidFill>
                          <a:effectLst/>
                          <a:latin typeface="微软雅黑" panose="020B0503020204020204" pitchFamily="34" charset="-122"/>
                          <a:ea typeface="微软雅黑" panose="020B0503020204020204" pitchFamily="34" charset="-122"/>
                        </a:rPr>
                        <a:t>ebpf</a:t>
                      </a:r>
                      <a:r>
                        <a:rPr lang="en-US" altLang="zh-CN" sz="900" b="0" i="0" u="none" strike="noStrike" dirty="0">
                          <a:solidFill>
                            <a:schemeClr val="tx1"/>
                          </a:solidFill>
                          <a:effectLst/>
                          <a:latin typeface="微软雅黑" panose="020B0503020204020204" pitchFamily="34" charset="-122"/>
                          <a:ea typeface="微软雅黑" panose="020B0503020204020204" pitchFamily="34" charset="-122"/>
                        </a:rPr>
                        <a:t>-sig</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00FF"/>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共完成了一轮基本功能测试</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一轮场景</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一轮回归测试；</a:t>
                      </a:r>
                      <a:r>
                        <a:rPr lang="zh-CN" altLang="en-US" sz="800" b="0" i="0" u="none" strike="noStrike" dirty="0">
                          <a:solidFill>
                            <a:srgbClr val="002FA7"/>
                          </a:solidFill>
                          <a:effectLst/>
                          <a:latin typeface="微软雅黑" panose="020B0503020204020204" pitchFamily="34" charset="-122"/>
                          <a:ea typeface="微软雅黑" panose="020B0503020204020204" pitchFamily="34" charset="-122"/>
                        </a:rPr>
                        <a:t>共</a:t>
                      </a:r>
                      <a:r>
                        <a:rPr lang="en-US" altLang="zh-CN" sz="800" b="0" i="0" u="none" strike="noStrike" dirty="0">
                          <a:solidFill>
                            <a:srgbClr val="002FA7"/>
                          </a:solidFill>
                          <a:effectLst/>
                          <a:latin typeface="微软雅黑" panose="020B0503020204020204" pitchFamily="34" charset="-122"/>
                          <a:ea typeface="微软雅黑" panose="020B0503020204020204" pitchFamily="34" charset="-122"/>
                        </a:rPr>
                        <a:t>7</a:t>
                      </a:r>
                      <a:r>
                        <a:rPr lang="zh-CN" altLang="en-US" sz="800" b="0" i="0" u="none" strike="noStrike" dirty="0">
                          <a:solidFill>
                            <a:srgbClr val="002FA7"/>
                          </a:solidFill>
                          <a:effectLst/>
                          <a:latin typeface="微软雅黑" panose="020B0503020204020204" pitchFamily="34" charset="-122"/>
                          <a:ea typeface="微软雅黑" panose="020B0503020204020204" pitchFamily="34" charset="-122"/>
                        </a:rPr>
                        <a:t>个用例</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，包括</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5</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个基本功能测试用例和一个场景用例和长稳用例。共发现问题 </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0 </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个；用例较少，</a:t>
                      </a:r>
                      <a:r>
                        <a:rPr lang="zh-CN" altLang="en-US" sz="800" b="0" i="0" u="none" strike="noStrike" dirty="0">
                          <a:solidFill>
                            <a:srgbClr val="FF0000"/>
                          </a:solidFill>
                          <a:effectLst/>
                          <a:latin typeface="微软雅黑" panose="020B0503020204020204" pitchFamily="34" charset="-122"/>
                          <a:ea typeface="微软雅黑" panose="020B0503020204020204" pitchFamily="34" charset="-122"/>
                        </a:rPr>
                        <a:t>存在质量风险（低）</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5326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23</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a:t>
                      </a:r>
                      <a:r>
                        <a:rPr lang="en-US" altLang="zh-CN" sz="1100" b="0" i="0" u="none" strike="noStrike" dirty="0" err="1">
                          <a:solidFill>
                            <a:schemeClr val="tx1"/>
                          </a:solidFill>
                          <a:effectLst/>
                          <a:latin typeface="微软雅黑" panose="020B0503020204020204" pitchFamily="34" charset="-122"/>
                          <a:ea typeface="微软雅黑" panose="020B0503020204020204" pitchFamily="34" charset="-122"/>
                        </a:rPr>
                        <a:t>PilotGo</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插件式运维管理平台</a:t>
                      </a:r>
                      <a:r>
                        <a:rPr lang="en-US" altLang="zh-CN" sz="8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PilotGo</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及其两个插件</a:t>
                      </a:r>
                      <a:r>
                        <a:rPr lang="en-US" altLang="zh-CN" sz="8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grafana</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8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prometheus</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在</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openEuler-23.09</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版本发布</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麒麟</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endPar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轮测试，覆盖功能测试，包括概览、用户、角色、配置库、日志、批次、机器特性、插件八大模块，以及可靠性、长稳测试共计执行</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47</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个测试用例，发现问题均已闭环合入回归通过</a:t>
                      </a:r>
                      <a:endParaRPr lang="en-US" altLang="zh-CN"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400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24</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CPDS</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支持对容器</a:t>
                      </a: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TOP</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故障、亚健康检测的监测与识别</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实现容器故障监测，异常检测与实时诊断，容器集群故障快速定位。</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凝思</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9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CloudNative</a:t>
                      </a:r>
                      <a:endPar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轮测试，共执行</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62</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个用例，主要覆盖了节点、容器故障检测的功能测试，共发现问题</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58</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个，均已合入回归完成。</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400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25</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增加</a:t>
                      </a:r>
                      <a:r>
                        <a:rPr lang="en-US" sz="1100" b="0" i="0" u="none" strike="noStrike" dirty="0">
                          <a:solidFill>
                            <a:schemeClr val="tx1"/>
                          </a:solidFill>
                          <a:effectLst/>
                          <a:latin typeface="微软雅黑" panose="020B0503020204020204" pitchFamily="34" charset="-122"/>
                          <a:ea typeface="微软雅黑" panose="020B0503020204020204" pitchFamily="34" charset="-122"/>
                        </a:rPr>
                        <a:t>CVE-ease</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项目发布</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CVE</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信息的管理平台，搜集、订阅、查询等功能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电信</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Infrastructure-sig</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00FF"/>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共完成了一轮基本功能测试</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一轮场景测试</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一轮回归测试；</a:t>
                      </a:r>
                      <a:r>
                        <a:rPr lang="zh-CN" altLang="en-US" sz="800" b="0" i="0" u="none" strike="noStrike" dirty="0">
                          <a:solidFill>
                            <a:srgbClr val="002FA7"/>
                          </a:solidFill>
                          <a:effectLst/>
                          <a:latin typeface="微软雅黑" panose="020B0503020204020204" pitchFamily="34" charset="-122"/>
                          <a:ea typeface="微软雅黑" panose="020B0503020204020204" pitchFamily="34" charset="-122"/>
                        </a:rPr>
                        <a:t>共</a:t>
                      </a:r>
                      <a:r>
                        <a:rPr lang="en-US" altLang="zh-CN" sz="800" b="0" i="0" u="none" strike="noStrike" dirty="0">
                          <a:solidFill>
                            <a:srgbClr val="002FA7"/>
                          </a:solidFill>
                          <a:effectLst/>
                          <a:latin typeface="微软雅黑" panose="020B0503020204020204" pitchFamily="34" charset="-122"/>
                          <a:ea typeface="微软雅黑" panose="020B0503020204020204" pitchFamily="34" charset="-122"/>
                        </a:rPr>
                        <a:t>9</a:t>
                      </a:r>
                      <a:r>
                        <a:rPr lang="zh-CN" altLang="en-US" sz="800" b="0" i="0" u="none" strike="noStrike" dirty="0">
                          <a:solidFill>
                            <a:srgbClr val="002FA7"/>
                          </a:solidFill>
                          <a:effectLst/>
                          <a:latin typeface="微软雅黑" panose="020B0503020204020204" pitchFamily="34" charset="-122"/>
                          <a:ea typeface="微软雅黑" panose="020B0503020204020204" pitchFamily="34" charset="-122"/>
                        </a:rPr>
                        <a:t>个用例</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，包括</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个基本功能测试用例，</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个场景用例，</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个压力测试用例。共发现服务问题 </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3 </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a:t>
                      </a:r>
                      <a:r>
                        <a:rPr lang="en-US" altLang="zh-CN" sz="8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800" b="0" i="0" u="none" strike="noStrike" dirty="0">
                          <a:solidFill>
                            <a:schemeClr val="tx1"/>
                          </a:solidFill>
                          <a:effectLst/>
                          <a:latin typeface="微软雅黑" panose="020B0503020204020204" pitchFamily="34" charset="-122"/>
                          <a:ea typeface="微软雅黑" panose="020B0503020204020204" pitchFamily="34" charset="-122"/>
                        </a:rPr>
                        <a:t>个问题已修复合入，回归通过；用例较少，</a:t>
                      </a:r>
                      <a:r>
                        <a:rPr lang="zh-CN" altLang="en-US" sz="800" b="0" i="0" u="none" strike="noStrike" dirty="0">
                          <a:solidFill>
                            <a:srgbClr val="FF0000"/>
                          </a:solidFill>
                          <a:effectLst/>
                          <a:latin typeface="微软雅黑" panose="020B0503020204020204" pitchFamily="34" charset="-122"/>
                          <a:ea typeface="微软雅黑" panose="020B0503020204020204" pitchFamily="34" charset="-122"/>
                        </a:rPr>
                        <a:t>存在质量风险（低）</a:t>
                      </a:r>
                      <a:endParaRPr lang="zh-CN" altLang="en-US" sz="8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3"/>
                  </a:ext>
                </a:extLst>
              </a:tr>
              <a:tr h="2972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26</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继承特性回合</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历史继承特性合入</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6.4</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内核版本并做验证</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endPar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相关</a:t>
                      </a: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zh-CN" altLang="en-US"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组</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除</a:t>
                      </a:r>
                      <a:r>
                        <a:rPr lang="en-US" altLang="zh-CN" sz="800" b="0" i="0" u="none" strike="noStrike" dirty="0" err="1">
                          <a:solidFill>
                            <a:srgbClr val="000000"/>
                          </a:solidFill>
                          <a:effectLst/>
                          <a:latin typeface="微软雅黑" panose="020B0503020204020204" pitchFamily="34" charset="-122"/>
                          <a:ea typeface="微软雅黑" panose="020B0503020204020204" pitchFamily="34" charset="-122"/>
                        </a:rPr>
                        <a:t>syscare</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800" b="0" i="0" u="none" strike="noStrike" dirty="0" err="1">
                          <a:solidFill>
                            <a:srgbClr val="000000"/>
                          </a:solidFill>
                          <a:effectLst/>
                          <a:latin typeface="微软雅黑" panose="020B0503020204020204" pitchFamily="34" charset="-122"/>
                          <a:ea typeface="微软雅黑" panose="020B0503020204020204" pitchFamily="34" charset="-122"/>
                        </a:rPr>
                        <a:t>aops</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外，其他特性测试均通过，质量良好</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332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050" b="0" i="0" u="none" strike="noStrike" dirty="0">
                          <a:solidFill>
                            <a:schemeClr val="tx1"/>
                          </a:solidFill>
                          <a:effectLst/>
                          <a:latin typeface="微软雅黑" panose="020B0503020204020204" pitchFamily="34" charset="-122"/>
                          <a:ea typeface="微软雅黑" panose="020B0503020204020204" pitchFamily="34" charset="-122"/>
                        </a:rPr>
                        <a:t>27</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altLang="zh-CN" sz="1100" b="0" i="0" u="none" strike="noStrike" dirty="0">
                          <a:solidFill>
                            <a:schemeClr val="tx1"/>
                          </a:solidFill>
                          <a:effectLst/>
                          <a:latin typeface="微软雅黑" panose="020B0503020204020204" pitchFamily="34" charset="-122"/>
                          <a:ea typeface="微软雅黑" panose="020B0503020204020204" pitchFamily="34" charset="-122"/>
                        </a:rPr>
                        <a:t>openEuler-22.03-SP2</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继承需求回合（内核）</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内核关键特性合入</a:t>
                      </a:r>
                      <a:r>
                        <a:rPr lang="en-US" altLang="zh-CN"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6.4</a:t>
                      </a:r>
                      <a:r>
                        <a:rPr lang="zh-CN" altLang="en-US" sz="800" b="0" i="0" u="none" strike="noStrike" kern="1200" dirty="0">
                          <a:solidFill>
                            <a:schemeClr val="tx1"/>
                          </a:solidFill>
                          <a:effectLst/>
                          <a:latin typeface="微软雅黑" panose="020B0503020204020204" pitchFamily="34" charset="-122"/>
                          <a:ea typeface="微软雅黑" panose="020B0503020204020204" pitchFamily="34" charset="-122"/>
                          <a:cs typeface="+mn-cs"/>
                        </a:rPr>
                        <a:t>版本上并做验证</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05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900" b="0" i="0" u="none" strike="noStrike" kern="1200" dirty="0">
                          <a:solidFill>
                            <a:schemeClr val="tx1"/>
                          </a:solidFill>
                          <a:effectLst/>
                          <a:latin typeface="微软雅黑" panose="020B0503020204020204" pitchFamily="34" charset="-122"/>
                          <a:ea typeface="微软雅黑" panose="020B0503020204020204" pitchFamily="34" charset="-122"/>
                          <a:cs typeface="+mn-cs"/>
                        </a:rPr>
                        <a:t>kernel</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204" rtl="0" eaLnBrk="1" fontAlgn="ctr" latinLnBrk="0" hangingPunct="1">
                        <a:lnSpc>
                          <a:spcPct val="150000"/>
                        </a:lnSpc>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新增</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回合完成，共计执行用例</a:t>
                      </a: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rPr>
                        <a:t>4000+,</a:t>
                      </a:r>
                      <a:r>
                        <a:rPr lang="zh-CN" altLang="en-US" sz="800" b="0" i="0" u="none" strike="noStrike" dirty="0">
                          <a:solidFill>
                            <a:srgbClr val="000000"/>
                          </a:solidFill>
                          <a:effectLst/>
                          <a:latin typeface="微软雅黑" panose="020B0503020204020204" pitchFamily="34" charset="-122"/>
                          <a:ea typeface="微软雅黑" panose="020B0503020204020204" pitchFamily="34" charset="-122"/>
                        </a:rPr>
                        <a:t>发现问题均已闭环合入，回归通过</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bl>
          </a:graphicData>
        </a:graphic>
      </p:graphicFrame>
      <p:sp>
        <p:nvSpPr>
          <p:cNvPr id="9" name="矩形 8">
            <a:extLst>
              <a:ext uri="{FF2B5EF4-FFF2-40B4-BE49-F238E27FC236}">
                <a16:creationId xmlns:a16="http://schemas.microsoft.com/office/drawing/2014/main" id="{776EE8B6-1543-4AD0-8EBA-0F28BD706023}"/>
              </a:ext>
            </a:extLst>
          </p:cNvPr>
          <p:cNvSpPr/>
          <p:nvPr/>
        </p:nvSpPr>
        <p:spPr>
          <a:xfrm>
            <a:off x="7678783" y="187513"/>
            <a:ext cx="39380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C9900"/>
              </a:buClr>
              <a:buSzTx/>
              <a:buFontTx/>
              <a:buNone/>
              <a:tabLst/>
              <a:defRPr/>
            </a:pPr>
            <a:r>
              <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C00000"/>
                </a:solidFill>
                <a:latin typeface="微软雅黑" panose="020B0503020204020204" pitchFamily="34" charset="-122"/>
                <a:ea typeface="微软雅黑" panose="020B0503020204020204" pitchFamily="34" charset="-122"/>
              </a:rPr>
              <a:t> </a:t>
            </a:r>
            <a:r>
              <a:rPr lang="en-US" altLang="zh-CN" sz="1000" dirty="0">
                <a:solidFill>
                  <a:srgbClr val="C00000"/>
                </a:solidFill>
                <a:latin typeface="微软雅黑" panose="020B0503020204020204" pitchFamily="34" charset="-122"/>
                <a:ea typeface="微软雅黑" panose="020B0503020204020204" pitchFamily="34" charset="-122"/>
              </a:rPr>
              <a:t>go with high risk</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rPr>
              <a:t>go with low risk </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 </a:t>
            </a:r>
            <a:r>
              <a:rPr kumimoji="0" lang="en-US" altLang="zh-CN"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go    </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no go</a:t>
            </a:r>
            <a:endPar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98668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120892" y="-49815"/>
            <a:ext cx="10752512" cy="782434"/>
          </a:xfrm>
        </p:spPr>
        <p:txBody>
          <a:bodyPr/>
          <a:lstStyle/>
          <a:p>
            <a:r>
              <a:rPr lang="en-US" altLang="zh-CN" sz="2400" b="1" dirty="0">
                <a:solidFill>
                  <a:srgbClr val="C00000"/>
                </a:solidFill>
              </a:rPr>
              <a:t>openEuler 23.09</a:t>
            </a:r>
            <a:r>
              <a:rPr lang="zh-CN" altLang="en-US" sz="2400" b="1" dirty="0">
                <a:solidFill>
                  <a:srgbClr val="C00000"/>
                </a:solidFill>
              </a:rPr>
              <a:t>创新版本需求及验收</a:t>
            </a:r>
            <a:r>
              <a:rPr lang="en-US" altLang="zh-CN" sz="2400" b="1" dirty="0">
                <a:solidFill>
                  <a:srgbClr val="C00000"/>
                </a:solidFill>
              </a:rPr>
              <a:t>3/5</a:t>
            </a:r>
            <a:endParaRPr lang="zh-CN" altLang="en-US" sz="2399" dirty="0"/>
          </a:p>
        </p:txBody>
      </p:sp>
      <p:sp>
        <p:nvSpPr>
          <p:cNvPr id="8" name="文本框 7">
            <a:extLst>
              <a:ext uri="{FF2B5EF4-FFF2-40B4-BE49-F238E27FC236}">
                <a16:creationId xmlns:a16="http://schemas.microsoft.com/office/drawing/2014/main" id="{C5014761-07C9-42D2-8D51-17CF7E3555CB}"/>
              </a:ext>
            </a:extLst>
          </p:cNvPr>
          <p:cNvSpPr txBox="1"/>
          <p:nvPr/>
        </p:nvSpPr>
        <p:spPr>
          <a:xfrm>
            <a:off x="2219736" y="874072"/>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竞争力特性总结</a:t>
            </a:r>
          </a:p>
        </p:txBody>
      </p:sp>
      <p:sp>
        <p:nvSpPr>
          <p:cNvPr id="55" name="文本框 54">
            <a:extLst>
              <a:ext uri="{FF2B5EF4-FFF2-40B4-BE49-F238E27FC236}">
                <a16:creationId xmlns:a16="http://schemas.microsoft.com/office/drawing/2014/main" id="{C5014761-07C9-42D2-8D51-17CF7E3555CB}"/>
              </a:ext>
            </a:extLst>
          </p:cNvPr>
          <p:cNvSpPr txBox="1"/>
          <p:nvPr/>
        </p:nvSpPr>
        <p:spPr>
          <a:xfrm>
            <a:off x="7678783" y="868875"/>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伙伴特性贡献总结</a:t>
            </a:r>
          </a:p>
        </p:txBody>
      </p:sp>
      <p:graphicFrame>
        <p:nvGraphicFramePr>
          <p:cNvPr id="9" name="表格 8">
            <a:extLst>
              <a:ext uri="{FF2B5EF4-FFF2-40B4-BE49-F238E27FC236}">
                <a16:creationId xmlns:a16="http://schemas.microsoft.com/office/drawing/2014/main" id="{A6DEC93C-E957-4792-B9B2-1A1B4B040F6C}"/>
              </a:ext>
            </a:extLst>
          </p:cNvPr>
          <p:cNvGraphicFramePr>
            <a:graphicFrameLocks noGrp="1"/>
          </p:cNvGraphicFramePr>
          <p:nvPr>
            <p:extLst>
              <p:ext uri="{D42A27DB-BD31-4B8C-83A1-F6EECF244321}">
                <p14:modId xmlns:p14="http://schemas.microsoft.com/office/powerpoint/2010/main" val="3999788322"/>
              </p:ext>
            </p:extLst>
          </p:nvPr>
        </p:nvGraphicFramePr>
        <p:xfrm>
          <a:off x="120892" y="627831"/>
          <a:ext cx="11962783" cy="6021733"/>
        </p:xfrm>
        <a:graphic>
          <a:graphicData uri="http://schemas.openxmlformats.org/drawingml/2006/table">
            <a:tbl>
              <a:tblPr/>
              <a:tblGrid>
                <a:gridCol w="464060">
                  <a:extLst>
                    <a:ext uri="{9D8B030D-6E8A-4147-A177-3AD203B41FA5}">
                      <a16:colId xmlns:a16="http://schemas.microsoft.com/office/drawing/2014/main" val="20000"/>
                    </a:ext>
                  </a:extLst>
                </a:gridCol>
                <a:gridCol w="1353615">
                  <a:extLst>
                    <a:ext uri="{9D8B030D-6E8A-4147-A177-3AD203B41FA5}">
                      <a16:colId xmlns:a16="http://schemas.microsoft.com/office/drawing/2014/main" val="20001"/>
                    </a:ext>
                  </a:extLst>
                </a:gridCol>
                <a:gridCol w="4016960">
                  <a:extLst>
                    <a:ext uri="{9D8B030D-6E8A-4147-A177-3AD203B41FA5}">
                      <a16:colId xmlns:a16="http://schemas.microsoft.com/office/drawing/2014/main" val="20004"/>
                    </a:ext>
                  </a:extLst>
                </a:gridCol>
                <a:gridCol w="523235">
                  <a:extLst>
                    <a:ext uri="{9D8B030D-6E8A-4147-A177-3AD203B41FA5}">
                      <a16:colId xmlns:a16="http://schemas.microsoft.com/office/drawing/2014/main" val="20002"/>
                    </a:ext>
                  </a:extLst>
                </a:gridCol>
                <a:gridCol w="993913">
                  <a:extLst>
                    <a:ext uri="{9D8B030D-6E8A-4147-A177-3AD203B41FA5}">
                      <a16:colId xmlns:a16="http://schemas.microsoft.com/office/drawing/2014/main" val="20005"/>
                    </a:ext>
                  </a:extLst>
                </a:gridCol>
                <a:gridCol w="594876">
                  <a:extLst>
                    <a:ext uri="{9D8B030D-6E8A-4147-A177-3AD203B41FA5}">
                      <a16:colId xmlns:a16="http://schemas.microsoft.com/office/drawing/2014/main" val="20006"/>
                    </a:ext>
                  </a:extLst>
                </a:gridCol>
                <a:gridCol w="648856">
                  <a:extLst>
                    <a:ext uri="{9D8B030D-6E8A-4147-A177-3AD203B41FA5}">
                      <a16:colId xmlns:a16="http://schemas.microsoft.com/office/drawing/2014/main" val="20007"/>
                    </a:ext>
                  </a:extLst>
                </a:gridCol>
                <a:gridCol w="3367268">
                  <a:extLst>
                    <a:ext uri="{9D8B030D-6E8A-4147-A177-3AD203B41FA5}">
                      <a16:colId xmlns:a16="http://schemas.microsoft.com/office/drawing/2014/main" val="20003"/>
                    </a:ext>
                  </a:extLst>
                </a:gridCol>
              </a:tblGrid>
              <a:tr h="1129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序号</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组件</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特性名称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特性描述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贡献者</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所属</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类别</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质量评估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测试及验收情况</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306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AOPS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智能运维（冷热补丁管理）</a:t>
                      </a:r>
                      <a:endPar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AOPS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智能运维冷热补丁管理相关特性合入</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6.4</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内核版本</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00FF"/>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204"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继承已有测试能力，共有用例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1270</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 重点关注在</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6.4</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新版本内核可用，测试发现问题</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06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2</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GCC</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编译器</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10.3</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历史特性，支持</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PGO kernel</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特性迁移到</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GCC12.3</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等功能</a:t>
                      </a:r>
                    </a:p>
                  </a:txBody>
                  <a:tcPr marL="82550" marR="82550" marT="38100" marB="3810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Sig-Compiler </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共对</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gcc</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完成开源功能测试套</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deja</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、继承用例和开源</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fuzz</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测试套</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csmith</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jfuzz</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的全量覆盖，发现</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3</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个问题已修复，组件整体质量良好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07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3</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A-Tune</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继承历史特性，业务场景自动优化、参数自动调优等，智能决策和自动调优功能</a:t>
                      </a:r>
                    </a:p>
                  </a:txBody>
                  <a:tcPr marL="82550" marR="82550" marT="38100" marB="3810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atune</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共有用例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123</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个，完成特性查询负载类型、分析负载类型并自优化、自调优以及模型训练输入数据集的训练等功能用例全量测试，并从高压力负载和长时间运行两个方面进行验证，测试通过，质量良好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306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4</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secGear</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机密计算统一开发框架</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继承历史特性，面向计算产业的机密计算安全应用开发套件，提供开发工具、通用安全组件等功能</a:t>
                      </a:r>
                    </a:p>
                  </a:txBody>
                  <a:tcP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sig-confidential-computing</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继承已有测试用例共</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100+</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，测试通过，特性质量良好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06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5</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secCryto</a:t>
                      </a: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全栈国密</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继承历史特性，提供国密算法库、证书、安全传输协议等密码服务支持 等</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sig-confidential-computing</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035" rtl="0" eaLnBrk="1" fontAlgn="auto"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继承已有测试用例共</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30+</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，测试通过，特性质量良好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960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6</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Gazelle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轻量级用户态协议栈</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323"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继承历史特性，基于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DPDK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和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LWIP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开发的轻量级用户态协议栈，在满足高性能的同时，具备良好的通用性和易用性等</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sig-high-performance-network</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共有用例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62</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条，主要覆盖了功能测试、接口测试、兼容性测试、可靠性测试以及长稳测试。测试通过，无遗留问题，质量良好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06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7</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A-Ops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智能运维</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323"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继承历史特性，基于操作系统维度的故障运维平台，提供从数据采集，健康巡检，故障诊断，故障修复的到智能运维解决方案</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继承历史特性用例，覆盖继承特性基本功能、可靠性、性能等场景。测试通过，组件整体质量良好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586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8</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etmem</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内存分级扩展</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继承历史特性，通过内存的自动调度，让热数据集中在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DRAM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高速内存区中运行，把冷数据放置到慢速介质中，从而达成内存可用量的扩大或业务性能的提升。</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sig-Storage</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共有用例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90</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条，覆盖范围包括特性的功能、可靠性，安全和性能。测试通过，组件整体质量良好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813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9</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KubeOS</a:t>
                      </a: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容器操作系统</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继承历史特性，面向云原生场景的容器操作系统，通过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Kubernetes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统一纳管容器和节点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OS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，提供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API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运维化、原子化、轻量安全的云原生场景下集群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OS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的运维方案。</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CloudNative</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035" rtl="0" eaLnBrk="1" fontAlgn="auto" latinLnBrk="0" hangingPunct="1">
                        <a:lnSpc>
                          <a:spcPct val="10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共有</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73</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个用例，主要覆盖</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kbimg.sh</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裁剪脚本测试，包括物理机、虚拟机、容器镜像三种裁剪方式，覆盖功能测试、异常参数测试、可靠性测试、安全测试；</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os</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-agent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升级测试，覆盖功能测试、异常配置测试，包括</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X86</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和</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ARM</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的虚拟机、物理机升级回退，包括</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disk</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方式和</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docker</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镜像方式的升级回退，包括</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http</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协议、</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https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协议单</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双向认证，包括跨内核版本升级回退。测试通过，特性质量良好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0" name="矩形 9">
            <a:extLst>
              <a:ext uri="{FF2B5EF4-FFF2-40B4-BE49-F238E27FC236}">
                <a16:creationId xmlns:a16="http://schemas.microsoft.com/office/drawing/2014/main" id="{BAEE27B0-AFA5-45C9-B3A1-F6AFBCCB8678}"/>
              </a:ext>
            </a:extLst>
          </p:cNvPr>
          <p:cNvSpPr/>
          <p:nvPr/>
        </p:nvSpPr>
        <p:spPr>
          <a:xfrm>
            <a:off x="7678783" y="232625"/>
            <a:ext cx="39380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C9900"/>
              </a:buClr>
              <a:buSzTx/>
              <a:buFontTx/>
              <a:buNone/>
              <a:tabLst/>
              <a:defRPr/>
            </a:pPr>
            <a:r>
              <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C00000"/>
                </a:solidFill>
                <a:latin typeface="微软雅黑" panose="020B0503020204020204" pitchFamily="34" charset="-122"/>
                <a:ea typeface="微软雅黑" panose="020B0503020204020204" pitchFamily="34" charset="-122"/>
              </a:rPr>
              <a:t> </a:t>
            </a:r>
            <a:r>
              <a:rPr lang="en-US" altLang="zh-CN" sz="1000" dirty="0">
                <a:solidFill>
                  <a:srgbClr val="C00000"/>
                </a:solidFill>
                <a:latin typeface="微软雅黑" panose="020B0503020204020204" pitchFamily="34" charset="-122"/>
                <a:ea typeface="微软雅黑" panose="020B0503020204020204" pitchFamily="34" charset="-122"/>
              </a:rPr>
              <a:t>go with high risk</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rPr>
              <a:t>go with low risk </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 </a:t>
            </a:r>
            <a:r>
              <a:rPr kumimoji="0" lang="en-US" altLang="zh-CN"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go    </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no go</a:t>
            </a:r>
            <a:endPar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2393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120892" y="-49815"/>
            <a:ext cx="10752512" cy="782434"/>
          </a:xfrm>
        </p:spPr>
        <p:txBody>
          <a:bodyPr/>
          <a:lstStyle/>
          <a:p>
            <a:r>
              <a:rPr lang="en-US" altLang="zh-CN" sz="2400" b="1" dirty="0">
                <a:solidFill>
                  <a:srgbClr val="C00000"/>
                </a:solidFill>
              </a:rPr>
              <a:t>openEuler 23.09</a:t>
            </a:r>
            <a:r>
              <a:rPr lang="zh-CN" altLang="en-US" sz="2400" b="1" dirty="0">
                <a:solidFill>
                  <a:srgbClr val="C00000"/>
                </a:solidFill>
              </a:rPr>
              <a:t>创新版本需求及验收</a:t>
            </a:r>
            <a:r>
              <a:rPr lang="en-US" altLang="zh-CN" sz="2400" b="1" dirty="0">
                <a:solidFill>
                  <a:srgbClr val="C00000"/>
                </a:solidFill>
              </a:rPr>
              <a:t>4/5</a:t>
            </a:r>
            <a:endParaRPr lang="zh-CN" altLang="en-US" sz="2399" dirty="0"/>
          </a:p>
        </p:txBody>
      </p:sp>
      <p:sp>
        <p:nvSpPr>
          <p:cNvPr id="8" name="文本框 7">
            <a:extLst>
              <a:ext uri="{FF2B5EF4-FFF2-40B4-BE49-F238E27FC236}">
                <a16:creationId xmlns:a16="http://schemas.microsoft.com/office/drawing/2014/main" id="{C5014761-07C9-42D2-8D51-17CF7E3555CB}"/>
              </a:ext>
            </a:extLst>
          </p:cNvPr>
          <p:cNvSpPr txBox="1"/>
          <p:nvPr/>
        </p:nvSpPr>
        <p:spPr>
          <a:xfrm>
            <a:off x="2219736" y="874072"/>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竞争力特性总结</a:t>
            </a:r>
          </a:p>
        </p:txBody>
      </p:sp>
      <p:sp>
        <p:nvSpPr>
          <p:cNvPr id="55" name="文本框 54">
            <a:extLst>
              <a:ext uri="{FF2B5EF4-FFF2-40B4-BE49-F238E27FC236}">
                <a16:creationId xmlns:a16="http://schemas.microsoft.com/office/drawing/2014/main" id="{C5014761-07C9-42D2-8D51-17CF7E3555CB}"/>
              </a:ext>
            </a:extLst>
          </p:cNvPr>
          <p:cNvSpPr txBox="1"/>
          <p:nvPr/>
        </p:nvSpPr>
        <p:spPr>
          <a:xfrm>
            <a:off x="7678783" y="868875"/>
            <a:ext cx="1988296" cy="175995"/>
          </a:xfrm>
          <a:prstGeom prst="rect">
            <a:avLst/>
          </a:prstGeom>
          <a:noFill/>
        </p:spPr>
        <p:txBody>
          <a:bodyPr wrap="square" rtlCol="0" anchor="t" anchorCtr="0">
            <a:noAutofit/>
          </a:bodyPr>
          <a:lstStyle/>
          <a:p>
            <a:pPr marL="285664" marR="0" lvl="0" indent="-285664" algn="ctr" defTabSz="9137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399"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伙伴特性贡献总结</a:t>
            </a:r>
          </a:p>
        </p:txBody>
      </p:sp>
      <p:graphicFrame>
        <p:nvGraphicFramePr>
          <p:cNvPr id="9" name="表格 8">
            <a:extLst>
              <a:ext uri="{FF2B5EF4-FFF2-40B4-BE49-F238E27FC236}">
                <a16:creationId xmlns:a16="http://schemas.microsoft.com/office/drawing/2014/main" id="{A6DEC93C-E957-4792-B9B2-1A1B4B040F6C}"/>
              </a:ext>
            </a:extLst>
          </p:cNvPr>
          <p:cNvGraphicFramePr>
            <a:graphicFrameLocks noGrp="1"/>
          </p:cNvGraphicFramePr>
          <p:nvPr>
            <p:extLst>
              <p:ext uri="{D42A27DB-BD31-4B8C-83A1-F6EECF244321}">
                <p14:modId xmlns:p14="http://schemas.microsoft.com/office/powerpoint/2010/main" val="328884269"/>
              </p:ext>
            </p:extLst>
          </p:nvPr>
        </p:nvGraphicFramePr>
        <p:xfrm>
          <a:off x="0" y="627831"/>
          <a:ext cx="11962783" cy="6258646"/>
        </p:xfrm>
        <a:graphic>
          <a:graphicData uri="http://schemas.openxmlformats.org/drawingml/2006/table">
            <a:tbl>
              <a:tblPr/>
              <a:tblGrid>
                <a:gridCol w="464060">
                  <a:extLst>
                    <a:ext uri="{9D8B030D-6E8A-4147-A177-3AD203B41FA5}">
                      <a16:colId xmlns:a16="http://schemas.microsoft.com/office/drawing/2014/main" val="20000"/>
                    </a:ext>
                  </a:extLst>
                </a:gridCol>
                <a:gridCol w="1409274">
                  <a:extLst>
                    <a:ext uri="{9D8B030D-6E8A-4147-A177-3AD203B41FA5}">
                      <a16:colId xmlns:a16="http://schemas.microsoft.com/office/drawing/2014/main" val="20001"/>
                    </a:ext>
                  </a:extLst>
                </a:gridCol>
                <a:gridCol w="3832529">
                  <a:extLst>
                    <a:ext uri="{9D8B030D-6E8A-4147-A177-3AD203B41FA5}">
                      <a16:colId xmlns:a16="http://schemas.microsoft.com/office/drawing/2014/main" val="20004"/>
                    </a:ext>
                  </a:extLst>
                </a:gridCol>
                <a:gridCol w="803082">
                  <a:extLst>
                    <a:ext uri="{9D8B030D-6E8A-4147-A177-3AD203B41FA5}">
                      <a16:colId xmlns:a16="http://schemas.microsoft.com/office/drawing/2014/main" val="20002"/>
                    </a:ext>
                  </a:extLst>
                </a:gridCol>
                <a:gridCol w="667909">
                  <a:extLst>
                    <a:ext uri="{9D8B030D-6E8A-4147-A177-3AD203B41FA5}">
                      <a16:colId xmlns:a16="http://schemas.microsoft.com/office/drawing/2014/main" val="20005"/>
                    </a:ext>
                  </a:extLst>
                </a:gridCol>
                <a:gridCol w="620202">
                  <a:extLst>
                    <a:ext uri="{9D8B030D-6E8A-4147-A177-3AD203B41FA5}">
                      <a16:colId xmlns:a16="http://schemas.microsoft.com/office/drawing/2014/main" val="20006"/>
                    </a:ext>
                  </a:extLst>
                </a:gridCol>
                <a:gridCol w="644056">
                  <a:extLst>
                    <a:ext uri="{9D8B030D-6E8A-4147-A177-3AD203B41FA5}">
                      <a16:colId xmlns:a16="http://schemas.microsoft.com/office/drawing/2014/main" val="20007"/>
                    </a:ext>
                  </a:extLst>
                </a:gridCol>
                <a:gridCol w="3521671">
                  <a:extLst>
                    <a:ext uri="{9D8B030D-6E8A-4147-A177-3AD203B41FA5}">
                      <a16:colId xmlns:a16="http://schemas.microsoft.com/office/drawing/2014/main" val="20003"/>
                    </a:ext>
                  </a:extLst>
                </a:gridCol>
              </a:tblGrid>
              <a:tr h="1911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序号</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组件</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特性名称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特性描述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贡献者</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所属</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类别</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质量评估</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测试及验收情况</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1D5A92"/>
                    </a:solidFill>
                  </a:tcPr>
                </a:tc>
                <a:extLst>
                  <a:ext uri="{0D108BD9-81ED-4DB2-BD59-A6C34878D82A}">
                    <a16:rowId xmlns:a16="http://schemas.microsoft.com/office/drawing/2014/main" val="10000"/>
                  </a:ext>
                </a:extLst>
              </a:tr>
              <a:tr h="5321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10</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SysCare</a:t>
                      </a: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系统热服务</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继承历史特性，提供统一热补丁、快速重启等能力，包含应用热补丁、动态库热补丁、内核热补丁以及系统快速重启能力，集成了内核热升级能力</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sig-ops</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187204" rtl="0" eaLnBrk="1" fontAlgn="ctr" latinLnBrk="0" hangingPunct="1">
                        <a:lnSpc>
                          <a:spcPct val="150000"/>
                        </a:lnSpc>
                      </a:pPr>
                      <a:r>
                        <a:rPr lang="zh-CN" altLang="en-US" sz="1100" dirty="0">
                          <a:solidFill>
                            <a:srgbClr val="0000FF"/>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继承已有测试用例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64</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条，覆盖基本功能、可靠性、性能等场景。有兼容性问题，</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仅覆盖基础功能测试</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u="none" strike="noStrike" kern="1200" dirty="0">
                          <a:solidFill>
                            <a:srgbClr val="0000FF"/>
                          </a:solidFill>
                          <a:effectLst/>
                          <a:latin typeface="微软雅黑" panose="020B0503020204020204" pitchFamily="34" charset="-122"/>
                          <a:ea typeface="微软雅黑" panose="020B0503020204020204" pitchFamily="34" charset="-122"/>
                          <a:cs typeface="+mn-cs"/>
                        </a:rPr>
                        <a:t>存在质量风险，补充测试已完成，风险由高降为低</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5399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11</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虚拟化</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qemu</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stratovirt</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323"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继承历史特性，面向云数据中心的企业级虚拟化平台，实现了一套架构统一支持虚拟机、容器、</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Serverless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三种场景等</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virt</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继承已有测试能力，覆盖虚拟化组件</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qemu&amp;stratovirt</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的基本功能、可靠性、稳定性及场景测试，使用开源的测试套</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tp-libvirt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和</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tp-qemu</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开展各类测试，测试通过，整体质量良好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5321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12</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HybridSched</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虚拟化混合调度</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323"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继承历史特性，虚拟机混部全栈解决方案，包括增强的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OpenStack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集群调度能力、全新单机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QoS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管理组件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Skylark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以及内核态基础资源隔离能力。</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华为</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virt</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测试主要包括基础场景测试、可靠性测试。主要测试高低混部场景下</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skylark</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进行隔离和控制的基础能力。测试通过，组件整体质量良好）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5321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13</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Rubik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容器混部引擎</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继承历史特性，自适应单机算力调优和服务质量保障的容器混部引擎，通过对资源进行合理调度与隔离，在保障关键业务服务质量的前提下实现节点资源利用率提升等</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CloudNative</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继承已有测试用例共</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17</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个，继承需求已经验证，组件整体质量良好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274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14</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iSulad</a:t>
                      </a: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轻量级容器引擎</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继承历史特性，由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C/C++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编写实现的轻量级容器引擎。</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CloudNative</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继承已有测试用例共</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70</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条，存在</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top</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命令不可用，版本已知</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6"/>
                  </a:ext>
                </a:extLst>
              </a:tr>
              <a:tr h="4054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15</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eggo</a:t>
                      </a: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K8s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集群部署解决方案</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继承历史特性，解决大规模生产环境 </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K8S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集群自动化部署问题、部署流程跟踪等</a:t>
                      </a:r>
                    </a:p>
                  </a:txBody>
                  <a:tcPr marL="82550" marR="82550" marT="38100" marB="3810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323" rtl="0" eaLnBrk="1" fontAlgn="ctr" latinLnBrk="0" hangingPunct="1">
                        <a:lnSpc>
                          <a:spcPct val="150000"/>
                        </a:lnSpc>
                        <a:spcBef>
                          <a:spcPts val="0"/>
                        </a:spcBef>
                        <a:spcAft>
                          <a:spcPts val="0"/>
                        </a:spcAft>
                        <a:buClrTx/>
                        <a:buSzTx/>
                        <a:buFontTx/>
                        <a:buNone/>
                        <a:tabLst/>
                        <a:defRPr/>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CloudNative</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用例共</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18</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条，覆盖</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eggo</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提供的对</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K8S</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集群的部署、销毁、节点加入及删除的功能，质量良好（继承需求已经验证，组件整体质量良好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8089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lnSpc>
                          <a:spcPct val="150000"/>
                        </a:lnSpc>
                      </a:pPr>
                      <a:r>
                        <a:rPr lang="en-US" altLang="zh-CN" sz="1100" b="0" i="0" u="none" strike="noStrike" dirty="0">
                          <a:solidFill>
                            <a:srgbClr val="333333"/>
                          </a:solidFill>
                          <a:effectLst/>
                          <a:latin typeface="微软雅黑" panose="020B0503020204020204" pitchFamily="34" charset="-122"/>
                          <a:ea typeface="微软雅黑" panose="020B0503020204020204" pitchFamily="34" charset="-122"/>
                        </a:rPr>
                        <a:t>16</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309" rtl="0" eaLnBrk="1" fontAlgn="ctr" latinLnBrk="0" hangingPunct="1">
                        <a:lnSpc>
                          <a:spcPct val="150000"/>
                        </a:lnSpc>
                      </a:pPr>
                      <a:r>
                        <a:rPr lang="en-US"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Kmesh</a:t>
                      </a:r>
                      <a:r>
                        <a:rPr 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高性能服务治理框架</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继承历史特性，一种高性能服务网格数据面软件，基于可编程内核，将流量治理逻辑从代理程序下沉到操作系统，实现流量路径多跳变为一跳，大幅提升服务网格下应用访问性能。</a:t>
                      </a:r>
                    </a:p>
                  </a:txBody>
                  <a:tcPr marL="82550" marR="82550" marT="38100" marB="3810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187323" rtl="0" eaLnBrk="1" fontAlgn="ctr" latinLnBrk="0" hangingPunct="1">
                        <a:lnSpc>
                          <a:spcPct val="150000"/>
                        </a:lnSpc>
                        <a:spcBef>
                          <a:spcPts val="0"/>
                        </a:spcBef>
                        <a:spcAft>
                          <a:spcPts val="0"/>
                        </a:spcAft>
                        <a:buClrTx/>
                        <a:buSzTx/>
                        <a:buFontTx/>
                        <a:buNone/>
                        <a:tabLst/>
                        <a:defRPr/>
                      </a:pP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华为</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sig-high-performance-network</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rPr>
                        <a:t>继承</a:t>
                      </a: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09" rtl="0" eaLnBrk="1" fontAlgn="ctr" latinLnBrk="0" hangingPunct="1">
                        <a:lnSpc>
                          <a:spcPct val="150000"/>
                        </a:lnSpc>
                        <a:spcBef>
                          <a:spcPts val="0"/>
                        </a:spcBef>
                        <a:spcAft>
                          <a:spcPts val="0"/>
                        </a:spcAft>
                        <a:buClrTx/>
                        <a:buSzTx/>
                        <a:buFontTx/>
                        <a:buNone/>
                        <a:tabLst/>
                        <a:defRPr/>
                      </a:pPr>
                      <a:r>
                        <a:rPr lang="zh-CN" altLang="en-US" sz="1100" dirty="0">
                          <a:solidFill>
                            <a:srgbClr val="00BC55"/>
                          </a:solidFill>
                          <a:latin typeface="微软雅黑" panose="020B0503020204020204" pitchFamily="34" charset="-122"/>
                          <a:ea typeface="微软雅黑" panose="020B0503020204020204" pitchFamily="34" charset="-122"/>
                        </a:rPr>
                        <a:t>█</a:t>
                      </a:r>
                      <a:endParaRPr lang="zh-CN" altLang="en-US" sz="1100" b="0" i="0" u="none" strike="noStrike" kern="1200" dirty="0">
                        <a:solidFill>
                          <a:srgbClr val="00B050"/>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309" rtl="0" eaLnBrk="1" fontAlgn="ctr" latinLnBrk="0" hangingPunct="1">
                        <a:lnSpc>
                          <a:spcPct val="150000"/>
                        </a:lnSpc>
                        <a:spcBef>
                          <a:spcPts val="0"/>
                        </a:spcBef>
                        <a:spcAft>
                          <a:spcPts val="0"/>
                        </a:spcAft>
                        <a:buClrTx/>
                        <a:buSzTx/>
                        <a:buFontTx/>
                        <a:buNone/>
                        <a:tabLst/>
                        <a:defRPr/>
                      </a:pP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覆盖配置自定义，业务软件保留</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删除、多业务软件混合的原地升级功能，覆盖故障注入，升级终端等异常场景的可靠性以及回滚功能；覆盖升级套件的前端功能测试；</a:t>
                      </a:r>
                      <a:r>
                        <a:rPr lang="en-US" altLang="zh-CN" sz="11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Kmesh</a:t>
                      </a:r>
                      <a:r>
                        <a:rPr lang="zh-CN"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的性能是</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envoy</a:t>
                      </a:r>
                      <a:r>
                        <a:rPr lang="zh-CN"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的</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8~11</a:t>
                      </a:r>
                      <a:r>
                        <a:rPr lang="zh-CN"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倍，符合性能提升</a:t>
                      </a:r>
                      <a:r>
                        <a:rPr lang="en-US"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5</a:t>
                      </a:r>
                      <a:r>
                        <a:rPr lang="zh-CN" altLang="zh-CN"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倍的预期</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，发现的问题均已闭环。测试通过，组件整体质量良好</a:t>
                      </a:r>
                    </a:p>
                  </a:txBody>
                  <a:tcPr marL="3814" marR="3814" marT="3814" marB="0" anchor="ctr">
                    <a:lnL w="12700" cap="flat" cmpd="sng" algn="ctr">
                      <a:solidFill>
                        <a:srgbClr val="EBEBEB">
                          <a:lumMod val="90000"/>
                        </a:srgbClr>
                      </a:solidFill>
                      <a:prstDash val="solid"/>
                      <a:round/>
                      <a:headEnd type="none" w="med" len="med"/>
                      <a:tailEnd type="none" w="med" len="med"/>
                    </a:lnL>
                    <a:lnR w="12700" cap="flat" cmpd="sng" algn="ctr">
                      <a:solidFill>
                        <a:srgbClr val="EBEBEB">
                          <a:lumMod val="90000"/>
                        </a:srgbClr>
                      </a:solidFill>
                      <a:prstDash val="solid"/>
                      <a:round/>
                      <a:headEnd type="none" w="med" len="med"/>
                      <a:tailEnd type="none" w="med" len="med"/>
                    </a:lnR>
                    <a:lnT w="12700" cap="flat" cmpd="sng" algn="ctr">
                      <a:solidFill>
                        <a:srgbClr val="EBEBEB">
                          <a:lumMod val="90000"/>
                        </a:srgbClr>
                      </a:solidFill>
                      <a:prstDash val="solid"/>
                      <a:round/>
                      <a:headEnd type="none" w="med" len="med"/>
                      <a:tailEnd type="none" w="med" len="med"/>
                    </a:lnT>
                    <a:lnB w="12700" cap="flat" cmpd="sng" algn="ctr">
                      <a:solidFill>
                        <a:srgbClr val="EBEBEB">
                          <a:lumMod val="9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bl>
          </a:graphicData>
        </a:graphic>
      </p:graphicFrame>
      <p:sp>
        <p:nvSpPr>
          <p:cNvPr id="12" name="矩形 11">
            <a:extLst>
              <a:ext uri="{FF2B5EF4-FFF2-40B4-BE49-F238E27FC236}">
                <a16:creationId xmlns:a16="http://schemas.microsoft.com/office/drawing/2014/main" id="{1A195451-193D-4DEF-907D-C19F82C6CACA}"/>
              </a:ext>
            </a:extLst>
          </p:cNvPr>
          <p:cNvSpPr/>
          <p:nvPr/>
        </p:nvSpPr>
        <p:spPr>
          <a:xfrm>
            <a:off x="7678783" y="232625"/>
            <a:ext cx="39380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C9900"/>
              </a:buClr>
              <a:buSzTx/>
              <a:buFontTx/>
              <a:buNone/>
              <a:tabLst/>
              <a:defRPr/>
            </a:pPr>
            <a:r>
              <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C00000"/>
                </a:solidFill>
                <a:latin typeface="微软雅黑" panose="020B0503020204020204" pitchFamily="34" charset="-122"/>
                <a:ea typeface="微软雅黑" panose="020B0503020204020204" pitchFamily="34" charset="-122"/>
              </a:rPr>
              <a:t> </a:t>
            </a:r>
            <a:r>
              <a:rPr lang="en-US" altLang="zh-CN" sz="1000" dirty="0">
                <a:solidFill>
                  <a:srgbClr val="C00000"/>
                </a:solidFill>
                <a:latin typeface="微软雅黑" panose="020B0503020204020204" pitchFamily="34" charset="-122"/>
                <a:ea typeface="微软雅黑" panose="020B0503020204020204" pitchFamily="34" charset="-122"/>
              </a:rPr>
              <a:t>go with high risk</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rPr>
              <a:t>go with low risk </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 </a:t>
            </a:r>
            <a:r>
              <a:rPr kumimoji="0" lang="en-US" altLang="zh-CN"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go    </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no go</a:t>
            </a:r>
            <a:endPar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70444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37112" y="282173"/>
            <a:ext cx="10255309" cy="332270"/>
          </a:xfrm>
          <a:prstGeom prst="rect">
            <a:avLst/>
          </a:prstGeom>
        </p:spPr>
        <p:txBody>
          <a:bodyPr vert="horz" lIns="91440" tIns="45720" rIns="91440" bIns="45720" rtlCol="0" anchor="ctr">
            <a:normAutofit fontScale="85000" lnSpcReduction="20000"/>
          </a:bodyPr>
          <a:lstStyle>
            <a:lvl1pPr>
              <a:lnSpc>
                <a:spcPct val="90000"/>
              </a:lnSpc>
              <a:spcBef>
                <a:spcPct val="0"/>
              </a:spcBef>
              <a:buNone/>
              <a:defRPr sz="2400" b="1">
                <a:solidFill>
                  <a:srgbClr val="C00000"/>
                </a:solidFill>
                <a:latin typeface="微软雅黑" panose="020B0503020204020204" pitchFamily="34" charset="-122"/>
                <a:ea typeface="微软雅黑" panose="020B0503020204020204" pitchFamily="34" charset="-122"/>
                <a:cs typeface="+mj-cs"/>
              </a:defRPr>
            </a:lvl1pPr>
            <a:lvl2pPr algn="l" defTabSz="871855" rtl="0" eaLnBrk="0" fontAlgn="base" hangingPunct="0">
              <a:spcBef>
                <a:spcPct val="0"/>
              </a:spcBef>
              <a:spcAft>
                <a:spcPct val="0"/>
              </a:spcAft>
              <a:defRPr sz="2800" b="1">
                <a:solidFill>
                  <a:srgbClr val="990000"/>
                </a:solidFill>
                <a:latin typeface="Arial" panose="020B0604020202020204" pitchFamily="34" charset="0"/>
                <a:ea typeface="宋体" panose="02010600030101010101" pitchFamily="2" charset="-122"/>
              </a:defRPr>
            </a:lvl2pPr>
            <a:lvl3pPr algn="l" defTabSz="871855" rtl="0" eaLnBrk="0" fontAlgn="base" hangingPunct="0">
              <a:spcBef>
                <a:spcPct val="0"/>
              </a:spcBef>
              <a:spcAft>
                <a:spcPct val="0"/>
              </a:spcAft>
              <a:defRPr sz="2800" b="1">
                <a:solidFill>
                  <a:srgbClr val="990000"/>
                </a:solidFill>
                <a:latin typeface="Arial" panose="020B0604020202020204" pitchFamily="34" charset="0"/>
                <a:ea typeface="宋体" panose="02010600030101010101" pitchFamily="2" charset="-122"/>
              </a:defRPr>
            </a:lvl3pPr>
            <a:lvl4pPr algn="l" defTabSz="871855" rtl="0" eaLnBrk="0" fontAlgn="base" hangingPunct="0">
              <a:spcBef>
                <a:spcPct val="0"/>
              </a:spcBef>
              <a:spcAft>
                <a:spcPct val="0"/>
              </a:spcAft>
              <a:defRPr sz="2800" b="1">
                <a:solidFill>
                  <a:srgbClr val="990000"/>
                </a:solidFill>
                <a:latin typeface="Arial" panose="020B0604020202020204" pitchFamily="34" charset="0"/>
                <a:ea typeface="宋体" panose="02010600030101010101" pitchFamily="2" charset="-122"/>
              </a:defRPr>
            </a:lvl4pPr>
            <a:lvl5pPr algn="l" defTabSz="871855" rtl="0" eaLnBrk="0" fontAlgn="base" hangingPunct="0">
              <a:spcBef>
                <a:spcPct val="0"/>
              </a:spcBef>
              <a:spcAft>
                <a:spcPct val="0"/>
              </a:spcAft>
              <a:defRPr sz="2800" b="1">
                <a:solidFill>
                  <a:srgbClr val="990000"/>
                </a:solidFill>
                <a:latin typeface="Arial" panose="020B0604020202020204" pitchFamily="34" charset="0"/>
                <a:ea typeface="宋体" panose="02010600030101010101" pitchFamily="2" charset="-122"/>
              </a:defRPr>
            </a:lvl5pPr>
            <a:lvl6pPr marL="456565" algn="l" defTabSz="871855" rtl="0" fontAlgn="base">
              <a:spcBef>
                <a:spcPct val="0"/>
              </a:spcBef>
              <a:spcAft>
                <a:spcPct val="0"/>
              </a:spcAft>
              <a:defRPr sz="2800" b="1">
                <a:solidFill>
                  <a:srgbClr val="990000"/>
                </a:solidFill>
                <a:latin typeface="Arial" panose="020B0604020202020204" pitchFamily="34" charset="0"/>
                <a:ea typeface="宋体" panose="02010600030101010101" pitchFamily="2" charset="-122"/>
              </a:defRPr>
            </a:lvl6pPr>
            <a:lvl7pPr marL="913130" algn="l" defTabSz="871855" rtl="0" fontAlgn="base">
              <a:spcBef>
                <a:spcPct val="0"/>
              </a:spcBef>
              <a:spcAft>
                <a:spcPct val="0"/>
              </a:spcAft>
              <a:defRPr sz="2800" b="1">
                <a:solidFill>
                  <a:srgbClr val="990000"/>
                </a:solidFill>
                <a:latin typeface="Arial" panose="020B0604020202020204" pitchFamily="34" charset="0"/>
                <a:ea typeface="宋体" panose="02010600030101010101" pitchFamily="2" charset="-122"/>
              </a:defRPr>
            </a:lvl7pPr>
            <a:lvl8pPr marL="1369695" algn="l" defTabSz="871855" rtl="0" fontAlgn="base">
              <a:spcBef>
                <a:spcPct val="0"/>
              </a:spcBef>
              <a:spcAft>
                <a:spcPct val="0"/>
              </a:spcAft>
              <a:defRPr sz="2800" b="1">
                <a:solidFill>
                  <a:srgbClr val="990000"/>
                </a:solidFill>
                <a:latin typeface="Arial" panose="020B0604020202020204" pitchFamily="34" charset="0"/>
                <a:ea typeface="宋体" panose="02010600030101010101" pitchFamily="2" charset="-122"/>
              </a:defRPr>
            </a:lvl8pPr>
            <a:lvl9pPr marL="1826260" algn="l" defTabSz="871855" rtl="0" fontAlgn="base">
              <a:spcBef>
                <a:spcPct val="0"/>
              </a:spcBef>
              <a:spcAft>
                <a:spcPct val="0"/>
              </a:spcAft>
              <a:defRPr sz="2800" b="1">
                <a:solidFill>
                  <a:srgbClr val="990000"/>
                </a:solidFill>
                <a:latin typeface="Arial" panose="020B0604020202020204" pitchFamily="34" charset="0"/>
                <a:ea typeface="宋体" panose="02010600030101010101" pitchFamily="2" charset="-122"/>
              </a:defRPr>
            </a:lvl9pPr>
          </a:lstStyle>
          <a:p>
            <a:r>
              <a:rPr lang="en-US" altLang="zh-CN" dirty="0"/>
              <a:t>openEuler 23.09</a:t>
            </a:r>
            <a:r>
              <a:rPr lang="zh-CN" altLang="en-US" dirty="0"/>
              <a:t>创新版本需求及验收</a:t>
            </a:r>
            <a:r>
              <a:rPr lang="en-US" altLang="zh-CN" dirty="0"/>
              <a:t>5/5</a:t>
            </a:r>
            <a:endParaRPr lang="zh-CN" altLang="en-US" dirty="0"/>
          </a:p>
        </p:txBody>
      </p:sp>
      <p:graphicFrame>
        <p:nvGraphicFramePr>
          <p:cNvPr id="5" name="表格 4">
            <a:extLst>
              <a:ext uri="{FF2B5EF4-FFF2-40B4-BE49-F238E27FC236}">
                <a16:creationId xmlns:a16="http://schemas.microsoft.com/office/drawing/2014/main" id="{980A975B-D108-4D45-BD23-6BE5D1B4C70C}"/>
              </a:ext>
            </a:extLst>
          </p:cNvPr>
          <p:cNvGraphicFramePr>
            <a:graphicFrameLocks noGrp="1"/>
          </p:cNvGraphicFramePr>
          <p:nvPr>
            <p:custDataLst>
              <p:tags r:id="rId1"/>
            </p:custDataLst>
            <p:extLst>
              <p:ext uri="{D42A27DB-BD31-4B8C-83A1-F6EECF244321}">
                <p14:modId xmlns:p14="http://schemas.microsoft.com/office/powerpoint/2010/main" val="3238715063"/>
              </p:ext>
            </p:extLst>
          </p:nvPr>
        </p:nvGraphicFramePr>
        <p:xfrm>
          <a:off x="165735" y="670558"/>
          <a:ext cx="11844655" cy="5961384"/>
        </p:xfrm>
        <a:graphic>
          <a:graphicData uri="http://schemas.openxmlformats.org/drawingml/2006/table">
            <a:tbl>
              <a:tblPr/>
              <a:tblGrid>
                <a:gridCol w="497840">
                  <a:extLst>
                    <a:ext uri="{9D8B030D-6E8A-4147-A177-3AD203B41FA5}">
                      <a16:colId xmlns:a16="http://schemas.microsoft.com/office/drawing/2014/main" val="20000"/>
                    </a:ext>
                  </a:extLst>
                </a:gridCol>
                <a:gridCol w="1816735">
                  <a:extLst>
                    <a:ext uri="{9D8B030D-6E8A-4147-A177-3AD203B41FA5}">
                      <a16:colId xmlns:a16="http://schemas.microsoft.com/office/drawing/2014/main" val="20001"/>
                    </a:ext>
                  </a:extLst>
                </a:gridCol>
                <a:gridCol w="358902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746125">
                  <a:extLst>
                    <a:ext uri="{9D8B030D-6E8A-4147-A177-3AD203B41FA5}">
                      <a16:colId xmlns:a16="http://schemas.microsoft.com/office/drawing/2014/main" val="20005"/>
                    </a:ext>
                  </a:extLst>
                </a:gridCol>
                <a:gridCol w="3836035">
                  <a:extLst>
                    <a:ext uri="{9D8B030D-6E8A-4147-A177-3AD203B41FA5}">
                      <a16:colId xmlns:a16="http://schemas.microsoft.com/office/drawing/2014/main" val="20006"/>
                    </a:ext>
                  </a:extLst>
                </a:gridCol>
              </a:tblGrid>
              <a:tr h="284567">
                <a:tc>
                  <a:txBody>
                    <a:bodyPr/>
                    <a:lstStyle/>
                    <a:p>
                      <a:pPr algn="ctr" fontAlgn="ct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序号</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tc>
                  <a:txBody>
                    <a:bodyPr/>
                    <a:lstStyle/>
                    <a:p>
                      <a:pPr algn="ctr" fontAlgn="ct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组件</a:t>
                      </a:r>
                      <a:r>
                        <a:rPr lang="en-US" altLang="zh-CN" sz="1200" b="1" i="0" u="none" strike="noStrike" dirty="0">
                          <a:solidFill>
                            <a:schemeClr val="tx2"/>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特性名称</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tc>
                  <a:txBody>
                    <a:bodyPr/>
                    <a:lstStyle/>
                    <a:p>
                      <a:pPr algn="ctr" fontAlgn="ctr">
                        <a:buNone/>
                      </a:pP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特性描述</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tc>
                  <a:txBody>
                    <a:bodyPr/>
                    <a:lstStyle/>
                    <a:p>
                      <a:pPr algn="ctr" fontAlgn="ctr">
                        <a:buNone/>
                      </a:pP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贡献者</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tc>
                  <a:txBody>
                    <a:bodyPr/>
                    <a:lstStyle/>
                    <a:p>
                      <a:pPr algn="ctr" fontAlgn="ctr">
                        <a:buNone/>
                      </a:pP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类别</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tc>
                  <a:txBody>
                    <a:bodyPr/>
                    <a:lstStyle/>
                    <a:p>
                      <a:pPr algn="ctr" fontAlgn="ct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质量评估</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tc>
                  <a:txBody>
                    <a:bodyPr/>
                    <a:lstStyle/>
                    <a:p>
                      <a:pPr algn="ctr" fontAlgn="ctr"/>
                      <a:r>
                        <a:rPr lang="zh-CN" altLang="en-US" sz="1200" b="1" i="0" u="none" strike="noStrike" dirty="0">
                          <a:solidFill>
                            <a:schemeClr val="tx2"/>
                          </a:solidFill>
                          <a:effectLst/>
                          <a:latin typeface="微软雅黑" panose="020B0503020204020204" pitchFamily="34" charset="-122"/>
                          <a:ea typeface="微软雅黑" panose="020B0503020204020204" pitchFamily="34" charset="-122"/>
                        </a:rPr>
                        <a:t>备注</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D5A92"/>
                    </a:solidFill>
                  </a:tcPr>
                </a:tc>
                <a:extLst>
                  <a:ext uri="{0D108BD9-81ED-4DB2-BD59-A6C34878D82A}">
                    <a16:rowId xmlns:a16="http://schemas.microsoft.com/office/drawing/2014/main" val="10000"/>
                  </a:ext>
                </a:extLst>
              </a:tr>
              <a:tr h="277304">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en-US" altLang="zh-CN" sz="11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11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QoS</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调度</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在离线混部CPU QoS隔离增强, 支持多核CPU QoS负载均衡，进一步降低离线业务QoS干扰</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华为</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lang="zh-CN" altLang="en-US" sz="11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lang="zh-CN" altLang="en-US" sz="11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共</a:t>
                      </a:r>
                      <a:r>
                        <a:rPr lang="en-US" altLang="zh-CN" sz="7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700" b="0" i="0" u="none" strike="noStrike"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18个，其中新增0个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lang="zh-CN" altLang="en-US" sz="700" b="0" i="0" u="none" strike="noStrike"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337386">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潮汐</a:t>
                      </a: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affinity</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（动态绑核）</a:t>
                      </a:r>
                      <a:endPar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感知业务负载动态调整业务CPU亲和性，当业务负载低时使用prefered cpus处理，增强资源的局部性</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8个，其中新增0个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 2</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轮测试</a:t>
                      </a:r>
                      <a:r>
                        <a:rPr lang="zh-CN" altLang="en-US" sz="700" dirty="0">
                          <a:effectLst/>
                          <a:latin typeface="微软雅黑" panose="020B0503020204020204" pitchFamily="34" charset="-122"/>
                          <a:ea typeface="微软雅黑" panose="020B0503020204020204" pitchFamily="34" charset="-122"/>
                          <a:sym typeface="Wingdings" panose="05000000000000000000" pitchFamily="2" charset="2"/>
                        </a:rPr>
                        <a:t>：</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8</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DT</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测试，</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SDV 36</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个用例</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RC4</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测试完成</a:t>
                      </a:r>
                      <a:endParaRPr lang="zh-CN" altLang="en-US" sz="700" kern="1200" noProof="0" dirty="0">
                        <a:solidFill>
                          <a:srgbClr val="0000FF"/>
                        </a:solidFill>
                        <a:effectLst/>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277964">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SMT</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驱离（在线和离线管理）</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解决混部SMT驱离特性的优先级反转问题，减少离线任务对在线任务QoS的影响</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11个，其中新增0个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r h="337386">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可编程调度（基于</a:t>
                      </a:r>
                      <a:r>
                        <a:rPr lang="en-US" altLang="zh-CN" sz="1100" b="0" i="0" u="none" strike="noStrike"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ebpf</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基于eBPF的可编程调度框架，支持内核调度器动态扩展调度策略，以满足不同负载的性能需求</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7个，其中新增0个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 </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Wingdings" panose="05000000000000000000" pitchFamily="2" charset="2"/>
                        </a:rPr>
                        <a:t> </a:t>
                      </a:r>
                      <a:r>
                        <a:rPr lang="zh-CN" altLang="en-US" sz="700" dirty="0">
                          <a:solidFill>
                            <a:srgbClr val="0000FF"/>
                          </a:solidFill>
                          <a:effectLst/>
                          <a:latin typeface="微软雅黑" panose="020B0503020204020204" pitchFamily="34" charset="-122"/>
                          <a:ea typeface="微软雅黑" panose="020B0503020204020204" pitchFamily="34" charset="-122"/>
                          <a:sym typeface="+mn-ea"/>
                        </a:rPr>
                        <a:t>创新技术，暂无商用要求，覆盖基本功能</a:t>
                      </a:r>
                      <a:r>
                        <a:rPr lang="zh-CN" altLang="en-US" sz="700" dirty="0">
                          <a:solidFill>
                            <a:srgbClr val="FF0000"/>
                          </a:solidFill>
                          <a:effectLst/>
                          <a:latin typeface="微软雅黑" panose="020B0503020204020204" pitchFamily="34" charset="-122"/>
                          <a:ea typeface="微软雅黑" panose="020B0503020204020204" pitchFamily="34" charset="-122"/>
                          <a:sym typeface="+mn-ea"/>
                        </a:rPr>
                        <a:t>；</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2403</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合入再全量覆盖</a:t>
                      </a:r>
                      <a:endParaRPr lang="zh-CN" altLang="en-US" sz="700" kern="1200" noProof="0" dirty="0">
                        <a:solidFill>
                          <a:srgbClr val="0000FF"/>
                        </a:solidFill>
                        <a:effectLst/>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4"/>
                  </a:ext>
                </a:extLst>
              </a:tr>
              <a:tr h="336729">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混部多优先级</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允许cgroup配置多个优先级，按照CPU的使用比例进行资源的划分。并提供唤醒抢占能力。在提高机器利用率的同时，保证高优和延迟敏感的在线业务不受离线业务的影响。</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18个，其中新增0个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58512">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Compact </a:t>
                      </a:r>
                      <a:r>
                        <a:rPr lang="en-US" sz="1100" b="0" i="0" u="none" strike="noStrike"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Numa</a:t>
                      </a: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Aware Spinlock (CNA)</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基于MCS自旋锁在锁传递算法上针对多NUMA系统优化，通过优先在本NUMA节点内传递，能大量减少跨 NUMA的Cache同步和乒乓，从而提升锁的整体吞吐量，提升业务性能</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18个，其中新增0个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6"/>
                  </a:ext>
                </a:extLst>
              </a:tr>
              <a:tr h="337386">
                <a:tc>
                  <a:txBody>
                    <a:bodyPr/>
                    <a:lstStyle/>
                    <a:p>
                      <a:pPr marL="0" marR="0" lvl="0" indent="0" algn="ctr" defTabSz="1187450" rtl="0" eaLnBrk="1" fontAlgn="auto" latinLnBrk="0" hangingPunct="1">
                        <a:lnSpc>
                          <a:spcPct val="100000"/>
                        </a:lnSpc>
                        <a:spcBef>
                          <a:spcPts val="0"/>
                        </a:spcBef>
                        <a:spcAft>
                          <a:spcPts val="0"/>
                        </a:spcAft>
                        <a:buClrTx/>
                        <a:buSzTx/>
                        <a:buFontTx/>
                        <a:buNone/>
                        <a:defRPr/>
                      </a:pPr>
                      <a:r>
                        <a:rPr lang="en-US" altLang="zh-CN" sz="1100" b="0" i="0"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SDEI Watchdog</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基于</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SDEI</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（类</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NMI</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）实现</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hard lockup</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检测功能，当系统处于长时间关中断的异常情况时可以及时识别并打印告警信息，也可以触发自动重启恢复，避免造成长时间的业务中断。</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2个，其中新增0个</a:t>
                      </a:r>
                      <a:r>
                        <a:rPr lang="zh-CN" altLang="en-US" sz="700" dirty="0">
                          <a:effectLst/>
                          <a:latin typeface="微软雅黑" panose="020B0503020204020204" pitchFamily="34" charset="-122"/>
                          <a:ea typeface="微软雅黑" panose="020B0503020204020204" pitchFamily="34" charset="-122"/>
                          <a:sym typeface="+mn-ea"/>
                        </a:rPr>
                        <a:t>，覆盖功能。</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DFX</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特性</a:t>
                      </a:r>
                      <a:r>
                        <a:rPr lang="zh-CN" altLang="en-US" sz="700" kern="1200" dirty="0">
                          <a:solidFill>
                            <a:srgbClr val="FF0000"/>
                          </a:solidFill>
                          <a:effectLst/>
                          <a:latin typeface="微软雅黑" panose="020B0503020204020204" pitchFamily="34" charset="-122"/>
                          <a:ea typeface="微软雅黑" panose="020B0503020204020204" pitchFamily="34" charset="-122"/>
                          <a:cs typeface="+mn-cs"/>
                          <a:sym typeface="+mn-ea"/>
                        </a:rPr>
                        <a:t>：</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仅针对单核</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多核</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Hard Lockup</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检测，用例可满足特性要求</a:t>
                      </a:r>
                      <a:endParaRPr lang="zh-CN" altLang="en-US" sz="700" kern="1200" noProof="0" dirty="0">
                        <a:solidFill>
                          <a:srgbClr val="0000FF"/>
                        </a:solidFill>
                        <a:effectLst/>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7"/>
                  </a:ext>
                </a:extLst>
              </a:tr>
              <a:tr h="336729">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8</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TCP</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压缩</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在TCP层对指定端口的数据进行压缩后再传输，收包侧把数据解压后再传给用户态，从而提升分布式场景节点间数据传输的效率</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统信</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继承</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9个，其中新增0个</a:t>
                      </a:r>
                      <a:r>
                        <a:rPr lang="zh-CN" altLang="en-US" sz="700" dirty="0">
                          <a:effectLst/>
                          <a:latin typeface="微软雅黑" panose="020B0503020204020204" pitchFamily="34" charset="-122"/>
                          <a:ea typeface="微软雅黑" panose="020B0503020204020204" pitchFamily="34" charset="-122"/>
                          <a:sym typeface="+mn-ea"/>
                        </a:rPr>
                        <a:t>，覆盖功能和性能。</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创新版本优先保障基本功能</a:t>
                      </a:r>
                      <a:r>
                        <a:rPr lang="zh-CN" altLang="en-US" sz="700" dirty="0">
                          <a:effectLst/>
                          <a:latin typeface="微软雅黑" panose="020B0503020204020204" pitchFamily="34" charset="-122"/>
                          <a:ea typeface="微软雅黑" panose="020B0503020204020204" pitchFamily="34" charset="-122"/>
                          <a:sym typeface="+mn-ea"/>
                        </a:rPr>
                        <a:t>，</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场景化测试用例待</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2403</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版本覆盖</a:t>
                      </a:r>
                      <a:endParaRPr lang="zh-CN" altLang="en-US" sz="700" kern="1200" noProof="0" dirty="0">
                        <a:solidFill>
                          <a:srgbClr val="0000FF"/>
                        </a:solidFill>
                        <a:effectLst/>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8"/>
                  </a:ext>
                </a:extLst>
              </a:tr>
              <a:tr h="359175">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9</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ILP32 for ARM64</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（支持</a:t>
                      </a:r>
                      <a:r>
                        <a:rPr lang="en-US" altLang="zh-CN"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位应用平滑迁移）</a:t>
                      </a:r>
                      <a:endPar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支持在ARM64架构上使用ILP32数据模型，可以提高内存使用效率和代码执行效率，实现支持</a:t>
                      </a:r>
                      <a:r>
                        <a:rPr lang="en-US" altLang="zh-CN" sz="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32</a:t>
                      </a:r>
                      <a:r>
                        <a:rPr lang="zh-CN" altLang="en-US" sz="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位应用平滑迁移。</a:t>
                      </a:r>
                      <a:endPar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4138</a:t>
                      </a:r>
                      <a:r>
                        <a:rPr lang="zh-CN" altLang="en-US" sz="700" dirty="0">
                          <a:effectLst/>
                          <a:latin typeface="微软雅黑" panose="020B0503020204020204" pitchFamily="34" charset="-122"/>
                          <a:ea typeface="微软雅黑" panose="020B0503020204020204" pitchFamily="34" charset="-122"/>
                          <a:sym typeface="+mn-ea"/>
                        </a:rPr>
                        <a:t>个</a:t>
                      </a:r>
                      <a:r>
                        <a:rPr lang="en-US" altLang="zh-CN" sz="700" dirty="0">
                          <a:effectLst/>
                          <a:latin typeface="微软雅黑" panose="020B0503020204020204" pitchFamily="34" charset="-122"/>
                          <a:ea typeface="微软雅黑" panose="020B0503020204020204" pitchFamily="34" charset="-122"/>
                          <a:sym typeface="+mn-ea"/>
                        </a:rPr>
                        <a:t>，其中新增0个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9"/>
                  </a:ext>
                </a:extLst>
              </a:tr>
              <a:tr h="336729">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热补丁</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内核热补丁主要针对内核的函数实现的bug进行免重启修复，采用直接修改指令的方法，而非主线基于ftrace实现，在运行时直接跳转至新函数，无需经过查找中转，效率较高</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20个，其中新增0个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0"/>
                  </a:ext>
                </a:extLst>
              </a:tr>
              <a:tr h="336729">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11</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sharepool</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共享内存</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Sharepool共享内存是一种在多个进程之间共享数据的技术，这样可以避免进程之间频繁地进行数据拷贝，提高了数据访问的效率，减少进程之间的通信开销，提高了系统整体性能。</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310个，其中新增3个</a:t>
                      </a:r>
                      <a:r>
                        <a:rPr lang="zh-CN" altLang="en-US" sz="700" dirty="0">
                          <a:effectLst/>
                          <a:latin typeface="微软雅黑" panose="020B0503020204020204" pitchFamily="34" charset="-122"/>
                          <a:ea typeface="微软雅黑" panose="020B0503020204020204" pitchFamily="34" charset="-122"/>
                          <a:sym typeface="+mn-ea"/>
                        </a:rPr>
                        <a:t>，覆盖范围包括功能、可靠性、安全。</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1"/>
                  </a:ext>
                </a:extLst>
              </a:tr>
              <a:tr h="337386">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12</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IPI as NMI for ARM64</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支持讲</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SGI</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配置为基于中断优先级的伪</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NMI</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，用于在检测到</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hard/soft lockup</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等异常时打印各核的调用栈信息等。</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2个，其中新增2个</a:t>
                      </a:r>
                      <a:r>
                        <a:rPr lang="zh-CN" altLang="en-US" sz="700" dirty="0">
                          <a:effectLst/>
                          <a:latin typeface="微软雅黑" panose="020B0503020204020204" pitchFamily="34" charset="-122"/>
                          <a:ea typeface="微软雅黑" panose="020B0503020204020204" pitchFamily="34" charset="-122"/>
                          <a:sym typeface="+mn-ea"/>
                        </a:rPr>
                        <a:t>，覆盖功能。</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DFX</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特性</a:t>
                      </a:r>
                      <a:r>
                        <a:rPr lang="zh-CN" altLang="en-US" sz="700" dirty="0">
                          <a:solidFill>
                            <a:srgbClr val="FF0000"/>
                          </a:solidFill>
                          <a:effectLst/>
                          <a:latin typeface="微软雅黑" panose="020B0503020204020204" pitchFamily="34" charset="-122"/>
                          <a:ea typeface="微软雅黑" panose="020B0503020204020204" pitchFamily="34" charset="-122"/>
                          <a:sym typeface="+mn-ea"/>
                        </a:rPr>
                        <a:t>：</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1</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个接口，</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2</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个用例行覆盖率已经达到</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80.3%</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，满足要求</a:t>
                      </a:r>
                      <a:endParaRPr lang="zh-CN" altLang="en-US" sz="700" kern="1200" noProof="0" dirty="0">
                        <a:solidFill>
                          <a:srgbClr val="0000FF"/>
                        </a:solidFill>
                        <a:effectLst/>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2"/>
                  </a:ext>
                </a:extLst>
              </a:tr>
              <a:tr h="337386">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13</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memcg</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异步回收</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是对内存回收机制的优化，可以在系统负载较低时步地回收memcg中的内存，以避免在系统负载高峰期间出现内存回收的延迟和性能问题，也可以提高系统的稳定性和可靠性。</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7个，其中新增3个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 2</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轮测试：</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7</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个</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DT</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用例，</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SDV 14</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个用例</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RC4</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测试完成</a:t>
                      </a:r>
                      <a:endParaRPr kumimoji="0" lang="zh-CN" altLang="en-US" sz="7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3"/>
                  </a:ext>
                </a:extLst>
              </a:tr>
              <a:tr h="336729">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14</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filescgroup</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使能</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提供对系统中一组进程打开的文件数量进行分组管理，相比于已有的rlimit方法，能更好的实现文件句柄数的资源控制，实现避免某个进程打开过多文件造成整个系统资源不足。</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10个，其中新增0个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endParaRPr kumimoji="0" lang="zh-CN" altLang="en-US" sz="700" b="0" i="0" u="none" strike="noStrike" kern="120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4"/>
                  </a:ext>
                </a:extLst>
              </a:tr>
              <a:tr h="337386">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15</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cgroupv1</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使能</a:t>
                      </a:r>
                      <a:r>
                        <a:rPr lang="en-US" sz="1100" b="0" i="0" u="none" strike="noStrike"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cgroup</a:t>
                      </a: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writeback</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用于控制和管理文件系统缓存的写回行为，提供了一种灵活的方式来管理文件系统缓存的写回行为，可以帮助优化系统的IO性能，并提供更好的资源控制和管理能力。</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4个，其中新增0个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 </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 2</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轮测试：</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4</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个</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DT</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用例，</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SDV 10</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个用例</a:t>
                      </a:r>
                      <a:r>
                        <a:rPr lang="en-US" altLang="zh-CN"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RC4</a:t>
                      </a:r>
                      <a:r>
                        <a:rPr lang="zh-CN" altLang="en-US" sz="700" dirty="0">
                          <a:solidFill>
                            <a:srgbClr val="0000FF"/>
                          </a:solidFill>
                          <a:effectLst/>
                          <a:latin typeface="微软雅黑" panose="020B0503020204020204" pitchFamily="34" charset="-122"/>
                          <a:ea typeface="微软雅黑" panose="020B0503020204020204" pitchFamily="34" charset="-122"/>
                          <a:sym typeface="Wingdings" panose="05000000000000000000" pitchFamily="2" charset="2"/>
                        </a:rPr>
                        <a:t>测试完成</a:t>
                      </a:r>
                      <a:endParaRPr kumimoji="0" lang="zh-CN" altLang="en-US" sz="7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5"/>
                  </a:ext>
                </a:extLst>
              </a:tr>
              <a:tr h="358515">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16</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vendor hooks </a:t>
                      </a: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特性（驱动易用性）</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Androi</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社区回合，基于</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traceevent</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功能实现，允许设备制造商在</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OS</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内核中插入自定义的代码和功能，可以用于修改或扩展</a:t>
                      </a:r>
                      <a:r>
                        <a:rPr kumimoji="0" lang="en-US" altLang="zh-CN"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OS</a:t>
                      </a: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内核的行为，以满足设备制造商的特定需求。</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2个，其中新增0个</a:t>
                      </a:r>
                      <a:r>
                        <a:rPr lang="zh-CN" altLang="en-US" sz="700" dirty="0">
                          <a:effectLst/>
                          <a:latin typeface="微软雅黑" panose="020B0503020204020204" pitchFamily="34" charset="-122"/>
                          <a:ea typeface="微软雅黑" panose="020B0503020204020204" pitchFamily="34" charset="-122"/>
                          <a:sym typeface="+mn-ea"/>
                        </a:rPr>
                        <a:t>，覆盖功能。</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开源工具增强，安卓社区特性回合：</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1</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个编程接口，</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2</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个用例行覆盖率</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87%</a:t>
                      </a:r>
                      <a:endParaRPr kumimoji="0" lang="en-US" altLang="zh-CN" sz="7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6"/>
                  </a:ext>
                </a:extLst>
              </a:tr>
              <a:tr h="337386">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17</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algn="l" fontAlgn="ctr"/>
                      <a:r>
                        <a:rPr lang="zh-CN" altLang="en-US" sz="11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支持核挂死检测特性</a:t>
                      </a:r>
                    </a:p>
                  </a:txBody>
                  <a:tcPr marL="9523" marR="9523" marT="952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解决PMU停止计数导致hardlockup无法检测系统卡死的问题，利用核间CPU挂死检测机制，让每个CPU检测相邻CPU是否挂死，保障系统在部分CPU关中断挂死场景下能够自愈。</a:t>
                      </a: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华为</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继承</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ctr" defTabSz="1187450" rtl="0" eaLnBrk="1" fontAlgn="ctr" latinLnBrk="0" hangingPunct="1">
                        <a:lnSpc>
                          <a:spcPct val="150000"/>
                        </a:lnSpc>
                        <a:spcBef>
                          <a:spcPts val="0"/>
                        </a:spcBef>
                        <a:spcAft>
                          <a:spcPts val="0"/>
                        </a:spcAft>
                        <a:buClrTx/>
                        <a:buSzTx/>
                        <a:buFontTx/>
                        <a:buNone/>
                        <a:defRPr/>
                      </a:pPr>
                      <a:r>
                        <a:rPr lang="zh-CN" altLang="en-US" sz="1100" dirty="0">
                          <a:solidFill>
                            <a:srgbClr val="00BC55"/>
                          </a:solidFill>
                          <a:latin typeface="微软雅黑" panose="020B0503020204020204" pitchFamily="34" charset="-122"/>
                          <a:ea typeface="微软雅黑" panose="020B0503020204020204" pitchFamily="34" charset="-122"/>
                          <a:sym typeface="+mn-ea"/>
                        </a:rPr>
                        <a:t>█</a:t>
                      </a:r>
                      <a:endParaRPr kumimoji="0" lang="zh-CN" altLang="en-US" sz="1100" b="0" i="0" u="none" strike="noStrike" kern="1200" cap="none" spc="0" normalizeH="0" baseline="0" noProof="0" dirty="0">
                        <a:ln>
                          <a:noFill/>
                        </a:ln>
                        <a:solidFill>
                          <a:srgbClr val="1D1D1A"/>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tc>
                  <a:txBody>
                    <a:bodyPr/>
                    <a:lstStyle/>
                    <a:p>
                      <a:pPr marL="0" marR="0" lvl="0" indent="0" algn="l" defTabSz="1187450" rtl="0" eaLnBrk="1" fontAlgn="ctr" latinLnBrk="0" hangingPunct="1">
                        <a:lnSpc>
                          <a:spcPct val="150000"/>
                        </a:lnSpc>
                        <a:spcBef>
                          <a:spcPts val="0"/>
                        </a:spcBef>
                        <a:spcAft>
                          <a:spcPts val="0"/>
                        </a:spcAft>
                        <a:buClrTx/>
                        <a:buSzTx/>
                        <a:buFontTx/>
                        <a:buNone/>
                        <a:defRPr/>
                      </a:pP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共</a:t>
                      </a:r>
                      <a:r>
                        <a:rPr lang="en-US" altLang="zh-CN"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7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轮测试，</a:t>
                      </a:r>
                      <a:r>
                        <a:rPr lang="zh-CN" altLang="en-US" sz="700" dirty="0">
                          <a:effectLst/>
                          <a:latin typeface="微软雅黑" panose="020B0503020204020204" pitchFamily="34" charset="-122"/>
                          <a:ea typeface="微软雅黑" panose="020B0503020204020204" pitchFamily="34" charset="-122"/>
                          <a:sym typeface="+mn-ea"/>
                        </a:rPr>
                        <a:t>共有用例</a:t>
                      </a:r>
                      <a:r>
                        <a:rPr lang="en-US" altLang="zh-CN" sz="700" dirty="0">
                          <a:effectLst/>
                          <a:latin typeface="微软雅黑" panose="020B0503020204020204" pitchFamily="34" charset="-122"/>
                          <a:ea typeface="微软雅黑" panose="020B0503020204020204" pitchFamily="34" charset="-122"/>
                          <a:sym typeface="+mn-ea"/>
                        </a:rPr>
                        <a:t>7个，其中新增0个</a:t>
                      </a:r>
                      <a:r>
                        <a:rPr lang="zh-CN" altLang="en-US" sz="700" dirty="0">
                          <a:effectLst/>
                          <a:latin typeface="微软雅黑" panose="020B0503020204020204" pitchFamily="34" charset="-122"/>
                          <a:ea typeface="微软雅黑" panose="020B0503020204020204" pitchFamily="34" charset="-122"/>
                          <a:sym typeface="+mn-ea"/>
                        </a:rPr>
                        <a:t>，覆盖范围包括功能、可靠性。</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DFX</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特性：</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7</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个用例行覆盖率已经达到</a:t>
                      </a:r>
                      <a:r>
                        <a:rPr lang="en-US" altLang="zh-CN" sz="700" kern="1200" dirty="0">
                          <a:solidFill>
                            <a:srgbClr val="0000FF"/>
                          </a:solidFill>
                          <a:effectLst/>
                          <a:latin typeface="微软雅黑" panose="020B0503020204020204" pitchFamily="34" charset="-122"/>
                          <a:ea typeface="微软雅黑" panose="020B0503020204020204" pitchFamily="34" charset="-122"/>
                          <a:cs typeface="+mn-cs"/>
                          <a:sym typeface="+mn-ea"/>
                        </a:rPr>
                        <a:t>80%</a:t>
                      </a:r>
                      <a:r>
                        <a:rPr lang="zh-CN" altLang="en-US" sz="700" kern="1200" dirty="0">
                          <a:solidFill>
                            <a:srgbClr val="0000FF"/>
                          </a:solidFill>
                          <a:effectLst/>
                          <a:latin typeface="微软雅黑" panose="020B0503020204020204" pitchFamily="34" charset="-122"/>
                          <a:ea typeface="微软雅黑" panose="020B0503020204020204" pitchFamily="34" charset="-122"/>
                          <a:cs typeface="+mn-cs"/>
                          <a:sym typeface="+mn-ea"/>
                        </a:rPr>
                        <a:t>，满足要求</a:t>
                      </a:r>
                      <a:endParaRPr kumimoji="0" lang="zh-CN" altLang="en-US" sz="7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sym typeface="+mn-ea"/>
                      </a:endParaRPr>
                    </a:p>
                  </a:txBody>
                  <a:tcPr marL="3813" marR="3813" marT="3813"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17"/>
                  </a:ext>
                </a:extLst>
              </a:tr>
            </a:tbl>
          </a:graphicData>
        </a:graphic>
      </p:graphicFrame>
      <p:sp>
        <p:nvSpPr>
          <p:cNvPr id="6" name="矩形 5">
            <a:extLst>
              <a:ext uri="{FF2B5EF4-FFF2-40B4-BE49-F238E27FC236}">
                <a16:creationId xmlns:a16="http://schemas.microsoft.com/office/drawing/2014/main" id="{0D63652A-2934-4DF6-A043-3AC3424B9D21}"/>
              </a:ext>
            </a:extLst>
          </p:cNvPr>
          <p:cNvSpPr/>
          <p:nvPr/>
        </p:nvSpPr>
        <p:spPr>
          <a:xfrm>
            <a:off x="7678783" y="232625"/>
            <a:ext cx="39380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C9900"/>
              </a:buClr>
              <a:buSzTx/>
              <a:buFontTx/>
              <a:buNone/>
              <a:tabLst/>
              <a:defRPr/>
            </a:pPr>
            <a:r>
              <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C00000"/>
                </a:solidFill>
                <a:latin typeface="微软雅黑" panose="020B0503020204020204" pitchFamily="34" charset="-122"/>
                <a:ea typeface="微软雅黑" panose="020B0503020204020204" pitchFamily="34" charset="-122"/>
              </a:rPr>
              <a:t> </a:t>
            </a:r>
            <a:r>
              <a:rPr lang="en-US" altLang="zh-CN" sz="1000" dirty="0">
                <a:solidFill>
                  <a:srgbClr val="C00000"/>
                </a:solidFill>
                <a:latin typeface="微软雅黑" panose="020B0503020204020204" pitchFamily="34" charset="-122"/>
                <a:ea typeface="微软雅黑" panose="020B0503020204020204" pitchFamily="34" charset="-122"/>
              </a:rPr>
              <a:t>go with high risk</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rPr>
              <a:t>go with low risk </a:t>
            </a:r>
            <a:r>
              <a:rPr kumimoji="0" lang="zh-CN" altLang="en-US" sz="1000" b="0" i="0" u="none" strike="noStrike" kern="1200" cap="none" spc="0" normalizeH="0" baseline="0" noProof="0" dirty="0">
                <a:ln>
                  <a:noFill/>
                </a:ln>
                <a:solidFill>
                  <a:srgbClr val="40485B"/>
                </a:solidFill>
                <a:effectLst/>
                <a:uLnTx/>
                <a:uFillTx/>
                <a:latin typeface="微软雅黑" panose="020B0503020204020204" pitchFamily="34" charset="-122"/>
                <a:ea typeface="微软雅黑" panose="020B0503020204020204" pitchFamily="34" charset="-122"/>
                <a:cs typeface="+mn-cs"/>
              </a:rPr>
              <a:t>   </a:t>
            </a:r>
            <a:r>
              <a:rPr kumimoji="0" lang="zh-CN" altLang="en-US"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 </a:t>
            </a:r>
            <a:r>
              <a:rPr kumimoji="0" lang="en-US" altLang="zh-CN" sz="1000" b="0" i="0" u="none" strike="noStrike" kern="1200" cap="none" spc="0" normalizeH="0" baseline="0" noProof="0" dirty="0">
                <a:ln>
                  <a:noFill/>
                </a:ln>
                <a:solidFill>
                  <a:srgbClr val="00BC55"/>
                </a:solidFill>
                <a:effectLst/>
                <a:uLnTx/>
                <a:uFillTx/>
                <a:latin typeface="微软雅黑" panose="020B0503020204020204" pitchFamily="34" charset="-122"/>
                <a:ea typeface="微软雅黑" panose="020B0503020204020204" pitchFamily="34" charset="-122"/>
                <a:cs typeface="+mn-cs"/>
              </a:rPr>
              <a:t>go    </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no go</a:t>
            </a:r>
            <a:endPar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858F8733-FF07-4DB1-B596-EA001377FD88}"/>
              </a:ext>
            </a:extLst>
          </p:cNvPr>
          <p:cNvSpPr txBox="1">
            <a:spLocks/>
          </p:cNvSpPr>
          <p:nvPr/>
        </p:nvSpPr>
        <p:spPr>
          <a:xfrm>
            <a:off x="103368" y="139982"/>
            <a:ext cx="8998816" cy="49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08" tIns="39004" rIns="78008" bIns="39004" numCol="1" anchor="ctr" anchorCtr="0" compatLnSpc="1">
            <a:prstTxWarp prst="textNoShape">
              <a:avLst/>
            </a:prstTxWarp>
          </a:bodyPr>
          <a:lstStyle>
            <a:defPPr>
              <a:defRPr lang="zh-CN"/>
            </a:defPPr>
            <a:lvl1pPr defTabSz="776055" eaLnBrk="0" hangingPunct="0">
              <a:buClrTx/>
              <a:buNone/>
              <a:defRPr sz="2400" kern="0">
                <a:solidFill>
                  <a:srgbClr val="990000"/>
                </a:solidFill>
                <a:latin typeface="微软雅黑" panose="020B0503020204020204" pitchFamily="34" charset="-122"/>
                <a:ea typeface="微软雅黑" panose="020B0503020204020204" pitchFamily="34" charset="-122"/>
                <a:cs typeface="+mj-cs"/>
              </a:defRPr>
            </a:lvl1pPr>
            <a:lvl2pPr defTabSz="776055" eaLnBrk="0" hangingPunct="0">
              <a:defRPr sz="2999">
                <a:solidFill>
                  <a:srgbClr val="990000"/>
                </a:solidFill>
                <a:latin typeface="Arial" pitchFamily="34" charset="0"/>
              </a:defRPr>
            </a:lvl2pPr>
            <a:lvl3pPr defTabSz="776055" eaLnBrk="0" hangingPunct="0">
              <a:defRPr sz="2999">
                <a:solidFill>
                  <a:srgbClr val="990000"/>
                </a:solidFill>
                <a:latin typeface="Arial" pitchFamily="34" charset="0"/>
              </a:defRPr>
            </a:lvl3pPr>
            <a:lvl4pPr defTabSz="776055" eaLnBrk="0" hangingPunct="0">
              <a:defRPr sz="2999">
                <a:solidFill>
                  <a:srgbClr val="990000"/>
                </a:solidFill>
                <a:latin typeface="Arial" pitchFamily="34" charset="0"/>
              </a:defRPr>
            </a:lvl4pPr>
            <a:lvl5pPr defTabSz="776055" eaLnBrk="0" hangingPunct="0">
              <a:defRPr sz="2999">
                <a:solidFill>
                  <a:srgbClr val="990000"/>
                </a:solidFill>
                <a:latin typeface="Arial" pitchFamily="34" charset="0"/>
              </a:defRPr>
            </a:lvl5pPr>
            <a:lvl6pPr marL="456068" defTabSz="782286" fontAlgn="base">
              <a:spcBef>
                <a:spcPct val="0"/>
              </a:spcBef>
              <a:spcAft>
                <a:spcPct val="0"/>
              </a:spcAft>
              <a:defRPr sz="2999">
                <a:solidFill>
                  <a:srgbClr val="990000"/>
                </a:solidFill>
                <a:latin typeface="Arial" pitchFamily="34" charset="0"/>
              </a:defRPr>
            </a:lvl6pPr>
            <a:lvl7pPr marL="912135" defTabSz="782286" fontAlgn="base">
              <a:spcBef>
                <a:spcPct val="0"/>
              </a:spcBef>
              <a:spcAft>
                <a:spcPct val="0"/>
              </a:spcAft>
              <a:defRPr sz="2999">
                <a:solidFill>
                  <a:srgbClr val="990000"/>
                </a:solidFill>
                <a:latin typeface="Arial" pitchFamily="34" charset="0"/>
              </a:defRPr>
            </a:lvl7pPr>
            <a:lvl8pPr marL="1368207" defTabSz="782286" fontAlgn="base">
              <a:spcBef>
                <a:spcPct val="0"/>
              </a:spcBef>
              <a:spcAft>
                <a:spcPct val="0"/>
              </a:spcAft>
              <a:defRPr sz="2999">
                <a:solidFill>
                  <a:srgbClr val="990000"/>
                </a:solidFill>
                <a:latin typeface="Arial" pitchFamily="34" charset="0"/>
              </a:defRPr>
            </a:lvl8pPr>
            <a:lvl9pPr marL="1824275" defTabSz="782286" fontAlgn="base">
              <a:spcBef>
                <a:spcPct val="0"/>
              </a:spcBef>
              <a:spcAft>
                <a:spcPct val="0"/>
              </a:spcAft>
              <a:defRPr sz="2999">
                <a:solidFill>
                  <a:srgbClr val="990000"/>
                </a:solidFill>
                <a:latin typeface="Arial" pitchFamily="34" charset="0"/>
              </a:defRPr>
            </a:lvl9pPr>
          </a:lstStyle>
          <a:p>
            <a:pPr defTabSz="775745" fontAlgn="base">
              <a:spcBef>
                <a:spcPct val="0"/>
              </a:spcBef>
              <a:spcAft>
                <a:spcPct val="0"/>
              </a:spcAft>
              <a:defRPr/>
            </a:pPr>
            <a:r>
              <a:rPr lang="en-US" altLang="zh-CN" sz="2399" b="1" dirty="0" err="1"/>
              <a:t>openEuler</a:t>
            </a:r>
            <a:r>
              <a:rPr lang="en-US" altLang="zh-CN" sz="2399" b="1" dirty="0"/>
              <a:t> 23.09 </a:t>
            </a:r>
            <a:r>
              <a:rPr lang="zh-CN" altLang="en-US" sz="2399" b="1" dirty="0"/>
              <a:t>版本编译构建质量评估</a:t>
            </a:r>
          </a:p>
        </p:txBody>
      </p:sp>
      <p:sp>
        <p:nvSpPr>
          <p:cNvPr id="8" name="矩形 7">
            <a:extLst>
              <a:ext uri="{FF2B5EF4-FFF2-40B4-BE49-F238E27FC236}">
                <a16:creationId xmlns:a16="http://schemas.microsoft.com/office/drawing/2014/main" id="{67743AE9-7FC0-4EFE-BD10-BD22CA18A20B}"/>
              </a:ext>
            </a:extLst>
          </p:cNvPr>
          <p:cNvSpPr/>
          <p:nvPr/>
        </p:nvSpPr>
        <p:spPr>
          <a:xfrm>
            <a:off x="185344" y="632180"/>
            <a:ext cx="6000771" cy="4111510"/>
          </a:xfrm>
          <a:prstGeom prst="rect">
            <a:avLst/>
          </a:prstGeom>
        </p:spPr>
        <p:txBody>
          <a:bodyPr wrap="square">
            <a:spAutoFit/>
          </a:bodyPr>
          <a:lstStyle/>
          <a:p>
            <a:pPr marL="285750" indent="-285750" defTabSz="914034" fontAlgn="base">
              <a:lnSpc>
                <a:spcPct val="150000"/>
              </a:lnSpc>
              <a:spcBef>
                <a:spcPct val="0"/>
              </a:spcBef>
              <a:spcAft>
                <a:spcPct val="0"/>
              </a:spcAft>
              <a:buFont typeface="Wingdings" panose="05000000000000000000" pitchFamily="2" charset="2"/>
              <a:buChar char="Ø"/>
              <a:defRPr/>
            </a:pPr>
            <a:r>
              <a:rPr lang="zh-CN" altLang="en-US" sz="1600" b="1" dirty="0">
                <a:solidFill>
                  <a:srgbClr val="1D1D1A"/>
                </a:solidFill>
                <a:latin typeface="微软雅黑" panose="020B0503020204020204" pitchFamily="34" charset="-122"/>
                <a:ea typeface="微软雅黑" panose="020B0503020204020204" pitchFamily="34" charset="-122"/>
              </a:rPr>
              <a:t>版本软件包基线：</a:t>
            </a:r>
            <a:r>
              <a:rPr lang="zh-CN" altLang="en-US" sz="1600" dirty="0">
                <a:solidFill>
                  <a:srgbClr val="1D1D1A"/>
                </a:solidFill>
                <a:latin typeface="微软雅黑" panose="020B0503020204020204" pitchFamily="34" charset="-122"/>
                <a:ea typeface="微软雅黑" panose="020B0503020204020204" pitchFamily="34" charset="-122"/>
              </a:rPr>
              <a:t>截止</a:t>
            </a:r>
            <a:r>
              <a:rPr lang="en-US" altLang="zh-CN" sz="1600" dirty="0">
                <a:solidFill>
                  <a:srgbClr val="1D1D1A"/>
                </a:solidFill>
                <a:latin typeface="微软雅黑" panose="020B0503020204020204" pitchFamily="34" charset="-122"/>
                <a:ea typeface="微软雅黑" panose="020B0503020204020204" pitchFamily="34" charset="-122"/>
              </a:rPr>
              <a:t>RC5</a:t>
            </a:r>
            <a:r>
              <a:rPr lang="zh-CN" altLang="en-US" sz="1600" dirty="0">
                <a:solidFill>
                  <a:srgbClr val="1D1D1A"/>
                </a:solidFill>
                <a:latin typeface="微软雅黑" panose="020B0503020204020204" pitchFamily="34" charset="-122"/>
                <a:ea typeface="微软雅黑" panose="020B0503020204020204" pitchFamily="34" charset="-122"/>
              </a:rPr>
              <a:t>，基线接纳软件包共计</a:t>
            </a:r>
            <a:r>
              <a:rPr lang="en-US" altLang="zh-CN" sz="1600" dirty="0">
                <a:solidFill>
                  <a:srgbClr val="1D1D1A"/>
                </a:solidFill>
                <a:latin typeface="微软雅黑" panose="020B0503020204020204" pitchFamily="34" charset="-122"/>
                <a:ea typeface="微软雅黑" panose="020B0503020204020204" pitchFamily="34" charset="-122"/>
              </a:rPr>
              <a:t>5872</a:t>
            </a:r>
            <a:r>
              <a:rPr lang="zh-CN" altLang="en-US" sz="1600" dirty="0">
                <a:solidFill>
                  <a:srgbClr val="1D1D1A"/>
                </a:solidFill>
                <a:latin typeface="微软雅黑" panose="020B0503020204020204" pitchFamily="34" charset="-122"/>
                <a:ea typeface="微软雅黑" panose="020B0503020204020204" pitchFamily="34" charset="-122"/>
              </a:rPr>
              <a:t>个（</a:t>
            </a:r>
            <a:r>
              <a:rPr lang="en-US" altLang="zh-CN" sz="1600" dirty="0">
                <a:solidFill>
                  <a:srgbClr val="1D1D1A"/>
                </a:solidFill>
                <a:latin typeface="微软雅黑" panose="020B0503020204020204" pitchFamily="34" charset="-122"/>
                <a:ea typeface="微软雅黑" panose="020B0503020204020204" pitchFamily="34" charset="-122"/>
              </a:rPr>
              <a:t>everything</a:t>
            </a:r>
            <a:r>
              <a:rPr lang="zh-CN" altLang="en-US" sz="1600" dirty="0">
                <a:solidFill>
                  <a:srgbClr val="1D1D1A"/>
                </a:solidFill>
                <a:latin typeface="微软雅黑" panose="020B0503020204020204" pitchFamily="34" charset="-122"/>
                <a:ea typeface="微软雅黑" panose="020B0503020204020204" pitchFamily="34" charset="-122"/>
              </a:rPr>
              <a:t> </a:t>
            </a:r>
            <a:r>
              <a:rPr lang="en-US" altLang="zh-CN" sz="1600" dirty="0">
                <a:solidFill>
                  <a:srgbClr val="1D1D1A"/>
                </a:solidFill>
                <a:latin typeface="微软雅黑" panose="020B0503020204020204" pitchFamily="34" charset="-122"/>
                <a:ea typeface="微软雅黑" panose="020B0503020204020204" pitchFamily="34" charset="-122"/>
              </a:rPr>
              <a:t>4620;</a:t>
            </a:r>
            <a:r>
              <a:rPr lang="zh-CN" altLang="en-US" sz="1600" dirty="0">
                <a:solidFill>
                  <a:srgbClr val="1D1D1A"/>
                </a:solidFill>
                <a:latin typeface="微软雅黑" panose="020B0503020204020204" pitchFamily="34" charset="-122"/>
                <a:ea typeface="微软雅黑" panose="020B0503020204020204" pitchFamily="34" charset="-122"/>
              </a:rPr>
              <a:t> </a:t>
            </a:r>
            <a:r>
              <a:rPr lang="en-US" altLang="zh-CN" sz="1600" dirty="0" err="1">
                <a:solidFill>
                  <a:srgbClr val="1D1D1A"/>
                </a:solidFill>
                <a:latin typeface="微软雅黑" panose="020B0503020204020204" pitchFamily="34" charset="-122"/>
                <a:ea typeface="微软雅黑" panose="020B0503020204020204" pitchFamily="34" charset="-122"/>
              </a:rPr>
              <a:t>epol</a:t>
            </a:r>
            <a:r>
              <a:rPr lang="en-US" altLang="zh-CN" sz="1600" dirty="0">
                <a:solidFill>
                  <a:srgbClr val="1D1D1A"/>
                </a:solidFill>
                <a:latin typeface="微软雅黑" panose="020B0503020204020204" pitchFamily="34" charset="-122"/>
                <a:ea typeface="微软雅黑" panose="020B0503020204020204" pitchFamily="34" charset="-122"/>
              </a:rPr>
              <a:t> 1252;</a:t>
            </a:r>
            <a:r>
              <a:rPr lang="zh-CN" altLang="en-US" sz="1600" dirty="0">
                <a:solidFill>
                  <a:srgbClr val="1D1D1A"/>
                </a:solidFill>
                <a:latin typeface="微软雅黑" panose="020B0503020204020204" pitchFamily="34" charset="-122"/>
                <a:ea typeface="微软雅黑" panose="020B0503020204020204" pitchFamily="34" charset="-122"/>
              </a:rPr>
              <a:t> 多版本未计算），此外累计剔除了</a:t>
            </a:r>
            <a:r>
              <a:rPr lang="en-US" altLang="zh-CN" sz="1600" dirty="0">
                <a:solidFill>
                  <a:srgbClr val="1D1D1A"/>
                </a:solidFill>
                <a:latin typeface="微软雅黑" panose="020B0503020204020204" pitchFamily="34" charset="-122"/>
                <a:ea typeface="微软雅黑" panose="020B0503020204020204" pitchFamily="34" charset="-122"/>
              </a:rPr>
              <a:t>243</a:t>
            </a:r>
            <a:r>
              <a:rPr lang="zh-CN" altLang="en-US" sz="1600" dirty="0">
                <a:solidFill>
                  <a:srgbClr val="1D1D1A"/>
                </a:solidFill>
                <a:latin typeface="微软雅黑" panose="020B0503020204020204" pitchFamily="34" charset="-122"/>
                <a:ea typeface="微软雅黑" panose="020B0503020204020204" pitchFamily="34" charset="-122"/>
              </a:rPr>
              <a:t>个软件包（明确不发布、空仓、持续编译</a:t>
            </a:r>
            <a:r>
              <a:rPr lang="en-US" altLang="zh-CN" sz="1600" dirty="0">
                <a:solidFill>
                  <a:srgbClr val="1D1D1A"/>
                </a:solidFill>
                <a:latin typeface="微软雅黑" panose="020B0503020204020204" pitchFamily="34" charset="-122"/>
                <a:ea typeface="微软雅黑" panose="020B0503020204020204" pitchFamily="34" charset="-122"/>
              </a:rPr>
              <a:t>/</a:t>
            </a:r>
            <a:r>
              <a:rPr lang="zh-CN" altLang="en-US" sz="1600" dirty="0">
                <a:solidFill>
                  <a:srgbClr val="1D1D1A"/>
                </a:solidFill>
                <a:latin typeface="微软雅黑" panose="020B0503020204020204" pitchFamily="34" charset="-122"/>
                <a:ea typeface="微软雅黑" panose="020B0503020204020204" pitchFamily="34" charset="-122"/>
              </a:rPr>
              <a:t>安装失败）；</a:t>
            </a:r>
            <a:endParaRPr lang="en-US" altLang="zh-CN" sz="1600" dirty="0">
              <a:solidFill>
                <a:srgbClr val="1D1D1A"/>
              </a:solidFill>
              <a:latin typeface="微软雅黑" panose="020B0503020204020204" pitchFamily="34" charset="-122"/>
              <a:ea typeface="微软雅黑" panose="020B0503020204020204" pitchFamily="34" charset="-122"/>
            </a:endParaRPr>
          </a:p>
          <a:p>
            <a:pPr marL="285750" indent="-285750" defTabSz="914034" fontAlgn="base">
              <a:lnSpc>
                <a:spcPct val="150000"/>
              </a:lnSpc>
              <a:spcBef>
                <a:spcPct val="0"/>
              </a:spcBef>
              <a:spcAft>
                <a:spcPct val="0"/>
              </a:spcAft>
              <a:buFont typeface="Wingdings" panose="05000000000000000000" pitchFamily="2" charset="2"/>
              <a:buChar char="Ø"/>
              <a:defRPr/>
            </a:pPr>
            <a:r>
              <a:rPr lang="zh-CN" altLang="en-US" sz="1600" b="1" dirty="0">
                <a:solidFill>
                  <a:srgbClr val="1D1D1A"/>
                </a:solidFill>
                <a:latin typeface="微软雅黑" panose="020B0503020204020204" pitchFamily="34" charset="-122"/>
                <a:ea typeface="微软雅黑" panose="020B0503020204020204" pitchFamily="34" charset="-122"/>
              </a:rPr>
              <a:t>版本（镜像</a:t>
            </a:r>
            <a:r>
              <a:rPr lang="en-US" altLang="zh-CN" sz="1600" b="1" dirty="0">
                <a:solidFill>
                  <a:srgbClr val="1D1D1A"/>
                </a:solidFill>
                <a:latin typeface="微软雅黑" panose="020B0503020204020204" pitchFamily="34" charset="-122"/>
                <a:ea typeface="微软雅黑" panose="020B0503020204020204" pitchFamily="34" charset="-122"/>
              </a:rPr>
              <a:t>&amp;ISO</a:t>
            </a:r>
            <a:r>
              <a:rPr lang="zh-CN" altLang="en-US" sz="1600" b="1" dirty="0">
                <a:solidFill>
                  <a:srgbClr val="1D1D1A"/>
                </a:solidFill>
                <a:latin typeface="微软雅黑" panose="020B0503020204020204" pitchFamily="34" charset="-122"/>
                <a:ea typeface="微软雅黑" panose="020B0503020204020204" pitchFamily="34" charset="-122"/>
              </a:rPr>
              <a:t>）构建质量：</a:t>
            </a:r>
            <a:r>
              <a:rPr lang="zh-CN" altLang="en-US" sz="1600" dirty="0">
                <a:solidFill>
                  <a:srgbClr val="1D1D1A"/>
                </a:solidFill>
                <a:latin typeface="微软雅黑" panose="020B0503020204020204" pitchFamily="34" charset="-122"/>
                <a:ea typeface="微软雅黑" panose="020B0503020204020204" pitchFamily="34" charset="-122"/>
              </a:rPr>
              <a:t>累计构建</a:t>
            </a:r>
            <a:r>
              <a:rPr lang="en-US" altLang="zh-CN" sz="1600" dirty="0">
                <a:solidFill>
                  <a:srgbClr val="1D1D1A"/>
                </a:solidFill>
                <a:latin typeface="微软雅黑" panose="020B0503020204020204" pitchFamily="34" charset="-122"/>
                <a:ea typeface="微软雅黑" panose="020B0503020204020204" pitchFamily="34" charset="-122"/>
              </a:rPr>
              <a:t>25</a:t>
            </a:r>
            <a:r>
              <a:rPr lang="zh-CN" altLang="en-US" sz="1600" dirty="0">
                <a:solidFill>
                  <a:srgbClr val="1D1D1A"/>
                </a:solidFill>
                <a:latin typeface="微软雅黑" panose="020B0503020204020204" pitchFamily="34" charset="-122"/>
                <a:ea typeface="微软雅黑" panose="020B0503020204020204" pitchFamily="34" charset="-122"/>
              </a:rPr>
              <a:t>次，失败</a:t>
            </a:r>
            <a:r>
              <a:rPr lang="en-US" altLang="zh-CN" sz="1600" dirty="0">
                <a:solidFill>
                  <a:srgbClr val="1D1D1A"/>
                </a:solidFill>
                <a:latin typeface="微软雅黑" panose="020B0503020204020204" pitchFamily="34" charset="-122"/>
                <a:ea typeface="微软雅黑" panose="020B0503020204020204" pitchFamily="34" charset="-122"/>
              </a:rPr>
              <a:t>2</a:t>
            </a:r>
            <a:r>
              <a:rPr lang="zh-CN" altLang="en-US" sz="1600" dirty="0">
                <a:solidFill>
                  <a:srgbClr val="1D1D1A"/>
                </a:solidFill>
                <a:latin typeface="微软雅黑" panose="020B0503020204020204" pitchFamily="34" charset="-122"/>
                <a:ea typeface="微软雅黑" panose="020B0503020204020204" pitchFamily="34" charset="-122"/>
              </a:rPr>
              <a:t>次，成功率</a:t>
            </a:r>
            <a:r>
              <a:rPr lang="en-US" altLang="zh-CN" sz="1600" dirty="0">
                <a:solidFill>
                  <a:srgbClr val="1D1D1A"/>
                </a:solidFill>
                <a:latin typeface="微软雅黑" panose="020B0503020204020204" pitchFamily="34" charset="-122"/>
                <a:ea typeface="微软雅黑" panose="020B0503020204020204" pitchFamily="34" charset="-122"/>
              </a:rPr>
              <a:t>92%</a:t>
            </a:r>
            <a:r>
              <a:rPr lang="zh-CN" altLang="en-US" sz="1600" dirty="0">
                <a:solidFill>
                  <a:srgbClr val="1D1D1A"/>
                </a:solidFill>
                <a:latin typeface="微软雅黑" panose="020B0503020204020204" pitchFamily="34" charset="-122"/>
                <a:ea typeface="微软雅黑" panose="020B0503020204020204" pitchFamily="34" charset="-122"/>
              </a:rPr>
              <a:t>；</a:t>
            </a:r>
            <a:endParaRPr lang="en-US" altLang="zh-CN" sz="1600" dirty="0">
              <a:solidFill>
                <a:srgbClr val="1D1D1A"/>
              </a:solidFill>
              <a:latin typeface="微软雅黑" panose="020B0503020204020204" pitchFamily="34" charset="-122"/>
              <a:ea typeface="微软雅黑" panose="020B0503020204020204" pitchFamily="34" charset="-122"/>
            </a:endParaRPr>
          </a:p>
          <a:p>
            <a:pPr marL="285750" indent="-285750" defTabSz="914034" fontAlgn="base">
              <a:lnSpc>
                <a:spcPct val="150000"/>
              </a:lnSpc>
              <a:spcBef>
                <a:spcPct val="0"/>
              </a:spcBef>
              <a:spcAft>
                <a:spcPct val="0"/>
              </a:spcAft>
              <a:buFont typeface="Wingdings" panose="05000000000000000000" pitchFamily="2" charset="2"/>
              <a:buChar char="Ø"/>
              <a:defRPr/>
            </a:pPr>
            <a:r>
              <a:rPr lang="zh-CN" altLang="en-US" sz="1600" b="1" dirty="0">
                <a:solidFill>
                  <a:srgbClr val="1D1D1A"/>
                </a:solidFill>
                <a:latin typeface="微软雅黑" panose="020B0503020204020204" pitchFamily="34" charset="-122"/>
                <a:ea typeface="微软雅黑" panose="020B0503020204020204" pitchFamily="34" charset="-122"/>
              </a:rPr>
              <a:t>软件包构建质量：</a:t>
            </a:r>
            <a:r>
              <a:rPr lang="zh-CN" altLang="en-US" sz="1600" dirty="0">
                <a:solidFill>
                  <a:srgbClr val="1D1D1A"/>
                </a:solidFill>
                <a:latin typeface="微软雅黑" panose="020B0503020204020204" pitchFamily="34" charset="-122"/>
                <a:ea typeface="微软雅黑" panose="020B0503020204020204" pitchFamily="34" charset="-122"/>
              </a:rPr>
              <a:t>编译成功率</a:t>
            </a:r>
            <a:r>
              <a:rPr lang="en-US" altLang="zh-CN" sz="1600" dirty="0">
                <a:solidFill>
                  <a:srgbClr val="1D1D1A"/>
                </a:solidFill>
                <a:latin typeface="微软雅黑" panose="020B0503020204020204" pitchFamily="34" charset="-122"/>
                <a:ea typeface="微软雅黑" panose="020B0503020204020204" pitchFamily="34" charset="-122"/>
              </a:rPr>
              <a:t>100%</a:t>
            </a:r>
            <a:r>
              <a:rPr lang="zh-CN" altLang="en-US" sz="1600" dirty="0">
                <a:solidFill>
                  <a:srgbClr val="1D1D1A"/>
                </a:solidFill>
                <a:latin typeface="微软雅黑" panose="020B0503020204020204" pitchFamily="34" charset="-122"/>
                <a:ea typeface="微软雅黑" panose="020B0503020204020204" pitchFamily="34" charset="-122"/>
              </a:rPr>
              <a:t>，签名</a:t>
            </a:r>
            <a:r>
              <a:rPr lang="en-US" altLang="zh-CN" sz="1600" dirty="0">
                <a:solidFill>
                  <a:srgbClr val="1D1D1A"/>
                </a:solidFill>
                <a:latin typeface="微软雅黑" panose="020B0503020204020204" pitchFamily="34" charset="-122"/>
                <a:ea typeface="微软雅黑" panose="020B0503020204020204" pitchFamily="34" charset="-122"/>
              </a:rPr>
              <a:t>&amp;</a:t>
            </a:r>
            <a:r>
              <a:rPr lang="zh-CN" altLang="en-US" sz="1600" dirty="0">
                <a:solidFill>
                  <a:srgbClr val="1D1D1A"/>
                </a:solidFill>
                <a:latin typeface="微软雅黑" panose="020B0503020204020204" pitchFamily="34" charset="-122"/>
                <a:ea typeface="微软雅黑" panose="020B0503020204020204" pitchFamily="34" charset="-122"/>
              </a:rPr>
              <a:t>验签通过率</a:t>
            </a:r>
            <a:r>
              <a:rPr lang="en-US" altLang="zh-CN" sz="1600" dirty="0">
                <a:solidFill>
                  <a:srgbClr val="1D1D1A"/>
                </a:solidFill>
                <a:latin typeface="微软雅黑" panose="020B0503020204020204" pitchFamily="34" charset="-122"/>
                <a:ea typeface="微软雅黑" panose="020B0503020204020204" pitchFamily="34" charset="-122"/>
              </a:rPr>
              <a:t>100%</a:t>
            </a:r>
            <a:r>
              <a:rPr lang="zh-CN" altLang="en-US" sz="1600" dirty="0">
                <a:solidFill>
                  <a:srgbClr val="1D1D1A"/>
                </a:solidFill>
                <a:latin typeface="微软雅黑" panose="020B0503020204020204" pitchFamily="34" charset="-122"/>
                <a:ea typeface="微软雅黑" panose="020B0503020204020204" pitchFamily="34" charset="-122"/>
              </a:rPr>
              <a:t>，安装成功率</a:t>
            </a:r>
            <a:r>
              <a:rPr lang="en-US" altLang="zh-CN" sz="1600" dirty="0">
                <a:solidFill>
                  <a:srgbClr val="1D1D1A"/>
                </a:solidFill>
                <a:latin typeface="微软雅黑" panose="020B0503020204020204" pitchFamily="34" charset="-122"/>
                <a:ea typeface="微软雅黑" panose="020B0503020204020204" pitchFamily="34" charset="-122"/>
              </a:rPr>
              <a:t>99.97%</a:t>
            </a:r>
            <a:r>
              <a:rPr lang="zh-CN" altLang="en-US" sz="1600" dirty="0">
                <a:solidFill>
                  <a:srgbClr val="1D1D1A"/>
                </a:solidFill>
                <a:latin typeface="微软雅黑" panose="020B0503020204020204" pitchFamily="34" charset="-122"/>
                <a:ea typeface="微软雅黑" panose="020B0503020204020204" pitchFamily="34" charset="-122"/>
              </a:rPr>
              <a:t>（</a:t>
            </a:r>
            <a:r>
              <a:rPr lang="en-US" altLang="zh-CN" sz="1600" dirty="0" err="1">
                <a:solidFill>
                  <a:srgbClr val="1D1D1A"/>
                </a:solidFill>
                <a:latin typeface="微软雅黑" panose="020B0503020204020204" pitchFamily="34" charset="-122"/>
                <a:ea typeface="微软雅黑" panose="020B0503020204020204" pitchFamily="34" charset="-122"/>
              </a:rPr>
              <a:t>tensorflow</a:t>
            </a:r>
            <a:r>
              <a:rPr lang="zh-CN" altLang="en-US" sz="1600" dirty="0">
                <a:solidFill>
                  <a:srgbClr val="1D1D1A"/>
                </a:solidFill>
                <a:latin typeface="微软雅黑" panose="020B0503020204020204" pitchFamily="34" charset="-122"/>
                <a:ea typeface="微软雅黑" panose="020B0503020204020204" pitchFamily="34" charset="-122"/>
              </a:rPr>
              <a:t>）</a:t>
            </a:r>
            <a:endParaRPr lang="en-US" altLang="zh-CN" sz="1600" dirty="0">
              <a:solidFill>
                <a:srgbClr val="1D1D1A"/>
              </a:solidFill>
              <a:latin typeface="微软雅黑" panose="020B0503020204020204" pitchFamily="34" charset="-122"/>
              <a:ea typeface="微软雅黑" panose="020B0503020204020204" pitchFamily="34" charset="-122"/>
            </a:endParaRPr>
          </a:p>
          <a:p>
            <a:pPr marL="285750" indent="-285750" defTabSz="914034" fontAlgn="base">
              <a:lnSpc>
                <a:spcPct val="150000"/>
              </a:lnSpc>
              <a:spcBef>
                <a:spcPct val="0"/>
              </a:spcBef>
              <a:spcAft>
                <a:spcPct val="0"/>
              </a:spcAft>
              <a:buFont typeface="Wingdings" panose="05000000000000000000" pitchFamily="2" charset="2"/>
              <a:buChar char="Ø"/>
              <a:defRPr/>
            </a:pPr>
            <a:r>
              <a:rPr lang="zh-CN" altLang="en-US" sz="1600" b="1" dirty="0">
                <a:solidFill>
                  <a:srgbClr val="1D1D1A"/>
                </a:solidFill>
                <a:latin typeface="微软雅黑" panose="020B0503020204020204" pitchFamily="34" charset="-122"/>
                <a:ea typeface="微软雅黑" panose="020B0503020204020204" pitchFamily="34" charset="-122"/>
              </a:rPr>
              <a:t>识别构建类</a:t>
            </a:r>
            <a:r>
              <a:rPr lang="en-US" altLang="zh-CN" sz="1600" b="1" dirty="0">
                <a:solidFill>
                  <a:srgbClr val="1D1D1A"/>
                </a:solidFill>
                <a:latin typeface="微软雅黑" panose="020B0503020204020204" pitchFamily="34" charset="-122"/>
                <a:ea typeface="微软雅黑" panose="020B0503020204020204" pitchFamily="34" charset="-122"/>
              </a:rPr>
              <a:t>issue</a:t>
            </a:r>
            <a:r>
              <a:rPr lang="zh-CN" altLang="en-US" sz="1600" b="1" dirty="0">
                <a:solidFill>
                  <a:srgbClr val="1D1D1A"/>
                </a:solidFill>
                <a:latin typeface="微软雅黑" panose="020B0503020204020204" pitchFamily="34" charset="-122"/>
                <a:ea typeface="微软雅黑" panose="020B0503020204020204" pitchFamily="34" charset="-122"/>
              </a:rPr>
              <a:t>：</a:t>
            </a:r>
            <a:r>
              <a:rPr lang="zh-CN" altLang="en-US" sz="1600" dirty="0">
                <a:solidFill>
                  <a:srgbClr val="1D1D1A"/>
                </a:solidFill>
                <a:latin typeface="微软雅黑" panose="020B0503020204020204" pitchFamily="34" charset="-122"/>
                <a:ea typeface="微软雅黑" panose="020B0503020204020204" pitchFamily="34" charset="-122"/>
              </a:rPr>
              <a:t>有效</a:t>
            </a:r>
            <a:r>
              <a:rPr lang="en-US" altLang="zh-CN" sz="1600" dirty="0">
                <a:solidFill>
                  <a:srgbClr val="1D1D1A"/>
                </a:solidFill>
                <a:latin typeface="微软雅黑" panose="020B0503020204020204" pitchFamily="34" charset="-122"/>
                <a:ea typeface="微软雅黑" panose="020B0503020204020204" pitchFamily="34" charset="-122"/>
              </a:rPr>
              <a:t>issue332</a:t>
            </a:r>
            <a:r>
              <a:rPr lang="zh-CN" altLang="en-US" sz="1600" dirty="0">
                <a:solidFill>
                  <a:srgbClr val="1D1D1A"/>
                </a:solidFill>
                <a:latin typeface="微软雅黑" panose="020B0503020204020204" pitchFamily="34" charset="-122"/>
                <a:ea typeface="微软雅黑" panose="020B0503020204020204" pitchFamily="34" charset="-122"/>
              </a:rPr>
              <a:t>个，闭环率</a:t>
            </a:r>
            <a:r>
              <a:rPr lang="en-US" altLang="zh-CN" sz="1600" dirty="0">
                <a:solidFill>
                  <a:srgbClr val="1D1D1A"/>
                </a:solidFill>
                <a:latin typeface="微软雅黑" panose="020B0503020204020204" pitchFamily="34" charset="-122"/>
                <a:ea typeface="微软雅黑" panose="020B0503020204020204" pitchFamily="34" charset="-122"/>
              </a:rPr>
              <a:t>100%</a:t>
            </a:r>
            <a:r>
              <a:rPr lang="zh-CN" altLang="en-US" sz="1600" dirty="0">
                <a:solidFill>
                  <a:srgbClr val="1D1D1A"/>
                </a:solidFill>
                <a:latin typeface="微软雅黑" panose="020B0503020204020204" pitchFamily="34" charset="-122"/>
                <a:ea typeface="微软雅黑" panose="020B0503020204020204" pitchFamily="34" charset="-122"/>
              </a:rPr>
              <a:t>，其中阻塞镜像</a:t>
            </a:r>
            <a:r>
              <a:rPr lang="en-US" altLang="zh-CN" sz="1600" dirty="0">
                <a:solidFill>
                  <a:srgbClr val="1D1D1A"/>
                </a:solidFill>
                <a:latin typeface="微软雅黑" panose="020B0503020204020204" pitchFamily="34" charset="-122"/>
                <a:ea typeface="微软雅黑" panose="020B0503020204020204" pitchFamily="34" charset="-122"/>
              </a:rPr>
              <a:t>&amp;ISO</a:t>
            </a:r>
            <a:r>
              <a:rPr lang="zh-CN" altLang="en-US" sz="1600" dirty="0">
                <a:solidFill>
                  <a:srgbClr val="1D1D1A"/>
                </a:solidFill>
                <a:latin typeface="微软雅黑" panose="020B0503020204020204" pitchFamily="34" charset="-122"/>
                <a:ea typeface="微软雅黑" panose="020B0503020204020204" pitchFamily="34" charset="-122"/>
              </a:rPr>
              <a:t>构建</a:t>
            </a:r>
            <a:r>
              <a:rPr lang="en-US" altLang="zh-CN" sz="1600" dirty="0">
                <a:solidFill>
                  <a:srgbClr val="1D1D1A"/>
                </a:solidFill>
                <a:latin typeface="微软雅黑" panose="020B0503020204020204" pitchFamily="34" charset="-122"/>
                <a:ea typeface="微软雅黑" panose="020B0503020204020204" pitchFamily="34" charset="-122"/>
              </a:rPr>
              <a:t>104</a:t>
            </a:r>
            <a:r>
              <a:rPr lang="zh-CN" altLang="en-US" sz="1600" dirty="0">
                <a:solidFill>
                  <a:srgbClr val="1D1D1A"/>
                </a:solidFill>
                <a:latin typeface="微软雅黑" panose="020B0503020204020204" pitchFamily="34" charset="-122"/>
                <a:ea typeface="微软雅黑" panose="020B0503020204020204" pitchFamily="34" charset="-122"/>
              </a:rPr>
              <a:t>个（</a:t>
            </a:r>
            <a:r>
              <a:rPr lang="en-US" altLang="zh-CN" sz="1600" dirty="0" err="1">
                <a:solidFill>
                  <a:srgbClr val="1D1D1A"/>
                </a:solidFill>
                <a:latin typeface="微软雅黑" panose="020B0503020204020204" pitchFamily="34" charset="-122"/>
                <a:ea typeface="微软雅黑" panose="020B0503020204020204" pitchFamily="34" charset="-122"/>
              </a:rPr>
              <a:t>glibc</a:t>
            </a:r>
            <a:r>
              <a:rPr lang="zh-CN" altLang="en-US" sz="1600" dirty="0">
                <a:solidFill>
                  <a:srgbClr val="1D1D1A"/>
                </a:solidFill>
                <a:latin typeface="微软雅黑" panose="020B0503020204020204" pitchFamily="34" charset="-122"/>
                <a:ea typeface="微软雅黑" panose="020B0503020204020204" pitchFamily="34" charset="-122"/>
              </a:rPr>
              <a:t>、</a:t>
            </a:r>
            <a:r>
              <a:rPr lang="en-US" altLang="zh-CN" sz="1600" dirty="0">
                <a:solidFill>
                  <a:srgbClr val="1D1D1A"/>
                </a:solidFill>
                <a:latin typeface="微软雅黑" panose="020B0503020204020204" pitchFamily="34" charset="-122"/>
                <a:ea typeface="微软雅黑" panose="020B0503020204020204" pitchFamily="34" charset="-122"/>
              </a:rPr>
              <a:t>kernel</a:t>
            </a:r>
            <a:r>
              <a:rPr lang="zh-CN" altLang="en-US" sz="1600" dirty="0">
                <a:solidFill>
                  <a:srgbClr val="1D1D1A"/>
                </a:solidFill>
                <a:latin typeface="微软雅黑" panose="020B0503020204020204" pitchFamily="34" charset="-122"/>
                <a:ea typeface="微软雅黑" panose="020B0503020204020204" pitchFamily="34" charset="-122"/>
              </a:rPr>
              <a:t>），此外累计取消了</a:t>
            </a:r>
            <a:r>
              <a:rPr lang="en-US" altLang="zh-CN" sz="1600" dirty="0">
                <a:solidFill>
                  <a:srgbClr val="1D1D1A"/>
                </a:solidFill>
                <a:latin typeface="微软雅黑" panose="020B0503020204020204" pitchFamily="34" charset="-122"/>
                <a:ea typeface="微软雅黑" panose="020B0503020204020204" pitchFamily="34" charset="-122"/>
              </a:rPr>
              <a:t>16</a:t>
            </a:r>
            <a:r>
              <a:rPr lang="zh-CN" altLang="en-US" sz="1600" dirty="0">
                <a:solidFill>
                  <a:srgbClr val="1D1D1A"/>
                </a:solidFill>
                <a:latin typeface="微软雅黑" panose="020B0503020204020204" pitchFamily="34" charset="-122"/>
                <a:ea typeface="微软雅黑" panose="020B0503020204020204" pitchFamily="34" charset="-122"/>
              </a:rPr>
              <a:t>个</a:t>
            </a:r>
            <a:r>
              <a:rPr lang="en-US" altLang="zh-CN" sz="1600" dirty="0">
                <a:solidFill>
                  <a:srgbClr val="1D1D1A"/>
                </a:solidFill>
                <a:latin typeface="微软雅黑" panose="020B0503020204020204" pitchFamily="34" charset="-122"/>
                <a:ea typeface="微软雅黑" panose="020B0503020204020204" pitchFamily="34" charset="-122"/>
              </a:rPr>
              <a:t>issue</a:t>
            </a:r>
            <a:r>
              <a:rPr lang="zh-CN" altLang="en-US" sz="1600" dirty="0">
                <a:solidFill>
                  <a:srgbClr val="1D1D1A"/>
                </a:solidFill>
                <a:latin typeface="微软雅黑" panose="020B0503020204020204" pitchFamily="34" charset="-122"/>
                <a:ea typeface="微软雅黑" panose="020B0503020204020204" pitchFamily="34" charset="-122"/>
              </a:rPr>
              <a:t>（重复、因编译资源不足导致的偶现编译失败）</a:t>
            </a:r>
            <a:endParaRPr lang="en-US" altLang="zh-CN" sz="1600" dirty="0">
              <a:solidFill>
                <a:srgbClr val="1D1D1A"/>
              </a:solidFill>
              <a:latin typeface="微软雅黑" panose="020B0503020204020204" pitchFamily="34" charset="-122"/>
              <a:ea typeface="微软雅黑" panose="020B0503020204020204" pitchFamily="34" charset="-122"/>
            </a:endParaRPr>
          </a:p>
        </p:txBody>
      </p:sp>
      <p:graphicFrame>
        <p:nvGraphicFramePr>
          <p:cNvPr id="9" name="表格 8">
            <a:extLst>
              <a:ext uri="{FF2B5EF4-FFF2-40B4-BE49-F238E27FC236}">
                <a16:creationId xmlns:a16="http://schemas.microsoft.com/office/drawing/2014/main" id="{8060726F-FD78-4A3A-B66B-E0437D389A2A}"/>
              </a:ext>
            </a:extLst>
          </p:cNvPr>
          <p:cNvGraphicFramePr>
            <a:graphicFrameLocks noGrp="1"/>
          </p:cNvGraphicFramePr>
          <p:nvPr>
            <p:extLst>
              <p:ext uri="{D42A27DB-BD31-4B8C-83A1-F6EECF244321}">
                <p14:modId xmlns:p14="http://schemas.microsoft.com/office/powerpoint/2010/main" val="641056450"/>
              </p:ext>
            </p:extLst>
          </p:nvPr>
        </p:nvGraphicFramePr>
        <p:xfrm>
          <a:off x="6293888" y="4528630"/>
          <a:ext cx="4242316" cy="2003529"/>
        </p:xfrm>
        <a:graphic>
          <a:graphicData uri="http://schemas.openxmlformats.org/drawingml/2006/table">
            <a:tbl>
              <a:tblPr firstRow="1" bandRow="1">
                <a:tableStyleId>{5C22544A-7EE6-4342-B048-85BDC9FD1C3A}</a:tableStyleId>
              </a:tblPr>
              <a:tblGrid>
                <a:gridCol w="1752765">
                  <a:extLst>
                    <a:ext uri="{9D8B030D-6E8A-4147-A177-3AD203B41FA5}">
                      <a16:colId xmlns:a16="http://schemas.microsoft.com/office/drawing/2014/main" val="20000"/>
                    </a:ext>
                  </a:extLst>
                </a:gridCol>
                <a:gridCol w="2489551">
                  <a:extLst>
                    <a:ext uri="{9D8B030D-6E8A-4147-A177-3AD203B41FA5}">
                      <a16:colId xmlns:a16="http://schemas.microsoft.com/office/drawing/2014/main" val="20001"/>
                    </a:ext>
                  </a:extLst>
                </a:gridCol>
              </a:tblGrid>
              <a:tr h="187254">
                <a:tc>
                  <a:txBody>
                    <a:bodyPr/>
                    <a:lstStyle/>
                    <a:p>
                      <a:pPr algn="ctr">
                        <a:lnSpc>
                          <a:spcPct val="150000"/>
                        </a:lnSpc>
                      </a:pPr>
                      <a:r>
                        <a:rPr lang="en-US" altLang="zh-CN" sz="1200" b="1" dirty="0">
                          <a:solidFill>
                            <a:schemeClr val="tx2"/>
                          </a:solidFill>
                          <a:latin typeface="微软雅黑" panose="020B0503020204020204" pitchFamily="34" charset="-122"/>
                          <a:ea typeface="微软雅黑" panose="020B0503020204020204" pitchFamily="34" charset="-122"/>
                        </a:rPr>
                        <a:t>Issue</a:t>
                      </a:r>
                      <a:r>
                        <a:rPr lang="zh-CN" altLang="en-US" sz="1200" b="1" dirty="0">
                          <a:solidFill>
                            <a:schemeClr val="tx2"/>
                          </a:solidFill>
                          <a:latin typeface="微软雅黑" panose="020B0503020204020204" pitchFamily="34" charset="-122"/>
                          <a:ea typeface="微软雅黑" panose="020B0503020204020204" pitchFamily="34" charset="-122"/>
                        </a:rPr>
                        <a:t>级别</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5A92"/>
                    </a:solidFill>
                  </a:tcPr>
                </a:tc>
                <a:tc>
                  <a:txBody>
                    <a:bodyPr/>
                    <a:lstStyle/>
                    <a:p>
                      <a:pPr marL="0" algn="ctr" defTabSz="1185424" rtl="0" eaLnBrk="1" latinLnBrk="0" hangingPunct="1">
                        <a:lnSpc>
                          <a:spcPct val="150000"/>
                        </a:lnSpc>
                      </a:pPr>
                      <a:r>
                        <a:rPr lang="en-US" altLang="zh-CN" sz="1200" b="1" kern="1200" dirty="0">
                          <a:solidFill>
                            <a:schemeClr val="tx2"/>
                          </a:solidFill>
                          <a:latin typeface="微软雅黑" panose="020B0503020204020204" pitchFamily="34" charset="-122"/>
                          <a:ea typeface="微软雅黑" panose="020B0503020204020204" pitchFamily="34" charset="-122"/>
                          <a:cs typeface="+mn-cs"/>
                        </a:rPr>
                        <a:t>Issue</a:t>
                      </a:r>
                      <a:r>
                        <a:rPr lang="zh-CN" altLang="en-US" sz="1200" b="1" kern="1200" dirty="0">
                          <a:solidFill>
                            <a:schemeClr val="tx2"/>
                          </a:solidFill>
                          <a:latin typeface="微软雅黑" panose="020B0503020204020204" pitchFamily="34" charset="-122"/>
                          <a:ea typeface="微软雅黑" panose="020B0503020204020204" pitchFamily="34" charset="-122"/>
                          <a:cs typeface="+mn-cs"/>
                        </a:rPr>
                        <a:t>数目</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5A92"/>
                    </a:solidFill>
                  </a:tcPr>
                </a:tc>
                <a:extLst>
                  <a:ext uri="{0D108BD9-81ED-4DB2-BD59-A6C34878D82A}">
                    <a16:rowId xmlns:a16="http://schemas.microsoft.com/office/drawing/2014/main" val="10000"/>
                  </a:ext>
                </a:extLst>
              </a:tr>
              <a:tr h="189001">
                <a:tc>
                  <a:txBody>
                    <a:bodyPr/>
                    <a:lstStyle/>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rPr>
                        <a:t>严重</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CN" sz="1200" dirty="0">
                          <a:solidFill>
                            <a:schemeClr val="dk1"/>
                          </a:solidFill>
                          <a:latin typeface="+mn-lt"/>
                          <a:ea typeface="+mn-ea"/>
                        </a:rPr>
                        <a:t>7</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7254">
                <a:tc>
                  <a:txBody>
                    <a:bodyPr/>
                    <a:lstStyle/>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rPr>
                        <a:t>主要</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10</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7254">
                <a:tc>
                  <a:txBody>
                    <a:bodyPr/>
                    <a:lstStyle/>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rPr>
                        <a:t>次要</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39</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7254">
                <a:tc>
                  <a:txBody>
                    <a:bodyPr/>
                    <a:lstStyle/>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rPr>
                        <a:t>不重要</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276</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472194"/>
                  </a:ext>
                </a:extLst>
              </a:tr>
              <a:tr h="187254">
                <a:tc>
                  <a:txBody>
                    <a:bodyPr/>
                    <a:lstStyle/>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rPr>
                        <a:t>总计</a:t>
                      </a: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332</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3" name="图表 12">
            <a:extLst>
              <a:ext uri="{FF2B5EF4-FFF2-40B4-BE49-F238E27FC236}">
                <a16:creationId xmlns:a16="http://schemas.microsoft.com/office/drawing/2014/main" id="{3855FB02-5DD9-9D5C-3215-7BDAA6F44ABD}"/>
              </a:ext>
            </a:extLst>
          </p:cNvPr>
          <p:cNvGraphicFramePr>
            <a:graphicFrameLocks/>
          </p:cNvGraphicFramePr>
          <p:nvPr>
            <p:extLst>
              <p:ext uri="{D42A27DB-BD31-4B8C-83A1-F6EECF244321}">
                <p14:modId xmlns:p14="http://schemas.microsoft.com/office/powerpoint/2010/main" val="1091216876"/>
              </p:ext>
            </p:extLst>
          </p:nvPr>
        </p:nvGraphicFramePr>
        <p:xfrm>
          <a:off x="6293888" y="210990"/>
          <a:ext cx="5712768" cy="4189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646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932*437"/>
  <p:tag name="TABLE_ENDDRAG_RECT" val="13*72*932*4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封面页_图片版 ">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3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58AC06C-4CE3-4A3F-B594-9738C68624A0}" vid="{77E3B732-DDF7-4011-B681-28F511DF8898}"/>
    </a:ext>
  </a:extLst>
</a:theme>
</file>

<file path=ppt/theme/theme3.xml><?xml version="1.0" encoding="utf-8"?>
<a:theme xmlns:a="http://schemas.openxmlformats.org/drawingml/2006/main" name="90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lIns="0" rIns="0" rtlCol="0" anchor="ctr"/>
      <a:lstStyle>
        <a:defPPr algn="ctr" defTabSz="914112">
          <a:defRPr sz="1000" b="1" dirty="0" smtClean="0">
            <a:solidFill>
              <a:srgbClr val="FFFFFF"/>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t" anchorCtr="0">
        <a:noAutofit/>
      </a:bodyPr>
      <a:lstStyle>
        <a:defPPr algn="l">
          <a:defRPr sz="1200" b="1"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template.pptx" id="{A938B27E-E6BA-4AA8-AFAF-DCBE627D2269}" vid="{25E5B6ED-E80F-43C9-8249-F002A1803116}"/>
    </a:ext>
  </a:extLst>
</a:theme>
</file>

<file path=ppt/theme/theme4.xml><?xml version="1.0" encoding="utf-8"?>
<a:theme xmlns:a="http://schemas.openxmlformats.org/drawingml/2006/main" name="66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lIns="0" rIns="0" rtlCol="0" anchor="ctr"/>
      <a:lstStyle>
        <a:defPPr algn="ctr" defTabSz="914112">
          <a:defRPr sz="1000" b="1" dirty="0" smtClean="0">
            <a:solidFill>
              <a:srgbClr val="FFFFFF"/>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t" anchorCtr="0">
        <a:noAutofit/>
      </a:bodyPr>
      <a:lstStyle>
        <a:defPPr algn="l">
          <a:defRPr sz="1600" b="1" dirty="0" smtClean="0">
            <a:solidFill>
              <a:srgbClr val="C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template.pptx" id="{A938B27E-E6BA-4AA8-AFAF-DCBE627D2269}" vid="{25E5B6ED-E80F-43C9-8249-F002A1803116}"/>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3460</TotalTime>
  <Words>5767</Words>
  <Application>Microsoft Office PowerPoint</Application>
  <PresentationFormat>宽屏</PresentationFormat>
  <Paragraphs>839</Paragraphs>
  <Slides>12</Slides>
  <Notes>7</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1</vt:i4>
      </vt:variant>
      <vt:variant>
        <vt:lpstr>幻灯片标题</vt:lpstr>
      </vt:variant>
      <vt:variant>
        <vt:i4>12</vt:i4>
      </vt:variant>
    </vt:vector>
  </HeadingPairs>
  <TitlesOfParts>
    <vt:vector size="29" baseType="lpstr">
      <vt:lpstr>.AppleSystemUIFont</vt:lpstr>
      <vt:lpstr>-apple-system</vt:lpstr>
      <vt:lpstr>等线</vt:lpstr>
      <vt:lpstr>等线 Light</vt:lpstr>
      <vt:lpstr>黑体</vt:lpstr>
      <vt:lpstr>宋体</vt:lpstr>
      <vt:lpstr>微软雅黑</vt:lpstr>
      <vt:lpstr>微软雅黑</vt:lpstr>
      <vt:lpstr>Arial</vt:lpstr>
      <vt:lpstr>Calibri</vt:lpstr>
      <vt:lpstr>Times New Roman</vt:lpstr>
      <vt:lpstr>Wingdings</vt:lpstr>
      <vt:lpstr>Office 主题​​</vt:lpstr>
      <vt:lpstr>封面页_图片版 </vt:lpstr>
      <vt:lpstr>90_Chart page</vt:lpstr>
      <vt:lpstr>66_Chart page</vt:lpstr>
      <vt:lpstr>think-cell Slide</vt:lpstr>
      <vt:lpstr>openEuler 23.09创新版本发布评审</vt:lpstr>
      <vt:lpstr>PowerPoint 演示文稿</vt:lpstr>
      <vt:lpstr>PowerPoint 演示文稿</vt:lpstr>
      <vt:lpstr>openEuler 23.09创新版本需求及验收1/5</vt:lpstr>
      <vt:lpstr>openEuler 23.09创新版本需求及验收2/5</vt:lpstr>
      <vt:lpstr>openEuler 23.09创新版本需求及验收3/5</vt:lpstr>
      <vt:lpstr>openEuler 23.09创新版本需求及验收4/5</vt:lpstr>
      <vt:lpstr>PowerPoint 演示文稿</vt:lpstr>
      <vt:lpstr>PowerPoint 演示文稿</vt:lpstr>
      <vt:lpstr>PowerPoint 演示文稿</vt:lpstr>
      <vt:lpstr>评审结论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chemingdao</dc:creator>
  <cp:lastModifiedBy>Wangwei (Bessel)</cp:lastModifiedBy>
  <cp:revision>65</cp:revision>
  <dcterms:created xsi:type="dcterms:W3CDTF">2021-09-22T17:27:27Z</dcterms:created>
  <dcterms:modified xsi:type="dcterms:W3CDTF">2023-09-27T04:57:50Z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(3)aGcif977wGZjRZf0F2Um3zg3Ww9ZhPaNQPLH3M78yN4TWqpN9FuZEptSQEnFiRasmAR2i0Hk
fO5T6B3y1bliwE19JIIivbmDRwJT3PuyCOXGCQP27E0dZAX+DHTLjf5VNhiT9jbt8Dpsr179
tzmzo4e45Z99CHmxJ0ssCaIb9K8PeyGDLJT4dxvHfYlWRVSN49/OvpEFH8BVlPE4w2mw/MSW
uNOoBe0ZrKR74cBL8E</vt:lpwstr>
  </property>
  <property fmtid="{D5CDD505-2E9C-101B-9397-08002B2CF9AE}" pid="3" name="_2015_ms_pID_7253431">
    <vt:lpwstr>qffPd3//HIKAZ8z9LG8awxfzw/J4NXcfrIFlaMEGXnEhVOuP8UC7N0
WKjhIkmtS1NP6LidvwAvVpp1+Z+C/Eo8uP5fIkY5pbt86fDSQB4fqSLPg+w8kS/bfyVG8nj8
oz0dPLsONWnVxJA5OmjnyXM6GdxEV1a22C642o2+eMUrn9zjV31KNbkl2N3hZRr+Ju0DoXeH
muicp0K+vgsNUp+YATl87WartHFN1Rnfk5CQ</vt:lpwstr>
  </property>
  <property fmtid="{D5CDD505-2E9C-101B-9397-08002B2CF9AE}" pid="4" name="_2015_ms_pID_7253432">
    <vt:lpwstr>KzJ6JwvFhchvONkrS62jjjU=</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1695107666</vt:lpwstr>
  </property>
</Properties>
</file>